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5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5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72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5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98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2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6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7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7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9A6B8-0594-445D-94C9-280F17473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5B3BA-563E-443A-937B-FBF7E9AD3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827" y="136316"/>
            <a:ext cx="5711187" cy="2982360"/>
          </a:xfrm>
        </p:spPr>
        <p:txBody>
          <a:bodyPr>
            <a:normAutofit/>
          </a:bodyPr>
          <a:lstStyle/>
          <a:p>
            <a:r>
              <a:rPr lang="en-US" sz="3200" dirty="0"/>
              <a:t>Presentation 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  <a:r>
              <a:rPr lang="en-US" sz="3600" b="1" dirty="0"/>
              <a:t>XGBOOST FOR BREAST CANCER PREDICTION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9FA30-0253-494A-8922-60925E844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622" y="4253147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By : </a:t>
            </a:r>
          </a:p>
          <a:p>
            <a:r>
              <a:rPr lang="en-US" dirty="0"/>
              <a:t> Vaibhav Chaudhari (2017B5A70834G)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23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F2DB04-9586-45F9-9B4D-32695027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99" y="0"/>
            <a:ext cx="8069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D741E-2EC9-42D4-8D0E-050FCA079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852506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D49B5-E2C6-41CF-808F-F9FCA49A1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852506" cy="3531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B344B-300D-4113-A092-8FFE1B348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" y="3428999"/>
            <a:ext cx="4852506" cy="353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F5C1A-758E-4AAC-B105-491F6ABB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" y="-1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38C5-80C3-4F4D-8F10-74A6720F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ED87-C010-441D-BDC8-62AEFA29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Data into Training and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/>
              <a:t>sklearn.model_selection</a:t>
            </a:r>
            <a:r>
              <a:rPr lang="en-US" sz="2600" dirty="0"/>
              <a:t> library - </a:t>
            </a:r>
            <a:r>
              <a:rPr lang="en-US" sz="2600" dirty="0" err="1"/>
              <a:t>train_test_split</a:t>
            </a:r>
            <a:r>
              <a:rPr lang="en-US" sz="2600" dirty="0"/>
              <a:t> function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EFBD7-C8F1-4431-8D99-FA1F9E255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20" y="2739589"/>
            <a:ext cx="8660960" cy="35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4CC5-1D4B-4E57-8FEE-76EA8A61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188062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sklearn.ensemble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library -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RandomForestClassifier</a:t>
            </a:r>
            <a:r>
              <a:rPr lang="en-US" dirty="0"/>
              <a:t>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n_estimators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number of trees in the forest (50)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max_depth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maximum depth of the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criterion</a:t>
            </a:r>
            <a:r>
              <a:rPr lang="en-US" dirty="0"/>
              <a:t> – function to measure quality of split (</a:t>
            </a:r>
            <a:r>
              <a:rPr lang="en-US" dirty="0" err="1"/>
              <a:t>gini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xgboost</a:t>
            </a:r>
            <a:r>
              <a:rPr lang="en-US" dirty="0"/>
              <a:t> library -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XGBClassifier</a:t>
            </a:r>
            <a:r>
              <a:rPr lang="en-US" dirty="0"/>
              <a:t>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n_estimators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number of trees in the forest (1000)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max_depth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maximum depth of the tree (30)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learning_rate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boosting learning rate (0.2)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0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EF57-E977-4F4A-8071-D6BF30A26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3974"/>
            <a:ext cx="10515600" cy="3859742"/>
          </a:xfrm>
        </p:spPr>
        <p:txBody>
          <a:bodyPr/>
          <a:lstStyle/>
          <a:p>
            <a:r>
              <a:rPr lang="en-US" dirty="0"/>
              <a:t>Accuracy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sklearn.metrics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library –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accuracy_score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function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y_true</a:t>
            </a:r>
            <a:r>
              <a:rPr lang="en-US" dirty="0"/>
              <a:t> – Ground truth labels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y_pred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– predicted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A8BCF-3EF4-4B33-81AC-77EABB93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41" y="3429000"/>
            <a:ext cx="3869517" cy="87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E96DD-EC36-492C-9374-54D99F103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24" y="4683716"/>
            <a:ext cx="2174952" cy="11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E16-EED3-4D40-B288-FEC623E2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33D77-F3AF-4D4F-B433-51759F28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71" y="1722353"/>
            <a:ext cx="9562657" cy="4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6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CEABE-83D1-481C-B580-C9AF0C28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27" y="785825"/>
            <a:ext cx="7834746" cy="5286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6ED20-3828-4F9F-944E-11DAA9B1A3BE}"/>
              </a:ext>
            </a:extLst>
          </p:cNvPr>
          <p:cNvSpPr txBox="1"/>
          <p:nvPr/>
        </p:nvSpPr>
        <p:spPr>
          <a:xfrm>
            <a:off x="7155403" y="83946"/>
            <a:ext cx="359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Legend :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XGBoost</a:t>
            </a:r>
            <a:r>
              <a:rPr lang="en-US" sz="1600" dirty="0"/>
              <a:t> – Black</a:t>
            </a:r>
          </a:p>
          <a:p>
            <a:r>
              <a:rPr lang="en-US" sz="1600" dirty="0"/>
              <a:t>	RF - Green</a:t>
            </a:r>
          </a:p>
        </p:txBody>
      </p:sp>
    </p:spTree>
    <p:extLst>
      <p:ext uri="{BB962C8B-B14F-4D97-AF65-F5344CB8AC3E}">
        <p14:creationId xmlns:p14="http://schemas.microsoft.com/office/powerpoint/2010/main" val="387966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13842-40CC-4CD4-909A-A1463AA9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5" y="1518360"/>
            <a:ext cx="4674402" cy="3821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71048-F7C0-4382-8F7F-5D88D00C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12" y="2761233"/>
            <a:ext cx="4169193" cy="3080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8651C-9A15-4D2F-963D-7B044ABD5E43}"/>
              </a:ext>
            </a:extLst>
          </p:cNvPr>
          <p:cNvSpPr txBox="1"/>
          <p:nvPr/>
        </p:nvSpPr>
        <p:spPr>
          <a:xfrm>
            <a:off x="1526959" y="1056695"/>
            <a:ext cx="38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 – Plot for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3C851-0100-407E-B344-A47A2E191888}"/>
              </a:ext>
            </a:extLst>
          </p:cNvPr>
          <p:cNvSpPr txBox="1"/>
          <p:nvPr/>
        </p:nvSpPr>
        <p:spPr>
          <a:xfrm>
            <a:off x="6024979" y="2045646"/>
            <a:ext cx="429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 – Plot for Random Forest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42BBE-B7CC-4803-8453-EF312D2CF5E5}"/>
              </a:ext>
            </a:extLst>
          </p:cNvPr>
          <p:cNvSpPr txBox="1"/>
          <p:nvPr/>
        </p:nvSpPr>
        <p:spPr>
          <a:xfrm>
            <a:off x="2003394" y="256476"/>
            <a:ext cx="818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 (Headings)"/>
              </a:rPr>
              <a:t>VISUALIZATION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19427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5EBF-E145-40FB-965F-1534EBB2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84CB-A697-4F84-958F-6D0AAE78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Referred- </a:t>
            </a:r>
            <a:r>
              <a:rPr lang="en-US" b="1" dirty="0"/>
              <a:t>Random forest for breast cancer prediction</a:t>
            </a:r>
          </a:p>
          <a:p>
            <a:r>
              <a:rPr lang="en-US" dirty="0"/>
              <a:t>Additional inputs – </a:t>
            </a:r>
            <a:r>
              <a:rPr lang="en-US" b="1" dirty="0" err="1"/>
              <a:t>XGBoost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55747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E71E-5545-402E-A761-2D783E3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BEF6-A30D-4803-9868-76B71309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26" y="1554998"/>
            <a:ext cx="11187363" cy="4847891"/>
          </a:xfrm>
        </p:spPr>
        <p:txBody>
          <a:bodyPr/>
          <a:lstStyle/>
          <a:p>
            <a:r>
              <a:rPr lang="en-US" b="1" dirty="0"/>
              <a:t>Most common</a:t>
            </a:r>
            <a:r>
              <a:rPr lang="en-US" dirty="0"/>
              <a:t> </a:t>
            </a:r>
            <a:r>
              <a:rPr lang="en-US" b="1" dirty="0"/>
              <a:t>cancer</a:t>
            </a:r>
            <a:r>
              <a:rPr lang="en-US" dirty="0"/>
              <a:t> in women impacting 2.1 million women yearly and also </a:t>
            </a:r>
            <a:r>
              <a:rPr lang="en-US" b="1" dirty="0"/>
              <a:t>second leading </a:t>
            </a:r>
            <a:r>
              <a:rPr lang="en-US" dirty="0"/>
              <a:t>cause of cancer death in women.</a:t>
            </a:r>
          </a:p>
          <a:p>
            <a:r>
              <a:rPr lang="en-US" b="1" dirty="0"/>
              <a:t>Early detection with accuracy </a:t>
            </a:r>
            <a:r>
              <a:rPr lang="en-US" dirty="0"/>
              <a:t>is critical.   </a:t>
            </a:r>
          </a:p>
          <a:p>
            <a:r>
              <a:rPr lang="en-US" dirty="0"/>
              <a:t>Most Researchers use </a:t>
            </a:r>
            <a:r>
              <a:rPr lang="en-US" b="1" dirty="0"/>
              <a:t>Machine Learning </a:t>
            </a:r>
            <a:r>
              <a:rPr lang="en-US" dirty="0"/>
              <a:t>techniques for research.</a:t>
            </a:r>
          </a:p>
          <a:p>
            <a:r>
              <a:rPr lang="en-US" dirty="0"/>
              <a:t>Therefore it is critical that the algorithm has </a:t>
            </a:r>
            <a:r>
              <a:rPr lang="en-US" b="1" dirty="0"/>
              <a:t>maximum accuracy</a:t>
            </a:r>
            <a:r>
              <a:rPr lang="en-US" dirty="0"/>
              <a:t>.</a:t>
            </a:r>
          </a:p>
          <a:p>
            <a:r>
              <a:rPr lang="en-US" dirty="0"/>
              <a:t>Compared two models based on accuracies namely: </a:t>
            </a:r>
            <a:r>
              <a:rPr lang="en-US" b="1" dirty="0" err="1"/>
              <a:t>XGBoost</a:t>
            </a:r>
            <a:r>
              <a:rPr lang="en-US" dirty="0"/>
              <a:t> and </a:t>
            </a:r>
            <a:r>
              <a:rPr lang="en-US" b="1" dirty="0"/>
              <a:t>Random Forest 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353F-FDBF-4007-8AE7-FC4923C7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6FD6-8584-4F5E-833B-D8863A6F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9" cy="3859742"/>
          </a:xfrm>
        </p:spPr>
        <p:txBody>
          <a:bodyPr>
            <a:normAutofit/>
          </a:bodyPr>
          <a:lstStyle/>
          <a:p>
            <a:r>
              <a:rPr lang="en-US" b="1" dirty="0"/>
              <a:t>Ensemble result</a:t>
            </a:r>
            <a:r>
              <a:rPr lang="en-US" dirty="0"/>
              <a:t> of a large number of </a:t>
            </a:r>
            <a:r>
              <a:rPr lang="en-US" b="1" dirty="0"/>
              <a:t>decision trees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Each tree only </a:t>
            </a:r>
            <a:r>
              <a:rPr lang="en-US" b="1" dirty="0"/>
              <a:t>trains some subset </a:t>
            </a:r>
            <a:r>
              <a:rPr lang="en-US" dirty="0"/>
              <a:t>of the full training dataset. 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6A05C-A2D2-4775-9633-7D0F825A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5727033" cy="42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44C3-D14B-443D-AAB2-91584794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XGBOOST (</a:t>
            </a:r>
            <a:r>
              <a:rPr lang="en-US" b="1" dirty="0" err="1"/>
              <a:t>eXtreme</a:t>
            </a:r>
            <a:r>
              <a:rPr lang="en-US" b="1" dirty="0"/>
              <a:t> Gradient </a:t>
            </a:r>
            <a:r>
              <a:rPr lang="en-US" b="1" dirty="0" err="1"/>
              <a:t>BOOSTing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B1CC-BC7C-487C-9350-E62E1986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5167312"/>
          </a:xfrm>
        </p:spPr>
        <p:txBody>
          <a:bodyPr>
            <a:normAutofit/>
          </a:bodyPr>
          <a:lstStyle/>
          <a:p>
            <a:r>
              <a:rPr lang="en-US" b="1" dirty="0"/>
              <a:t>Decision-tree-based ensemble algorithm</a:t>
            </a:r>
            <a:r>
              <a:rPr lang="en-US" dirty="0"/>
              <a:t> that uses a </a:t>
            </a:r>
            <a:r>
              <a:rPr lang="en-US" b="1" dirty="0"/>
              <a:t>gradient boosting</a:t>
            </a:r>
            <a:r>
              <a:rPr lang="en-US" dirty="0"/>
              <a:t> framework. </a:t>
            </a:r>
          </a:p>
          <a:p>
            <a:r>
              <a:rPr lang="en-US" dirty="0"/>
              <a:t>Boosting involves </a:t>
            </a:r>
            <a:r>
              <a:rPr lang="en-US" b="1" dirty="0"/>
              <a:t>training weak learners </a:t>
            </a:r>
            <a:r>
              <a:rPr lang="en-US" dirty="0"/>
              <a:t>which try to </a:t>
            </a:r>
            <a:r>
              <a:rPr lang="en-US" b="1" dirty="0"/>
              <a:t>correct its predecessor</a:t>
            </a:r>
            <a:r>
              <a:rPr lang="en-US" dirty="0"/>
              <a:t>. </a:t>
            </a:r>
          </a:p>
          <a:p>
            <a:r>
              <a:rPr lang="en-US" b="1" dirty="0"/>
              <a:t>Errors minimized </a:t>
            </a:r>
            <a:r>
              <a:rPr lang="en-US" dirty="0"/>
              <a:t>by </a:t>
            </a:r>
            <a:r>
              <a:rPr lang="en-US" b="1" dirty="0"/>
              <a:t>gradient descent</a:t>
            </a:r>
            <a:r>
              <a:rPr lang="en-US" dirty="0"/>
              <a:t> algorithm.</a:t>
            </a:r>
          </a:p>
          <a:p>
            <a:r>
              <a:rPr lang="en-US" b="1" dirty="0"/>
              <a:t>Systems Optimization </a:t>
            </a:r>
            <a:r>
              <a:rPr lang="en-US" dirty="0"/>
              <a:t>and </a:t>
            </a:r>
            <a:r>
              <a:rPr lang="en-US" b="1" dirty="0"/>
              <a:t>Algorithmic Enhancements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E7360-AE9A-430A-8222-3ED37819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92382" cy="4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EC7B-0A90-4A1C-A50C-B9676F85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DE48-C292-4A3D-A2E2-441F5AF6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Wisconsin Breast Cancer Database </a:t>
            </a:r>
            <a:r>
              <a:rPr lang="en-US" b="1" dirty="0"/>
              <a:t>(WBCD) </a:t>
            </a:r>
            <a:r>
              <a:rPr lang="en-US" dirty="0"/>
              <a:t>data </a:t>
            </a:r>
            <a:r>
              <a:rPr lang="en-US" b="1" dirty="0"/>
              <a:t>(Diagnostic).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2 Nominal Attributes - Id and Diagnosis</a:t>
            </a:r>
          </a:p>
          <a:p>
            <a:r>
              <a:rPr lang="en-US" dirty="0"/>
              <a:t>3 types of 10 real- valued Attributes (30 features)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04530-669E-4497-AB4F-F354B5EA3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5690"/>
            <a:ext cx="10515600" cy="17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9003C4-5BA4-4185-BA37-BE09DA3F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96" y="1018395"/>
            <a:ext cx="7666608" cy="54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5E3F-DCC7-4DF4-8C1B-3FABB5B5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29"/>
            <a:ext cx="10515600" cy="3859742"/>
          </a:xfrm>
        </p:spPr>
        <p:txBody>
          <a:bodyPr/>
          <a:lstStyle/>
          <a:p>
            <a:r>
              <a:rPr lang="en-US" b="1" dirty="0"/>
              <a:t>Data Cleaning </a:t>
            </a:r>
            <a:r>
              <a:rPr lang="en-US" dirty="0"/>
              <a:t>– No </a:t>
            </a:r>
            <a:r>
              <a:rPr lang="en-US" dirty="0" err="1"/>
              <a:t>NaN</a:t>
            </a:r>
            <a:r>
              <a:rPr lang="en-US" dirty="0"/>
              <a:t> value present in dataset.</a:t>
            </a:r>
          </a:p>
          <a:p>
            <a:r>
              <a:rPr lang="en-US" b="1" dirty="0"/>
              <a:t>Label Encoding </a:t>
            </a:r>
            <a:r>
              <a:rPr lang="en-US" dirty="0"/>
              <a:t>– For the attribute Diagnosis.</a:t>
            </a:r>
          </a:p>
          <a:p>
            <a:r>
              <a:rPr lang="en-US" b="1" dirty="0"/>
              <a:t>Correlational Matrix </a:t>
            </a:r>
            <a:r>
              <a:rPr lang="en-US" dirty="0"/>
              <a:t>– Threshold value= 0.9 (21 features remain)</a:t>
            </a:r>
            <a:endParaRPr lang="en-US" b="1" dirty="0"/>
          </a:p>
          <a:p>
            <a:r>
              <a:rPr lang="en-US" b="1" dirty="0"/>
              <a:t>Correlation Heatmap </a:t>
            </a:r>
            <a:r>
              <a:rPr lang="en-US" dirty="0"/>
              <a:t>helps to better visualize the correlation.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BFE7C-D27E-41ED-BF2B-755B57D65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27" y="0"/>
            <a:ext cx="90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63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2A2441"/>
      </a:dk2>
      <a:lt2>
        <a:srgbClr val="E2E3E8"/>
      </a:lt2>
      <a:accent1>
        <a:srgbClr val="B3A020"/>
      </a:accent1>
      <a:accent2>
        <a:srgbClr val="D56E17"/>
      </a:accent2>
      <a:accent3>
        <a:srgbClr val="E73129"/>
      </a:accent3>
      <a:accent4>
        <a:srgbClr val="D5175E"/>
      </a:accent4>
      <a:accent5>
        <a:srgbClr val="E729BF"/>
      </a:accent5>
      <a:accent6>
        <a:srgbClr val="AE17D5"/>
      </a:accent6>
      <a:hlink>
        <a:srgbClr val="5C69C8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388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Tw Cen MT</vt:lpstr>
      <vt:lpstr>Tw Cen MT (Headings)</vt:lpstr>
      <vt:lpstr>Wingdings</vt:lpstr>
      <vt:lpstr>ShapesVTI</vt:lpstr>
      <vt:lpstr>Presentation on   XGBOOST FOR BREAST CANCER PREDICTION </vt:lpstr>
      <vt:lpstr>AIM</vt:lpstr>
      <vt:lpstr>Introduction </vt:lpstr>
      <vt:lpstr>RANDOM FOREST CLASSIFIER</vt:lpstr>
      <vt:lpstr>XGBOOST (eXtreme Gradient BOOSTing)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 XGBOOST FOR BREAST CANCER PREDICTION</dc:title>
  <dc:creator>Vaibhav Chaudhari</dc:creator>
  <cp:lastModifiedBy>Vaibhav Chaudhari</cp:lastModifiedBy>
  <cp:revision>15</cp:revision>
  <dcterms:created xsi:type="dcterms:W3CDTF">2020-07-03T05:37:31Z</dcterms:created>
  <dcterms:modified xsi:type="dcterms:W3CDTF">2020-07-03T19:42:35Z</dcterms:modified>
</cp:coreProperties>
</file>