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74" r:id="rId3"/>
    <p:sldId id="275" r:id="rId4"/>
    <p:sldId id="267" r:id="rId5"/>
    <p:sldId id="273" r:id="rId6"/>
    <p:sldId id="276" r:id="rId7"/>
    <p:sldId id="277" r:id="rId8"/>
    <p:sldId id="278" r:id="rId9"/>
    <p:sldId id="281" r:id="rId10"/>
    <p:sldId id="282" r:id="rId11"/>
    <p:sldId id="283" r:id="rId12"/>
    <p:sldId id="268" r:id="rId13"/>
    <p:sldId id="284" r:id="rId14"/>
    <p:sldId id="285" r:id="rId15"/>
    <p:sldId id="279" r:id="rId16"/>
    <p:sldId id="286" r:id="rId17"/>
    <p:sldId id="287" r:id="rId18"/>
    <p:sldId id="288" r:id="rId19"/>
    <p:sldId id="280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4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0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16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13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80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0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2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0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4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6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3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5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5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CC74-2FB3-4B17-B7B5-A6B9CD7303C8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BAF3B2-B225-4729-85E2-589BE74CA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1E503B-40E7-41BC-B6C0-6A90AEE68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396" r="-1" b="603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BDBEE-5496-43E5-BF54-19702B11B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503" y="3512262"/>
            <a:ext cx="9801082" cy="1675466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n-lt"/>
              </a:rPr>
              <a:t>By: Vaibhav Chaudhari</a:t>
            </a:r>
            <a:br>
              <a:rPr lang="en-US" sz="2800" b="1" dirty="0">
                <a:solidFill>
                  <a:schemeClr val="tx1"/>
                </a:solidFill>
                <a:latin typeface="+mn-lt"/>
              </a:rPr>
            </a:br>
            <a:r>
              <a:rPr lang="en-US" sz="2800" b="1" dirty="0">
                <a:solidFill>
                  <a:schemeClr val="tx1"/>
                </a:solidFill>
                <a:latin typeface="+mn-lt"/>
              </a:rPr>
              <a:t>2017B5A70834G</a:t>
            </a:r>
            <a:br>
              <a:rPr lang="en-US" sz="2800" b="1" dirty="0">
                <a:solidFill>
                  <a:schemeClr val="tx1"/>
                </a:solidFill>
                <a:latin typeface="+mn-lt"/>
              </a:rPr>
            </a:b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EC4C2-0966-4578-8A11-D016E916B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842" y="2224377"/>
            <a:ext cx="9801082" cy="1116170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i="0" u="none" strike="noStrike" baseline="0" dirty="0">
                <a:solidFill>
                  <a:schemeClr val="tx1"/>
                </a:solidFill>
              </a:rPr>
              <a:t>Finding Properties of Galaxy using the Dark Matter Halos with Machine Learning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Pipelines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574055"/>
            <a:ext cx="9375786" cy="471133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</a:rPr>
              <a:t>A machine learning pipeline is used to help </a:t>
            </a:r>
            <a:r>
              <a:rPr lang="en-US" sz="2000" b="1" i="0" dirty="0">
                <a:solidFill>
                  <a:schemeClr val="accent2"/>
                </a:solidFill>
                <a:effectLst/>
              </a:rPr>
              <a:t>automate machine learning workflows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</a:rPr>
              <a:t>They operate by </a:t>
            </a:r>
            <a:r>
              <a:rPr lang="en-US" sz="2000" b="1" i="0" dirty="0">
                <a:solidFill>
                  <a:schemeClr val="accent2"/>
                </a:solidFill>
                <a:effectLst/>
              </a:rPr>
              <a:t>enabling a sequence of data to be transformed and correlated together in a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</a:rPr>
              <a:t>A well-</a:t>
            </a:r>
            <a:r>
              <a:rPr lang="en-US" sz="2000" b="0" i="0" dirty="0" err="1">
                <a:solidFill>
                  <a:srgbClr val="292929"/>
                </a:solidFill>
                <a:effectLst/>
              </a:rPr>
              <a:t>organised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 pipeline makes the </a:t>
            </a:r>
            <a:r>
              <a:rPr lang="en-US" sz="2000" b="1" i="0" dirty="0">
                <a:solidFill>
                  <a:schemeClr val="accent2"/>
                </a:solidFill>
                <a:effectLst/>
              </a:rPr>
              <a:t>implementation more flexible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</a:endParaRPr>
          </a:p>
          <a:p>
            <a:pPr algn="l"/>
            <a:endParaRPr lang="en-US" sz="2000" dirty="0">
              <a:solidFill>
                <a:srgbClr val="292929"/>
              </a:solidFill>
            </a:endParaRPr>
          </a:p>
          <a:p>
            <a:pPr algn="l"/>
            <a:r>
              <a:rPr lang="en-US" sz="2000" dirty="0">
                <a:solidFill>
                  <a:srgbClr val="292929"/>
                </a:solidFill>
              </a:rPr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modeling error that occurs when a function is too closely fit to a limited set of data points.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 model generally takes the form of making an overly complex model to explain idiosyncrasies in the data under study.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2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Random Forest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Rather than utilize the predictions of one decision tree, the algorithm will take the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ensemble results of an outsized number of decision trees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E188B-B6E7-4783-85E6-9CD4D063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38288"/>
            <a:ext cx="6251360" cy="4233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9A1A0-5C08-4494-B7CE-EE2A69BA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78" y="2279056"/>
            <a:ext cx="4575371" cy="42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8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46229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Support Vector Machines (SVM)	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408102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SVMs are a type of classifier that works by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finding the hyperplane in feature space that best separates classes</a:t>
            </a:r>
            <a:endParaRPr lang="en-US" sz="2000" b="1" dirty="0">
              <a:solidFill>
                <a:schemeClr val="accent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SVM generates optimal hyperplanes in an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iterative manner, which minimizes error.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Support vectors are the data points, closest to the hyperplane.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E49B7-2AAE-4C77-9ED8-C07B13E8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70" y="3766351"/>
            <a:ext cx="6002460" cy="26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5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Stochastic Gradient Descent (SGD)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Gradient means the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slope of a function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, which measures the degree of change of a variable with respect to the changes of another variable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Gradient descent is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run iteratively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 to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ind the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optimal values of the parameters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 such that they can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minimize the cost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Three types of Gradient Descent: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Batch Gradient Descent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u="none" strike="noStrike" baseline="0" dirty="0">
                <a:solidFill>
                  <a:schemeClr val="accent2"/>
                </a:solidFill>
              </a:rPr>
              <a:t>Stochastic Gradient Descent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Mini-batch Gradient Descent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7F1E8-0829-44DB-A5B0-68C84E9D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06" y="3081852"/>
            <a:ext cx="6457881" cy="33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Multilayer Perceptron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accent2"/>
                </a:solidFill>
              </a:rPr>
              <a:t>feedforward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Artificial Neural Network (ANN)</a:t>
            </a:r>
            <a:endParaRPr lang="en-US" sz="2000" b="1" dirty="0">
              <a:solidFill>
                <a:schemeClr val="accent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i="0" u="none" strike="noStrike" baseline="0" dirty="0">
                <a:solidFill>
                  <a:schemeClr val="tx1"/>
                </a:solidFill>
              </a:rPr>
              <a:t>onsists of a minimum of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three layers </a:t>
            </a:r>
            <a:r>
              <a:rPr lang="en-US" sz="2000" i="0" u="none" strike="noStrike" baseline="0" dirty="0">
                <a:solidFill>
                  <a:schemeClr val="tx1"/>
                </a:solidFill>
              </a:rPr>
              <a:t>of nodes: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an input layer, a hidden layer and an output layer</a:t>
            </a:r>
            <a:r>
              <a:rPr lang="en-US" sz="2000" i="0" u="none" strike="noStrike" baseline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tx1"/>
                </a:solidFill>
              </a:rPr>
              <a:t>Aside from the input nodes, each node could be a neuron that uses a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nonlinear activation function</a:t>
            </a:r>
            <a:r>
              <a:rPr lang="en-US" sz="2000" i="0" u="none" strike="noStrike" baseline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tx1"/>
                </a:solidFill>
              </a:rPr>
              <a:t>Utilizes a supervised learning technique called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backpropagation</a:t>
            </a:r>
            <a:r>
              <a:rPr lang="en-US" sz="2000" i="0" u="none" strike="noStrike" baseline="0" dirty="0">
                <a:solidFill>
                  <a:schemeClr val="tx1"/>
                </a:solidFill>
              </a:rPr>
              <a:t> for training.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tx1"/>
                </a:solidFill>
              </a:rPr>
              <a:t>It can distinguish data that's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not linearly separable</a:t>
            </a:r>
            <a:r>
              <a:rPr lang="en-US" sz="2000" i="0" u="none" strike="noStrike" baseline="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F5DFF-0ABA-4863-B4EE-40631F03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740" y="4216267"/>
            <a:ext cx="3842520" cy="26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Cross-Validation for Machine Learning Algorithms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</a:rPr>
              <a:t>Cross-validation is a </a:t>
            </a:r>
            <a:r>
              <a:rPr lang="en-US" sz="2000" b="1" i="0" dirty="0">
                <a:solidFill>
                  <a:schemeClr val="accent2"/>
                </a:solidFill>
                <a:effectLst/>
              </a:rPr>
              <a:t>resampling procedure </a:t>
            </a:r>
            <a:r>
              <a:rPr lang="en-US" sz="2000" i="0" dirty="0">
                <a:solidFill>
                  <a:schemeClr val="tx1"/>
                </a:solidFill>
                <a:effectLst/>
              </a:rPr>
              <a:t>used to </a:t>
            </a:r>
            <a:r>
              <a:rPr lang="en-US" sz="2000" b="1" i="0" dirty="0">
                <a:solidFill>
                  <a:schemeClr val="accent2"/>
                </a:solidFill>
                <a:effectLst/>
              </a:rPr>
              <a:t>evaluate machine learning models</a:t>
            </a:r>
            <a:r>
              <a:rPr lang="en-US" sz="2000" i="0" dirty="0">
                <a:solidFill>
                  <a:schemeClr val="tx1"/>
                </a:solidFill>
                <a:effectLst/>
              </a:rPr>
              <a:t> on a limited data sample.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tx1"/>
                </a:solidFill>
              </a:rPr>
              <a:t>This has been done to </a:t>
            </a:r>
            <a:r>
              <a:rPr lang="en-US" sz="2000" b="1" i="0" u="none" strike="noStrike" baseline="0" dirty="0">
                <a:solidFill>
                  <a:schemeClr val="accent2"/>
                </a:solidFill>
              </a:rPr>
              <a:t>prevent overfitting </a:t>
            </a:r>
            <a:r>
              <a:rPr lang="en-US" sz="2000" i="0" u="none" strike="noStrike" baseline="0" dirty="0">
                <a:solidFill>
                  <a:schemeClr val="tx1"/>
                </a:solidFill>
              </a:rPr>
              <a:t>in the model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EF027-841E-4602-9156-B041F121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07" y="2728832"/>
            <a:ext cx="7143607" cy="38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E826-AC13-4E7D-9A96-191D90BB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001" y="721944"/>
            <a:ext cx="5227232" cy="52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Hyperparameter Search and </a:t>
            </a:r>
            <a:r>
              <a:rPr lang="en-US" sz="2800" b="1" i="0" u="none" strike="noStrike" baseline="0" dirty="0" err="1">
                <a:solidFill>
                  <a:schemeClr val="tx1"/>
                </a:solidFill>
              </a:rPr>
              <a:t>Exaluation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Different parameters for every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GridSearch</a:t>
            </a:r>
            <a:r>
              <a:rPr lang="en-US" sz="2000" b="1" dirty="0">
                <a:solidFill>
                  <a:schemeClr val="tx1"/>
                </a:solidFill>
              </a:rPr>
              <a:t> runs the model runs the model for each and every parameter and tells us the parameter which is optimum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E9A1A-1AD8-402F-807B-886C3E66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29" y="2781957"/>
            <a:ext cx="6764541" cy="1294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52B88-F8A8-42CC-8DE5-28601747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01" y="4194927"/>
            <a:ext cx="274358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Cross-Validation for MLP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77D83-6CD1-4655-AB84-39010468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93" y="1485279"/>
            <a:ext cx="6608632" cy="25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7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Hyperparameter Tuning for MLP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We use the </a:t>
            </a:r>
            <a:r>
              <a:rPr lang="en-US" sz="2000" b="1" i="0" u="none" strike="noStrike" baseline="0" dirty="0" err="1">
                <a:solidFill>
                  <a:schemeClr val="accent3"/>
                </a:solidFill>
              </a:rPr>
              <a:t>GridSearch</a:t>
            </a:r>
            <a:r>
              <a:rPr lang="en-US" sz="2000" b="1" i="0" u="none" strike="noStrike" baseline="0" dirty="0">
                <a:solidFill>
                  <a:schemeClr val="accent3"/>
                </a:solidFill>
              </a:rPr>
              <a:t> library 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for finding the </a:t>
            </a:r>
            <a:r>
              <a:rPr lang="en-US" sz="2000" b="1" i="0" u="none" strike="noStrike" baseline="0" dirty="0">
                <a:solidFill>
                  <a:schemeClr val="accent3"/>
                </a:solidFill>
              </a:rPr>
              <a:t>best number of hidden layers 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in the neural network so that our neural network can work </a:t>
            </a:r>
            <a:r>
              <a:rPr lang="en-US" sz="2000" b="1" i="0" u="none" strike="noStrike" baseline="0" dirty="0">
                <a:solidFill>
                  <a:schemeClr val="accent3"/>
                </a:solidFill>
              </a:rPr>
              <a:t>efficiently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13D8-242F-4724-91F8-CC339490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39" y="2623465"/>
            <a:ext cx="5295123" cy="1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46229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Machine Learning in Astrophysics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Rapid Growth in </a:t>
            </a:r>
            <a:r>
              <a:rPr lang="en-US" sz="2000" b="1" dirty="0">
                <a:solidFill>
                  <a:schemeClr val="accent2"/>
                </a:solidFill>
              </a:rPr>
              <a:t>Data Size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chemeClr val="accent2"/>
                </a:solidFill>
              </a:rPr>
              <a:t>Complexity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Analyze </a:t>
            </a:r>
            <a:r>
              <a:rPr lang="en-US" sz="2000" b="1" dirty="0">
                <a:solidFill>
                  <a:schemeClr val="accent2"/>
                </a:solidFill>
              </a:rPr>
              <a:t>complex patterns </a:t>
            </a:r>
            <a:r>
              <a:rPr lang="en-US" sz="2000" dirty="0">
                <a:solidFill>
                  <a:schemeClr val="tx1"/>
                </a:solidFill>
              </a:rPr>
              <a:t>and get </a:t>
            </a:r>
            <a:r>
              <a:rPr lang="en-US" sz="2000" b="1" dirty="0">
                <a:solidFill>
                  <a:schemeClr val="accent2"/>
                </a:solidFill>
              </a:rPr>
              <a:t>meaningful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Here used to </a:t>
            </a:r>
            <a:r>
              <a:rPr lang="en-US" sz="2000" b="1" dirty="0">
                <a:solidFill>
                  <a:schemeClr val="accent2"/>
                </a:solidFill>
              </a:rPr>
              <a:t>predict the properties of Galaxy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Techniques like </a:t>
            </a:r>
            <a:r>
              <a:rPr lang="en-US" sz="2000" b="1" dirty="0">
                <a:solidFill>
                  <a:schemeClr val="accent2"/>
                </a:solidFill>
              </a:rPr>
              <a:t>Random Forest, Support Vector Machines, Stochastic Gradient Descent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accent2"/>
                </a:solidFill>
              </a:rPr>
              <a:t>Neural Networks </a:t>
            </a:r>
            <a:r>
              <a:rPr lang="en-US" sz="2000" dirty="0">
                <a:solidFill>
                  <a:schemeClr val="tx1"/>
                </a:solidFill>
              </a:rPr>
              <a:t>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Dimensionality Reduction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chemeClr val="accent2"/>
                </a:solidFill>
              </a:rPr>
              <a:t>Feature Selection </a:t>
            </a:r>
            <a:r>
              <a:rPr lang="en-US" sz="2000" dirty="0">
                <a:solidFill>
                  <a:schemeClr val="tx1"/>
                </a:solidFill>
              </a:rPr>
              <a:t>Done using </a:t>
            </a:r>
            <a:r>
              <a:rPr lang="en-US" sz="2000" b="1" dirty="0">
                <a:solidFill>
                  <a:schemeClr val="accent2"/>
                </a:solidFill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3079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Feature Selection and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chemeClr val="tx1"/>
                </a:solidFill>
              </a:rPr>
              <a:t>Dimensionality Reduction 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is </a:t>
            </a:r>
            <a:r>
              <a:rPr lang="en-US" sz="2000" b="1" i="0" u="none" strike="noStrike" baseline="0" dirty="0">
                <a:solidFill>
                  <a:schemeClr val="accent3"/>
                </a:solidFill>
              </a:rPr>
              <a:t>reducing the dimension 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of the feature space to </a:t>
            </a:r>
            <a:r>
              <a:rPr lang="en-US" sz="2000" b="1" i="0" u="none" strike="noStrike" baseline="0" dirty="0">
                <a:solidFill>
                  <a:schemeClr val="accent3"/>
                </a:solidFill>
              </a:rPr>
              <a:t>handle the data more easily.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The features have been selected on the basis of the importance of each and every feature.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We can conclude that the </a:t>
            </a:r>
            <a:r>
              <a:rPr lang="en-US" sz="2000" b="1" i="0" u="none" strike="noStrike" baseline="0" dirty="0">
                <a:solidFill>
                  <a:schemeClr val="accent3"/>
                </a:solidFill>
              </a:rPr>
              <a:t>concentration, </a:t>
            </a:r>
            <a:r>
              <a:rPr lang="en-US" sz="2000" b="1" i="0" u="none" strike="noStrike" baseline="0" dirty="0" err="1">
                <a:solidFill>
                  <a:schemeClr val="accent3"/>
                </a:solidFill>
              </a:rPr>
              <a:t>scale_half</a:t>
            </a:r>
            <a:r>
              <a:rPr lang="en-US" sz="2000" b="1" dirty="0" err="1">
                <a:solidFill>
                  <a:schemeClr val="accent3"/>
                </a:solidFill>
              </a:rPr>
              <a:t>_</a:t>
            </a:r>
            <a:r>
              <a:rPr lang="en-US" sz="2000" b="1" i="0" u="none" strike="noStrike" baseline="0" dirty="0" err="1">
                <a:solidFill>
                  <a:schemeClr val="accent3"/>
                </a:solidFill>
              </a:rPr>
              <a:t>mass</a:t>
            </a:r>
            <a:endParaRPr lang="en-US" sz="2000" b="1" i="0" u="none" strike="noStrike" baseline="0" dirty="0">
              <a:solidFill>
                <a:schemeClr val="accent3"/>
              </a:solidFill>
            </a:endParaRPr>
          </a:p>
          <a:p>
            <a:pPr algn="l"/>
            <a:r>
              <a:rPr lang="en-US" sz="2000" b="1" i="0" u="none" strike="noStrike" baseline="0" dirty="0">
                <a:solidFill>
                  <a:schemeClr val="accent3"/>
                </a:solidFill>
              </a:rPr>
              <a:t>     </a:t>
            </a:r>
            <a:r>
              <a:rPr lang="en-US" sz="2000" i="0" u="none" strike="noStrike" baseline="0" dirty="0">
                <a:solidFill>
                  <a:schemeClr val="tx1"/>
                </a:solidFill>
              </a:rPr>
              <a:t>and the </a:t>
            </a:r>
            <a:r>
              <a:rPr lang="en-US" sz="2000" b="1" i="0" u="none" strike="noStrike" baseline="0" dirty="0" err="1">
                <a:solidFill>
                  <a:schemeClr val="accent3"/>
                </a:solidFill>
              </a:rPr>
              <a:t>Halo_spin</a:t>
            </a:r>
            <a:r>
              <a:rPr lang="en-US" sz="2000" b="1" i="0" u="none" strike="noStrike" baseline="0" dirty="0">
                <a:solidFill>
                  <a:schemeClr val="accent3"/>
                </a:solidFill>
              </a:rPr>
              <a:t> 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are the most important features.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75682-2160-470F-B123-12A9E4F0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21" y="2746925"/>
            <a:ext cx="316274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46229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Origin of Dark Matter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Visible matter makes </a:t>
            </a:r>
            <a:r>
              <a:rPr lang="en-US" sz="2000" b="1" dirty="0">
                <a:solidFill>
                  <a:schemeClr val="accent2"/>
                </a:solidFill>
              </a:rPr>
              <a:t>5%</a:t>
            </a:r>
            <a:r>
              <a:rPr lang="en-US" sz="2000" dirty="0">
                <a:solidFill>
                  <a:schemeClr val="tx1"/>
                </a:solidFill>
              </a:rPr>
              <a:t> of mass of the universe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Galaxies </a:t>
            </a:r>
            <a:r>
              <a:rPr lang="en-US" sz="2000" b="1" dirty="0">
                <a:solidFill>
                  <a:schemeClr val="accent2"/>
                </a:solidFill>
              </a:rPr>
              <a:t>cannot</a:t>
            </a:r>
            <a:r>
              <a:rPr lang="en-US" sz="2000" dirty="0">
                <a:solidFill>
                  <a:schemeClr val="tx1"/>
                </a:solidFill>
              </a:rPr>
              <a:t> account for their </a:t>
            </a:r>
            <a:r>
              <a:rPr lang="en-US" sz="2000" b="1" dirty="0">
                <a:solidFill>
                  <a:schemeClr val="accent2"/>
                </a:solidFill>
              </a:rPr>
              <a:t>shapes, movements and distribution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B602F-C0B6-4669-B55B-202DFA55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62" y="2839236"/>
            <a:ext cx="3245476" cy="3290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C3128-3EC6-4DE0-A67B-A0A66948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9236"/>
            <a:ext cx="4126848" cy="33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46229"/>
            <a:ext cx="10668000" cy="846662"/>
          </a:xfrm>
        </p:spPr>
        <p:txBody>
          <a:bodyPr>
            <a:noAutofit/>
          </a:bodyPr>
          <a:lstStyle/>
          <a:p>
            <a:pPr algn="l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429000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</a:t>
            </a:r>
            <a:r>
              <a:rPr lang="en-US" sz="2000" b="1" dirty="0">
                <a:solidFill>
                  <a:schemeClr val="accent2"/>
                </a:solidFill>
              </a:rPr>
              <a:t>confirms the presence of Dark Matter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DB4FD-84D9-4076-A43D-956A59AF7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13" y="346229"/>
            <a:ext cx="500634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4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Aim of the Project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the </a:t>
            </a:r>
            <a:r>
              <a:rPr lang="en-US" sz="2000" b="1" dirty="0">
                <a:solidFill>
                  <a:schemeClr val="accent2"/>
                </a:solidFill>
              </a:rPr>
              <a:t>Important role of Dark Matter</a:t>
            </a:r>
            <a:r>
              <a:rPr lang="en-US" sz="2000" dirty="0">
                <a:solidFill>
                  <a:schemeClr val="tx1"/>
                </a:solidFill>
              </a:rPr>
              <a:t> in the Universe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b="1" dirty="0">
                <a:solidFill>
                  <a:schemeClr val="accent2"/>
                </a:solidFill>
              </a:rPr>
              <a:t>Machine Learning Techniques </a:t>
            </a: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b="1" dirty="0">
                <a:solidFill>
                  <a:schemeClr val="accent2"/>
                </a:solidFill>
              </a:rPr>
              <a:t>extract relevant information </a:t>
            </a:r>
            <a:r>
              <a:rPr lang="en-US" sz="2000" dirty="0">
                <a:solidFill>
                  <a:schemeClr val="tx1"/>
                </a:solidFill>
              </a:rPr>
              <a:t>about galaxies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results also help in </a:t>
            </a:r>
            <a:r>
              <a:rPr lang="en-US" sz="2000" b="1" dirty="0">
                <a:solidFill>
                  <a:schemeClr val="accent2"/>
                </a:solidFill>
              </a:rPr>
              <a:t>confirming the accuracy of Data </a:t>
            </a:r>
            <a:r>
              <a:rPr lang="en-US" sz="2000" dirty="0">
                <a:solidFill>
                  <a:schemeClr val="tx1"/>
                </a:solidFill>
              </a:rPr>
              <a:t>we have collected</a:t>
            </a:r>
          </a:p>
        </p:txBody>
      </p:sp>
    </p:spTree>
    <p:extLst>
      <p:ext uri="{BB962C8B-B14F-4D97-AF65-F5344CB8AC3E}">
        <p14:creationId xmlns:p14="http://schemas.microsoft.com/office/powerpoint/2010/main" val="4334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Dark Matter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Two</a:t>
            </a:r>
            <a:r>
              <a:rPr lang="en-US" sz="2000" dirty="0">
                <a:solidFill>
                  <a:schemeClr val="tx1"/>
                </a:solidFill>
              </a:rPr>
              <a:t> suggested explanations for </a:t>
            </a:r>
            <a:r>
              <a:rPr lang="en-US" sz="2000" b="1" dirty="0">
                <a:solidFill>
                  <a:schemeClr val="accent2"/>
                </a:solidFill>
              </a:rPr>
              <a:t>discrepancies between luminous mass and conventional dynamic mass of galaxies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Dark Matter Halo Model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MOND Model</a:t>
            </a:r>
          </a:p>
        </p:txBody>
      </p:sp>
    </p:spTree>
    <p:extLst>
      <p:ext uri="{BB962C8B-B14F-4D97-AF65-F5344CB8AC3E}">
        <p14:creationId xmlns:p14="http://schemas.microsoft.com/office/powerpoint/2010/main" val="367229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Machine Learning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Dataset in the HDF5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BCBBE-434E-4A8E-A0C5-2DCDF7E5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38" y="2167774"/>
            <a:ext cx="7329163" cy="39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33165"/>
            <a:ext cx="10668000" cy="509310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Features and Correlation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8"/>
            <a:ext cx="9375786" cy="53727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Feature Scaling </a:t>
            </a:r>
            <a:r>
              <a:rPr lang="en-US" sz="2000" dirty="0">
                <a:solidFill>
                  <a:schemeClr val="tx1"/>
                </a:solidFill>
              </a:rPr>
              <a:t>is done on the basis of the </a:t>
            </a:r>
            <a:r>
              <a:rPr lang="en-US" sz="2000" b="1" dirty="0">
                <a:solidFill>
                  <a:schemeClr val="accent2"/>
                </a:solidFill>
              </a:rPr>
              <a:t>visual inspection </a:t>
            </a:r>
            <a:r>
              <a:rPr lang="en-US" sz="2000" dirty="0">
                <a:solidFill>
                  <a:schemeClr val="tx1"/>
                </a:solidFill>
              </a:rPr>
              <a:t>of these histograms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D0C61-C186-4D99-9A7A-B64A9100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40" y="561813"/>
            <a:ext cx="5582750" cy="50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831-397C-48E3-B8E8-369B9725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19596"/>
            <a:ext cx="10668000" cy="846662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>
                <a:solidFill>
                  <a:schemeClr val="tx1"/>
                </a:solidFill>
              </a:rPr>
              <a:t>Feature Scaling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12F-8A14-4974-AAD3-351737A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85279"/>
            <a:ext cx="9375786" cy="33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Normalize the range of independent variables or features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is known as </a:t>
            </a:r>
            <a:r>
              <a:rPr lang="en-US" sz="2000" b="1" dirty="0">
                <a:solidFill>
                  <a:schemeClr val="accent2"/>
                </a:solidFill>
              </a:rPr>
              <a:t>Data Normalization </a:t>
            </a:r>
            <a:r>
              <a:rPr lang="en-US" sz="2000" dirty="0">
                <a:solidFill>
                  <a:schemeClr val="tx1"/>
                </a:solidFill>
              </a:rPr>
              <a:t>and is done during </a:t>
            </a:r>
            <a:r>
              <a:rPr lang="en-US" sz="2000" b="1" dirty="0">
                <a:solidFill>
                  <a:schemeClr val="accent2"/>
                </a:solidFill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Two types of Scaling used: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MinMax</a:t>
            </a:r>
            <a:r>
              <a:rPr lang="en-US" sz="2000" dirty="0">
                <a:solidFill>
                  <a:schemeClr val="tx1"/>
                </a:solidFill>
              </a:rPr>
              <a:t> Scaling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Standard Scaling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DF413-E2F5-40DA-B3A4-31FECF474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96" y="2257636"/>
            <a:ext cx="4489398" cy="44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673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</vt:lpstr>
      <vt:lpstr>Trebuchet MS</vt:lpstr>
      <vt:lpstr>Wingdings</vt:lpstr>
      <vt:lpstr>Wingdings 3</vt:lpstr>
      <vt:lpstr>Facet</vt:lpstr>
      <vt:lpstr>By: Vaibhav Chaudhari 2017B5A70834G </vt:lpstr>
      <vt:lpstr>Machine Learning in Astrophysics</vt:lpstr>
      <vt:lpstr>Origin of Dark Matter</vt:lpstr>
      <vt:lpstr>PowerPoint Presentation</vt:lpstr>
      <vt:lpstr>Aim of the Project</vt:lpstr>
      <vt:lpstr>Dark Matter </vt:lpstr>
      <vt:lpstr>Machine Learning</vt:lpstr>
      <vt:lpstr>Features and Correlation</vt:lpstr>
      <vt:lpstr>Feature Scaling</vt:lpstr>
      <vt:lpstr>Pipelines</vt:lpstr>
      <vt:lpstr>Random Forest</vt:lpstr>
      <vt:lpstr>Support Vector Machines (SVM) </vt:lpstr>
      <vt:lpstr>Stochastic Gradient Descent (SGD)</vt:lpstr>
      <vt:lpstr>Multilayer Perceptron</vt:lpstr>
      <vt:lpstr>Cross-Validation for Machine Learning Algorithms</vt:lpstr>
      <vt:lpstr>PowerPoint Presentation</vt:lpstr>
      <vt:lpstr>Hyperparameter Search and Exaluation</vt:lpstr>
      <vt:lpstr>Cross-Validation for MLP</vt:lpstr>
      <vt:lpstr>Hyperparameter Tuning for MLP</vt:lpstr>
      <vt:lpstr>Feature Selection and Dimensionality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Vaibhav Chaudhari 2017B5A70834G </dc:title>
  <dc:creator>Vaibhav Chaudhari</dc:creator>
  <cp:lastModifiedBy>Vaibhav Chaudhari</cp:lastModifiedBy>
  <cp:revision>22</cp:revision>
  <dcterms:created xsi:type="dcterms:W3CDTF">2020-08-29T12:19:39Z</dcterms:created>
  <dcterms:modified xsi:type="dcterms:W3CDTF">2020-12-05T13:57:43Z</dcterms:modified>
</cp:coreProperties>
</file>