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32" r:id="rId15"/>
    <p:sldId id="331" r:id="rId16"/>
    <p:sldId id="330" r:id="rId17"/>
    <p:sldId id="326" r:id="rId18"/>
    <p:sldId id="327" r:id="rId19"/>
    <p:sldId id="329" r:id="rId20"/>
    <p:sldId id="334" r:id="rId21"/>
    <p:sldId id="336" r:id="rId22"/>
    <p:sldId id="338" r:id="rId23"/>
    <p:sldId id="339" r:id="rId24"/>
    <p:sldId id="333" r:id="rId25"/>
    <p:sldId id="335" r:id="rId26"/>
    <p:sldId id="341" r:id="rId27"/>
    <p:sldId id="337" r:id="rId28"/>
    <p:sldId id="343" r:id="rId29"/>
    <p:sldId id="34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68B3E-B2D0-426D-842E-88B32DDB2AC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B2BE2-6625-4EC5-A5DC-D556FD89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A5D684E-BDB0-E57A-D2CD-28FF0B15B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E75A9-126D-4FDE-80DB-823A10BD6C8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C0A6CDD-B866-2D48-2535-893AC1E67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9D7943C-00F1-EAF3-B5ED-5C2BC8B82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990BD3F-9B6E-68F4-227F-15AFF38BC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61E880-C3E8-4F4C-A622-198F4FE65E2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6E59C55-E95D-E12D-7521-E63C31EE1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D50D468-2698-D15D-F061-71B4742B4D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9A0B1CF-B790-908E-7143-F7D6DB7621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6F3C48-9FE9-4A59-8957-71B6B0F558EA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5940FB1-5810-2FEE-E9C8-EF3910FEC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5ACCF12-7401-DACE-0226-E8C5B091E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2F841FD-7FFD-944B-0D74-9907EF04E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A23035-4949-49CF-B16D-383A0BACF7E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2FF2022-1472-2649-1E5B-2D302A65AB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1CA136B-A9C5-F364-D98A-1913027EC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B496637-E9B9-7AB6-BD6C-6805A019A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A26D92-F895-4C38-BB7C-5E93DF6A3BE8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B18BE90-35CF-87A6-3A3E-7733767985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82D9D24-8C3E-241C-FD0A-A38BC64C5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C2E6DDF-03DC-1B00-6086-733E8A7CEB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549ACA-19D4-4B3C-ADD2-BF11C86FDD4E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9D55527-1E79-45A3-1169-8B18DD3871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56CD544-02D1-705E-395A-AF68355EA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AE7204-CB68-D936-A057-42B2C303B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AD9F6D-6714-4DB9-92B4-C9C5C7B7667D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E73DB88-0B35-3753-E45B-BF39AA972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8E91A1F-0693-32F4-9977-E6133BACD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DC0751A-F36D-8668-52F7-CB53DA7F7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5C3AA3-F35D-4783-AEA8-FA73863F42D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9A5A318-8D80-4866-13BB-830C4C546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3117CA2-41C1-4FD7-BA06-8DFA5390A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263E27F-C96D-906E-C23B-DCA7AC9E9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6FFF12-2786-4CC0-BCC3-FFB0313054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B345CF3-22ED-C010-CE26-C285966F2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2B581F1-369C-4FDF-4022-E40C40A2F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6D83F58-2C71-1FA2-6B05-10F67F9B1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2B4C60-E5B7-4569-A650-6E3948B2867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1A4975E-A796-8B0A-AF52-EDF11AC90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A440169-75AF-CF24-0164-59834DFA3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1A1762E-7305-E8E7-249F-FB035E3F4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76AE40-54A7-46D0-A250-EE890B0420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6C4999-C90A-D195-5E4F-6A34298D8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44A527C-6FEE-BD84-2473-6A305EA02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A87A296-4660-E0C1-67A3-69B327356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4AFF24-D4BE-47D2-9597-0DE2ECDFFCD9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B4FDD8A-C42D-C2D9-9BE1-AEFBE83F7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1BB15E8-77AA-788F-4A17-4CDCCECD8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493FF66C-6FD9-5DF6-F217-E46C4605C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9D4FE1-455B-474F-A7E7-83679B8BE33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0CEFB9E-FB1E-76C0-DB0E-F7C1890F8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68A1957-BD0B-4213-F124-F9B3E5588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11982CB3-C374-C404-4E4B-911B84DCF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1D5DF5-1771-49B6-9550-C2A89FBBF63B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FD06966-ABEE-D340-D6A2-19CA0F337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E5BA1F5-BFCB-9DA0-D22D-6FA7FAF1E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CAA70DA-D3FE-3910-0372-FD8D0CE63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9D592E-56A7-4FA7-AF9C-96638C4DFCA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7F1AB7C-B17A-1230-B3F9-EA973A4F9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BD35280-D0AF-B6EA-23F8-CC04DBF2E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46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61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2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2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4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">
            <a:extLst>
              <a:ext uri="{FF2B5EF4-FFF2-40B4-BE49-F238E27FC236}">
                <a16:creationId xmlns:a16="http://schemas.microsoft.com/office/drawing/2014/main" id="{BCE9FB35-FA29-787A-F019-6AA7DDBCA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81001"/>
            <a:ext cx="119888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8">
            <a:extLst>
              <a:ext uri="{FF2B5EF4-FFF2-40B4-BE49-F238E27FC236}">
                <a16:creationId xmlns:a16="http://schemas.microsoft.com/office/drawing/2014/main" id="{BAA04A1C-83C5-9693-C1DF-A68C8E3C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800" y="2560639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lIns="0" rIns="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 b="1">
                <a:solidFill>
                  <a:srgbClr val="CC6600"/>
                </a:solidFill>
              </a:rPr>
              <a:t>ninth edition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A53FE2FD-9559-4375-038A-99504BC0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333" y="2879725"/>
            <a:ext cx="325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solidFill>
                  <a:srgbClr val="969696"/>
                </a:solidFill>
              </a:rPr>
              <a:t>STEPHEN P. ROBBINS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35A38C56-CDC9-83EA-79DA-4E7F4638D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327775"/>
            <a:ext cx="3371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PowerPoint Presentation by Charlie Cook</a:t>
            </a:r>
            <a:b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9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University of West Alabama</a:t>
            </a:r>
          </a:p>
        </p:txBody>
      </p:sp>
      <p:pic>
        <p:nvPicPr>
          <p:cNvPr id="6" name="Picture 27" descr="ph-logo">
            <a:extLst>
              <a:ext uri="{FF2B5EF4-FFF2-40B4-BE49-F238E27FC236}">
                <a16:creationId xmlns:a16="http://schemas.microsoft.com/office/drawing/2014/main" id="{BAD5B51F-1BF3-A5C4-553F-B441DCE7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9818" y="6276975"/>
            <a:ext cx="732367" cy="414338"/>
          </a:xfrm>
          <a:prstGeom prst="rect">
            <a:avLst/>
          </a:prstGeom>
          <a:noFill/>
          <a:effectLst>
            <a:outerShdw dist="35921" dir="2700000" algn="ctr" rotWithShape="0">
              <a:schemeClr val="bg2"/>
            </a:outerShdw>
          </a:effectLst>
        </p:spPr>
      </p:pic>
      <p:sp>
        <p:nvSpPr>
          <p:cNvPr id="7" name="Text Box 29">
            <a:extLst>
              <a:ext uri="{FF2B5EF4-FFF2-40B4-BE49-F238E27FC236}">
                <a16:creationId xmlns:a16="http://schemas.microsoft.com/office/drawing/2014/main" id="{BC362295-087D-F915-ED9C-EB98CD36F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801" y="2879725"/>
            <a:ext cx="268181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 b="1">
                <a:solidFill>
                  <a:srgbClr val="969696"/>
                </a:solidFill>
              </a:rPr>
              <a:t>MARY COULTER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5181600" y="3673475"/>
            <a:ext cx="6197600" cy="584775"/>
          </a:xfrm>
        </p:spPr>
        <p:txBody>
          <a:bodyPr/>
          <a:lstStyle>
            <a:lvl1pPr>
              <a:defRPr>
                <a:solidFill>
                  <a:srgbClr val="CC66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5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3683000"/>
            <a:ext cx="2336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3366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4DF6BB94-8022-4A63-C6A9-FDC94B4A47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66184" y="6308726"/>
            <a:ext cx="3291416" cy="384175"/>
          </a:xfrm>
        </p:spPr>
        <p:txBody>
          <a:bodyPr lIns="91440" rIns="91440"/>
          <a:lstStyle>
            <a:lvl1pPr>
              <a:defRPr sz="9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© 2007 Prentice Hall, Inc. </a:t>
            </a:r>
            <a:br>
              <a:rPr lang="en-US"/>
            </a:br>
            <a:r>
              <a:rPr lang="en-US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8806662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440E73-BB3E-F97D-78B1-A673E53BC7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25020C-9431-6C47-E618-7F9A98DB51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C559F731-4ACB-48B3-98AF-28CE1031E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767363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2AED85-8DFD-C033-65E1-1F065C45D7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D85E20-AC79-71F6-D488-A66139AFA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9DB94B98-B845-472E-80B1-4776741E9F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1926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2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066800"/>
            <a:ext cx="530013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4" y="1066800"/>
            <a:ext cx="530013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6F5CE-5758-A9DC-A0C9-26C14AFE4B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F0363-AB44-8A9F-9CFA-DF99B1BC4E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315E463D-2356-491A-A54F-DDB366A73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86038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4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BC97DA-36E7-1CBB-E087-8764A7F4C5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D72D81-9416-886B-7617-9A95987AD3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642895AF-D384-43EF-A518-217E90A48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718835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7F7A6D-E44D-85BB-4E15-C35337F1DC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C4D1DD-79F2-5C1F-E4B8-954075FFE6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97DB12E9-6DCC-4BE1-8D1D-A7471224F9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832473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026CC5-BE20-1E3B-C277-4ADD6F3BC1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E7ECABA-2E1D-99C5-CFC1-4161E4AF71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871F86B0-2BB1-4ABD-92FD-8900104757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508216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0BFA2-56C3-B535-7F52-45555404D0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2BFA6-B1B4-9F7E-7D6C-69FC6C9A4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E728A350-E5E8-4E2D-91FE-BB8BB387B4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272871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63B1F-A548-92FD-8FBE-7166AF96C2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B2440-1ABA-9DA8-0897-5771ECFC35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94AC547D-101D-4973-9C6E-19E5C65810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967588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B31A1B-03B4-D52E-9E5E-CBB716D0EA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4675FB-900B-A9F4-4F70-D251048DD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2284592E-DEE1-4274-AF90-CB6A0A171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2016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37559" y="381000"/>
            <a:ext cx="67710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81000"/>
            <a:ext cx="78994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0E4C49-2103-4381-AE3B-0C18E67131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E06429-6354-84BE-F71E-828CF7C0F5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381EF28F-F5CD-4861-A951-4875FF1BB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200135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0"/>
            <a:ext cx="5300133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4534" y="1066800"/>
            <a:ext cx="5300133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8450E-E504-6100-5D8E-5A79C028EA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10949-9B60-99D9-74DE-F048F6B1DD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921DE4E0-9113-4614-846A-C095AD506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66364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341D6-6086-4C64-9A56-33966E714FF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E7E67B-A806-47A2-90DD-1DEA25D49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7BE211-A40F-F100-680C-89E2CBD9F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81000"/>
            <a:ext cx="1076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77B917F-DAF0-8DE2-B49D-9D281B0AA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066800"/>
            <a:ext cx="1080346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67DCBCE-A0DA-45B2-B5A5-1CAE975854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1200" y="6172200"/>
            <a:ext cx="538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/>
            </a:lvl1pPr>
          </a:lstStyle>
          <a:p>
            <a:pPr>
              <a:defRPr/>
            </a:pPr>
            <a:r>
              <a:rPr lang="en-US"/>
              <a:t>© 2007 Prentice Hall, Inc. All rights reserved. 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2BB2E53-FF80-8BF5-D16B-352A33FEA5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1722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cs typeface="Times New Roman" panose="02020603050405020304" pitchFamily="18" charset="0"/>
              </a:defRPr>
            </a:lvl1pPr>
          </a:lstStyle>
          <a:p>
            <a:r>
              <a:rPr lang="en-US" altLang="en-US"/>
              <a:t>1–</a:t>
            </a:r>
            <a:fld id="{4B10904A-C37C-4E33-A5B9-07D25DC71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42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33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222250" indent="-2222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3366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625475" indent="-2841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sz="2400">
          <a:solidFill>
            <a:srgbClr val="9966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974725" indent="-2349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000">
          <a:solidFill>
            <a:srgbClr val="3366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311275" indent="-222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657350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70B39-21E6-03A0-A024-FE319436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647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38F4D86-18E7-4443-BE77-514590E81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603" y="1119779"/>
            <a:ext cx="6653261" cy="112628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PRINCIPLES</a:t>
            </a:r>
          </a:p>
          <a:p>
            <a:pPr algn="ctr"/>
            <a:r>
              <a:rPr lang="en-US" sz="9600" b="1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41752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76E3-2A65-AB1F-3AE4-DA4A0BA6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E235-4CC3-B027-AF37-96DE49F7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Interpersonal Skills:</a:t>
            </a:r>
          </a:p>
          <a:p>
            <a:r>
              <a:rPr lang="en-US" dirty="0"/>
              <a:t>Communication: Effective communication is essential for conveying ideas, instructions, and feedback clearly. It also involves active listening.</a:t>
            </a:r>
          </a:p>
          <a:p>
            <a:r>
              <a:rPr lang="en-US" dirty="0"/>
              <a:t>Leadership: The ability to lead and motivate teams is crucial for achieving organizational goals. This includes providing guidance, support, and inspiration.</a:t>
            </a:r>
          </a:p>
          <a:p>
            <a:r>
              <a:rPr lang="en-US" dirty="0"/>
              <a:t>Conflict resolution: Managers must be adept at resolving conflicts and fostering a positive 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0153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FF2A-994A-3961-DF90-DD64A5A9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F3E4-B00E-BB1C-7DEF-0EEF6465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Conceptual Skills:</a:t>
            </a:r>
          </a:p>
          <a:p>
            <a:r>
              <a:rPr lang="en-US" dirty="0"/>
              <a:t>Strategic thinking: Managers need to understand the organization's overall goals and develop strategies to achieve them.</a:t>
            </a:r>
          </a:p>
          <a:p>
            <a:r>
              <a:rPr lang="en-US" dirty="0"/>
              <a:t>Problem-solving: The capacity to analyze complex situations and develop creative solutions is vital for managerial success.</a:t>
            </a:r>
          </a:p>
          <a:p>
            <a:r>
              <a:rPr lang="en-US" dirty="0"/>
              <a:t>Decision-making: Managers make a multitude of decisions daily, ranging from routine operational choices to strategic decisions with long-term consequences.</a:t>
            </a:r>
          </a:p>
        </p:txBody>
      </p:sp>
    </p:spTree>
    <p:extLst>
      <p:ext uri="{BB962C8B-B14F-4D97-AF65-F5344CB8AC3E}">
        <p14:creationId xmlns:p14="http://schemas.microsoft.com/office/powerpoint/2010/main" val="6698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9507-1776-DDB6-5A07-FFD0C8D7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6" y="131741"/>
            <a:ext cx="8911687" cy="128089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B699-B865-AE4A-E8B7-60D09F7F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073" y="1412631"/>
            <a:ext cx="9398171" cy="53136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addition to Mintzberg's framework, other important skills for managers include:</a:t>
            </a:r>
          </a:p>
          <a:p>
            <a:pPr marL="0" indent="0">
              <a:buNone/>
            </a:pPr>
            <a:r>
              <a:rPr lang="en-US" b="1" dirty="0"/>
              <a:t>1. Time Management:</a:t>
            </a:r>
          </a:p>
          <a:p>
            <a:pPr marL="0" indent="0">
              <a:buNone/>
            </a:pPr>
            <a:r>
              <a:rPr lang="en-US" dirty="0"/>
              <a:t>The ability to prioritize tasks and manage time effectively is crucial for meeting deadlines and ensuring that organizational objectives are achieved.</a:t>
            </a:r>
          </a:p>
          <a:p>
            <a:pPr marL="0" indent="0">
              <a:buNone/>
            </a:pPr>
            <a:r>
              <a:rPr lang="en-US" b="1" dirty="0"/>
              <a:t>2. Emotional Intelligence:</a:t>
            </a:r>
          </a:p>
          <a:p>
            <a:pPr marL="0" indent="0">
              <a:buNone/>
            </a:pPr>
            <a:r>
              <a:rPr lang="en-US" dirty="0"/>
              <a:t>Managers with high emotional intelligence can understand and manage their own emotions and those of others, fostering better interpersonal relationships and leadership effectiveness.</a:t>
            </a:r>
          </a:p>
          <a:p>
            <a:pPr marL="0" indent="0">
              <a:buNone/>
            </a:pPr>
            <a:r>
              <a:rPr lang="en-US" b="1" dirty="0"/>
              <a:t>3. Adaptability:</a:t>
            </a:r>
          </a:p>
          <a:p>
            <a:pPr marL="0" indent="0">
              <a:buNone/>
            </a:pPr>
            <a:r>
              <a:rPr lang="en-US" dirty="0"/>
              <a:t>In a dynamic and ever-changing business environment, managers must be adaptable and open to change. This includes being flexible in their approach to problem-solving and decision-making.</a:t>
            </a:r>
          </a:p>
          <a:p>
            <a:pPr marL="0" indent="0">
              <a:buNone/>
            </a:pPr>
            <a:r>
              <a:rPr lang="en-US" b="1" dirty="0"/>
              <a:t>4. Networking:</a:t>
            </a:r>
          </a:p>
          <a:p>
            <a:pPr marL="0" indent="0">
              <a:buNone/>
            </a:pPr>
            <a:r>
              <a:rPr lang="en-US" dirty="0"/>
              <a:t>Building and maintaining professional networks both within and outside the organization can be valuable for gathering information, seeking advice, and fostering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1975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334477E-E479-D227-8FD8-C3FF531C1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338797"/>
            <a:ext cx="10769600" cy="57943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Historical Background of Management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BCE5FD51-F79C-52A5-962C-EAB08A381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Ancient Management</a:t>
            </a:r>
          </a:p>
          <a:p>
            <a:pPr lvl="1" eaLnBrk="1" hangingPunct="1">
              <a:defRPr/>
            </a:pPr>
            <a:r>
              <a:rPr lang="en-US"/>
              <a:t>Egypt (pyramids) and China (Great Wall)</a:t>
            </a:r>
          </a:p>
          <a:p>
            <a:pPr lvl="1" eaLnBrk="1" hangingPunct="1">
              <a:defRPr/>
            </a:pPr>
            <a:r>
              <a:rPr lang="en-US"/>
              <a:t>Venetians (floating warship assembly lines)</a:t>
            </a:r>
          </a:p>
          <a:p>
            <a:pPr eaLnBrk="1" hangingPunct="1">
              <a:defRPr/>
            </a:pPr>
            <a:r>
              <a:rPr lang="en-US"/>
              <a:t>Adam Smith</a:t>
            </a:r>
          </a:p>
          <a:p>
            <a:pPr lvl="1" eaLnBrk="1" hangingPunct="1">
              <a:defRPr/>
            </a:pPr>
            <a:r>
              <a:rPr lang="en-US"/>
              <a:t>Published </a:t>
            </a:r>
            <a:r>
              <a:rPr lang="en-US" i="1"/>
              <a:t>“The Wealth of Nations” </a:t>
            </a:r>
            <a:r>
              <a:rPr lang="en-US"/>
              <a:t>in 1776</a:t>
            </a:r>
          </a:p>
          <a:p>
            <a:pPr lvl="2" eaLnBrk="1" hangingPunct="1">
              <a:defRPr/>
            </a:pPr>
            <a:r>
              <a:rPr lang="en-US"/>
              <a:t>Advocated the division of labor (job specialization) to increase the productivity of workers</a:t>
            </a:r>
          </a:p>
          <a:p>
            <a:pPr eaLnBrk="1" hangingPunct="1">
              <a:defRPr/>
            </a:pPr>
            <a:r>
              <a:rPr lang="en-US"/>
              <a:t>Industrial Revolution</a:t>
            </a:r>
          </a:p>
          <a:p>
            <a:pPr lvl="1" eaLnBrk="1" hangingPunct="1">
              <a:defRPr/>
            </a:pPr>
            <a:r>
              <a:rPr lang="en-US"/>
              <a:t>Substituted machine power for human labor</a:t>
            </a:r>
          </a:p>
          <a:p>
            <a:pPr lvl="1" eaLnBrk="1" hangingPunct="1">
              <a:defRPr/>
            </a:pPr>
            <a:r>
              <a:rPr lang="en-US"/>
              <a:t>Created large organizations in need of management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64565D7A-CDD5-42E6-A0A7-9B19AAE63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Major Approaches to Management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2B9B566C-DBD3-8EED-E6B0-AEB79EAB7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Scientific Management</a:t>
            </a:r>
          </a:p>
          <a:p>
            <a:pPr eaLnBrk="1" hangingPunct="1">
              <a:defRPr/>
            </a:pPr>
            <a:r>
              <a:rPr lang="en-US" dirty="0"/>
              <a:t>General Administrative Theory</a:t>
            </a:r>
          </a:p>
          <a:p>
            <a:pPr eaLnBrk="1" hangingPunct="1">
              <a:defRPr/>
            </a:pPr>
            <a:r>
              <a:rPr lang="en-US" dirty="0"/>
              <a:t>Quantitative Management</a:t>
            </a:r>
          </a:p>
          <a:p>
            <a:pPr eaLnBrk="1" hangingPunct="1">
              <a:defRPr/>
            </a:pPr>
            <a:r>
              <a:rPr lang="en-US" dirty="0"/>
              <a:t>Organizational Behavior</a:t>
            </a:r>
          </a:p>
          <a:p>
            <a:pPr eaLnBrk="1" hangingPunct="1">
              <a:defRPr/>
            </a:pPr>
            <a:r>
              <a:rPr lang="en-US" dirty="0"/>
              <a:t>Systems Approach</a:t>
            </a:r>
          </a:p>
          <a:p>
            <a:pPr eaLnBrk="1" hangingPunct="1">
              <a:defRPr/>
            </a:pPr>
            <a:r>
              <a:rPr lang="en-US" dirty="0"/>
              <a:t>Contingency Approach</a:t>
            </a:r>
          </a:p>
        </p:txBody>
      </p:sp>
      <p:pic>
        <p:nvPicPr>
          <p:cNvPr id="17413" name="Picture 4" descr="BD20204_">
            <a:extLst>
              <a:ext uri="{FF2B5EF4-FFF2-40B4-BE49-F238E27FC236}">
                <a16:creationId xmlns:a16="http://schemas.microsoft.com/office/drawing/2014/main" id="{D1C44767-C00F-6DB2-70A0-15816629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21076"/>
            <a:ext cx="3741738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474735AA-A4BF-B583-81E7-1CA70827A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Scientific Management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E7AC3CF1-0C24-F35C-2150-0C30AA46B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/>
              <a:t>Fredrick Winslow Taylor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/>
              <a:t>The “father” of scientific management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/>
              <a:t>Published </a:t>
            </a:r>
            <a:r>
              <a:rPr lang="en-US" i="1"/>
              <a:t>Principles of Scientific Management</a:t>
            </a:r>
            <a:r>
              <a:rPr lang="en-US"/>
              <a:t> (1911)</a:t>
            </a:r>
          </a:p>
          <a:p>
            <a:pPr lvl="2" eaLnBrk="1" hangingPunct="1">
              <a:spcBef>
                <a:spcPct val="40000"/>
              </a:spcBef>
              <a:defRPr/>
            </a:pPr>
            <a:r>
              <a:rPr lang="en-US"/>
              <a:t>The theory of scientific management</a:t>
            </a:r>
          </a:p>
          <a:p>
            <a:pPr lvl="3" eaLnBrk="1" hangingPunct="1">
              <a:spcBef>
                <a:spcPct val="40000"/>
              </a:spcBef>
              <a:defRPr/>
            </a:pPr>
            <a:r>
              <a:rPr lang="en-US"/>
              <a:t>Using scientific methods to define the “one best way” for a job to be done:</a:t>
            </a:r>
          </a:p>
          <a:p>
            <a:pPr lvl="4" eaLnBrk="1" hangingPunct="1">
              <a:spcBef>
                <a:spcPct val="40000"/>
              </a:spcBef>
              <a:defRPr/>
            </a:pPr>
            <a:r>
              <a:rPr lang="en-US"/>
              <a:t>Putting the right person on the job with the correct tools and equipment.</a:t>
            </a:r>
          </a:p>
          <a:p>
            <a:pPr lvl="4" eaLnBrk="1" hangingPunct="1">
              <a:spcBef>
                <a:spcPct val="40000"/>
              </a:spcBef>
              <a:defRPr/>
            </a:pPr>
            <a:r>
              <a:rPr lang="en-US"/>
              <a:t>Having a standardized method of doing the job.</a:t>
            </a:r>
          </a:p>
          <a:p>
            <a:pPr lvl="4" eaLnBrk="1" hangingPunct="1">
              <a:spcBef>
                <a:spcPct val="40000"/>
              </a:spcBef>
              <a:defRPr/>
            </a:pPr>
            <a:r>
              <a:rPr lang="en-US"/>
              <a:t>Providing an economic incentive to the worker.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E4ED-40D4-99C0-76A7-A90DB02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Taylors principles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003CEE-B27F-5F42-98BC-85EEE03E5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211D1E"/>
                </a:solidFill>
                <a:latin typeface="+mn-lt"/>
              </a:rPr>
              <a:t>Science not rule of thumb: Develop a science for each element of an individual’s work, which will replace the old rule-of-thumb method.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211D1E"/>
                </a:solidFill>
                <a:latin typeface="+mn-lt"/>
              </a:rPr>
              <a:t>Harmony not discord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211D1E"/>
                </a:solidFill>
                <a:latin typeface="+mn-lt"/>
              </a:rPr>
              <a:t>Cooperation not individualism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solidFill>
                  <a:srgbClr val="211D1E"/>
                </a:solidFill>
                <a:latin typeface="+mn-lt"/>
              </a:rPr>
              <a:t>Development of workers to their greatest ability</a:t>
            </a:r>
          </a:p>
        </p:txBody>
      </p:sp>
    </p:spTree>
    <p:extLst>
      <p:ext uri="{BB962C8B-B14F-4D97-AF65-F5344CB8AC3E}">
        <p14:creationId xmlns:p14="http://schemas.microsoft.com/office/powerpoint/2010/main" val="10542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9EB1827B-E0AD-C095-2571-22E79EA2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Scientific Management (cont’d)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74BA2F71-511F-721C-4725-E585E421D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/>
              <a:t>Frank and Lillian Gilbreth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Focused on increasing worker productivity through the reduction of wasted motion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Developed the microchronometer to time worker motions and optimize work performance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/>
              <a:t>How Do Today’s Managers Use Scientific Management?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Use time and motion studies to increase productivity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Hire the best qualified employees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Design incentive systems based on output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DB5552F1-E02C-510D-22BC-B3958D098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General Administrative Theory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80D09D-5A99-265F-EEAD-D615A4EC3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dirty="0"/>
              <a:t>Henri Fayol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dirty="0"/>
              <a:t>Believed that the practice of management was distinct from other organizational functions 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dirty="0"/>
              <a:t>Developed fourteen principles of management that applied to all organizational situations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 dirty="0"/>
              <a:t>Max Weber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dirty="0"/>
              <a:t>Developed a theory of authority based on an ideal type of organization (bureaucracy)</a:t>
            </a:r>
          </a:p>
          <a:p>
            <a:pPr lvl="2" eaLnBrk="1" hangingPunct="1">
              <a:spcBef>
                <a:spcPct val="25000"/>
              </a:spcBef>
              <a:defRPr/>
            </a:pPr>
            <a:r>
              <a:rPr lang="en-US" dirty="0"/>
              <a:t>Emphasized rationality, predictability, impersonality, technical competence, and authoritarianism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54D8981-47AD-5546-6D6D-CCBAE491A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7"/>
            <a:ext cx="8077200" cy="523220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2800" dirty="0">
                <a:solidFill>
                  <a:schemeClr val="tx1"/>
                </a:solidFill>
              </a:rPr>
              <a:t>Fayol’s 14 Principles of Management</a:t>
            </a:r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0DDAE791-72E1-3503-DADC-CC36C8D81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E933D9FE-8F6C-0D7B-E507-A6A5D3303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12027749-FC16-5BF7-DA90-0324F271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95400"/>
            <a:ext cx="3429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work.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Authority.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Discipline.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Unity of command.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Unity of direction.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Subordination of individual interests to the general interest.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7C19AC4B-DD0D-4A9F-5640-C0E3804F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295401"/>
            <a:ext cx="3429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Remuneration.</a:t>
            </a:r>
          </a:p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Centralization.</a:t>
            </a:r>
          </a:p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Scalar chain.</a:t>
            </a:r>
          </a:p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Order.</a:t>
            </a:r>
          </a:p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Equity.</a:t>
            </a:r>
          </a:p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Stability of tenure of personnel.</a:t>
            </a:r>
          </a:p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Initiative.</a:t>
            </a:r>
          </a:p>
          <a:p>
            <a:pPr marL="566738" indent="-566738">
              <a:spcBef>
                <a:spcPct val="50000"/>
              </a:spcBef>
              <a:buFontTx/>
              <a:buAutoNum type="arabicPeriod" startAt="7"/>
              <a:defRPr/>
            </a:pPr>
            <a:r>
              <a:rPr lang="en-US" sz="2400" b="1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Esprit de corps.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12A3D-E72B-DFE4-CA60-DFE0799DC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01DAF-7D7D-6799-CD93-D78CD6F1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0"/>
            <a:ext cx="8911687" cy="176739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Chapter 1</a:t>
            </a:r>
            <a:br>
              <a:rPr lang="en-US" b="1" dirty="0"/>
            </a:br>
            <a:r>
              <a:rPr lang="en-US" b="1" dirty="0"/>
              <a:t>Introduction to Managers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699467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7DAA219B-3B43-15AD-8F7E-D33AB5206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29987"/>
            <a:ext cx="8077200" cy="523220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Weber’s Ideal Bureaucracy</a:t>
            </a:r>
          </a:p>
        </p:txBody>
      </p:sp>
      <p:pic>
        <p:nvPicPr>
          <p:cNvPr id="100357" name="Picture 5">
            <a:extLst>
              <a:ext uri="{FF2B5EF4-FFF2-40B4-BE49-F238E27FC236}">
                <a16:creationId xmlns:a16="http://schemas.microsoft.com/office/drawing/2014/main" id="{6768D457-8932-4959-50F2-7E1C97F5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6" y="653207"/>
            <a:ext cx="11468746" cy="6204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60D680F5-AA57-3C22-DCD8-AACD083A1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4258" y="352865"/>
            <a:ext cx="7743483" cy="5794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Quantitative Approach to Management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928ACD8-3582-3386-AE26-194E8585F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0155" y="1066800"/>
            <a:ext cx="8060788" cy="5029200"/>
          </a:xfrm>
        </p:spPr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dirty="0"/>
              <a:t>Quantitative Approach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dirty="0"/>
              <a:t>Also called </a:t>
            </a:r>
            <a:r>
              <a:rPr lang="en-US" i="1" dirty="0"/>
              <a:t>operations research</a:t>
            </a:r>
            <a:r>
              <a:rPr lang="en-US" dirty="0"/>
              <a:t> or </a:t>
            </a:r>
            <a:r>
              <a:rPr lang="en-US" i="1" dirty="0"/>
              <a:t>management science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dirty="0"/>
              <a:t>Evolved from mathematical and statistical methods developed to solve WWII military logistics and quality control problems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 dirty="0"/>
              <a:t>Focuses on improving managerial decision making by applying:</a:t>
            </a:r>
          </a:p>
          <a:p>
            <a:pPr lvl="2" eaLnBrk="1" hangingPunct="1">
              <a:spcBef>
                <a:spcPct val="25000"/>
              </a:spcBef>
              <a:defRPr/>
            </a:pPr>
            <a:r>
              <a:rPr lang="en-US" dirty="0"/>
              <a:t>Statistics, optimization models, computer simulations, plant location and design, layout, inventory management, quality control etc.</a:t>
            </a:r>
          </a:p>
          <a:p>
            <a:pPr lvl="1" eaLnBrk="1" hangingPunct="1">
              <a:spcBef>
                <a:spcPct val="25000"/>
              </a:spcBef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C274E338-DDC5-8441-ED9E-4C20DC6DD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Understanding Organizational Behavior 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3975911E-6FD7-E9A4-E9ED-D46F79360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/>
              <a:t>Organizational Behavior (OB)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/>
              <a:t>The study of the actions of people at work; people are the most important asset of an organization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/>
              <a:t>Early OB Advocates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/>
              <a:t>Robert Owen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/>
              <a:t>Hugo Munsterberg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/>
              <a:t>Mary Parker Follett</a:t>
            </a:r>
          </a:p>
          <a:p>
            <a:pPr lvl="1" eaLnBrk="1" hangingPunct="1">
              <a:spcBef>
                <a:spcPct val="30000"/>
              </a:spcBef>
              <a:defRPr/>
            </a:pPr>
            <a:r>
              <a:rPr lang="en-US"/>
              <a:t>Chester Barnard</a:t>
            </a:r>
          </a:p>
        </p:txBody>
      </p:sp>
      <p:pic>
        <p:nvPicPr>
          <p:cNvPr id="25605" name="Picture 4" descr="PE03616_">
            <a:extLst>
              <a:ext uri="{FF2B5EF4-FFF2-40B4-BE49-F238E27FC236}">
                <a16:creationId xmlns:a16="http://schemas.microsoft.com/office/drawing/2014/main" id="{5F7DEFFA-4C6D-352A-476E-202FE297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4200"/>
            <a:ext cx="29670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10">
            <a:extLst>
              <a:ext uri="{FF2B5EF4-FFF2-40B4-BE49-F238E27FC236}">
                <a16:creationId xmlns:a16="http://schemas.microsoft.com/office/drawing/2014/main" id="{BF091ECF-8EB6-BBE7-0BA7-D2094207BE3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4745"/>
            <a:ext cx="12192000" cy="6703256"/>
          </a:xfr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AB55B425-1C49-04B9-1827-81E45F0C2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Systems Approach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66A02B3E-E605-CAB3-4E0F-F8A07EA8C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/>
              <a:t>System Defined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A set of interrelated and interdependent parts arranged in a manner that produces a unified whole.</a:t>
            </a:r>
          </a:p>
          <a:p>
            <a:pPr eaLnBrk="1" hangingPunct="1">
              <a:spcBef>
                <a:spcPct val="25000"/>
              </a:spcBef>
              <a:defRPr/>
            </a:pPr>
            <a:r>
              <a:rPr lang="en-US"/>
              <a:t>Basic Types of Systems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Closed systems</a:t>
            </a:r>
          </a:p>
          <a:p>
            <a:pPr lvl="2" eaLnBrk="1" hangingPunct="1">
              <a:spcBef>
                <a:spcPct val="25000"/>
              </a:spcBef>
              <a:defRPr/>
            </a:pPr>
            <a:r>
              <a:rPr lang="en-US"/>
              <a:t>Are not influenced by and do not interact with their environment (all system input and output is internal).</a:t>
            </a:r>
          </a:p>
          <a:p>
            <a:pPr lvl="1" eaLnBrk="1" hangingPunct="1">
              <a:spcBef>
                <a:spcPct val="25000"/>
              </a:spcBef>
              <a:defRPr/>
            </a:pPr>
            <a:r>
              <a:rPr lang="en-US"/>
              <a:t>Open systems</a:t>
            </a:r>
          </a:p>
          <a:p>
            <a:pPr lvl="2" eaLnBrk="1" hangingPunct="1">
              <a:spcBef>
                <a:spcPct val="25000"/>
              </a:spcBef>
              <a:defRPr/>
            </a:pPr>
            <a:r>
              <a:rPr lang="en-US"/>
              <a:t>Dynamically interact to their environments by taking in inputs and transforming them into outputs that are distributed into their environments.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187B6507-6201-2DCC-8614-FC5E693C1C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2–</a:t>
            </a:r>
            <a:fld id="{FD8BD3BD-2904-4A6C-B3DF-14CD9B9F9546}" type="slidenum">
              <a:rPr lang="en-US" altLang="en-US" sz="1000"/>
              <a:pPr eaLnBrk="1" hangingPunct="1"/>
              <a:t>25</a:t>
            </a:fld>
            <a:endParaRPr lang="en-US" altLang="en-US" sz="10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842D7B09-904E-BEFF-FFD0-C12CC0932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>
                <a:solidFill>
                  <a:schemeClr val="tx1"/>
                </a:solidFill>
              </a:rPr>
              <a:t>Exhibit 2–6	The Organization as an Open System</a:t>
            </a:r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84C62424-1739-D2E7-FCE3-087BEF472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211B3973-EF13-BBA7-A935-5AE30EA8E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4453" name="Picture 5">
            <a:extLst>
              <a:ext uri="{FF2B5EF4-FFF2-40B4-BE49-F238E27FC236}">
                <a16:creationId xmlns:a16="http://schemas.microsoft.com/office/drawing/2014/main" id="{E2577D64-78FA-9D5E-B003-47647E25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4" y="1504950"/>
            <a:ext cx="82200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1C1EE8F3-0100-1A1C-4D40-50D3B14A7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Implications of the Systems Approach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927C158B-977C-C417-2E93-15D37233A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/>
              <a:t>Coordination of the organization’s parts is essential for proper functioning of the entire organization.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/>
              <a:t>Decisions and actions taken in one area of the  organization will have an effect in other areas of the organization.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/>
              <a:t>Organizations are not self-contained and, therefore, must adapt to changes in their external environment.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BF47FBB1-90B5-2D7C-8707-1B8F439B0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Contingency Approach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8D2F041C-F273-0D78-C262-0D14444E0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/>
              <a:t>Contingency Approach Defined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/>
              <a:t>Also sometimes called the </a:t>
            </a:r>
            <a:r>
              <a:rPr lang="en-US" i="1"/>
              <a:t>situational approach.</a:t>
            </a:r>
            <a:endParaRPr lang="en-US"/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/>
              <a:t>There is no one universally applicable set of management principles (rules) by which to manage organizations.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/>
              <a:t>Organizations are individually different, face different situations (contingency variables), and require different ways of managing.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F6F2774-0F16-02DD-9C08-8DA14A329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 eaLnBrk="1" hangingPunct="1">
              <a:defRPr/>
            </a:pPr>
            <a:r>
              <a:rPr lang="en-US" sz="1800">
                <a:solidFill>
                  <a:schemeClr val="tx1"/>
                </a:solidFill>
              </a:rPr>
              <a:t>Exhibit 2–7	Popular Contingency Variables</a:t>
            </a:r>
          </a:p>
        </p:txBody>
      </p:sp>
      <p:sp>
        <p:nvSpPr>
          <p:cNvPr id="32772" name="Line 3">
            <a:extLst>
              <a:ext uri="{FF2B5EF4-FFF2-40B4-BE49-F238E27FC236}">
                <a16:creationId xmlns:a16="http://schemas.microsoft.com/office/drawing/2014/main" id="{354A930C-5F0C-2BD9-F0F6-8878C5937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Line 4">
            <a:extLst>
              <a:ext uri="{FF2B5EF4-FFF2-40B4-BE49-F238E27FC236}">
                <a16:creationId xmlns:a16="http://schemas.microsoft.com/office/drawing/2014/main" id="{40B64480-2657-D167-458D-1699552BD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CF705ECA-4209-4DB1-4D82-2C8F0230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6" y="1219200"/>
            <a:ext cx="7940675" cy="514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2625" indent="-225425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/>
              <a:t>Organization size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>
                <a:solidFill>
                  <a:srgbClr val="336699"/>
                </a:solidFill>
              </a:rPr>
              <a:t>As size increases, so do the problems of coordination.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/>
              <a:t>Routineness of task technology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>
                <a:solidFill>
                  <a:srgbClr val="336699"/>
                </a:solidFill>
              </a:rPr>
              <a:t>Routine technologies require organizational structures, leadership styles, and control systems that differ from those required by customized or nonroutine technologies.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>
                <a:solidFill>
                  <a:srgbClr val="336699"/>
                </a:solidFill>
              </a:rPr>
              <a:t>Highly complex task and technologies may require more flexible and adaptive management styles as well as decentralization.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/>
              <a:t>Environmental uncertainty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>
                <a:solidFill>
                  <a:srgbClr val="336699"/>
                </a:solidFill>
              </a:rPr>
              <a:t>What works best in a stable and predictable environment may be totally inappropriate in a rapidly changing and unpredictable environment.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>
                <a:solidFill>
                  <a:srgbClr val="336699"/>
                </a:solidFill>
              </a:rPr>
              <a:t>Managers may need to be more adaptive and responsive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/>
              <a:t>Individual differences</a:t>
            </a:r>
          </a:p>
          <a:p>
            <a:pPr lvl="1"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1800" b="1" dirty="0">
                <a:solidFill>
                  <a:srgbClr val="336699"/>
                </a:solidFill>
              </a:rPr>
              <a:t>Individuals differ in terms of their desire for growth, autonomy, tolerance of ambiguity, and expectations.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1609-2952-B6E8-F781-3FB0941F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Managers and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E184-B3BF-79F1-7BFA-623EAD518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3717"/>
            <a:ext cx="8915400" cy="5008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Managers</a:t>
            </a:r>
          </a:p>
          <a:p>
            <a:r>
              <a:rPr lang="en-US" dirty="0"/>
              <a:t>Someone who works with and through other people by coordinating and integrating their work activities in order to accomplish organizational goal.</a:t>
            </a:r>
          </a:p>
          <a:p>
            <a:pPr marL="0" indent="0">
              <a:buNone/>
            </a:pPr>
            <a:r>
              <a:rPr lang="en-US" b="1" dirty="0"/>
              <a:t>Management</a:t>
            </a:r>
          </a:p>
          <a:p>
            <a:r>
              <a:rPr lang="en-US" dirty="0"/>
              <a:t>Is the process of planning, organizing, staffing, leading and controlling the organizational resources namely human, physical, informational and financial effectively and efficiently to achieve organizational goal.</a:t>
            </a:r>
          </a:p>
          <a:p>
            <a:pPr marL="0" indent="0">
              <a:buNone/>
            </a:pPr>
            <a:r>
              <a:rPr lang="en-US" b="1" dirty="0"/>
              <a:t>Managerial concerns</a:t>
            </a:r>
          </a:p>
          <a:p>
            <a:pPr>
              <a:buAutoNum type="arabicPeriod"/>
            </a:pPr>
            <a:r>
              <a:rPr lang="en-US" b="1" dirty="0"/>
              <a:t>Effectiveness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Doing the right things</a:t>
            </a:r>
          </a:p>
          <a:p>
            <a:pPr marL="0" indent="0">
              <a:buNone/>
            </a:pPr>
            <a:r>
              <a:rPr lang="en-US" dirty="0"/>
              <a:t>Attaining organizational goals</a:t>
            </a:r>
          </a:p>
          <a:p>
            <a:pPr marL="0" indent="0">
              <a:buNone/>
            </a:pPr>
            <a:r>
              <a:rPr lang="en-US" b="1" dirty="0"/>
              <a:t>2. Efficiency:</a:t>
            </a:r>
          </a:p>
          <a:p>
            <a:pPr marL="0" indent="0">
              <a:buNone/>
            </a:pPr>
            <a:r>
              <a:rPr lang="en-US" dirty="0"/>
              <a:t>Doing things right</a:t>
            </a:r>
          </a:p>
          <a:p>
            <a:pPr marL="0" indent="0">
              <a:buNone/>
            </a:pPr>
            <a:r>
              <a:rPr lang="en-US" dirty="0"/>
              <a:t>Getting the most output of the least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B5E3-5351-3381-5A78-FC323E74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609D-3D0E-4CCF-847D-A1740DC2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5582"/>
            <a:ext cx="8915400" cy="4923692"/>
          </a:xfrm>
        </p:spPr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b="1" dirty="0"/>
              <a:t>Planning</a:t>
            </a:r>
          </a:p>
          <a:p>
            <a:r>
              <a:rPr lang="en-US" dirty="0"/>
              <a:t>Planning involves setting objectives and determining the course of action to achieve those objectives.</a:t>
            </a:r>
          </a:p>
          <a:p>
            <a:r>
              <a:rPr lang="en-US" dirty="0"/>
              <a:t>It includes identifying tasks, allocating resources, and establishing timelines.</a:t>
            </a:r>
          </a:p>
          <a:p>
            <a:r>
              <a:rPr lang="en-US" dirty="0"/>
              <a:t>Planning helps organizations anticipate future challenges and opportunities.</a:t>
            </a:r>
          </a:p>
          <a:p>
            <a:pPr marL="0" indent="0">
              <a:buNone/>
            </a:pPr>
            <a:r>
              <a:rPr lang="en-US" b="1" dirty="0"/>
              <a:t>2. Organizing</a:t>
            </a:r>
          </a:p>
          <a:p>
            <a:r>
              <a:rPr lang="en-US" dirty="0"/>
              <a:t>Arranging and structuring work to accomplish organizational goals.</a:t>
            </a:r>
          </a:p>
          <a:p>
            <a:r>
              <a:rPr lang="en-US" dirty="0"/>
              <a:t>This function involves creating a structure, defining roles and responsibilities, and establishing communication channels.</a:t>
            </a:r>
          </a:p>
          <a:p>
            <a:r>
              <a:rPr lang="en-US" dirty="0"/>
              <a:t>The goal is to ensure that all necessary resources are available and properly utilized.</a:t>
            </a:r>
          </a:p>
          <a:p>
            <a:r>
              <a:rPr lang="en-US" dirty="0"/>
              <a:t>Determining what needs to be done, how it will be done and who is to do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6FEB-D703-5AB4-3DDE-680D1358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72418"/>
            <a:ext cx="8911687" cy="128089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16D1-C864-AC1C-A483-C04F7053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8123"/>
            <a:ext cx="8915400" cy="47548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Leading</a:t>
            </a:r>
          </a:p>
          <a:p>
            <a:r>
              <a:rPr lang="en-US" dirty="0"/>
              <a:t>Leading is about influencing and motivating people to achieve organizational goals.</a:t>
            </a:r>
          </a:p>
          <a:p>
            <a:r>
              <a:rPr lang="en-US" dirty="0"/>
              <a:t>It includes activities such as communication, motivation, team-building, and decision-making.</a:t>
            </a:r>
          </a:p>
          <a:p>
            <a:r>
              <a:rPr lang="en-US" dirty="0"/>
              <a:t>Effective leadership is crucial for fostering a positive work environment and inspiring employees.</a:t>
            </a:r>
          </a:p>
          <a:p>
            <a:pPr marL="0" indent="0">
              <a:buNone/>
            </a:pPr>
            <a:r>
              <a:rPr lang="en-US" b="1" dirty="0"/>
              <a:t>4. Controlling</a:t>
            </a:r>
          </a:p>
          <a:p>
            <a:r>
              <a:rPr lang="en-US" dirty="0"/>
              <a:t>Controlling involves monitoring and evaluating ongoing activities to ensure that they are consistent with the organization's plans and goals.</a:t>
            </a:r>
          </a:p>
          <a:p>
            <a:r>
              <a:rPr lang="en-US" dirty="0"/>
              <a:t>This function includes setting performance standards, measuring actual performance, and taking corrective action when necessary.</a:t>
            </a:r>
          </a:p>
          <a:p>
            <a:r>
              <a:rPr lang="en-US" dirty="0"/>
              <a:t>Controlling helps organizations stay on track and make adjustments to achieve desired outcomes.</a:t>
            </a:r>
          </a:p>
        </p:txBody>
      </p:sp>
    </p:spTree>
    <p:extLst>
      <p:ext uri="{BB962C8B-B14F-4D97-AF65-F5344CB8AC3E}">
        <p14:creationId xmlns:p14="http://schemas.microsoft.com/office/powerpoint/2010/main" val="159483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6B9A-F304-7A7F-360B-EDF08D06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8766-4F83-8AAB-9AD4-1952548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Henry Mintzberg, </a:t>
            </a:r>
            <a:r>
              <a:rPr lang="en-US" dirty="0"/>
              <a:t>a renowned management theorist, identified ten managerial roles that he classified into three main categories: interpersonal, informational, and decisional roles. </a:t>
            </a:r>
          </a:p>
          <a:p>
            <a:pPr marL="0" indent="0">
              <a:buNone/>
            </a:pPr>
            <a:r>
              <a:rPr lang="en-US" b="1" dirty="0"/>
              <a:t>1. Interpersonal Roles:</a:t>
            </a:r>
          </a:p>
          <a:p>
            <a:r>
              <a:rPr lang="en-US" dirty="0"/>
              <a:t>Figurehead: The manager represents the organization and performs ceremonial duties.</a:t>
            </a:r>
          </a:p>
          <a:p>
            <a:r>
              <a:rPr lang="en-US" dirty="0"/>
              <a:t>Leader: Managers guide and motivate their teams, providing direction and support.</a:t>
            </a:r>
          </a:p>
          <a:p>
            <a:r>
              <a:rPr lang="en-US" dirty="0"/>
              <a:t>Liaison: Managers build and maintain networks both within and outside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DE11-7A20-A6AA-1473-426093D9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12F3-A3BD-4332-5A28-FD658344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Informational Roles:</a:t>
            </a:r>
          </a:p>
          <a:p>
            <a:pPr marL="0" indent="0">
              <a:buNone/>
            </a:pPr>
            <a:r>
              <a:rPr lang="en-US" dirty="0"/>
              <a:t>Monitor: Managers constantly scan the internal and external environment for information that may affect the organization.</a:t>
            </a:r>
          </a:p>
          <a:p>
            <a:pPr marL="0" indent="0">
              <a:buNone/>
            </a:pPr>
            <a:r>
              <a:rPr lang="en-US" dirty="0"/>
              <a:t>Disseminator: Managers share information within the organization, ensuring that relevant information is communicated to the right people.</a:t>
            </a:r>
          </a:p>
          <a:p>
            <a:pPr marL="0" indent="0">
              <a:buNone/>
            </a:pPr>
            <a:r>
              <a:rPr lang="en-US" dirty="0"/>
              <a:t>Spokesperson: Managers convey information about the organization to external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4602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CD49-A3AB-100B-D97A-A9BAAE4D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54A1-F21F-5330-2F33-D82D8BAB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Decisional Roles:</a:t>
            </a:r>
            <a:endParaRPr lang="en-US" dirty="0"/>
          </a:p>
          <a:p>
            <a:r>
              <a:rPr lang="en-US" dirty="0"/>
              <a:t>Entrepreneur: Managers initiate and oversee projects that bring about change and innovation.</a:t>
            </a:r>
          </a:p>
          <a:p>
            <a:r>
              <a:rPr lang="en-US" dirty="0"/>
              <a:t>Disturbance Handler: Managers address conflicts and crises within the organization.</a:t>
            </a:r>
          </a:p>
          <a:p>
            <a:r>
              <a:rPr lang="en-US" dirty="0"/>
              <a:t>Resource Allocator: Managers make decisions about the allocation of resources, such as budgeting and assigning tasks.</a:t>
            </a:r>
          </a:p>
          <a:p>
            <a:r>
              <a:rPr lang="en-US" dirty="0"/>
              <a:t>Negotiator: Managers engage in negotiations, both within the organization and with external parties.</a:t>
            </a:r>
          </a:p>
        </p:txBody>
      </p:sp>
    </p:spTree>
    <p:extLst>
      <p:ext uri="{BB962C8B-B14F-4D97-AF65-F5344CB8AC3E}">
        <p14:creationId xmlns:p14="http://schemas.microsoft.com/office/powerpoint/2010/main" val="313216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421F-EF0F-1B8E-1263-45CE3C3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2CFC-F07F-E3FA-01C8-7845E864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Managers need a diverse set of skills to effectively fulfill their roles and responsibilities. Henry Mintzberg, the management theorist, identified three broad categories of managerial skills:</a:t>
            </a:r>
          </a:p>
          <a:p>
            <a:pPr marL="0" indent="0">
              <a:buNone/>
            </a:pPr>
            <a:r>
              <a:rPr lang="en-US" b="1" dirty="0"/>
              <a:t>1. Technical Skills:</a:t>
            </a:r>
          </a:p>
          <a:p>
            <a:r>
              <a:rPr lang="en-US" dirty="0"/>
              <a:t>Industry-specific knowledge: Managers should possess a solid understanding of the technical aspects related to their industry or field.</a:t>
            </a:r>
          </a:p>
          <a:p>
            <a:r>
              <a:rPr lang="en-US" dirty="0"/>
              <a:t>Analytical abilities: The capacity to analyze data, trends, and other information is crucial for making informed decisions.</a:t>
            </a:r>
          </a:p>
          <a:p>
            <a:r>
              <a:rPr lang="en-US" dirty="0"/>
              <a:t>Expertise in specialized areas: Depending on the organization and industry, managers may need specialized technical skills relevant to their domain.</a:t>
            </a:r>
          </a:p>
        </p:txBody>
      </p:sp>
    </p:spTree>
    <p:extLst>
      <p:ext uri="{BB962C8B-B14F-4D97-AF65-F5344CB8AC3E}">
        <p14:creationId xmlns:p14="http://schemas.microsoft.com/office/powerpoint/2010/main" val="13694771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Robbins and Coulter 9e.">
  <a:themeElements>
    <a:clrScheme name="Robbins and Coulter 9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9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obbins and Coulter 9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9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9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1646</Words>
  <Application>Microsoft Office PowerPoint</Application>
  <PresentationFormat>Widescreen</PresentationFormat>
  <Paragraphs>192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3</vt:lpstr>
      <vt:lpstr>Wisp</vt:lpstr>
      <vt:lpstr>Robbins and Coulter 9e.</vt:lpstr>
      <vt:lpstr>PowerPoint Presentation</vt:lpstr>
      <vt:lpstr>Chapter 1 Introduction to Managers and Management</vt:lpstr>
      <vt:lpstr>Managers and management</vt:lpstr>
      <vt:lpstr>Management functions</vt:lpstr>
      <vt:lpstr>PowerPoint Presentation</vt:lpstr>
      <vt:lpstr>Management roles</vt:lpstr>
      <vt:lpstr>PowerPoint Presentation</vt:lpstr>
      <vt:lpstr>PowerPoint Presentation</vt:lpstr>
      <vt:lpstr>Management skills</vt:lpstr>
      <vt:lpstr>PowerPoint Presentation</vt:lpstr>
      <vt:lpstr>PowerPoint Presentation</vt:lpstr>
      <vt:lpstr>PowerPoint Presentation</vt:lpstr>
      <vt:lpstr>Historical Background of Management</vt:lpstr>
      <vt:lpstr>Major Approaches to Management</vt:lpstr>
      <vt:lpstr>Scientific Management</vt:lpstr>
      <vt:lpstr>Taylors principles</vt:lpstr>
      <vt:lpstr>Scientific Management (cont’d)</vt:lpstr>
      <vt:lpstr>General Administrative Theory</vt:lpstr>
      <vt:lpstr>Fayol’s 14 Principles of Management</vt:lpstr>
      <vt:lpstr> Weber’s Ideal Bureaucracy</vt:lpstr>
      <vt:lpstr>Quantitative Approach to Management</vt:lpstr>
      <vt:lpstr>Understanding Organizational Behavior </vt:lpstr>
      <vt:lpstr>PowerPoint Presentation</vt:lpstr>
      <vt:lpstr>The Systems Approach</vt:lpstr>
      <vt:lpstr>Exhibit 2–6 The Organization as an Open System</vt:lpstr>
      <vt:lpstr>Implications of the Systems Approach</vt:lpstr>
      <vt:lpstr>The Contingency Approach</vt:lpstr>
      <vt:lpstr>Exhibit 2–7 Popular Contingency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SPACE</dc:creator>
  <cp:lastModifiedBy>IT SPACE</cp:lastModifiedBy>
  <cp:revision>4</cp:revision>
  <dcterms:created xsi:type="dcterms:W3CDTF">2024-02-03T14:25:17Z</dcterms:created>
  <dcterms:modified xsi:type="dcterms:W3CDTF">2024-12-19T16:17:53Z</dcterms:modified>
</cp:coreProperties>
</file>