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F9EB-D8D5-04A7-F8CD-610D31B10A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211FD1-3FC3-F074-8F9C-546A3B967B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38C48D-F49C-5211-D687-4AAAD54A0ECB}"/>
              </a:ext>
            </a:extLst>
          </p:cNvPr>
          <p:cNvSpPr>
            <a:spLocks noGrp="1"/>
          </p:cNvSpPr>
          <p:nvPr>
            <p:ph type="dt" sz="half" idx="10"/>
          </p:nvPr>
        </p:nvSpPr>
        <p:spPr/>
        <p:txBody>
          <a:bodyPr/>
          <a:lstStyle/>
          <a:p>
            <a:fld id="{D69AD537-C409-4075-A777-A0127A9A47CC}" type="datetimeFigureOut">
              <a:rPr lang="en-US" smtClean="0"/>
              <a:t>4/18/2024</a:t>
            </a:fld>
            <a:endParaRPr lang="en-US"/>
          </a:p>
        </p:txBody>
      </p:sp>
      <p:sp>
        <p:nvSpPr>
          <p:cNvPr id="5" name="Footer Placeholder 4">
            <a:extLst>
              <a:ext uri="{FF2B5EF4-FFF2-40B4-BE49-F238E27FC236}">
                <a16:creationId xmlns:a16="http://schemas.microsoft.com/office/drawing/2014/main" id="{2D978DB5-9470-0E71-94FF-50EAF5142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00733-85FB-7B26-11C4-38FD16E7FAE1}"/>
              </a:ext>
            </a:extLst>
          </p:cNvPr>
          <p:cNvSpPr>
            <a:spLocks noGrp="1"/>
          </p:cNvSpPr>
          <p:nvPr>
            <p:ph type="sldNum" sz="quarter" idx="12"/>
          </p:nvPr>
        </p:nvSpPr>
        <p:spPr/>
        <p:txBody>
          <a:bodyPr/>
          <a:lstStyle/>
          <a:p>
            <a:fld id="{068709B8-13E3-4F16-B860-3E3718C3DA51}" type="slidenum">
              <a:rPr lang="en-US" smtClean="0"/>
              <a:t>‹#›</a:t>
            </a:fld>
            <a:endParaRPr lang="en-US"/>
          </a:p>
        </p:txBody>
      </p:sp>
    </p:spTree>
    <p:extLst>
      <p:ext uri="{BB962C8B-B14F-4D97-AF65-F5344CB8AC3E}">
        <p14:creationId xmlns:p14="http://schemas.microsoft.com/office/powerpoint/2010/main" val="573639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56A21-FD99-EE09-83AB-CB1E271BA3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537AFF-E1A2-FB1B-DF8D-B4B1CC9DCC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93CDD8-1D82-49CF-8939-1D71254F90C3}"/>
              </a:ext>
            </a:extLst>
          </p:cNvPr>
          <p:cNvSpPr>
            <a:spLocks noGrp="1"/>
          </p:cNvSpPr>
          <p:nvPr>
            <p:ph type="dt" sz="half" idx="10"/>
          </p:nvPr>
        </p:nvSpPr>
        <p:spPr/>
        <p:txBody>
          <a:bodyPr/>
          <a:lstStyle/>
          <a:p>
            <a:fld id="{D69AD537-C409-4075-A777-A0127A9A47CC}" type="datetimeFigureOut">
              <a:rPr lang="en-US" smtClean="0"/>
              <a:t>4/18/2024</a:t>
            </a:fld>
            <a:endParaRPr lang="en-US"/>
          </a:p>
        </p:txBody>
      </p:sp>
      <p:sp>
        <p:nvSpPr>
          <p:cNvPr id="5" name="Footer Placeholder 4">
            <a:extLst>
              <a:ext uri="{FF2B5EF4-FFF2-40B4-BE49-F238E27FC236}">
                <a16:creationId xmlns:a16="http://schemas.microsoft.com/office/drawing/2014/main" id="{DA419090-F0B0-331D-7CA8-BC60E0EAD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AFEF3-0A2A-CE48-094E-B73515FE81EC}"/>
              </a:ext>
            </a:extLst>
          </p:cNvPr>
          <p:cNvSpPr>
            <a:spLocks noGrp="1"/>
          </p:cNvSpPr>
          <p:nvPr>
            <p:ph type="sldNum" sz="quarter" idx="12"/>
          </p:nvPr>
        </p:nvSpPr>
        <p:spPr/>
        <p:txBody>
          <a:bodyPr/>
          <a:lstStyle/>
          <a:p>
            <a:fld id="{068709B8-13E3-4F16-B860-3E3718C3DA51}" type="slidenum">
              <a:rPr lang="en-US" smtClean="0"/>
              <a:t>‹#›</a:t>
            </a:fld>
            <a:endParaRPr lang="en-US"/>
          </a:p>
        </p:txBody>
      </p:sp>
    </p:spTree>
    <p:extLst>
      <p:ext uri="{BB962C8B-B14F-4D97-AF65-F5344CB8AC3E}">
        <p14:creationId xmlns:p14="http://schemas.microsoft.com/office/powerpoint/2010/main" val="228413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2DCD0-C21D-A711-51CC-D7D60BF11A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2A03DB-1DC7-ED53-F15D-6CE3ABAD2B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FE7693-96C4-6FB2-8679-99FDF023B12F}"/>
              </a:ext>
            </a:extLst>
          </p:cNvPr>
          <p:cNvSpPr>
            <a:spLocks noGrp="1"/>
          </p:cNvSpPr>
          <p:nvPr>
            <p:ph type="dt" sz="half" idx="10"/>
          </p:nvPr>
        </p:nvSpPr>
        <p:spPr/>
        <p:txBody>
          <a:bodyPr/>
          <a:lstStyle/>
          <a:p>
            <a:fld id="{D69AD537-C409-4075-A777-A0127A9A47CC}" type="datetimeFigureOut">
              <a:rPr lang="en-US" smtClean="0"/>
              <a:t>4/18/2024</a:t>
            </a:fld>
            <a:endParaRPr lang="en-US"/>
          </a:p>
        </p:txBody>
      </p:sp>
      <p:sp>
        <p:nvSpPr>
          <p:cNvPr id="5" name="Footer Placeholder 4">
            <a:extLst>
              <a:ext uri="{FF2B5EF4-FFF2-40B4-BE49-F238E27FC236}">
                <a16:creationId xmlns:a16="http://schemas.microsoft.com/office/drawing/2014/main" id="{01451D9B-3AA3-E433-EEA0-C866CDD78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E12E6-9B41-549C-174B-D4F0C1BB2C2C}"/>
              </a:ext>
            </a:extLst>
          </p:cNvPr>
          <p:cNvSpPr>
            <a:spLocks noGrp="1"/>
          </p:cNvSpPr>
          <p:nvPr>
            <p:ph type="sldNum" sz="quarter" idx="12"/>
          </p:nvPr>
        </p:nvSpPr>
        <p:spPr/>
        <p:txBody>
          <a:bodyPr/>
          <a:lstStyle/>
          <a:p>
            <a:fld id="{068709B8-13E3-4F16-B860-3E3718C3DA51}" type="slidenum">
              <a:rPr lang="en-US" smtClean="0"/>
              <a:t>‹#›</a:t>
            </a:fld>
            <a:endParaRPr lang="en-US"/>
          </a:p>
        </p:txBody>
      </p:sp>
    </p:spTree>
    <p:extLst>
      <p:ext uri="{BB962C8B-B14F-4D97-AF65-F5344CB8AC3E}">
        <p14:creationId xmlns:p14="http://schemas.microsoft.com/office/powerpoint/2010/main" val="95565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F408-1361-0C46-00C5-7FD8515ABB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53FAF6-914B-F357-A662-DFCFAABF83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7D6B2-0FD0-3F8F-1759-F0BCC7111323}"/>
              </a:ext>
            </a:extLst>
          </p:cNvPr>
          <p:cNvSpPr>
            <a:spLocks noGrp="1"/>
          </p:cNvSpPr>
          <p:nvPr>
            <p:ph type="dt" sz="half" idx="10"/>
          </p:nvPr>
        </p:nvSpPr>
        <p:spPr/>
        <p:txBody>
          <a:bodyPr/>
          <a:lstStyle/>
          <a:p>
            <a:fld id="{D69AD537-C409-4075-A777-A0127A9A47CC}" type="datetimeFigureOut">
              <a:rPr lang="en-US" smtClean="0"/>
              <a:t>4/18/2024</a:t>
            </a:fld>
            <a:endParaRPr lang="en-US"/>
          </a:p>
        </p:txBody>
      </p:sp>
      <p:sp>
        <p:nvSpPr>
          <p:cNvPr id="5" name="Footer Placeholder 4">
            <a:extLst>
              <a:ext uri="{FF2B5EF4-FFF2-40B4-BE49-F238E27FC236}">
                <a16:creationId xmlns:a16="http://schemas.microsoft.com/office/drawing/2014/main" id="{17495BA2-14A0-038B-8C5D-4C9E4D429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1CE22-1092-6901-E5D3-9433E2DF7BA3}"/>
              </a:ext>
            </a:extLst>
          </p:cNvPr>
          <p:cNvSpPr>
            <a:spLocks noGrp="1"/>
          </p:cNvSpPr>
          <p:nvPr>
            <p:ph type="sldNum" sz="quarter" idx="12"/>
          </p:nvPr>
        </p:nvSpPr>
        <p:spPr/>
        <p:txBody>
          <a:bodyPr/>
          <a:lstStyle/>
          <a:p>
            <a:fld id="{068709B8-13E3-4F16-B860-3E3718C3DA51}" type="slidenum">
              <a:rPr lang="en-US" smtClean="0"/>
              <a:t>‹#›</a:t>
            </a:fld>
            <a:endParaRPr lang="en-US"/>
          </a:p>
        </p:txBody>
      </p:sp>
    </p:spTree>
    <p:extLst>
      <p:ext uri="{BB962C8B-B14F-4D97-AF65-F5344CB8AC3E}">
        <p14:creationId xmlns:p14="http://schemas.microsoft.com/office/powerpoint/2010/main" val="417077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10CDA-B1AE-4BE8-4ED6-B79EAFB5BF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F05812-AA20-2109-DE97-FDD8767FF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827384-3A80-1E64-1BF3-3488DD232D64}"/>
              </a:ext>
            </a:extLst>
          </p:cNvPr>
          <p:cNvSpPr>
            <a:spLocks noGrp="1"/>
          </p:cNvSpPr>
          <p:nvPr>
            <p:ph type="dt" sz="half" idx="10"/>
          </p:nvPr>
        </p:nvSpPr>
        <p:spPr/>
        <p:txBody>
          <a:bodyPr/>
          <a:lstStyle/>
          <a:p>
            <a:fld id="{D69AD537-C409-4075-A777-A0127A9A47CC}" type="datetimeFigureOut">
              <a:rPr lang="en-US" smtClean="0"/>
              <a:t>4/18/2024</a:t>
            </a:fld>
            <a:endParaRPr lang="en-US"/>
          </a:p>
        </p:txBody>
      </p:sp>
      <p:sp>
        <p:nvSpPr>
          <p:cNvPr id="5" name="Footer Placeholder 4">
            <a:extLst>
              <a:ext uri="{FF2B5EF4-FFF2-40B4-BE49-F238E27FC236}">
                <a16:creationId xmlns:a16="http://schemas.microsoft.com/office/drawing/2014/main" id="{F2AB56F4-1986-3ECE-8219-2A377B9F9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70B0A-14E6-5585-8BF4-C2890B2CE747}"/>
              </a:ext>
            </a:extLst>
          </p:cNvPr>
          <p:cNvSpPr>
            <a:spLocks noGrp="1"/>
          </p:cNvSpPr>
          <p:nvPr>
            <p:ph type="sldNum" sz="quarter" idx="12"/>
          </p:nvPr>
        </p:nvSpPr>
        <p:spPr/>
        <p:txBody>
          <a:bodyPr/>
          <a:lstStyle/>
          <a:p>
            <a:fld id="{068709B8-13E3-4F16-B860-3E3718C3DA51}" type="slidenum">
              <a:rPr lang="en-US" smtClean="0"/>
              <a:t>‹#›</a:t>
            </a:fld>
            <a:endParaRPr lang="en-US"/>
          </a:p>
        </p:txBody>
      </p:sp>
    </p:spTree>
    <p:extLst>
      <p:ext uri="{BB962C8B-B14F-4D97-AF65-F5344CB8AC3E}">
        <p14:creationId xmlns:p14="http://schemas.microsoft.com/office/powerpoint/2010/main" val="75663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BA49-4A7E-1AF3-6C4A-EE91B70A59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CA41D-EB86-3836-9D82-8F52A9D5CA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1C19F3-D662-6CFD-853C-8A6AE0E791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129A48-8E47-4110-A186-41DB155A39FE}"/>
              </a:ext>
            </a:extLst>
          </p:cNvPr>
          <p:cNvSpPr>
            <a:spLocks noGrp="1"/>
          </p:cNvSpPr>
          <p:nvPr>
            <p:ph type="dt" sz="half" idx="10"/>
          </p:nvPr>
        </p:nvSpPr>
        <p:spPr/>
        <p:txBody>
          <a:bodyPr/>
          <a:lstStyle/>
          <a:p>
            <a:fld id="{D69AD537-C409-4075-A777-A0127A9A47CC}" type="datetimeFigureOut">
              <a:rPr lang="en-US" smtClean="0"/>
              <a:t>4/18/2024</a:t>
            </a:fld>
            <a:endParaRPr lang="en-US"/>
          </a:p>
        </p:txBody>
      </p:sp>
      <p:sp>
        <p:nvSpPr>
          <p:cNvPr id="6" name="Footer Placeholder 5">
            <a:extLst>
              <a:ext uri="{FF2B5EF4-FFF2-40B4-BE49-F238E27FC236}">
                <a16:creationId xmlns:a16="http://schemas.microsoft.com/office/drawing/2014/main" id="{63CED65B-BEA3-9822-CBB7-C44536ADDC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4C227C-8D2D-1B1C-ECC9-4A21FC4BAD9F}"/>
              </a:ext>
            </a:extLst>
          </p:cNvPr>
          <p:cNvSpPr>
            <a:spLocks noGrp="1"/>
          </p:cNvSpPr>
          <p:nvPr>
            <p:ph type="sldNum" sz="quarter" idx="12"/>
          </p:nvPr>
        </p:nvSpPr>
        <p:spPr/>
        <p:txBody>
          <a:bodyPr/>
          <a:lstStyle/>
          <a:p>
            <a:fld id="{068709B8-13E3-4F16-B860-3E3718C3DA51}" type="slidenum">
              <a:rPr lang="en-US" smtClean="0"/>
              <a:t>‹#›</a:t>
            </a:fld>
            <a:endParaRPr lang="en-US"/>
          </a:p>
        </p:txBody>
      </p:sp>
    </p:spTree>
    <p:extLst>
      <p:ext uri="{BB962C8B-B14F-4D97-AF65-F5344CB8AC3E}">
        <p14:creationId xmlns:p14="http://schemas.microsoft.com/office/powerpoint/2010/main" val="301475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BD8E-7E4C-61BE-6032-664F9BEDC1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BBD32E-28BE-6958-5214-790BAD8D7E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3CD2A8-17AE-832F-F8E2-4FD71EAE83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645F0D-070F-B4C5-6945-E55738E77F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183ABB-5CDC-7D64-49A1-280FDA642B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D04782-1DF3-A2FA-B243-0F54A78CB1CB}"/>
              </a:ext>
            </a:extLst>
          </p:cNvPr>
          <p:cNvSpPr>
            <a:spLocks noGrp="1"/>
          </p:cNvSpPr>
          <p:nvPr>
            <p:ph type="dt" sz="half" idx="10"/>
          </p:nvPr>
        </p:nvSpPr>
        <p:spPr/>
        <p:txBody>
          <a:bodyPr/>
          <a:lstStyle/>
          <a:p>
            <a:fld id="{D69AD537-C409-4075-A777-A0127A9A47CC}" type="datetimeFigureOut">
              <a:rPr lang="en-US" smtClean="0"/>
              <a:t>4/18/2024</a:t>
            </a:fld>
            <a:endParaRPr lang="en-US"/>
          </a:p>
        </p:txBody>
      </p:sp>
      <p:sp>
        <p:nvSpPr>
          <p:cNvPr id="8" name="Footer Placeholder 7">
            <a:extLst>
              <a:ext uri="{FF2B5EF4-FFF2-40B4-BE49-F238E27FC236}">
                <a16:creationId xmlns:a16="http://schemas.microsoft.com/office/drawing/2014/main" id="{32FF6D7E-51EE-A971-CF30-E283D2425C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A059D2-402C-1E0C-FA5A-6A70CFF79626}"/>
              </a:ext>
            </a:extLst>
          </p:cNvPr>
          <p:cNvSpPr>
            <a:spLocks noGrp="1"/>
          </p:cNvSpPr>
          <p:nvPr>
            <p:ph type="sldNum" sz="quarter" idx="12"/>
          </p:nvPr>
        </p:nvSpPr>
        <p:spPr/>
        <p:txBody>
          <a:bodyPr/>
          <a:lstStyle/>
          <a:p>
            <a:fld id="{068709B8-13E3-4F16-B860-3E3718C3DA51}" type="slidenum">
              <a:rPr lang="en-US" smtClean="0"/>
              <a:t>‹#›</a:t>
            </a:fld>
            <a:endParaRPr lang="en-US"/>
          </a:p>
        </p:txBody>
      </p:sp>
    </p:spTree>
    <p:extLst>
      <p:ext uri="{BB962C8B-B14F-4D97-AF65-F5344CB8AC3E}">
        <p14:creationId xmlns:p14="http://schemas.microsoft.com/office/powerpoint/2010/main" val="2084032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AFEF5-F556-92D2-11DF-1D6E4E14FB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BCFB55-390D-3973-4272-015189EAD7E2}"/>
              </a:ext>
            </a:extLst>
          </p:cNvPr>
          <p:cNvSpPr>
            <a:spLocks noGrp="1"/>
          </p:cNvSpPr>
          <p:nvPr>
            <p:ph type="dt" sz="half" idx="10"/>
          </p:nvPr>
        </p:nvSpPr>
        <p:spPr/>
        <p:txBody>
          <a:bodyPr/>
          <a:lstStyle/>
          <a:p>
            <a:fld id="{D69AD537-C409-4075-A777-A0127A9A47CC}" type="datetimeFigureOut">
              <a:rPr lang="en-US" smtClean="0"/>
              <a:t>4/18/2024</a:t>
            </a:fld>
            <a:endParaRPr lang="en-US"/>
          </a:p>
        </p:txBody>
      </p:sp>
      <p:sp>
        <p:nvSpPr>
          <p:cNvPr id="4" name="Footer Placeholder 3">
            <a:extLst>
              <a:ext uri="{FF2B5EF4-FFF2-40B4-BE49-F238E27FC236}">
                <a16:creationId xmlns:a16="http://schemas.microsoft.com/office/drawing/2014/main" id="{6744C7DC-FE91-6218-7912-9780264A89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D224CD-EB5C-2180-CB9B-FFA1B8437059}"/>
              </a:ext>
            </a:extLst>
          </p:cNvPr>
          <p:cNvSpPr>
            <a:spLocks noGrp="1"/>
          </p:cNvSpPr>
          <p:nvPr>
            <p:ph type="sldNum" sz="quarter" idx="12"/>
          </p:nvPr>
        </p:nvSpPr>
        <p:spPr/>
        <p:txBody>
          <a:bodyPr/>
          <a:lstStyle/>
          <a:p>
            <a:fld id="{068709B8-13E3-4F16-B860-3E3718C3DA51}" type="slidenum">
              <a:rPr lang="en-US" smtClean="0"/>
              <a:t>‹#›</a:t>
            </a:fld>
            <a:endParaRPr lang="en-US"/>
          </a:p>
        </p:txBody>
      </p:sp>
    </p:spTree>
    <p:extLst>
      <p:ext uri="{BB962C8B-B14F-4D97-AF65-F5344CB8AC3E}">
        <p14:creationId xmlns:p14="http://schemas.microsoft.com/office/powerpoint/2010/main" val="652984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A29498-51FF-4A7E-3697-502F6F3240A9}"/>
              </a:ext>
            </a:extLst>
          </p:cNvPr>
          <p:cNvSpPr>
            <a:spLocks noGrp="1"/>
          </p:cNvSpPr>
          <p:nvPr>
            <p:ph type="dt" sz="half" idx="10"/>
          </p:nvPr>
        </p:nvSpPr>
        <p:spPr/>
        <p:txBody>
          <a:bodyPr/>
          <a:lstStyle/>
          <a:p>
            <a:fld id="{D69AD537-C409-4075-A777-A0127A9A47CC}" type="datetimeFigureOut">
              <a:rPr lang="en-US" smtClean="0"/>
              <a:t>4/18/2024</a:t>
            </a:fld>
            <a:endParaRPr lang="en-US"/>
          </a:p>
        </p:txBody>
      </p:sp>
      <p:sp>
        <p:nvSpPr>
          <p:cNvPr id="3" name="Footer Placeholder 2">
            <a:extLst>
              <a:ext uri="{FF2B5EF4-FFF2-40B4-BE49-F238E27FC236}">
                <a16:creationId xmlns:a16="http://schemas.microsoft.com/office/drawing/2014/main" id="{2F181074-BDCF-94F0-2A4C-E573167606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B57AD1-A749-08BF-CBBC-0BF1105C0F71}"/>
              </a:ext>
            </a:extLst>
          </p:cNvPr>
          <p:cNvSpPr>
            <a:spLocks noGrp="1"/>
          </p:cNvSpPr>
          <p:nvPr>
            <p:ph type="sldNum" sz="quarter" idx="12"/>
          </p:nvPr>
        </p:nvSpPr>
        <p:spPr/>
        <p:txBody>
          <a:bodyPr/>
          <a:lstStyle/>
          <a:p>
            <a:fld id="{068709B8-13E3-4F16-B860-3E3718C3DA51}" type="slidenum">
              <a:rPr lang="en-US" smtClean="0"/>
              <a:t>‹#›</a:t>
            </a:fld>
            <a:endParaRPr lang="en-US"/>
          </a:p>
        </p:txBody>
      </p:sp>
    </p:spTree>
    <p:extLst>
      <p:ext uri="{BB962C8B-B14F-4D97-AF65-F5344CB8AC3E}">
        <p14:creationId xmlns:p14="http://schemas.microsoft.com/office/powerpoint/2010/main" val="859100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0E69-087F-0A14-26C7-85584B8ECB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E83F3D-0883-4EC6-9C8A-342C204212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3E7941-4AF1-84ED-C2E1-AF25A00BE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CED4C-42BA-5A39-FA17-65DCFC6E4473}"/>
              </a:ext>
            </a:extLst>
          </p:cNvPr>
          <p:cNvSpPr>
            <a:spLocks noGrp="1"/>
          </p:cNvSpPr>
          <p:nvPr>
            <p:ph type="dt" sz="half" idx="10"/>
          </p:nvPr>
        </p:nvSpPr>
        <p:spPr/>
        <p:txBody>
          <a:bodyPr/>
          <a:lstStyle/>
          <a:p>
            <a:fld id="{D69AD537-C409-4075-A777-A0127A9A47CC}" type="datetimeFigureOut">
              <a:rPr lang="en-US" smtClean="0"/>
              <a:t>4/18/2024</a:t>
            </a:fld>
            <a:endParaRPr lang="en-US"/>
          </a:p>
        </p:txBody>
      </p:sp>
      <p:sp>
        <p:nvSpPr>
          <p:cNvPr id="6" name="Footer Placeholder 5">
            <a:extLst>
              <a:ext uri="{FF2B5EF4-FFF2-40B4-BE49-F238E27FC236}">
                <a16:creationId xmlns:a16="http://schemas.microsoft.com/office/drawing/2014/main" id="{93ED272A-63A0-8AAE-DFAA-05CFCFF6E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47C75-1685-B6D2-32E3-598454328E71}"/>
              </a:ext>
            </a:extLst>
          </p:cNvPr>
          <p:cNvSpPr>
            <a:spLocks noGrp="1"/>
          </p:cNvSpPr>
          <p:nvPr>
            <p:ph type="sldNum" sz="quarter" idx="12"/>
          </p:nvPr>
        </p:nvSpPr>
        <p:spPr/>
        <p:txBody>
          <a:bodyPr/>
          <a:lstStyle/>
          <a:p>
            <a:fld id="{068709B8-13E3-4F16-B860-3E3718C3DA51}" type="slidenum">
              <a:rPr lang="en-US" smtClean="0"/>
              <a:t>‹#›</a:t>
            </a:fld>
            <a:endParaRPr lang="en-US"/>
          </a:p>
        </p:txBody>
      </p:sp>
    </p:spTree>
    <p:extLst>
      <p:ext uri="{BB962C8B-B14F-4D97-AF65-F5344CB8AC3E}">
        <p14:creationId xmlns:p14="http://schemas.microsoft.com/office/powerpoint/2010/main" val="176634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3C0E-69AA-25B3-B497-F2781EC4D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B1F9B6-205C-B0BC-9A72-81594F2D66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74132D-F8A5-145A-D9B3-084A4ECBF8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3B8624-571C-514A-7B70-900DBB02D886}"/>
              </a:ext>
            </a:extLst>
          </p:cNvPr>
          <p:cNvSpPr>
            <a:spLocks noGrp="1"/>
          </p:cNvSpPr>
          <p:nvPr>
            <p:ph type="dt" sz="half" idx="10"/>
          </p:nvPr>
        </p:nvSpPr>
        <p:spPr/>
        <p:txBody>
          <a:bodyPr/>
          <a:lstStyle/>
          <a:p>
            <a:fld id="{D69AD537-C409-4075-A777-A0127A9A47CC}" type="datetimeFigureOut">
              <a:rPr lang="en-US" smtClean="0"/>
              <a:t>4/18/2024</a:t>
            </a:fld>
            <a:endParaRPr lang="en-US"/>
          </a:p>
        </p:txBody>
      </p:sp>
      <p:sp>
        <p:nvSpPr>
          <p:cNvPr id="6" name="Footer Placeholder 5">
            <a:extLst>
              <a:ext uri="{FF2B5EF4-FFF2-40B4-BE49-F238E27FC236}">
                <a16:creationId xmlns:a16="http://schemas.microsoft.com/office/drawing/2014/main" id="{B5910C8B-A534-7089-5666-8B3133994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18CE3-A9FD-2A52-F530-86DF5EDD6C03}"/>
              </a:ext>
            </a:extLst>
          </p:cNvPr>
          <p:cNvSpPr>
            <a:spLocks noGrp="1"/>
          </p:cNvSpPr>
          <p:nvPr>
            <p:ph type="sldNum" sz="quarter" idx="12"/>
          </p:nvPr>
        </p:nvSpPr>
        <p:spPr/>
        <p:txBody>
          <a:bodyPr/>
          <a:lstStyle/>
          <a:p>
            <a:fld id="{068709B8-13E3-4F16-B860-3E3718C3DA51}" type="slidenum">
              <a:rPr lang="en-US" smtClean="0"/>
              <a:t>‹#›</a:t>
            </a:fld>
            <a:endParaRPr lang="en-US"/>
          </a:p>
        </p:txBody>
      </p:sp>
    </p:spTree>
    <p:extLst>
      <p:ext uri="{BB962C8B-B14F-4D97-AF65-F5344CB8AC3E}">
        <p14:creationId xmlns:p14="http://schemas.microsoft.com/office/powerpoint/2010/main" val="2236790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125084-E3B1-D988-D4BE-2D4C4A238D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76EE93-6513-B1FA-8471-31866F30CE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FFFA9-23A4-2301-8A88-44BA6E05AE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AD537-C409-4075-A777-A0127A9A47CC}" type="datetimeFigureOut">
              <a:rPr lang="en-US" smtClean="0"/>
              <a:t>4/18/2024</a:t>
            </a:fld>
            <a:endParaRPr lang="en-US"/>
          </a:p>
        </p:txBody>
      </p:sp>
      <p:sp>
        <p:nvSpPr>
          <p:cNvPr id="5" name="Footer Placeholder 4">
            <a:extLst>
              <a:ext uri="{FF2B5EF4-FFF2-40B4-BE49-F238E27FC236}">
                <a16:creationId xmlns:a16="http://schemas.microsoft.com/office/drawing/2014/main" id="{3AF6633E-9CFD-CE1C-0329-072D055776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365B7A-55FC-B9FE-F983-422E7190FF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709B8-13E3-4F16-B860-3E3718C3DA51}" type="slidenum">
              <a:rPr lang="en-US" smtClean="0"/>
              <a:t>‹#›</a:t>
            </a:fld>
            <a:endParaRPr lang="en-US"/>
          </a:p>
        </p:txBody>
      </p:sp>
    </p:spTree>
    <p:extLst>
      <p:ext uri="{BB962C8B-B14F-4D97-AF65-F5344CB8AC3E}">
        <p14:creationId xmlns:p14="http://schemas.microsoft.com/office/powerpoint/2010/main" val="4019126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F2F747-3D7A-7557-4BE3-804BB9959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a:extLst>
              <a:ext uri="{FF2B5EF4-FFF2-40B4-BE49-F238E27FC236}">
                <a16:creationId xmlns:a16="http://schemas.microsoft.com/office/drawing/2014/main" id="{91DA4F9F-9EC8-5E53-DD99-E26936A77B32}"/>
              </a:ext>
            </a:extLst>
          </p:cNvPr>
          <p:cNvSpPr>
            <a:spLocks noGrp="1"/>
          </p:cNvSpPr>
          <p:nvPr>
            <p:ph type="ctrTitle"/>
          </p:nvPr>
        </p:nvSpPr>
        <p:spPr>
          <a:xfrm>
            <a:off x="1229193" y="4470399"/>
            <a:ext cx="9144000" cy="2387600"/>
          </a:xfrm>
        </p:spPr>
        <p:txBody>
          <a:bodyPr/>
          <a:lstStyle/>
          <a:p>
            <a:r>
              <a:rPr lang="en-US" b="1" dirty="0">
                <a:solidFill>
                  <a:schemeClr val="bg1"/>
                </a:solidFill>
                <a:latin typeface="Algerian" panose="04020705040A02060702" pitchFamily="82" charset="0"/>
              </a:rPr>
              <a:t>Controlling Tools &amp; Techniques</a:t>
            </a:r>
          </a:p>
        </p:txBody>
      </p:sp>
    </p:spTree>
    <p:extLst>
      <p:ext uri="{BB962C8B-B14F-4D97-AF65-F5344CB8AC3E}">
        <p14:creationId xmlns:p14="http://schemas.microsoft.com/office/powerpoint/2010/main" val="242782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2202-25C6-0978-99BA-3448D0A29129}"/>
              </a:ext>
            </a:extLst>
          </p:cNvPr>
          <p:cNvSpPr>
            <a:spLocks noGrp="1"/>
          </p:cNvSpPr>
          <p:nvPr>
            <p:ph type="title"/>
          </p:nvPr>
        </p:nvSpPr>
        <p:spPr/>
        <p:txBody>
          <a:bodyPr/>
          <a:lstStyle/>
          <a:p>
            <a:r>
              <a:rPr lang="en-US" b="1" dirty="0">
                <a:solidFill>
                  <a:srgbClr val="C00000"/>
                </a:solidFill>
              </a:rPr>
              <a:t>Information Controls</a:t>
            </a:r>
          </a:p>
        </p:txBody>
      </p:sp>
      <p:sp>
        <p:nvSpPr>
          <p:cNvPr id="3" name="Content Placeholder 2">
            <a:extLst>
              <a:ext uri="{FF2B5EF4-FFF2-40B4-BE49-F238E27FC236}">
                <a16:creationId xmlns:a16="http://schemas.microsoft.com/office/drawing/2014/main" id="{9520843C-7D16-20F2-B8D4-0228CB7EC38D}"/>
              </a:ext>
            </a:extLst>
          </p:cNvPr>
          <p:cNvSpPr>
            <a:spLocks noGrp="1"/>
          </p:cNvSpPr>
          <p:nvPr>
            <p:ph idx="1"/>
          </p:nvPr>
        </p:nvSpPr>
        <p:spPr/>
        <p:txBody>
          <a:bodyPr>
            <a:normAutofit fontScale="92500" lnSpcReduction="10000"/>
          </a:bodyPr>
          <a:lstStyle/>
          <a:p>
            <a:pPr algn="l"/>
            <a:r>
              <a:rPr lang="en-US" b="0" i="0" dirty="0">
                <a:solidFill>
                  <a:srgbClr val="0D0D0D"/>
                </a:solidFill>
                <a:effectLst/>
                <a:highlight>
                  <a:srgbClr val="FFFFFF"/>
                </a:highlight>
                <a:latin typeface="Söhne"/>
              </a:rPr>
              <a:t>Information controls focus on managing and controlling the flow of information within an organization. This includes ensuring that information is accurate, timely, and relevant for decision-making processes. Key components of information control include:</a:t>
            </a:r>
          </a:p>
          <a:p>
            <a:pPr algn="l">
              <a:buFont typeface="Arial" panose="020B0604020202020204" pitchFamily="34" charset="0"/>
              <a:buChar char="•"/>
            </a:pPr>
            <a:r>
              <a:rPr lang="en-US" b="1" i="0" dirty="0">
                <a:solidFill>
                  <a:srgbClr val="0D0D0D"/>
                </a:solidFill>
                <a:effectLst/>
                <a:highlight>
                  <a:srgbClr val="FFFFFF"/>
                </a:highlight>
                <a:latin typeface="Söhne"/>
              </a:rPr>
              <a:t>Information Systems:</a:t>
            </a:r>
            <a:r>
              <a:rPr lang="en-US" b="0" i="0" dirty="0">
                <a:solidFill>
                  <a:srgbClr val="0D0D0D"/>
                </a:solidFill>
                <a:effectLst/>
                <a:highlight>
                  <a:srgbClr val="FFFFFF"/>
                </a:highlight>
                <a:latin typeface="Söhne"/>
              </a:rPr>
              <a:t> Implementing and maintaining systems that facilitate the collection, processing, storage, and dissemination of information throughout the organization.</a:t>
            </a:r>
          </a:p>
          <a:p>
            <a:pPr algn="l">
              <a:buFont typeface="Arial" panose="020B0604020202020204" pitchFamily="34" charset="0"/>
              <a:buChar char="•"/>
            </a:pPr>
            <a:r>
              <a:rPr lang="en-US" b="1" i="0" dirty="0">
                <a:solidFill>
                  <a:srgbClr val="0D0D0D"/>
                </a:solidFill>
                <a:effectLst/>
                <a:highlight>
                  <a:srgbClr val="FFFFFF"/>
                </a:highlight>
                <a:latin typeface="Söhne"/>
              </a:rPr>
              <a:t>Data Security:</a:t>
            </a:r>
            <a:r>
              <a:rPr lang="en-US" b="0" i="0" dirty="0">
                <a:solidFill>
                  <a:srgbClr val="0D0D0D"/>
                </a:solidFill>
                <a:effectLst/>
                <a:highlight>
                  <a:srgbClr val="FFFFFF"/>
                </a:highlight>
                <a:latin typeface="Söhne"/>
              </a:rPr>
              <a:t> Implementing measures to protect sensitive information from unauthorized access, disclosure, or modification.</a:t>
            </a:r>
          </a:p>
          <a:p>
            <a:pPr algn="l">
              <a:buFont typeface="Arial" panose="020B0604020202020204" pitchFamily="34" charset="0"/>
              <a:buChar char="•"/>
            </a:pPr>
            <a:r>
              <a:rPr lang="en-US" b="1" i="0" dirty="0">
                <a:solidFill>
                  <a:srgbClr val="0D0D0D"/>
                </a:solidFill>
                <a:effectLst/>
                <a:highlight>
                  <a:srgbClr val="FFFFFF"/>
                </a:highlight>
                <a:latin typeface="Söhne"/>
              </a:rPr>
              <a:t>Information Reporting:</a:t>
            </a:r>
            <a:r>
              <a:rPr lang="en-US" b="0" i="0" dirty="0">
                <a:solidFill>
                  <a:srgbClr val="0D0D0D"/>
                </a:solidFill>
                <a:effectLst/>
                <a:highlight>
                  <a:srgbClr val="FFFFFF"/>
                </a:highlight>
                <a:latin typeface="Söhne"/>
              </a:rPr>
              <a:t> Developing and implementing reporting mechanisms that provide managers with relevant and timely information to monitor performance and make informed decisions.</a:t>
            </a:r>
          </a:p>
          <a:p>
            <a:endParaRPr lang="en-US" dirty="0"/>
          </a:p>
        </p:txBody>
      </p:sp>
    </p:spTree>
    <p:extLst>
      <p:ext uri="{BB962C8B-B14F-4D97-AF65-F5344CB8AC3E}">
        <p14:creationId xmlns:p14="http://schemas.microsoft.com/office/powerpoint/2010/main" val="185803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A803-1A18-08FD-88B8-1C6F24531ED7}"/>
              </a:ext>
            </a:extLst>
          </p:cNvPr>
          <p:cNvSpPr>
            <a:spLocks noGrp="1"/>
          </p:cNvSpPr>
          <p:nvPr>
            <p:ph type="title"/>
          </p:nvPr>
        </p:nvSpPr>
        <p:spPr/>
        <p:txBody>
          <a:bodyPr/>
          <a:lstStyle/>
          <a:p>
            <a:r>
              <a:rPr lang="en-US" b="1" dirty="0">
                <a:solidFill>
                  <a:srgbClr val="C00000"/>
                </a:solidFill>
              </a:rPr>
              <a:t>Financial Controls</a:t>
            </a:r>
          </a:p>
        </p:txBody>
      </p:sp>
      <p:sp>
        <p:nvSpPr>
          <p:cNvPr id="3" name="Content Placeholder 2">
            <a:extLst>
              <a:ext uri="{FF2B5EF4-FFF2-40B4-BE49-F238E27FC236}">
                <a16:creationId xmlns:a16="http://schemas.microsoft.com/office/drawing/2014/main" id="{EB680284-E30F-F7EB-23A4-E415DAB9B348}"/>
              </a:ext>
            </a:extLst>
          </p:cNvPr>
          <p:cNvSpPr>
            <a:spLocks noGrp="1"/>
          </p:cNvSpPr>
          <p:nvPr>
            <p:ph idx="1"/>
          </p:nvPr>
        </p:nvSpPr>
        <p:spPr/>
        <p:txBody>
          <a:bodyPr>
            <a:normAutofit fontScale="92500" lnSpcReduction="10000"/>
          </a:bodyPr>
          <a:lstStyle/>
          <a:p>
            <a:pPr algn="l"/>
            <a:r>
              <a:rPr lang="en-US" b="0" i="0" dirty="0">
                <a:solidFill>
                  <a:srgbClr val="0D0D0D"/>
                </a:solidFill>
                <a:effectLst/>
                <a:highlight>
                  <a:srgbClr val="FFFFFF"/>
                </a:highlight>
                <a:latin typeface="Söhne"/>
              </a:rPr>
              <a:t>Financial controls are designed to manage and monitor the financial resources of an organization. These controls help ensure that financial transactions are conducted in accordance with established policies and procedures. Key components of financial control include:</a:t>
            </a:r>
          </a:p>
          <a:p>
            <a:pPr algn="l">
              <a:buFont typeface="Arial" panose="020B0604020202020204" pitchFamily="34" charset="0"/>
              <a:buChar char="•"/>
            </a:pPr>
            <a:r>
              <a:rPr lang="en-US" b="1" i="0" dirty="0">
                <a:solidFill>
                  <a:srgbClr val="0D0D0D"/>
                </a:solidFill>
                <a:effectLst/>
                <a:highlight>
                  <a:srgbClr val="FFFFFF"/>
                </a:highlight>
                <a:latin typeface="Söhne"/>
              </a:rPr>
              <a:t>Budgeting:</a:t>
            </a:r>
            <a:r>
              <a:rPr lang="en-US" b="0" i="0" dirty="0">
                <a:solidFill>
                  <a:srgbClr val="0D0D0D"/>
                </a:solidFill>
                <a:effectLst/>
                <a:highlight>
                  <a:srgbClr val="FFFFFF"/>
                </a:highlight>
                <a:latin typeface="Söhne"/>
              </a:rPr>
              <a:t> Developing budgets to allocate financial resources and monitoring actual performance against budgeted targets.</a:t>
            </a:r>
          </a:p>
          <a:p>
            <a:pPr algn="l">
              <a:buFont typeface="Arial" panose="020B0604020202020204" pitchFamily="34" charset="0"/>
              <a:buChar char="•"/>
            </a:pPr>
            <a:r>
              <a:rPr lang="en-US" b="1" i="0" dirty="0">
                <a:solidFill>
                  <a:srgbClr val="0D0D0D"/>
                </a:solidFill>
                <a:effectLst/>
                <a:highlight>
                  <a:srgbClr val="FFFFFF"/>
                </a:highlight>
                <a:latin typeface="Söhne"/>
              </a:rPr>
              <a:t>Financial Reporting:</a:t>
            </a:r>
            <a:r>
              <a:rPr lang="en-US" b="0" i="0" dirty="0">
                <a:solidFill>
                  <a:srgbClr val="0D0D0D"/>
                </a:solidFill>
                <a:effectLst/>
                <a:highlight>
                  <a:srgbClr val="FFFFFF"/>
                </a:highlight>
                <a:latin typeface="Söhne"/>
              </a:rPr>
              <a:t> Generating financial statements and reports to provide stakeholders with information about the organization's financial performance and position.</a:t>
            </a:r>
          </a:p>
          <a:p>
            <a:pPr algn="l">
              <a:buFont typeface="Arial" panose="020B0604020202020204" pitchFamily="34" charset="0"/>
              <a:buChar char="•"/>
            </a:pPr>
            <a:r>
              <a:rPr lang="en-US" b="1" i="0" dirty="0">
                <a:solidFill>
                  <a:srgbClr val="0D0D0D"/>
                </a:solidFill>
                <a:effectLst/>
                <a:highlight>
                  <a:srgbClr val="FFFFFF"/>
                </a:highlight>
                <a:latin typeface="Söhne"/>
              </a:rPr>
              <a:t>Internal Controls:</a:t>
            </a:r>
            <a:r>
              <a:rPr lang="en-US" b="0" i="0" dirty="0">
                <a:solidFill>
                  <a:srgbClr val="0D0D0D"/>
                </a:solidFill>
                <a:effectLst/>
                <a:highlight>
                  <a:srgbClr val="FFFFFF"/>
                </a:highlight>
                <a:latin typeface="Söhne"/>
              </a:rPr>
              <a:t> Implementing internal control measures to safeguard assets, prevent fraud, and ensure compliance with laws and regulations.</a:t>
            </a:r>
          </a:p>
          <a:p>
            <a:endParaRPr lang="en-US" dirty="0"/>
          </a:p>
        </p:txBody>
      </p:sp>
    </p:spTree>
    <p:extLst>
      <p:ext uri="{BB962C8B-B14F-4D97-AF65-F5344CB8AC3E}">
        <p14:creationId xmlns:p14="http://schemas.microsoft.com/office/powerpoint/2010/main" val="109206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5D550-1EEB-5F56-1044-3E22837B6D4A}"/>
              </a:ext>
            </a:extLst>
          </p:cNvPr>
          <p:cNvSpPr>
            <a:spLocks noGrp="1"/>
          </p:cNvSpPr>
          <p:nvPr>
            <p:ph type="title"/>
          </p:nvPr>
        </p:nvSpPr>
        <p:spPr/>
        <p:txBody>
          <a:bodyPr/>
          <a:lstStyle/>
          <a:p>
            <a:r>
              <a:rPr lang="en-US" b="1" dirty="0">
                <a:solidFill>
                  <a:srgbClr val="C00000"/>
                </a:solidFill>
              </a:rPr>
              <a:t>Operations Controls</a:t>
            </a:r>
          </a:p>
        </p:txBody>
      </p:sp>
      <p:sp>
        <p:nvSpPr>
          <p:cNvPr id="3" name="Content Placeholder 2">
            <a:extLst>
              <a:ext uri="{FF2B5EF4-FFF2-40B4-BE49-F238E27FC236}">
                <a16:creationId xmlns:a16="http://schemas.microsoft.com/office/drawing/2014/main" id="{4082BBD1-E938-DEDF-A5E9-75B5E043DD1A}"/>
              </a:ext>
            </a:extLst>
          </p:cNvPr>
          <p:cNvSpPr>
            <a:spLocks noGrp="1"/>
          </p:cNvSpPr>
          <p:nvPr>
            <p:ph idx="1"/>
          </p:nvPr>
        </p:nvSpPr>
        <p:spPr/>
        <p:txBody>
          <a:bodyPr>
            <a:normAutofit fontScale="92500" lnSpcReduction="10000"/>
          </a:bodyPr>
          <a:lstStyle/>
          <a:p>
            <a:pPr algn="l"/>
            <a:r>
              <a:rPr lang="en-US" b="0" i="0" dirty="0">
                <a:solidFill>
                  <a:srgbClr val="0D0D0D"/>
                </a:solidFill>
                <a:effectLst/>
                <a:highlight>
                  <a:srgbClr val="FFFFFF"/>
                </a:highlight>
                <a:latin typeface="Söhne"/>
              </a:rPr>
              <a:t>Operations controls focus on managing and optimizing the operational processes within an organization. These controls help ensure that operations are conducted efficiently and effectively to achieve organizational objectives. Key components of operations control include:</a:t>
            </a:r>
          </a:p>
          <a:p>
            <a:pPr algn="l">
              <a:buFont typeface="Arial" panose="020B0604020202020204" pitchFamily="34" charset="0"/>
              <a:buChar char="•"/>
            </a:pPr>
            <a:r>
              <a:rPr lang="en-US" b="1" i="0" dirty="0">
                <a:solidFill>
                  <a:srgbClr val="0D0D0D"/>
                </a:solidFill>
                <a:effectLst/>
                <a:highlight>
                  <a:srgbClr val="FFFFFF"/>
                </a:highlight>
                <a:latin typeface="Söhne"/>
              </a:rPr>
              <a:t>Process Management:</a:t>
            </a:r>
            <a:r>
              <a:rPr lang="en-US" b="0" i="0" dirty="0">
                <a:solidFill>
                  <a:srgbClr val="0D0D0D"/>
                </a:solidFill>
                <a:effectLst/>
                <a:highlight>
                  <a:srgbClr val="FFFFFF"/>
                </a:highlight>
                <a:latin typeface="Söhne"/>
              </a:rPr>
              <a:t> Designing and implementing processes that are efficient, reliable, and aligned with organizational goals.</a:t>
            </a:r>
          </a:p>
          <a:p>
            <a:pPr algn="l">
              <a:buFont typeface="Arial" panose="020B0604020202020204" pitchFamily="34" charset="0"/>
              <a:buChar char="•"/>
            </a:pPr>
            <a:r>
              <a:rPr lang="en-US" b="1" i="0" dirty="0">
                <a:solidFill>
                  <a:srgbClr val="0D0D0D"/>
                </a:solidFill>
                <a:effectLst/>
                <a:highlight>
                  <a:srgbClr val="FFFFFF"/>
                </a:highlight>
                <a:latin typeface="Söhne"/>
              </a:rPr>
              <a:t>Quality Management:</a:t>
            </a:r>
            <a:r>
              <a:rPr lang="en-US" b="0" i="0" dirty="0">
                <a:solidFill>
                  <a:srgbClr val="0D0D0D"/>
                </a:solidFill>
                <a:effectLst/>
                <a:highlight>
                  <a:srgbClr val="FFFFFF"/>
                </a:highlight>
                <a:latin typeface="Söhne"/>
              </a:rPr>
              <a:t> Implementing quality control measures to monitor and improve the quality of products or services delivered by the organization.</a:t>
            </a:r>
          </a:p>
          <a:p>
            <a:pPr algn="l">
              <a:buFont typeface="Arial" panose="020B0604020202020204" pitchFamily="34" charset="0"/>
              <a:buChar char="•"/>
            </a:pPr>
            <a:r>
              <a:rPr lang="en-US" b="1" i="0" dirty="0">
                <a:solidFill>
                  <a:srgbClr val="0D0D0D"/>
                </a:solidFill>
                <a:effectLst/>
                <a:highlight>
                  <a:srgbClr val="FFFFFF"/>
                </a:highlight>
                <a:latin typeface="Söhne"/>
              </a:rPr>
              <a:t>Inventory Management:</a:t>
            </a:r>
            <a:r>
              <a:rPr lang="en-US" b="0" i="0" dirty="0">
                <a:solidFill>
                  <a:srgbClr val="0D0D0D"/>
                </a:solidFill>
                <a:effectLst/>
                <a:highlight>
                  <a:srgbClr val="FFFFFF"/>
                </a:highlight>
                <a:latin typeface="Söhne"/>
              </a:rPr>
              <a:t> Managing inventory levels to ensure that resources are available when needed while minimizing carrying costs and the risk of obsolescence.</a:t>
            </a:r>
          </a:p>
          <a:p>
            <a:endParaRPr lang="en-US" dirty="0"/>
          </a:p>
        </p:txBody>
      </p:sp>
    </p:spTree>
    <p:extLst>
      <p:ext uri="{BB962C8B-B14F-4D97-AF65-F5344CB8AC3E}">
        <p14:creationId xmlns:p14="http://schemas.microsoft.com/office/powerpoint/2010/main" val="221390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AECE-C8A2-B047-30DF-F75C742BBA60}"/>
              </a:ext>
            </a:extLst>
          </p:cNvPr>
          <p:cNvSpPr>
            <a:spLocks noGrp="1"/>
          </p:cNvSpPr>
          <p:nvPr>
            <p:ph type="title"/>
          </p:nvPr>
        </p:nvSpPr>
        <p:spPr/>
        <p:txBody>
          <a:bodyPr/>
          <a:lstStyle/>
          <a:p>
            <a:r>
              <a:rPr lang="en-US" b="1" dirty="0">
                <a:solidFill>
                  <a:srgbClr val="C00000"/>
                </a:solidFill>
              </a:rPr>
              <a:t>Behavioral Controls</a:t>
            </a:r>
          </a:p>
        </p:txBody>
      </p:sp>
      <p:sp>
        <p:nvSpPr>
          <p:cNvPr id="3" name="Content Placeholder 2">
            <a:extLst>
              <a:ext uri="{FF2B5EF4-FFF2-40B4-BE49-F238E27FC236}">
                <a16:creationId xmlns:a16="http://schemas.microsoft.com/office/drawing/2014/main" id="{10922F6B-922B-67C8-C010-06440AAD41E8}"/>
              </a:ext>
            </a:extLst>
          </p:cNvPr>
          <p:cNvSpPr>
            <a:spLocks noGrp="1"/>
          </p:cNvSpPr>
          <p:nvPr>
            <p:ph idx="1"/>
          </p:nvPr>
        </p:nvSpPr>
        <p:spPr/>
        <p:txBody>
          <a:bodyPr>
            <a:normAutofit fontScale="85000" lnSpcReduction="20000"/>
          </a:bodyPr>
          <a:lstStyle/>
          <a:p>
            <a:pPr algn="l"/>
            <a:r>
              <a:rPr lang="en-US" b="0" i="0" dirty="0">
                <a:solidFill>
                  <a:srgbClr val="0D0D0D"/>
                </a:solidFill>
                <a:effectLst/>
                <a:highlight>
                  <a:srgbClr val="FFFFFF"/>
                </a:highlight>
                <a:latin typeface="Söhne"/>
              </a:rPr>
              <a:t>Behavioral controls are aimed at influencing and regulating the behavior of individuals within an organization. These controls help ensure that employees' actions are consistent with organizational goals and values. Key components of behavioral control include:</a:t>
            </a:r>
          </a:p>
          <a:p>
            <a:pPr algn="l">
              <a:buFont typeface="Arial" panose="020B0604020202020204" pitchFamily="34" charset="0"/>
              <a:buChar char="•"/>
            </a:pPr>
            <a:r>
              <a:rPr lang="en-US" b="1" i="0" dirty="0">
                <a:solidFill>
                  <a:srgbClr val="0D0D0D"/>
                </a:solidFill>
                <a:effectLst/>
                <a:highlight>
                  <a:srgbClr val="FFFFFF"/>
                </a:highlight>
                <a:latin typeface="Söhne"/>
              </a:rPr>
              <a:t>Leadership:</a:t>
            </a:r>
            <a:r>
              <a:rPr lang="en-US" b="0" i="0" dirty="0">
                <a:solidFill>
                  <a:srgbClr val="0D0D0D"/>
                </a:solidFill>
                <a:effectLst/>
                <a:highlight>
                  <a:srgbClr val="FFFFFF"/>
                </a:highlight>
                <a:latin typeface="Söhne"/>
              </a:rPr>
              <a:t> Providing strong leadership and direction to guide employee behavior and align it with organizational objectives.</a:t>
            </a:r>
          </a:p>
          <a:p>
            <a:pPr algn="l">
              <a:buFont typeface="Arial" panose="020B0604020202020204" pitchFamily="34" charset="0"/>
              <a:buChar char="•"/>
            </a:pPr>
            <a:r>
              <a:rPr lang="en-US" b="1" i="0" dirty="0">
                <a:solidFill>
                  <a:srgbClr val="0D0D0D"/>
                </a:solidFill>
                <a:effectLst/>
                <a:highlight>
                  <a:srgbClr val="FFFFFF"/>
                </a:highlight>
                <a:latin typeface="Söhne"/>
              </a:rPr>
              <a:t>Performance Management:</a:t>
            </a:r>
            <a:r>
              <a:rPr lang="en-US" b="0" i="0" dirty="0">
                <a:solidFill>
                  <a:srgbClr val="0D0D0D"/>
                </a:solidFill>
                <a:effectLst/>
                <a:highlight>
                  <a:srgbClr val="FFFFFF"/>
                </a:highlight>
                <a:latin typeface="Söhne"/>
              </a:rPr>
              <a:t> Implementing performance appraisal systems to evaluate employee performance and provide feedback for improvement.</a:t>
            </a:r>
          </a:p>
          <a:p>
            <a:pPr algn="l">
              <a:buFont typeface="Arial" panose="020B0604020202020204" pitchFamily="34" charset="0"/>
              <a:buChar char="•"/>
            </a:pPr>
            <a:r>
              <a:rPr lang="en-US" b="1" i="0" dirty="0">
                <a:solidFill>
                  <a:srgbClr val="0D0D0D"/>
                </a:solidFill>
                <a:effectLst/>
                <a:highlight>
                  <a:srgbClr val="FFFFFF"/>
                </a:highlight>
                <a:latin typeface="Söhne"/>
              </a:rPr>
              <a:t>Training and Development:</a:t>
            </a:r>
            <a:r>
              <a:rPr lang="en-US" b="0" i="0" dirty="0">
                <a:solidFill>
                  <a:srgbClr val="0D0D0D"/>
                </a:solidFill>
                <a:effectLst/>
                <a:highlight>
                  <a:srgbClr val="FFFFFF"/>
                </a:highlight>
                <a:latin typeface="Söhne"/>
              </a:rPr>
              <a:t> Providing training and development opportunities to equip employees with the knowledge and skills needed to perform their roles effectively.</a:t>
            </a:r>
          </a:p>
          <a:p>
            <a:pPr algn="l">
              <a:buFont typeface="Arial" panose="020B0604020202020204" pitchFamily="34" charset="0"/>
              <a:buChar char="•"/>
            </a:pPr>
            <a:r>
              <a:rPr lang="en-US" b="1" i="0" dirty="0">
                <a:solidFill>
                  <a:srgbClr val="0D0D0D"/>
                </a:solidFill>
                <a:effectLst/>
                <a:highlight>
                  <a:srgbClr val="FFFFFF"/>
                </a:highlight>
                <a:latin typeface="Söhne"/>
              </a:rPr>
              <a:t>Organizational Culture:</a:t>
            </a:r>
            <a:r>
              <a:rPr lang="en-US" b="0" i="0" dirty="0">
                <a:solidFill>
                  <a:srgbClr val="0D0D0D"/>
                </a:solidFill>
                <a:effectLst/>
                <a:highlight>
                  <a:srgbClr val="FFFFFF"/>
                </a:highlight>
                <a:latin typeface="Söhne"/>
              </a:rPr>
              <a:t> Cultivating a positive organizational culture that reinforces desired behaviors and values, fostering teamwork, collaboration, and innovation.</a:t>
            </a:r>
          </a:p>
          <a:p>
            <a:endParaRPr lang="en-US" dirty="0"/>
          </a:p>
        </p:txBody>
      </p:sp>
    </p:spTree>
    <p:extLst>
      <p:ext uri="{BB962C8B-B14F-4D97-AF65-F5344CB8AC3E}">
        <p14:creationId xmlns:p14="http://schemas.microsoft.com/office/powerpoint/2010/main" val="4050127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437</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Algerian</vt:lpstr>
      <vt:lpstr>Arial</vt:lpstr>
      <vt:lpstr>Calibri</vt:lpstr>
      <vt:lpstr>Calibri Light</vt:lpstr>
      <vt:lpstr>Söhne</vt:lpstr>
      <vt:lpstr>Office Theme</vt:lpstr>
      <vt:lpstr>Controlling Tools &amp; Techniques</vt:lpstr>
      <vt:lpstr>Information Controls</vt:lpstr>
      <vt:lpstr>Financial Controls</vt:lpstr>
      <vt:lpstr>Operations Controls</vt:lpstr>
      <vt:lpstr>Behavioral Controls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Controlling Tools &amp; Techniques</dc:title>
  <dc:creator>IT SPACE</dc:creator>
  <cp:lastModifiedBy>IT SPACE</cp:lastModifiedBy>
  <cp:revision>1</cp:revision>
  <dcterms:created xsi:type="dcterms:W3CDTF">2024-04-18T14:44:23Z</dcterms:created>
  <dcterms:modified xsi:type="dcterms:W3CDTF">2024-04-18T14:44:48Z</dcterms:modified>
</cp:coreProperties>
</file>