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1" r:id="rId18"/>
    <p:sldId id="272" r:id="rId19"/>
    <p:sldId id="273" r:id="rId20"/>
    <p:sldId id="274" r:id="rId21"/>
    <p:sldId id="276" r:id="rId22"/>
    <p:sldId id="277" r:id="rId23"/>
    <p:sldId id="278" r:id="rId24"/>
    <p:sldId id="279"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22F132-50E8-4892-863A-811F6EF58083}" type="doc">
      <dgm:prSet loTypeId="urn:microsoft.com/office/officeart/2005/8/layout/hProcess9" loCatId="process" qsTypeId="urn:microsoft.com/office/officeart/2005/8/quickstyle/simple1" qsCatId="simple" csTypeId="urn:microsoft.com/office/officeart/2005/8/colors/accent1_2" csCatId="accent1" phldr="1"/>
      <dgm:spPr/>
    </dgm:pt>
    <dgm:pt modelId="{27AAA759-4954-4CB3-B06A-DA761C523101}">
      <dgm:prSet phldrT="[Text]" custT="1"/>
      <dgm:spPr/>
      <dgm:t>
        <a:bodyPr/>
        <a:lstStyle/>
        <a:p>
          <a:pPr>
            <a:buNone/>
          </a:pPr>
          <a:r>
            <a:rPr lang="en-US" sz="1400" b="1" dirty="0">
              <a:solidFill>
                <a:schemeClr val="bg1"/>
              </a:solidFill>
            </a:rPr>
            <a:t> Analyze opportunities</a:t>
          </a:r>
        </a:p>
      </dgm:t>
    </dgm:pt>
    <dgm:pt modelId="{7B487DB0-59E5-40A9-8160-DF3E809E42E0}" type="parTrans" cxnId="{59BC9A2A-FF0F-4918-BBC7-F6ED5108408D}">
      <dgm:prSet/>
      <dgm:spPr/>
      <dgm:t>
        <a:bodyPr/>
        <a:lstStyle/>
        <a:p>
          <a:endParaRPr lang="en-US"/>
        </a:p>
      </dgm:t>
    </dgm:pt>
    <dgm:pt modelId="{3EA7FE42-7449-4F8E-BE57-2B5EDC451D82}" type="sibTrans" cxnId="{59BC9A2A-FF0F-4918-BBC7-F6ED5108408D}">
      <dgm:prSet/>
      <dgm:spPr/>
      <dgm:t>
        <a:bodyPr/>
        <a:lstStyle/>
        <a:p>
          <a:endParaRPr lang="en-US"/>
        </a:p>
      </dgm:t>
    </dgm:pt>
    <dgm:pt modelId="{7109BA84-ED75-493C-97E3-68611ACBE4BC}">
      <dgm:prSet phldrT="[Text]" custT="1"/>
      <dgm:spPr/>
      <dgm:t>
        <a:bodyPr/>
        <a:lstStyle/>
        <a:p>
          <a:pPr>
            <a:buNone/>
          </a:pPr>
          <a:r>
            <a:rPr lang="en-US" sz="1400" b="1" dirty="0">
              <a:solidFill>
                <a:schemeClr val="bg1"/>
              </a:solidFill>
            </a:rPr>
            <a:t> Implementation of plan</a:t>
          </a:r>
        </a:p>
      </dgm:t>
    </dgm:pt>
    <dgm:pt modelId="{56E5F5FA-4FD2-4D55-861D-3E0B77F315AB}" type="parTrans" cxnId="{E0FC72E7-5972-4109-9E44-2F0DCFDFE47F}">
      <dgm:prSet/>
      <dgm:spPr/>
      <dgm:t>
        <a:bodyPr/>
        <a:lstStyle/>
        <a:p>
          <a:endParaRPr lang="en-US"/>
        </a:p>
      </dgm:t>
    </dgm:pt>
    <dgm:pt modelId="{89CF491D-C6CA-4BF1-AAF8-7AE36EAB78A5}" type="sibTrans" cxnId="{E0FC72E7-5972-4109-9E44-2F0DCFDFE47F}">
      <dgm:prSet/>
      <dgm:spPr/>
      <dgm:t>
        <a:bodyPr/>
        <a:lstStyle/>
        <a:p>
          <a:endParaRPr lang="en-US"/>
        </a:p>
      </dgm:t>
    </dgm:pt>
    <dgm:pt modelId="{336FF042-FC60-4D58-8823-3A00A082FA99}">
      <dgm:prSet phldrT="[Text]" custT="1"/>
      <dgm:spPr/>
      <dgm:t>
        <a:bodyPr/>
        <a:lstStyle/>
        <a:p>
          <a:pPr>
            <a:buNone/>
          </a:pPr>
          <a:r>
            <a:rPr lang="en-US" sz="1400" b="1" dirty="0">
              <a:solidFill>
                <a:schemeClr val="bg1"/>
              </a:solidFill>
            </a:rPr>
            <a:t>Reviewing the planning process</a:t>
          </a:r>
        </a:p>
      </dgm:t>
    </dgm:pt>
    <dgm:pt modelId="{CDBB46BC-0E29-432A-A4ED-D67682A00D56}" type="parTrans" cxnId="{F1978C30-C7F4-4393-9DAC-A4E72DBB4658}">
      <dgm:prSet/>
      <dgm:spPr/>
      <dgm:t>
        <a:bodyPr/>
        <a:lstStyle/>
        <a:p>
          <a:endParaRPr lang="en-US"/>
        </a:p>
      </dgm:t>
    </dgm:pt>
    <dgm:pt modelId="{A691B858-B1FA-4DBC-8C67-0050ED8D07A6}" type="sibTrans" cxnId="{F1978C30-C7F4-4393-9DAC-A4E72DBB4658}">
      <dgm:prSet/>
      <dgm:spPr/>
      <dgm:t>
        <a:bodyPr/>
        <a:lstStyle/>
        <a:p>
          <a:endParaRPr lang="en-US"/>
        </a:p>
      </dgm:t>
    </dgm:pt>
    <dgm:pt modelId="{9E6244B4-9EB7-4F94-9211-2F876CB064F1}">
      <dgm:prSet custT="1"/>
      <dgm:spPr/>
      <dgm:t>
        <a:bodyPr/>
        <a:lstStyle/>
        <a:p>
          <a:pPr>
            <a:buNone/>
          </a:pPr>
          <a:r>
            <a:rPr lang="en-US" sz="1400" b="1" dirty="0">
              <a:solidFill>
                <a:schemeClr val="bg1"/>
              </a:solidFill>
            </a:rPr>
            <a:t>Formulation of derivative plans</a:t>
          </a:r>
        </a:p>
      </dgm:t>
    </dgm:pt>
    <dgm:pt modelId="{3DEF184B-1E1B-4D14-AA77-D9EB6B5A1283}" type="parTrans" cxnId="{85F35712-A001-4B87-87FB-32D59C2DA983}">
      <dgm:prSet/>
      <dgm:spPr/>
      <dgm:t>
        <a:bodyPr/>
        <a:lstStyle/>
        <a:p>
          <a:endParaRPr lang="en-US"/>
        </a:p>
      </dgm:t>
    </dgm:pt>
    <dgm:pt modelId="{78DD18F2-DD32-46F8-A598-B47D4C00AAFD}" type="sibTrans" cxnId="{85F35712-A001-4B87-87FB-32D59C2DA983}">
      <dgm:prSet/>
      <dgm:spPr/>
      <dgm:t>
        <a:bodyPr/>
        <a:lstStyle/>
        <a:p>
          <a:endParaRPr lang="en-US"/>
        </a:p>
      </dgm:t>
    </dgm:pt>
    <dgm:pt modelId="{D040BD03-4017-49ED-96E8-642949E11EE2}">
      <dgm:prSet custT="1"/>
      <dgm:spPr/>
      <dgm:t>
        <a:bodyPr/>
        <a:lstStyle/>
        <a:p>
          <a:pPr>
            <a:buNone/>
          </a:pPr>
          <a:r>
            <a:rPr lang="en-US" sz="1400" b="1" dirty="0">
              <a:solidFill>
                <a:schemeClr val="bg1"/>
              </a:solidFill>
            </a:rPr>
            <a:t> Selecting best course of action</a:t>
          </a:r>
        </a:p>
      </dgm:t>
    </dgm:pt>
    <dgm:pt modelId="{AA3A7670-B9DC-4994-ACF4-D19E97B71032}" type="parTrans" cxnId="{992D2792-AB56-464A-A268-A97214047AE3}">
      <dgm:prSet/>
      <dgm:spPr/>
      <dgm:t>
        <a:bodyPr/>
        <a:lstStyle/>
        <a:p>
          <a:endParaRPr lang="en-US"/>
        </a:p>
      </dgm:t>
    </dgm:pt>
    <dgm:pt modelId="{BA9C04BB-F14C-4DAA-9D2F-423D394C8194}" type="sibTrans" cxnId="{992D2792-AB56-464A-A268-A97214047AE3}">
      <dgm:prSet/>
      <dgm:spPr/>
      <dgm:t>
        <a:bodyPr/>
        <a:lstStyle/>
        <a:p>
          <a:endParaRPr lang="en-US"/>
        </a:p>
      </dgm:t>
    </dgm:pt>
    <dgm:pt modelId="{3CB842FD-45A6-49CD-9216-055AEE238B73}">
      <dgm:prSet custT="1"/>
      <dgm:spPr/>
      <dgm:t>
        <a:bodyPr/>
        <a:lstStyle/>
        <a:p>
          <a:pPr>
            <a:buNone/>
          </a:pPr>
          <a:r>
            <a:rPr lang="en-US" sz="1400" b="1" dirty="0">
              <a:solidFill>
                <a:schemeClr val="bg1"/>
              </a:solidFill>
            </a:rPr>
            <a:t>Evaluation of alternatives</a:t>
          </a:r>
        </a:p>
      </dgm:t>
    </dgm:pt>
    <dgm:pt modelId="{DFB35E83-E329-486A-8DD6-F3DC548A0E80}" type="parTrans" cxnId="{6D6CFF98-E049-4395-B312-8873F560622F}">
      <dgm:prSet/>
      <dgm:spPr/>
      <dgm:t>
        <a:bodyPr/>
        <a:lstStyle/>
        <a:p>
          <a:endParaRPr lang="en-US"/>
        </a:p>
      </dgm:t>
    </dgm:pt>
    <dgm:pt modelId="{48C96608-0FA1-4FD6-9EBB-411B8E0B42EC}" type="sibTrans" cxnId="{6D6CFF98-E049-4395-B312-8873F560622F}">
      <dgm:prSet/>
      <dgm:spPr/>
      <dgm:t>
        <a:bodyPr/>
        <a:lstStyle/>
        <a:p>
          <a:endParaRPr lang="en-US"/>
        </a:p>
      </dgm:t>
    </dgm:pt>
    <dgm:pt modelId="{0E0919DE-E147-4CB9-B1EE-631901212F83}">
      <dgm:prSet custT="1"/>
      <dgm:spPr/>
      <dgm:t>
        <a:bodyPr/>
        <a:lstStyle/>
        <a:p>
          <a:pPr>
            <a:buNone/>
          </a:pPr>
          <a:r>
            <a:rPr lang="en-US" sz="1400" b="1" dirty="0">
              <a:solidFill>
                <a:schemeClr val="bg1"/>
              </a:solidFill>
            </a:rPr>
            <a:t>Setting goals</a:t>
          </a:r>
        </a:p>
      </dgm:t>
    </dgm:pt>
    <dgm:pt modelId="{B385C801-592B-4C64-B0BF-3ACF79C9F3C8}" type="parTrans" cxnId="{D442568F-AA89-4CB2-9CF0-EBC2688E3FFF}">
      <dgm:prSet/>
      <dgm:spPr/>
      <dgm:t>
        <a:bodyPr/>
        <a:lstStyle/>
        <a:p>
          <a:endParaRPr lang="en-US"/>
        </a:p>
      </dgm:t>
    </dgm:pt>
    <dgm:pt modelId="{A59DB59C-9830-4551-A551-3325D10BFBD7}" type="sibTrans" cxnId="{D442568F-AA89-4CB2-9CF0-EBC2688E3FFF}">
      <dgm:prSet/>
      <dgm:spPr/>
      <dgm:t>
        <a:bodyPr/>
        <a:lstStyle/>
        <a:p>
          <a:endParaRPr lang="en-US"/>
        </a:p>
      </dgm:t>
    </dgm:pt>
    <dgm:pt modelId="{745F92B3-8697-4CA8-AEDE-F16107AC1F95}">
      <dgm:prSet custT="1"/>
      <dgm:spPr/>
      <dgm:t>
        <a:bodyPr/>
        <a:lstStyle/>
        <a:p>
          <a:pPr>
            <a:buNone/>
          </a:pPr>
          <a:r>
            <a:rPr lang="en-US" sz="1400" b="1" dirty="0">
              <a:solidFill>
                <a:schemeClr val="bg1"/>
              </a:solidFill>
            </a:rPr>
            <a:t> Determination of alternatives</a:t>
          </a:r>
        </a:p>
      </dgm:t>
    </dgm:pt>
    <dgm:pt modelId="{D2A15A19-9112-4C7F-B571-889C7E5AAD4A}" type="parTrans" cxnId="{15135095-610D-4330-93FA-C23C311708D0}">
      <dgm:prSet/>
      <dgm:spPr/>
      <dgm:t>
        <a:bodyPr/>
        <a:lstStyle/>
        <a:p>
          <a:endParaRPr lang="en-US"/>
        </a:p>
      </dgm:t>
    </dgm:pt>
    <dgm:pt modelId="{D4E36EF8-32F8-4721-AFA8-11A1E6089B40}" type="sibTrans" cxnId="{15135095-610D-4330-93FA-C23C311708D0}">
      <dgm:prSet/>
      <dgm:spPr/>
      <dgm:t>
        <a:bodyPr/>
        <a:lstStyle/>
        <a:p>
          <a:endParaRPr lang="en-US"/>
        </a:p>
      </dgm:t>
    </dgm:pt>
    <dgm:pt modelId="{0A66DF40-F1DE-4345-BE11-94ACD8E7459B}">
      <dgm:prSet custT="1"/>
      <dgm:spPr/>
      <dgm:t>
        <a:bodyPr/>
        <a:lstStyle/>
        <a:p>
          <a:pPr>
            <a:buNone/>
          </a:pPr>
          <a:r>
            <a:rPr lang="en-US" sz="1400" b="1" dirty="0">
              <a:solidFill>
                <a:schemeClr val="bg1"/>
              </a:solidFill>
            </a:rPr>
            <a:t> Determination of premises</a:t>
          </a:r>
        </a:p>
      </dgm:t>
    </dgm:pt>
    <dgm:pt modelId="{98AD464B-AECF-429C-A6C5-4E17BBAE93C8}" type="parTrans" cxnId="{CB30FC86-AC2C-41A2-8BF9-2507FC942C4D}">
      <dgm:prSet/>
      <dgm:spPr/>
      <dgm:t>
        <a:bodyPr/>
        <a:lstStyle/>
        <a:p>
          <a:endParaRPr lang="en-US"/>
        </a:p>
      </dgm:t>
    </dgm:pt>
    <dgm:pt modelId="{4218CC03-9336-498C-B36A-E461C04620E3}" type="sibTrans" cxnId="{CB30FC86-AC2C-41A2-8BF9-2507FC942C4D}">
      <dgm:prSet/>
      <dgm:spPr/>
      <dgm:t>
        <a:bodyPr/>
        <a:lstStyle/>
        <a:p>
          <a:endParaRPr lang="en-US"/>
        </a:p>
      </dgm:t>
    </dgm:pt>
    <dgm:pt modelId="{37C56C4D-BC45-4169-BF2C-721B224FC5A2}" type="pres">
      <dgm:prSet presAssocID="{4522F132-50E8-4892-863A-811F6EF58083}" presName="CompostProcess" presStyleCnt="0">
        <dgm:presLayoutVars>
          <dgm:dir/>
          <dgm:resizeHandles val="exact"/>
        </dgm:presLayoutVars>
      </dgm:prSet>
      <dgm:spPr/>
    </dgm:pt>
    <dgm:pt modelId="{EFDE0140-A0C6-4FAD-80CA-7970F9523A7A}" type="pres">
      <dgm:prSet presAssocID="{4522F132-50E8-4892-863A-811F6EF58083}" presName="arrow" presStyleLbl="bgShp" presStyleIdx="0" presStyleCnt="1"/>
      <dgm:spPr/>
    </dgm:pt>
    <dgm:pt modelId="{CA1E8427-74B8-4D97-A807-4CA78724E06F}" type="pres">
      <dgm:prSet presAssocID="{4522F132-50E8-4892-863A-811F6EF58083}" presName="linearProcess" presStyleCnt="0"/>
      <dgm:spPr/>
    </dgm:pt>
    <dgm:pt modelId="{310E6362-8645-48BE-9AE0-03C318F47673}" type="pres">
      <dgm:prSet presAssocID="{27AAA759-4954-4CB3-B06A-DA761C523101}" presName="textNode" presStyleLbl="node1" presStyleIdx="0" presStyleCnt="9" custScaleX="129822">
        <dgm:presLayoutVars>
          <dgm:bulletEnabled val="1"/>
        </dgm:presLayoutVars>
      </dgm:prSet>
      <dgm:spPr/>
    </dgm:pt>
    <dgm:pt modelId="{51B36EFE-C279-4552-ACF8-CD25ADD44EF4}" type="pres">
      <dgm:prSet presAssocID="{3EA7FE42-7449-4F8E-BE57-2B5EDC451D82}" presName="sibTrans" presStyleCnt="0"/>
      <dgm:spPr/>
    </dgm:pt>
    <dgm:pt modelId="{CCE156CF-6971-42AD-81D9-4CB5F7F0EF95}" type="pres">
      <dgm:prSet presAssocID="{0E0919DE-E147-4CB9-B1EE-631901212F83}" presName="textNode" presStyleLbl="node1" presStyleIdx="1" presStyleCnt="9">
        <dgm:presLayoutVars>
          <dgm:bulletEnabled val="1"/>
        </dgm:presLayoutVars>
      </dgm:prSet>
      <dgm:spPr/>
    </dgm:pt>
    <dgm:pt modelId="{F78B3E32-187D-4D91-888C-0655D83A9681}" type="pres">
      <dgm:prSet presAssocID="{A59DB59C-9830-4551-A551-3325D10BFBD7}" presName="sibTrans" presStyleCnt="0"/>
      <dgm:spPr/>
    </dgm:pt>
    <dgm:pt modelId="{7FB57E79-DC63-4DCF-A759-6429358183BC}" type="pres">
      <dgm:prSet presAssocID="{0A66DF40-F1DE-4345-BE11-94ACD8E7459B}" presName="textNode" presStyleLbl="node1" presStyleIdx="2" presStyleCnt="9">
        <dgm:presLayoutVars>
          <dgm:bulletEnabled val="1"/>
        </dgm:presLayoutVars>
      </dgm:prSet>
      <dgm:spPr/>
    </dgm:pt>
    <dgm:pt modelId="{041D8BA0-665F-4EC9-8E6A-1E2D698DD9B2}" type="pres">
      <dgm:prSet presAssocID="{4218CC03-9336-498C-B36A-E461C04620E3}" presName="sibTrans" presStyleCnt="0"/>
      <dgm:spPr/>
    </dgm:pt>
    <dgm:pt modelId="{D031DFF2-A388-465D-B190-EEE55D1B7F29}" type="pres">
      <dgm:prSet presAssocID="{745F92B3-8697-4CA8-AEDE-F16107AC1F95}" presName="textNode" presStyleLbl="node1" presStyleIdx="3" presStyleCnt="9">
        <dgm:presLayoutVars>
          <dgm:bulletEnabled val="1"/>
        </dgm:presLayoutVars>
      </dgm:prSet>
      <dgm:spPr/>
    </dgm:pt>
    <dgm:pt modelId="{1C4C02FB-4191-4752-9D7C-2490E6604C3E}" type="pres">
      <dgm:prSet presAssocID="{D4E36EF8-32F8-4721-AFA8-11A1E6089B40}" presName="sibTrans" presStyleCnt="0"/>
      <dgm:spPr/>
    </dgm:pt>
    <dgm:pt modelId="{198EA16A-D368-44FD-851D-C82F06971413}" type="pres">
      <dgm:prSet presAssocID="{3CB842FD-45A6-49CD-9216-055AEE238B73}" presName="textNode" presStyleLbl="node1" presStyleIdx="4" presStyleCnt="9">
        <dgm:presLayoutVars>
          <dgm:bulletEnabled val="1"/>
        </dgm:presLayoutVars>
      </dgm:prSet>
      <dgm:spPr/>
    </dgm:pt>
    <dgm:pt modelId="{A045FF4C-EDE9-48DD-8508-BCFFA0DB9A33}" type="pres">
      <dgm:prSet presAssocID="{48C96608-0FA1-4FD6-9EBB-411B8E0B42EC}" presName="sibTrans" presStyleCnt="0"/>
      <dgm:spPr/>
    </dgm:pt>
    <dgm:pt modelId="{F9EEF7D4-0FC4-4B8A-B641-3BE956C1F835}" type="pres">
      <dgm:prSet presAssocID="{D040BD03-4017-49ED-96E8-642949E11EE2}" presName="textNode" presStyleLbl="node1" presStyleIdx="5" presStyleCnt="9">
        <dgm:presLayoutVars>
          <dgm:bulletEnabled val="1"/>
        </dgm:presLayoutVars>
      </dgm:prSet>
      <dgm:spPr/>
    </dgm:pt>
    <dgm:pt modelId="{A91A7D4A-1094-4AFE-A7AA-88F3634277DF}" type="pres">
      <dgm:prSet presAssocID="{BA9C04BB-F14C-4DAA-9D2F-423D394C8194}" presName="sibTrans" presStyleCnt="0"/>
      <dgm:spPr/>
    </dgm:pt>
    <dgm:pt modelId="{85286545-747E-4210-BE59-68AC55D886EB}" type="pres">
      <dgm:prSet presAssocID="{9E6244B4-9EB7-4F94-9211-2F876CB064F1}" presName="textNode" presStyleLbl="node1" presStyleIdx="6" presStyleCnt="9">
        <dgm:presLayoutVars>
          <dgm:bulletEnabled val="1"/>
        </dgm:presLayoutVars>
      </dgm:prSet>
      <dgm:spPr/>
    </dgm:pt>
    <dgm:pt modelId="{604257BB-7572-42EB-9564-FC1888FC7BB2}" type="pres">
      <dgm:prSet presAssocID="{78DD18F2-DD32-46F8-A598-B47D4C00AAFD}" presName="sibTrans" presStyleCnt="0"/>
      <dgm:spPr/>
    </dgm:pt>
    <dgm:pt modelId="{16CA34FE-9685-49F3-97CA-CB5910E886C3}" type="pres">
      <dgm:prSet presAssocID="{7109BA84-ED75-493C-97E3-68611ACBE4BC}" presName="textNode" presStyleLbl="node1" presStyleIdx="7" presStyleCnt="9">
        <dgm:presLayoutVars>
          <dgm:bulletEnabled val="1"/>
        </dgm:presLayoutVars>
      </dgm:prSet>
      <dgm:spPr/>
    </dgm:pt>
    <dgm:pt modelId="{3B69B2B3-A6F6-45AC-A236-4393E6FBC23D}" type="pres">
      <dgm:prSet presAssocID="{89CF491D-C6CA-4BF1-AAF8-7AE36EAB78A5}" presName="sibTrans" presStyleCnt="0"/>
      <dgm:spPr/>
    </dgm:pt>
    <dgm:pt modelId="{04248CB9-4902-40F7-912D-16973BCE9A72}" type="pres">
      <dgm:prSet presAssocID="{336FF042-FC60-4D58-8823-3A00A082FA99}" presName="textNode" presStyleLbl="node1" presStyleIdx="8" presStyleCnt="9">
        <dgm:presLayoutVars>
          <dgm:bulletEnabled val="1"/>
        </dgm:presLayoutVars>
      </dgm:prSet>
      <dgm:spPr/>
    </dgm:pt>
  </dgm:ptLst>
  <dgm:cxnLst>
    <dgm:cxn modelId="{78726F0A-723B-4C84-A79F-243B3FCA115C}" type="presOf" srcId="{9E6244B4-9EB7-4F94-9211-2F876CB064F1}" destId="{85286545-747E-4210-BE59-68AC55D886EB}" srcOrd="0" destOrd="0" presId="urn:microsoft.com/office/officeart/2005/8/layout/hProcess9"/>
    <dgm:cxn modelId="{85F35712-A001-4B87-87FB-32D59C2DA983}" srcId="{4522F132-50E8-4892-863A-811F6EF58083}" destId="{9E6244B4-9EB7-4F94-9211-2F876CB064F1}" srcOrd="6" destOrd="0" parTransId="{3DEF184B-1E1B-4D14-AA77-D9EB6B5A1283}" sibTransId="{78DD18F2-DD32-46F8-A598-B47D4C00AAFD}"/>
    <dgm:cxn modelId="{2D729520-25BC-4BCD-89D1-C3F7F513D9AA}" type="presOf" srcId="{27AAA759-4954-4CB3-B06A-DA761C523101}" destId="{310E6362-8645-48BE-9AE0-03C318F47673}" srcOrd="0" destOrd="0" presId="urn:microsoft.com/office/officeart/2005/8/layout/hProcess9"/>
    <dgm:cxn modelId="{59BC9A2A-FF0F-4918-BBC7-F6ED5108408D}" srcId="{4522F132-50E8-4892-863A-811F6EF58083}" destId="{27AAA759-4954-4CB3-B06A-DA761C523101}" srcOrd="0" destOrd="0" parTransId="{7B487DB0-59E5-40A9-8160-DF3E809E42E0}" sibTransId="{3EA7FE42-7449-4F8E-BE57-2B5EDC451D82}"/>
    <dgm:cxn modelId="{F1978C30-C7F4-4393-9DAC-A4E72DBB4658}" srcId="{4522F132-50E8-4892-863A-811F6EF58083}" destId="{336FF042-FC60-4D58-8823-3A00A082FA99}" srcOrd="8" destOrd="0" parTransId="{CDBB46BC-0E29-432A-A4ED-D67682A00D56}" sibTransId="{A691B858-B1FA-4DBC-8C67-0050ED8D07A6}"/>
    <dgm:cxn modelId="{061DD84C-429C-4362-B57B-5F1C59C82D7F}" type="presOf" srcId="{0A66DF40-F1DE-4345-BE11-94ACD8E7459B}" destId="{7FB57E79-DC63-4DCF-A759-6429358183BC}" srcOrd="0" destOrd="0" presId="urn:microsoft.com/office/officeart/2005/8/layout/hProcess9"/>
    <dgm:cxn modelId="{8AAB4679-6CB6-482B-A6AE-E53D4A2D62B1}" type="presOf" srcId="{336FF042-FC60-4D58-8823-3A00A082FA99}" destId="{04248CB9-4902-40F7-912D-16973BCE9A72}" srcOrd="0" destOrd="0" presId="urn:microsoft.com/office/officeart/2005/8/layout/hProcess9"/>
    <dgm:cxn modelId="{605D2B7E-FCE1-41FE-A4EF-94A0B5E9FCCD}" type="presOf" srcId="{0E0919DE-E147-4CB9-B1EE-631901212F83}" destId="{CCE156CF-6971-42AD-81D9-4CB5F7F0EF95}" srcOrd="0" destOrd="0" presId="urn:microsoft.com/office/officeart/2005/8/layout/hProcess9"/>
    <dgm:cxn modelId="{CB30FC86-AC2C-41A2-8BF9-2507FC942C4D}" srcId="{4522F132-50E8-4892-863A-811F6EF58083}" destId="{0A66DF40-F1DE-4345-BE11-94ACD8E7459B}" srcOrd="2" destOrd="0" parTransId="{98AD464B-AECF-429C-A6C5-4E17BBAE93C8}" sibTransId="{4218CC03-9336-498C-B36A-E461C04620E3}"/>
    <dgm:cxn modelId="{36E6FA8D-634E-4D53-AFEC-195F38A1B1ED}" type="presOf" srcId="{4522F132-50E8-4892-863A-811F6EF58083}" destId="{37C56C4D-BC45-4169-BF2C-721B224FC5A2}" srcOrd="0" destOrd="0" presId="urn:microsoft.com/office/officeart/2005/8/layout/hProcess9"/>
    <dgm:cxn modelId="{D442568F-AA89-4CB2-9CF0-EBC2688E3FFF}" srcId="{4522F132-50E8-4892-863A-811F6EF58083}" destId="{0E0919DE-E147-4CB9-B1EE-631901212F83}" srcOrd="1" destOrd="0" parTransId="{B385C801-592B-4C64-B0BF-3ACF79C9F3C8}" sibTransId="{A59DB59C-9830-4551-A551-3325D10BFBD7}"/>
    <dgm:cxn modelId="{992D2792-AB56-464A-A268-A97214047AE3}" srcId="{4522F132-50E8-4892-863A-811F6EF58083}" destId="{D040BD03-4017-49ED-96E8-642949E11EE2}" srcOrd="5" destOrd="0" parTransId="{AA3A7670-B9DC-4994-ACF4-D19E97B71032}" sibTransId="{BA9C04BB-F14C-4DAA-9D2F-423D394C8194}"/>
    <dgm:cxn modelId="{15135095-610D-4330-93FA-C23C311708D0}" srcId="{4522F132-50E8-4892-863A-811F6EF58083}" destId="{745F92B3-8697-4CA8-AEDE-F16107AC1F95}" srcOrd="3" destOrd="0" parTransId="{D2A15A19-9112-4C7F-B571-889C7E5AAD4A}" sibTransId="{D4E36EF8-32F8-4721-AFA8-11A1E6089B40}"/>
    <dgm:cxn modelId="{6D6CFF98-E049-4395-B312-8873F560622F}" srcId="{4522F132-50E8-4892-863A-811F6EF58083}" destId="{3CB842FD-45A6-49CD-9216-055AEE238B73}" srcOrd="4" destOrd="0" parTransId="{DFB35E83-E329-486A-8DD6-F3DC548A0E80}" sibTransId="{48C96608-0FA1-4FD6-9EBB-411B8E0B42EC}"/>
    <dgm:cxn modelId="{86074AA3-F3E0-4C3A-B45F-1CE86CD352E0}" type="presOf" srcId="{7109BA84-ED75-493C-97E3-68611ACBE4BC}" destId="{16CA34FE-9685-49F3-97CA-CB5910E886C3}" srcOrd="0" destOrd="0" presId="urn:microsoft.com/office/officeart/2005/8/layout/hProcess9"/>
    <dgm:cxn modelId="{DF0051B5-9402-4B51-A5F4-9E8824089F44}" type="presOf" srcId="{3CB842FD-45A6-49CD-9216-055AEE238B73}" destId="{198EA16A-D368-44FD-851D-C82F06971413}" srcOrd="0" destOrd="0" presId="urn:microsoft.com/office/officeart/2005/8/layout/hProcess9"/>
    <dgm:cxn modelId="{B3A4A7DA-5732-4A91-A2CB-AEC7C04E5CCF}" type="presOf" srcId="{D040BD03-4017-49ED-96E8-642949E11EE2}" destId="{F9EEF7D4-0FC4-4B8A-B641-3BE956C1F835}" srcOrd="0" destOrd="0" presId="urn:microsoft.com/office/officeart/2005/8/layout/hProcess9"/>
    <dgm:cxn modelId="{246595E0-2D12-43F1-8199-F73B39DCF712}" type="presOf" srcId="{745F92B3-8697-4CA8-AEDE-F16107AC1F95}" destId="{D031DFF2-A388-465D-B190-EEE55D1B7F29}" srcOrd="0" destOrd="0" presId="urn:microsoft.com/office/officeart/2005/8/layout/hProcess9"/>
    <dgm:cxn modelId="{E0FC72E7-5972-4109-9E44-2F0DCFDFE47F}" srcId="{4522F132-50E8-4892-863A-811F6EF58083}" destId="{7109BA84-ED75-493C-97E3-68611ACBE4BC}" srcOrd="7" destOrd="0" parTransId="{56E5F5FA-4FD2-4D55-861D-3E0B77F315AB}" sibTransId="{89CF491D-C6CA-4BF1-AAF8-7AE36EAB78A5}"/>
    <dgm:cxn modelId="{442EC411-B570-4236-BCA8-567A497EFEDD}" type="presParOf" srcId="{37C56C4D-BC45-4169-BF2C-721B224FC5A2}" destId="{EFDE0140-A0C6-4FAD-80CA-7970F9523A7A}" srcOrd="0" destOrd="0" presId="urn:microsoft.com/office/officeart/2005/8/layout/hProcess9"/>
    <dgm:cxn modelId="{A7D843B1-DF5A-47ED-8DC9-B05DC285969A}" type="presParOf" srcId="{37C56C4D-BC45-4169-BF2C-721B224FC5A2}" destId="{CA1E8427-74B8-4D97-A807-4CA78724E06F}" srcOrd="1" destOrd="0" presId="urn:microsoft.com/office/officeart/2005/8/layout/hProcess9"/>
    <dgm:cxn modelId="{5F9BF702-78A2-4946-B369-7BC50EB7DE26}" type="presParOf" srcId="{CA1E8427-74B8-4D97-A807-4CA78724E06F}" destId="{310E6362-8645-48BE-9AE0-03C318F47673}" srcOrd="0" destOrd="0" presId="urn:microsoft.com/office/officeart/2005/8/layout/hProcess9"/>
    <dgm:cxn modelId="{762D25F0-772F-49D2-BAF9-CD9ECD09253B}" type="presParOf" srcId="{CA1E8427-74B8-4D97-A807-4CA78724E06F}" destId="{51B36EFE-C279-4552-ACF8-CD25ADD44EF4}" srcOrd="1" destOrd="0" presId="urn:microsoft.com/office/officeart/2005/8/layout/hProcess9"/>
    <dgm:cxn modelId="{DB76E8C7-5229-4561-B00F-7F2E8D95C6EA}" type="presParOf" srcId="{CA1E8427-74B8-4D97-A807-4CA78724E06F}" destId="{CCE156CF-6971-42AD-81D9-4CB5F7F0EF95}" srcOrd="2" destOrd="0" presId="urn:microsoft.com/office/officeart/2005/8/layout/hProcess9"/>
    <dgm:cxn modelId="{8FE790C2-756A-4EE4-83F1-240D3CEC5551}" type="presParOf" srcId="{CA1E8427-74B8-4D97-A807-4CA78724E06F}" destId="{F78B3E32-187D-4D91-888C-0655D83A9681}" srcOrd="3" destOrd="0" presId="urn:microsoft.com/office/officeart/2005/8/layout/hProcess9"/>
    <dgm:cxn modelId="{B504BAD2-607C-4499-9F33-3C7F7A764062}" type="presParOf" srcId="{CA1E8427-74B8-4D97-A807-4CA78724E06F}" destId="{7FB57E79-DC63-4DCF-A759-6429358183BC}" srcOrd="4" destOrd="0" presId="urn:microsoft.com/office/officeart/2005/8/layout/hProcess9"/>
    <dgm:cxn modelId="{31C01239-C832-4192-8674-BF4C4C2BA66B}" type="presParOf" srcId="{CA1E8427-74B8-4D97-A807-4CA78724E06F}" destId="{041D8BA0-665F-4EC9-8E6A-1E2D698DD9B2}" srcOrd="5" destOrd="0" presId="urn:microsoft.com/office/officeart/2005/8/layout/hProcess9"/>
    <dgm:cxn modelId="{E4AA8DDF-42D5-4E24-BBAE-18BC96CD6BFD}" type="presParOf" srcId="{CA1E8427-74B8-4D97-A807-4CA78724E06F}" destId="{D031DFF2-A388-465D-B190-EEE55D1B7F29}" srcOrd="6" destOrd="0" presId="urn:microsoft.com/office/officeart/2005/8/layout/hProcess9"/>
    <dgm:cxn modelId="{22A5CE1C-8DBE-439F-8CED-8A3157DB1682}" type="presParOf" srcId="{CA1E8427-74B8-4D97-A807-4CA78724E06F}" destId="{1C4C02FB-4191-4752-9D7C-2490E6604C3E}" srcOrd="7" destOrd="0" presId="urn:microsoft.com/office/officeart/2005/8/layout/hProcess9"/>
    <dgm:cxn modelId="{FEE4539B-24FC-48FC-BA19-ADE2FAC587E4}" type="presParOf" srcId="{CA1E8427-74B8-4D97-A807-4CA78724E06F}" destId="{198EA16A-D368-44FD-851D-C82F06971413}" srcOrd="8" destOrd="0" presId="urn:microsoft.com/office/officeart/2005/8/layout/hProcess9"/>
    <dgm:cxn modelId="{1E984A90-4C0A-473B-9EB5-623C5B34E87B}" type="presParOf" srcId="{CA1E8427-74B8-4D97-A807-4CA78724E06F}" destId="{A045FF4C-EDE9-48DD-8508-BCFFA0DB9A33}" srcOrd="9" destOrd="0" presId="urn:microsoft.com/office/officeart/2005/8/layout/hProcess9"/>
    <dgm:cxn modelId="{61A31680-69B2-42A3-ACC0-C89F93CC72EB}" type="presParOf" srcId="{CA1E8427-74B8-4D97-A807-4CA78724E06F}" destId="{F9EEF7D4-0FC4-4B8A-B641-3BE956C1F835}" srcOrd="10" destOrd="0" presId="urn:microsoft.com/office/officeart/2005/8/layout/hProcess9"/>
    <dgm:cxn modelId="{5644ABD3-F27E-45D5-A3D2-578FF6DF0980}" type="presParOf" srcId="{CA1E8427-74B8-4D97-A807-4CA78724E06F}" destId="{A91A7D4A-1094-4AFE-A7AA-88F3634277DF}" srcOrd="11" destOrd="0" presId="urn:microsoft.com/office/officeart/2005/8/layout/hProcess9"/>
    <dgm:cxn modelId="{E2D3EB68-14A8-4AE0-BCBF-D498E9A46218}" type="presParOf" srcId="{CA1E8427-74B8-4D97-A807-4CA78724E06F}" destId="{85286545-747E-4210-BE59-68AC55D886EB}" srcOrd="12" destOrd="0" presId="urn:microsoft.com/office/officeart/2005/8/layout/hProcess9"/>
    <dgm:cxn modelId="{FB2668E3-0053-42EB-BBF3-73EADBAABCDE}" type="presParOf" srcId="{CA1E8427-74B8-4D97-A807-4CA78724E06F}" destId="{604257BB-7572-42EB-9564-FC1888FC7BB2}" srcOrd="13" destOrd="0" presId="urn:microsoft.com/office/officeart/2005/8/layout/hProcess9"/>
    <dgm:cxn modelId="{2192E921-69CB-48D6-85A8-DDFB6EF326C6}" type="presParOf" srcId="{CA1E8427-74B8-4D97-A807-4CA78724E06F}" destId="{16CA34FE-9685-49F3-97CA-CB5910E886C3}" srcOrd="14" destOrd="0" presId="urn:microsoft.com/office/officeart/2005/8/layout/hProcess9"/>
    <dgm:cxn modelId="{8587F488-1F56-467F-ABED-88295AC986B6}" type="presParOf" srcId="{CA1E8427-74B8-4D97-A807-4CA78724E06F}" destId="{3B69B2B3-A6F6-45AC-A236-4393E6FBC23D}" srcOrd="15" destOrd="0" presId="urn:microsoft.com/office/officeart/2005/8/layout/hProcess9"/>
    <dgm:cxn modelId="{48DDF4FB-05BD-41F5-9B4D-558904D305A8}" type="presParOf" srcId="{CA1E8427-74B8-4D97-A807-4CA78724E06F}" destId="{04248CB9-4902-40F7-912D-16973BCE9A72}"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DE0140-A0C6-4FAD-80CA-7970F9523A7A}">
      <dsp:nvSpPr>
        <dsp:cNvPr id="0" name=""/>
        <dsp:cNvSpPr/>
      </dsp:nvSpPr>
      <dsp:spPr>
        <a:xfrm>
          <a:off x="914399" y="0"/>
          <a:ext cx="10363200" cy="6858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0E6362-8645-48BE-9AE0-03C318F47673}">
      <dsp:nvSpPr>
        <dsp:cNvPr id="0" name=""/>
        <dsp:cNvSpPr/>
      </dsp:nvSpPr>
      <dsp:spPr>
        <a:xfrm>
          <a:off x="1079" y="2057400"/>
          <a:ext cx="1488502" cy="274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 Analyze opportunities</a:t>
          </a:r>
        </a:p>
      </dsp:txBody>
      <dsp:txXfrm>
        <a:off x="73742" y="2130063"/>
        <a:ext cx="1343176" cy="2597874"/>
      </dsp:txXfrm>
    </dsp:sp>
    <dsp:sp modelId="{CCE156CF-6971-42AD-81D9-4CB5F7F0EF95}">
      <dsp:nvSpPr>
        <dsp:cNvPr id="0" name=""/>
        <dsp:cNvSpPr/>
      </dsp:nvSpPr>
      <dsp:spPr>
        <a:xfrm>
          <a:off x="1680677" y="2057400"/>
          <a:ext cx="1146571" cy="274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Setting goals</a:t>
          </a:r>
        </a:p>
      </dsp:txBody>
      <dsp:txXfrm>
        <a:off x="1736648" y="2113371"/>
        <a:ext cx="1034629" cy="2631258"/>
      </dsp:txXfrm>
    </dsp:sp>
    <dsp:sp modelId="{7FB57E79-DC63-4DCF-A759-6429358183BC}">
      <dsp:nvSpPr>
        <dsp:cNvPr id="0" name=""/>
        <dsp:cNvSpPr/>
      </dsp:nvSpPr>
      <dsp:spPr>
        <a:xfrm>
          <a:off x="3018345" y="2057400"/>
          <a:ext cx="1146571" cy="274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 Determination of premises</a:t>
          </a:r>
        </a:p>
      </dsp:txBody>
      <dsp:txXfrm>
        <a:off x="3074316" y="2113371"/>
        <a:ext cx="1034629" cy="2631258"/>
      </dsp:txXfrm>
    </dsp:sp>
    <dsp:sp modelId="{D031DFF2-A388-465D-B190-EEE55D1B7F29}">
      <dsp:nvSpPr>
        <dsp:cNvPr id="0" name=""/>
        <dsp:cNvSpPr/>
      </dsp:nvSpPr>
      <dsp:spPr>
        <a:xfrm>
          <a:off x="4356012" y="2057400"/>
          <a:ext cx="1146571" cy="274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 Determination of alternatives</a:t>
          </a:r>
        </a:p>
      </dsp:txBody>
      <dsp:txXfrm>
        <a:off x="4411983" y="2113371"/>
        <a:ext cx="1034629" cy="2631258"/>
      </dsp:txXfrm>
    </dsp:sp>
    <dsp:sp modelId="{198EA16A-D368-44FD-851D-C82F06971413}">
      <dsp:nvSpPr>
        <dsp:cNvPr id="0" name=""/>
        <dsp:cNvSpPr/>
      </dsp:nvSpPr>
      <dsp:spPr>
        <a:xfrm>
          <a:off x="5693679" y="2057400"/>
          <a:ext cx="1146571" cy="274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Evaluation of alternatives</a:t>
          </a:r>
        </a:p>
      </dsp:txBody>
      <dsp:txXfrm>
        <a:off x="5749650" y="2113371"/>
        <a:ext cx="1034629" cy="2631258"/>
      </dsp:txXfrm>
    </dsp:sp>
    <dsp:sp modelId="{F9EEF7D4-0FC4-4B8A-B641-3BE956C1F835}">
      <dsp:nvSpPr>
        <dsp:cNvPr id="0" name=""/>
        <dsp:cNvSpPr/>
      </dsp:nvSpPr>
      <dsp:spPr>
        <a:xfrm>
          <a:off x="7031346" y="2057400"/>
          <a:ext cx="1146571" cy="274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 Selecting best course of action</a:t>
          </a:r>
        </a:p>
      </dsp:txBody>
      <dsp:txXfrm>
        <a:off x="7087317" y="2113371"/>
        <a:ext cx="1034629" cy="2631258"/>
      </dsp:txXfrm>
    </dsp:sp>
    <dsp:sp modelId="{85286545-747E-4210-BE59-68AC55D886EB}">
      <dsp:nvSpPr>
        <dsp:cNvPr id="0" name=""/>
        <dsp:cNvSpPr/>
      </dsp:nvSpPr>
      <dsp:spPr>
        <a:xfrm>
          <a:off x="8369013" y="2057400"/>
          <a:ext cx="1146571" cy="274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Formulation of derivative plans</a:t>
          </a:r>
        </a:p>
      </dsp:txBody>
      <dsp:txXfrm>
        <a:off x="8424984" y="2113371"/>
        <a:ext cx="1034629" cy="2631258"/>
      </dsp:txXfrm>
    </dsp:sp>
    <dsp:sp modelId="{16CA34FE-9685-49F3-97CA-CB5910E886C3}">
      <dsp:nvSpPr>
        <dsp:cNvPr id="0" name=""/>
        <dsp:cNvSpPr/>
      </dsp:nvSpPr>
      <dsp:spPr>
        <a:xfrm>
          <a:off x="9706680" y="2057400"/>
          <a:ext cx="1146571" cy="274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 Implementation of plan</a:t>
          </a:r>
        </a:p>
      </dsp:txBody>
      <dsp:txXfrm>
        <a:off x="9762651" y="2113371"/>
        <a:ext cx="1034629" cy="2631258"/>
      </dsp:txXfrm>
    </dsp:sp>
    <dsp:sp modelId="{04248CB9-4902-40F7-912D-16973BCE9A72}">
      <dsp:nvSpPr>
        <dsp:cNvPr id="0" name=""/>
        <dsp:cNvSpPr/>
      </dsp:nvSpPr>
      <dsp:spPr>
        <a:xfrm>
          <a:off x="11044348" y="2057400"/>
          <a:ext cx="1146571" cy="2743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bg1"/>
              </a:solidFill>
            </a:rPr>
            <a:t>Reviewing the planning process</a:t>
          </a:r>
        </a:p>
      </dsp:txBody>
      <dsp:txXfrm>
        <a:off x="11100319" y="2113371"/>
        <a:ext cx="1034629" cy="263125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62C6-C7C7-2414-C0A8-E5150B56ED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D53FD0-4AE3-25EC-FE0A-80D163C4FF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A02E5E-A722-2928-A8A2-80BE56F29F94}"/>
              </a:ext>
            </a:extLst>
          </p:cNvPr>
          <p:cNvSpPr>
            <a:spLocks noGrp="1"/>
          </p:cNvSpPr>
          <p:nvPr>
            <p:ph type="dt" sz="half" idx="10"/>
          </p:nvPr>
        </p:nvSpPr>
        <p:spPr/>
        <p:txBody>
          <a:bodyPr/>
          <a:lstStyle/>
          <a:p>
            <a:fld id="{E89D634D-A7BB-4796-B808-58E065B9601A}" type="datetimeFigureOut">
              <a:rPr lang="en-US" smtClean="0"/>
              <a:t>3/3/2024</a:t>
            </a:fld>
            <a:endParaRPr lang="en-US"/>
          </a:p>
        </p:txBody>
      </p:sp>
      <p:sp>
        <p:nvSpPr>
          <p:cNvPr id="5" name="Footer Placeholder 4">
            <a:extLst>
              <a:ext uri="{FF2B5EF4-FFF2-40B4-BE49-F238E27FC236}">
                <a16:creationId xmlns:a16="http://schemas.microsoft.com/office/drawing/2014/main" id="{5AD6C0CB-134C-CA85-27B7-45018C847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60915-B412-B8FF-6B1C-1AF860B064CE}"/>
              </a:ext>
            </a:extLst>
          </p:cNvPr>
          <p:cNvSpPr>
            <a:spLocks noGrp="1"/>
          </p:cNvSpPr>
          <p:nvPr>
            <p:ph type="sldNum" sz="quarter" idx="12"/>
          </p:nvPr>
        </p:nvSpPr>
        <p:spPr/>
        <p:txBody>
          <a:bodyPr/>
          <a:lstStyle/>
          <a:p>
            <a:fld id="{F2C878EE-82CE-41FB-B435-561886A3537A}" type="slidenum">
              <a:rPr lang="en-US" smtClean="0"/>
              <a:t>‹#›</a:t>
            </a:fld>
            <a:endParaRPr lang="en-US"/>
          </a:p>
        </p:txBody>
      </p:sp>
    </p:spTree>
    <p:extLst>
      <p:ext uri="{BB962C8B-B14F-4D97-AF65-F5344CB8AC3E}">
        <p14:creationId xmlns:p14="http://schemas.microsoft.com/office/powerpoint/2010/main" val="1938279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E1ED-4D5A-A7FF-39FD-472E4B3CF2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490690-8F39-332C-6AD1-E4B39A95CD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5D0AF-2D64-1294-5CDF-E32C0690FDAA}"/>
              </a:ext>
            </a:extLst>
          </p:cNvPr>
          <p:cNvSpPr>
            <a:spLocks noGrp="1"/>
          </p:cNvSpPr>
          <p:nvPr>
            <p:ph type="dt" sz="half" idx="10"/>
          </p:nvPr>
        </p:nvSpPr>
        <p:spPr/>
        <p:txBody>
          <a:bodyPr/>
          <a:lstStyle/>
          <a:p>
            <a:fld id="{E89D634D-A7BB-4796-B808-58E065B9601A}" type="datetimeFigureOut">
              <a:rPr lang="en-US" smtClean="0"/>
              <a:t>3/3/2024</a:t>
            </a:fld>
            <a:endParaRPr lang="en-US"/>
          </a:p>
        </p:txBody>
      </p:sp>
      <p:sp>
        <p:nvSpPr>
          <p:cNvPr id="5" name="Footer Placeholder 4">
            <a:extLst>
              <a:ext uri="{FF2B5EF4-FFF2-40B4-BE49-F238E27FC236}">
                <a16:creationId xmlns:a16="http://schemas.microsoft.com/office/drawing/2014/main" id="{7F06D009-51D8-9EA3-4B53-92C55B471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0A236-D741-985F-EF6C-C44D8994A897}"/>
              </a:ext>
            </a:extLst>
          </p:cNvPr>
          <p:cNvSpPr>
            <a:spLocks noGrp="1"/>
          </p:cNvSpPr>
          <p:nvPr>
            <p:ph type="sldNum" sz="quarter" idx="12"/>
          </p:nvPr>
        </p:nvSpPr>
        <p:spPr/>
        <p:txBody>
          <a:bodyPr/>
          <a:lstStyle/>
          <a:p>
            <a:fld id="{F2C878EE-82CE-41FB-B435-561886A3537A}" type="slidenum">
              <a:rPr lang="en-US" smtClean="0"/>
              <a:t>‹#›</a:t>
            </a:fld>
            <a:endParaRPr lang="en-US"/>
          </a:p>
        </p:txBody>
      </p:sp>
    </p:spTree>
    <p:extLst>
      <p:ext uri="{BB962C8B-B14F-4D97-AF65-F5344CB8AC3E}">
        <p14:creationId xmlns:p14="http://schemas.microsoft.com/office/powerpoint/2010/main" val="3062729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741159-6125-7752-5D00-41EE290B1D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ACE208-4A2E-3016-D2E5-95CBF2DFF4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07E7B4-42C8-966A-0EB3-57F219F2EB1D}"/>
              </a:ext>
            </a:extLst>
          </p:cNvPr>
          <p:cNvSpPr>
            <a:spLocks noGrp="1"/>
          </p:cNvSpPr>
          <p:nvPr>
            <p:ph type="dt" sz="half" idx="10"/>
          </p:nvPr>
        </p:nvSpPr>
        <p:spPr/>
        <p:txBody>
          <a:bodyPr/>
          <a:lstStyle/>
          <a:p>
            <a:fld id="{E89D634D-A7BB-4796-B808-58E065B9601A}" type="datetimeFigureOut">
              <a:rPr lang="en-US" smtClean="0"/>
              <a:t>3/3/2024</a:t>
            </a:fld>
            <a:endParaRPr lang="en-US"/>
          </a:p>
        </p:txBody>
      </p:sp>
      <p:sp>
        <p:nvSpPr>
          <p:cNvPr id="5" name="Footer Placeholder 4">
            <a:extLst>
              <a:ext uri="{FF2B5EF4-FFF2-40B4-BE49-F238E27FC236}">
                <a16:creationId xmlns:a16="http://schemas.microsoft.com/office/drawing/2014/main" id="{13C74399-A600-93DB-FBDF-6CB59755A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F8037-AB57-014B-B3FE-6D98F8613B03}"/>
              </a:ext>
            </a:extLst>
          </p:cNvPr>
          <p:cNvSpPr>
            <a:spLocks noGrp="1"/>
          </p:cNvSpPr>
          <p:nvPr>
            <p:ph type="sldNum" sz="quarter" idx="12"/>
          </p:nvPr>
        </p:nvSpPr>
        <p:spPr/>
        <p:txBody>
          <a:bodyPr/>
          <a:lstStyle/>
          <a:p>
            <a:fld id="{F2C878EE-82CE-41FB-B435-561886A3537A}" type="slidenum">
              <a:rPr lang="en-US" smtClean="0"/>
              <a:t>‹#›</a:t>
            </a:fld>
            <a:endParaRPr lang="en-US"/>
          </a:p>
        </p:txBody>
      </p:sp>
    </p:spTree>
    <p:extLst>
      <p:ext uri="{BB962C8B-B14F-4D97-AF65-F5344CB8AC3E}">
        <p14:creationId xmlns:p14="http://schemas.microsoft.com/office/powerpoint/2010/main" val="2851871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D0DD-3AC8-6117-E1F1-AC16013E5F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05FBA8-1E36-80E4-E558-AF0B948614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103840-3090-B54B-E19F-321609DA2FF2}"/>
              </a:ext>
            </a:extLst>
          </p:cNvPr>
          <p:cNvSpPr>
            <a:spLocks noGrp="1"/>
          </p:cNvSpPr>
          <p:nvPr>
            <p:ph type="dt" sz="half" idx="10"/>
          </p:nvPr>
        </p:nvSpPr>
        <p:spPr/>
        <p:txBody>
          <a:bodyPr/>
          <a:lstStyle/>
          <a:p>
            <a:fld id="{E89D634D-A7BB-4796-B808-58E065B9601A}" type="datetimeFigureOut">
              <a:rPr lang="en-US" smtClean="0"/>
              <a:t>3/3/2024</a:t>
            </a:fld>
            <a:endParaRPr lang="en-US"/>
          </a:p>
        </p:txBody>
      </p:sp>
      <p:sp>
        <p:nvSpPr>
          <p:cNvPr id="5" name="Footer Placeholder 4">
            <a:extLst>
              <a:ext uri="{FF2B5EF4-FFF2-40B4-BE49-F238E27FC236}">
                <a16:creationId xmlns:a16="http://schemas.microsoft.com/office/drawing/2014/main" id="{A71F5D40-B8E8-8CF6-2045-DC03DF95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B1352-65A0-EC4B-F10E-7AE2ADDAD9A1}"/>
              </a:ext>
            </a:extLst>
          </p:cNvPr>
          <p:cNvSpPr>
            <a:spLocks noGrp="1"/>
          </p:cNvSpPr>
          <p:nvPr>
            <p:ph type="sldNum" sz="quarter" idx="12"/>
          </p:nvPr>
        </p:nvSpPr>
        <p:spPr/>
        <p:txBody>
          <a:bodyPr/>
          <a:lstStyle/>
          <a:p>
            <a:fld id="{F2C878EE-82CE-41FB-B435-561886A3537A}" type="slidenum">
              <a:rPr lang="en-US" smtClean="0"/>
              <a:t>‹#›</a:t>
            </a:fld>
            <a:endParaRPr lang="en-US"/>
          </a:p>
        </p:txBody>
      </p:sp>
    </p:spTree>
    <p:extLst>
      <p:ext uri="{BB962C8B-B14F-4D97-AF65-F5344CB8AC3E}">
        <p14:creationId xmlns:p14="http://schemas.microsoft.com/office/powerpoint/2010/main" val="186913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A288-1EDB-6768-5AD4-5BCA53BC3F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DF398C-ECC9-3555-767A-7F9F10B3AB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09335E-8F49-CE56-D2C6-ECB160A7E697}"/>
              </a:ext>
            </a:extLst>
          </p:cNvPr>
          <p:cNvSpPr>
            <a:spLocks noGrp="1"/>
          </p:cNvSpPr>
          <p:nvPr>
            <p:ph type="dt" sz="half" idx="10"/>
          </p:nvPr>
        </p:nvSpPr>
        <p:spPr/>
        <p:txBody>
          <a:bodyPr/>
          <a:lstStyle/>
          <a:p>
            <a:fld id="{E89D634D-A7BB-4796-B808-58E065B9601A}" type="datetimeFigureOut">
              <a:rPr lang="en-US" smtClean="0"/>
              <a:t>3/3/2024</a:t>
            </a:fld>
            <a:endParaRPr lang="en-US"/>
          </a:p>
        </p:txBody>
      </p:sp>
      <p:sp>
        <p:nvSpPr>
          <p:cNvPr id="5" name="Footer Placeholder 4">
            <a:extLst>
              <a:ext uri="{FF2B5EF4-FFF2-40B4-BE49-F238E27FC236}">
                <a16:creationId xmlns:a16="http://schemas.microsoft.com/office/drawing/2014/main" id="{FA55BF3B-A0E7-15AA-EF2B-5016B1D10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20B58-0B4F-1CD9-C123-1196B149D49D}"/>
              </a:ext>
            </a:extLst>
          </p:cNvPr>
          <p:cNvSpPr>
            <a:spLocks noGrp="1"/>
          </p:cNvSpPr>
          <p:nvPr>
            <p:ph type="sldNum" sz="quarter" idx="12"/>
          </p:nvPr>
        </p:nvSpPr>
        <p:spPr/>
        <p:txBody>
          <a:bodyPr/>
          <a:lstStyle/>
          <a:p>
            <a:fld id="{F2C878EE-82CE-41FB-B435-561886A3537A}" type="slidenum">
              <a:rPr lang="en-US" smtClean="0"/>
              <a:t>‹#›</a:t>
            </a:fld>
            <a:endParaRPr lang="en-US"/>
          </a:p>
        </p:txBody>
      </p:sp>
    </p:spTree>
    <p:extLst>
      <p:ext uri="{BB962C8B-B14F-4D97-AF65-F5344CB8AC3E}">
        <p14:creationId xmlns:p14="http://schemas.microsoft.com/office/powerpoint/2010/main" val="1366499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92419-EF0A-624D-E891-68C62CA8F0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07E66E-D95A-60F9-54A1-C7352EB4D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3BB1F9-7C5B-5B2B-1048-8CD7BAF0E3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0A1709-C779-9192-6AAC-C9C23B7AC0CE}"/>
              </a:ext>
            </a:extLst>
          </p:cNvPr>
          <p:cNvSpPr>
            <a:spLocks noGrp="1"/>
          </p:cNvSpPr>
          <p:nvPr>
            <p:ph type="dt" sz="half" idx="10"/>
          </p:nvPr>
        </p:nvSpPr>
        <p:spPr/>
        <p:txBody>
          <a:bodyPr/>
          <a:lstStyle/>
          <a:p>
            <a:fld id="{E89D634D-A7BB-4796-B808-58E065B9601A}" type="datetimeFigureOut">
              <a:rPr lang="en-US" smtClean="0"/>
              <a:t>3/3/2024</a:t>
            </a:fld>
            <a:endParaRPr lang="en-US"/>
          </a:p>
        </p:txBody>
      </p:sp>
      <p:sp>
        <p:nvSpPr>
          <p:cNvPr id="6" name="Footer Placeholder 5">
            <a:extLst>
              <a:ext uri="{FF2B5EF4-FFF2-40B4-BE49-F238E27FC236}">
                <a16:creationId xmlns:a16="http://schemas.microsoft.com/office/drawing/2014/main" id="{9A0853CE-5107-EF91-B1A1-1FA898C2CA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B9CC9-15A0-07B2-2DEC-31C8BAED01D3}"/>
              </a:ext>
            </a:extLst>
          </p:cNvPr>
          <p:cNvSpPr>
            <a:spLocks noGrp="1"/>
          </p:cNvSpPr>
          <p:nvPr>
            <p:ph type="sldNum" sz="quarter" idx="12"/>
          </p:nvPr>
        </p:nvSpPr>
        <p:spPr/>
        <p:txBody>
          <a:bodyPr/>
          <a:lstStyle/>
          <a:p>
            <a:fld id="{F2C878EE-82CE-41FB-B435-561886A3537A}" type="slidenum">
              <a:rPr lang="en-US" smtClean="0"/>
              <a:t>‹#›</a:t>
            </a:fld>
            <a:endParaRPr lang="en-US"/>
          </a:p>
        </p:txBody>
      </p:sp>
    </p:spTree>
    <p:extLst>
      <p:ext uri="{BB962C8B-B14F-4D97-AF65-F5344CB8AC3E}">
        <p14:creationId xmlns:p14="http://schemas.microsoft.com/office/powerpoint/2010/main" val="3015994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58246-2178-96A3-B47F-022AB1ABCA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840DBB-FFED-0854-8B0F-CC9A6A07BF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E2B01-6120-396D-E59F-ACA721132D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D53E01-6A21-748F-5F5B-C477B0370E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A4D493-18D5-78E7-5562-8FD3072F8E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45E3FA-AF7C-D580-E71B-6BB41BD11E27}"/>
              </a:ext>
            </a:extLst>
          </p:cNvPr>
          <p:cNvSpPr>
            <a:spLocks noGrp="1"/>
          </p:cNvSpPr>
          <p:nvPr>
            <p:ph type="dt" sz="half" idx="10"/>
          </p:nvPr>
        </p:nvSpPr>
        <p:spPr/>
        <p:txBody>
          <a:bodyPr/>
          <a:lstStyle/>
          <a:p>
            <a:fld id="{E89D634D-A7BB-4796-B808-58E065B9601A}" type="datetimeFigureOut">
              <a:rPr lang="en-US" smtClean="0"/>
              <a:t>3/3/2024</a:t>
            </a:fld>
            <a:endParaRPr lang="en-US"/>
          </a:p>
        </p:txBody>
      </p:sp>
      <p:sp>
        <p:nvSpPr>
          <p:cNvPr id="8" name="Footer Placeholder 7">
            <a:extLst>
              <a:ext uri="{FF2B5EF4-FFF2-40B4-BE49-F238E27FC236}">
                <a16:creationId xmlns:a16="http://schemas.microsoft.com/office/drawing/2014/main" id="{27F06179-D172-D630-C6B9-FF4F383794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B601F0-120B-124E-FBA4-60E27F745663}"/>
              </a:ext>
            </a:extLst>
          </p:cNvPr>
          <p:cNvSpPr>
            <a:spLocks noGrp="1"/>
          </p:cNvSpPr>
          <p:nvPr>
            <p:ph type="sldNum" sz="quarter" idx="12"/>
          </p:nvPr>
        </p:nvSpPr>
        <p:spPr/>
        <p:txBody>
          <a:bodyPr/>
          <a:lstStyle/>
          <a:p>
            <a:fld id="{F2C878EE-82CE-41FB-B435-561886A3537A}" type="slidenum">
              <a:rPr lang="en-US" smtClean="0"/>
              <a:t>‹#›</a:t>
            </a:fld>
            <a:endParaRPr lang="en-US"/>
          </a:p>
        </p:txBody>
      </p:sp>
    </p:spTree>
    <p:extLst>
      <p:ext uri="{BB962C8B-B14F-4D97-AF65-F5344CB8AC3E}">
        <p14:creationId xmlns:p14="http://schemas.microsoft.com/office/powerpoint/2010/main" val="344788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D3C0-5FDE-DD71-0701-63A9839AEC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DF5E80-A042-0656-24F1-EF0AC4A489C1}"/>
              </a:ext>
            </a:extLst>
          </p:cNvPr>
          <p:cNvSpPr>
            <a:spLocks noGrp="1"/>
          </p:cNvSpPr>
          <p:nvPr>
            <p:ph type="dt" sz="half" idx="10"/>
          </p:nvPr>
        </p:nvSpPr>
        <p:spPr/>
        <p:txBody>
          <a:bodyPr/>
          <a:lstStyle/>
          <a:p>
            <a:fld id="{E89D634D-A7BB-4796-B808-58E065B9601A}" type="datetimeFigureOut">
              <a:rPr lang="en-US" smtClean="0"/>
              <a:t>3/3/2024</a:t>
            </a:fld>
            <a:endParaRPr lang="en-US"/>
          </a:p>
        </p:txBody>
      </p:sp>
      <p:sp>
        <p:nvSpPr>
          <p:cNvPr id="4" name="Footer Placeholder 3">
            <a:extLst>
              <a:ext uri="{FF2B5EF4-FFF2-40B4-BE49-F238E27FC236}">
                <a16:creationId xmlns:a16="http://schemas.microsoft.com/office/drawing/2014/main" id="{994DF3BC-FF4F-38A2-04F0-332EAFC0EB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7E3936-42AD-ED90-5089-8CFF8DA49309}"/>
              </a:ext>
            </a:extLst>
          </p:cNvPr>
          <p:cNvSpPr>
            <a:spLocks noGrp="1"/>
          </p:cNvSpPr>
          <p:nvPr>
            <p:ph type="sldNum" sz="quarter" idx="12"/>
          </p:nvPr>
        </p:nvSpPr>
        <p:spPr/>
        <p:txBody>
          <a:bodyPr/>
          <a:lstStyle/>
          <a:p>
            <a:fld id="{F2C878EE-82CE-41FB-B435-561886A3537A}" type="slidenum">
              <a:rPr lang="en-US" smtClean="0"/>
              <a:t>‹#›</a:t>
            </a:fld>
            <a:endParaRPr lang="en-US"/>
          </a:p>
        </p:txBody>
      </p:sp>
    </p:spTree>
    <p:extLst>
      <p:ext uri="{BB962C8B-B14F-4D97-AF65-F5344CB8AC3E}">
        <p14:creationId xmlns:p14="http://schemas.microsoft.com/office/powerpoint/2010/main" val="1673781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7FAE1-FBF8-BD24-2D3A-DBDEF7382543}"/>
              </a:ext>
            </a:extLst>
          </p:cNvPr>
          <p:cNvSpPr>
            <a:spLocks noGrp="1"/>
          </p:cNvSpPr>
          <p:nvPr>
            <p:ph type="dt" sz="half" idx="10"/>
          </p:nvPr>
        </p:nvSpPr>
        <p:spPr/>
        <p:txBody>
          <a:bodyPr/>
          <a:lstStyle/>
          <a:p>
            <a:fld id="{E89D634D-A7BB-4796-B808-58E065B9601A}" type="datetimeFigureOut">
              <a:rPr lang="en-US" smtClean="0"/>
              <a:t>3/3/2024</a:t>
            </a:fld>
            <a:endParaRPr lang="en-US"/>
          </a:p>
        </p:txBody>
      </p:sp>
      <p:sp>
        <p:nvSpPr>
          <p:cNvPr id="3" name="Footer Placeholder 2">
            <a:extLst>
              <a:ext uri="{FF2B5EF4-FFF2-40B4-BE49-F238E27FC236}">
                <a16:creationId xmlns:a16="http://schemas.microsoft.com/office/drawing/2014/main" id="{F308FE78-6B6F-0559-B26D-757D4ACAED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CBE981-C9F1-5AE8-7B79-1E4A8CE9C964}"/>
              </a:ext>
            </a:extLst>
          </p:cNvPr>
          <p:cNvSpPr>
            <a:spLocks noGrp="1"/>
          </p:cNvSpPr>
          <p:nvPr>
            <p:ph type="sldNum" sz="quarter" idx="12"/>
          </p:nvPr>
        </p:nvSpPr>
        <p:spPr/>
        <p:txBody>
          <a:bodyPr/>
          <a:lstStyle/>
          <a:p>
            <a:fld id="{F2C878EE-82CE-41FB-B435-561886A3537A}" type="slidenum">
              <a:rPr lang="en-US" smtClean="0"/>
              <a:t>‹#›</a:t>
            </a:fld>
            <a:endParaRPr lang="en-US"/>
          </a:p>
        </p:txBody>
      </p:sp>
    </p:spTree>
    <p:extLst>
      <p:ext uri="{BB962C8B-B14F-4D97-AF65-F5344CB8AC3E}">
        <p14:creationId xmlns:p14="http://schemas.microsoft.com/office/powerpoint/2010/main" val="3271005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5AA54-8F40-5F83-392F-299CA4F0AC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EF5D32-07D0-3033-A4E2-1B7FB2EA0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9D07EE-B2B3-FC5F-950F-FE029FF68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DBE908-E3CD-C214-1ABA-4DE912ACDEF2}"/>
              </a:ext>
            </a:extLst>
          </p:cNvPr>
          <p:cNvSpPr>
            <a:spLocks noGrp="1"/>
          </p:cNvSpPr>
          <p:nvPr>
            <p:ph type="dt" sz="half" idx="10"/>
          </p:nvPr>
        </p:nvSpPr>
        <p:spPr/>
        <p:txBody>
          <a:bodyPr/>
          <a:lstStyle/>
          <a:p>
            <a:fld id="{E89D634D-A7BB-4796-B808-58E065B9601A}" type="datetimeFigureOut">
              <a:rPr lang="en-US" smtClean="0"/>
              <a:t>3/3/2024</a:t>
            </a:fld>
            <a:endParaRPr lang="en-US"/>
          </a:p>
        </p:txBody>
      </p:sp>
      <p:sp>
        <p:nvSpPr>
          <p:cNvPr id="6" name="Footer Placeholder 5">
            <a:extLst>
              <a:ext uri="{FF2B5EF4-FFF2-40B4-BE49-F238E27FC236}">
                <a16:creationId xmlns:a16="http://schemas.microsoft.com/office/drawing/2014/main" id="{0DA3E497-6EDE-9FDD-92B0-5A9900539F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7B8E8-D4E8-6005-242E-85B685248C75}"/>
              </a:ext>
            </a:extLst>
          </p:cNvPr>
          <p:cNvSpPr>
            <a:spLocks noGrp="1"/>
          </p:cNvSpPr>
          <p:nvPr>
            <p:ph type="sldNum" sz="quarter" idx="12"/>
          </p:nvPr>
        </p:nvSpPr>
        <p:spPr/>
        <p:txBody>
          <a:bodyPr/>
          <a:lstStyle/>
          <a:p>
            <a:fld id="{F2C878EE-82CE-41FB-B435-561886A3537A}" type="slidenum">
              <a:rPr lang="en-US" smtClean="0"/>
              <a:t>‹#›</a:t>
            </a:fld>
            <a:endParaRPr lang="en-US"/>
          </a:p>
        </p:txBody>
      </p:sp>
    </p:spTree>
    <p:extLst>
      <p:ext uri="{BB962C8B-B14F-4D97-AF65-F5344CB8AC3E}">
        <p14:creationId xmlns:p14="http://schemas.microsoft.com/office/powerpoint/2010/main" val="1999592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E0132-01E5-A44F-726B-7EF9233D57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07C358-60A8-CED8-55B2-F61BF38205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F52B37-967B-A301-CF96-1B67EFD01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5EE16-63D6-FD68-8EB0-BAA6B6F312F2}"/>
              </a:ext>
            </a:extLst>
          </p:cNvPr>
          <p:cNvSpPr>
            <a:spLocks noGrp="1"/>
          </p:cNvSpPr>
          <p:nvPr>
            <p:ph type="dt" sz="half" idx="10"/>
          </p:nvPr>
        </p:nvSpPr>
        <p:spPr/>
        <p:txBody>
          <a:bodyPr/>
          <a:lstStyle/>
          <a:p>
            <a:fld id="{E89D634D-A7BB-4796-B808-58E065B9601A}" type="datetimeFigureOut">
              <a:rPr lang="en-US" smtClean="0"/>
              <a:t>3/3/2024</a:t>
            </a:fld>
            <a:endParaRPr lang="en-US"/>
          </a:p>
        </p:txBody>
      </p:sp>
      <p:sp>
        <p:nvSpPr>
          <p:cNvPr id="6" name="Footer Placeholder 5">
            <a:extLst>
              <a:ext uri="{FF2B5EF4-FFF2-40B4-BE49-F238E27FC236}">
                <a16:creationId xmlns:a16="http://schemas.microsoft.com/office/drawing/2014/main" id="{55083D51-61D0-A856-7E0F-9CD294FA29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E5C667-07BA-2D39-32EE-2011C3F4BD3C}"/>
              </a:ext>
            </a:extLst>
          </p:cNvPr>
          <p:cNvSpPr>
            <a:spLocks noGrp="1"/>
          </p:cNvSpPr>
          <p:nvPr>
            <p:ph type="sldNum" sz="quarter" idx="12"/>
          </p:nvPr>
        </p:nvSpPr>
        <p:spPr/>
        <p:txBody>
          <a:bodyPr/>
          <a:lstStyle/>
          <a:p>
            <a:fld id="{F2C878EE-82CE-41FB-B435-561886A3537A}" type="slidenum">
              <a:rPr lang="en-US" smtClean="0"/>
              <a:t>‹#›</a:t>
            </a:fld>
            <a:endParaRPr lang="en-US"/>
          </a:p>
        </p:txBody>
      </p:sp>
    </p:spTree>
    <p:extLst>
      <p:ext uri="{BB962C8B-B14F-4D97-AF65-F5344CB8AC3E}">
        <p14:creationId xmlns:p14="http://schemas.microsoft.com/office/powerpoint/2010/main" val="1810764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F4EEE9-0E43-9DAB-665D-873010BA9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05D543-FBF1-D918-69EC-B9C6435357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33D80-EDEA-A86E-4FA3-925C1FFD64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9D634D-A7BB-4796-B808-58E065B9601A}" type="datetimeFigureOut">
              <a:rPr lang="en-US" smtClean="0"/>
              <a:t>3/3/2024</a:t>
            </a:fld>
            <a:endParaRPr lang="en-US"/>
          </a:p>
        </p:txBody>
      </p:sp>
      <p:sp>
        <p:nvSpPr>
          <p:cNvPr id="5" name="Footer Placeholder 4">
            <a:extLst>
              <a:ext uri="{FF2B5EF4-FFF2-40B4-BE49-F238E27FC236}">
                <a16:creationId xmlns:a16="http://schemas.microsoft.com/office/drawing/2014/main" id="{8FD54AC5-C920-7D2D-527E-BFF42148D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BC98DE-FD70-0E79-2081-796ADCCE5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878EE-82CE-41FB-B435-561886A3537A}" type="slidenum">
              <a:rPr lang="en-US" smtClean="0"/>
              <a:t>‹#›</a:t>
            </a:fld>
            <a:endParaRPr lang="en-US"/>
          </a:p>
        </p:txBody>
      </p:sp>
    </p:spTree>
    <p:extLst>
      <p:ext uri="{BB962C8B-B14F-4D97-AF65-F5344CB8AC3E}">
        <p14:creationId xmlns:p14="http://schemas.microsoft.com/office/powerpoint/2010/main" val="1095617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720457-57A9-B62F-CC42-492FE5315350}"/>
              </a:ext>
            </a:extLst>
          </p:cNvPr>
          <p:cNvPicPr>
            <a:picLocks noChangeAspect="1"/>
          </p:cNvPicPr>
          <p:nvPr/>
        </p:nvPicPr>
        <p:blipFill rotWithShape="1">
          <a:blip r:embed="rId2">
            <a:extLst>
              <a:ext uri="{28A0092B-C50C-407E-A947-70E740481C1C}">
                <a14:useLocalDpi xmlns:a14="http://schemas.microsoft.com/office/drawing/2010/main" val="0"/>
              </a:ext>
            </a:extLst>
          </a:blip>
          <a:srcRect b="11179"/>
          <a:stretch/>
        </p:blipFill>
        <p:spPr>
          <a:xfrm>
            <a:off x="0" y="269240"/>
            <a:ext cx="12192000" cy="6588760"/>
          </a:xfrm>
          <a:prstGeom prst="rect">
            <a:avLst/>
          </a:prstGeom>
        </p:spPr>
      </p:pic>
      <p:sp>
        <p:nvSpPr>
          <p:cNvPr id="2" name="Title 1">
            <a:extLst>
              <a:ext uri="{FF2B5EF4-FFF2-40B4-BE49-F238E27FC236}">
                <a16:creationId xmlns:a16="http://schemas.microsoft.com/office/drawing/2014/main" id="{3D236705-41F5-2CAD-6836-85E4F30625C1}"/>
              </a:ext>
            </a:extLst>
          </p:cNvPr>
          <p:cNvSpPr>
            <a:spLocks noGrp="1"/>
          </p:cNvSpPr>
          <p:nvPr>
            <p:ph type="ctrTitle"/>
          </p:nvPr>
        </p:nvSpPr>
        <p:spPr>
          <a:xfrm>
            <a:off x="1369255" y="1954"/>
            <a:ext cx="9144000" cy="1194154"/>
          </a:xfrm>
        </p:spPr>
        <p:txBody>
          <a:bodyPr/>
          <a:lstStyle/>
          <a:p>
            <a:r>
              <a:rPr lang="en-US" b="1" dirty="0">
                <a:latin typeface="Algerian" panose="04020705040A02060702" pitchFamily="82" charset="0"/>
              </a:rPr>
              <a:t>Planning</a:t>
            </a:r>
          </a:p>
        </p:txBody>
      </p:sp>
    </p:spTree>
    <p:extLst>
      <p:ext uri="{BB962C8B-B14F-4D97-AF65-F5344CB8AC3E}">
        <p14:creationId xmlns:p14="http://schemas.microsoft.com/office/powerpoint/2010/main" val="2159113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E55F-5229-CF11-9C58-000C7D1CC6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44994C-D629-51DD-ECE5-6F2D11BD5C6D}"/>
              </a:ext>
            </a:extLst>
          </p:cNvPr>
          <p:cNvSpPr>
            <a:spLocks noGrp="1"/>
          </p:cNvSpPr>
          <p:nvPr>
            <p:ph idx="1"/>
          </p:nvPr>
        </p:nvSpPr>
        <p:spPr/>
        <p:txBody>
          <a:bodyPr/>
          <a:lstStyle/>
          <a:p>
            <a:pPr marL="0" indent="0">
              <a:buNone/>
            </a:pPr>
            <a:r>
              <a:rPr lang="en-US" dirty="0">
                <a:solidFill>
                  <a:srgbClr val="0070C0"/>
                </a:solidFill>
              </a:rPr>
              <a:t>3. Long-term plans:</a:t>
            </a:r>
          </a:p>
          <a:p>
            <a:pPr marL="0" indent="0">
              <a:buNone/>
            </a:pPr>
            <a:r>
              <a:rPr lang="en-US" dirty="0"/>
              <a:t>Plans with time frame of three year or more.</a:t>
            </a:r>
          </a:p>
          <a:p>
            <a:pPr marL="0" indent="0">
              <a:buNone/>
            </a:pPr>
            <a:r>
              <a:rPr lang="en-US" dirty="0">
                <a:solidFill>
                  <a:srgbClr val="0070C0"/>
                </a:solidFill>
              </a:rPr>
              <a:t>4. Short term plans:</a:t>
            </a:r>
          </a:p>
          <a:p>
            <a:pPr marL="0" indent="0">
              <a:buNone/>
            </a:pPr>
            <a:r>
              <a:rPr lang="en-US" dirty="0"/>
              <a:t>Plans with time frame of one year or less.</a:t>
            </a:r>
          </a:p>
        </p:txBody>
      </p:sp>
    </p:spTree>
    <p:extLst>
      <p:ext uri="{BB962C8B-B14F-4D97-AF65-F5344CB8AC3E}">
        <p14:creationId xmlns:p14="http://schemas.microsoft.com/office/powerpoint/2010/main" val="3809277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0768-10CE-CBDC-E948-B7BF7DB6F4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096F95-AB57-F905-30C6-99C28D8691A6}"/>
              </a:ext>
            </a:extLst>
          </p:cNvPr>
          <p:cNvSpPr>
            <a:spLocks noGrp="1"/>
          </p:cNvSpPr>
          <p:nvPr>
            <p:ph idx="1"/>
          </p:nvPr>
        </p:nvSpPr>
        <p:spPr/>
        <p:txBody>
          <a:bodyPr/>
          <a:lstStyle/>
          <a:p>
            <a:pPr marL="0" indent="0">
              <a:buNone/>
            </a:pPr>
            <a:r>
              <a:rPr lang="en-US" dirty="0">
                <a:solidFill>
                  <a:srgbClr val="0070C0"/>
                </a:solidFill>
              </a:rPr>
              <a:t>5. Specific plans</a:t>
            </a:r>
          </a:p>
          <a:p>
            <a:pPr marL="0" indent="0">
              <a:buNone/>
            </a:pPr>
            <a:r>
              <a:rPr lang="en-US" b="0" i="0" dirty="0">
                <a:solidFill>
                  <a:srgbClr val="0D0D0D"/>
                </a:solidFill>
                <a:effectLst/>
                <a:latin typeface="Söhne"/>
              </a:rPr>
              <a:t>Specific plans provide detailed and precise guidance regarding the steps to be taken, the resources required, and the timeline for achieving a particular goal. These plans leave little room for interpretation and are highly detailed in nature.</a:t>
            </a:r>
          </a:p>
          <a:p>
            <a:pPr marL="0" indent="0">
              <a:buNone/>
            </a:pPr>
            <a:r>
              <a:rPr lang="en-US" b="0" i="0" dirty="0">
                <a:solidFill>
                  <a:srgbClr val="0070C0"/>
                </a:solidFill>
                <a:effectLst/>
                <a:latin typeface="Söhne"/>
              </a:rPr>
              <a:t>6. Directional plans</a:t>
            </a:r>
          </a:p>
          <a:p>
            <a:pPr marL="0" indent="0">
              <a:buNone/>
            </a:pPr>
            <a:r>
              <a:rPr lang="en-US" b="0" i="0" dirty="0">
                <a:solidFill>
                  <a:srgbClr val="0D0D0D"/>
                </a:solidFill>
                <a:effectLst/>
                <a:latin typeface="Söhne"/>
              </a:rPr>
              <a:t>Directional plans provide a broader framework or general guidance without specifying detailed actions or timelines. These plans offer flexibility and allow for interpretation and adaptation based on changing circumstances.</a:t>
            </a:r>
            <a:endParaRPr lang="en-US" dirty="0"/>
          </a:p>
          <a:p>
            <a:pPr marL="0" indent="0">
              <a:buNone/>
            </a:pPr>
            <a:endParaRPr lang="en-US" dirty="0"/>
          </a:p>
        </p:txBody>
      </p:sp>
    </p:spTree>
    <p:extLst>
      <p:ext uri="{BB962C8B-B14F-4D97-AF65-F5344CB8AC3E}">
        <p14:creationId xmlns:p14="http://schemas.microsoft.com/office/powerpoint/2010/main" val="301627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7D84-05EF-1229-4300-8C3A1EBA51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2C75CB-1835-5139-DD3A-5ED07D49A526}"/>
              </a:ext>
            </a:extLst>
          </p:cNvPr>
          <p:cNvSpPr>
            <a:spLocks noGrp="1"/>
          </p:cNvSpPr>
          <p:nvPr>
            <p:ph idx="1"/>
          </p:nvPr>
        </p:nvSpPr>
        <p:spPr/>
        <p:txBody>
          <a:bodyPr/>
          <a:lstStyle/>
          <a:p>
            <a:pPr marL="0" indent="0">
              <a:buNone/>
            </a:pPr>
            <a:r>
              <a:rPr lang="en-US" dirty="0">
                <a:solidFill>
                  <a:srgbClr val="0070C0"/>
                </a:solidFill>
              </a:rPr>
              <a:t>7. Single use plan:</a:t>
            </a:r>
          </a:p>
          <a:p>
            <a:pPr marL="0" indent="0">
              <a:buNone/>
            </a:pPr>
            <a:r>
              <a:rPr lang="en-US" b="0" i="0" dirty="0">
                <a:solidFill>
                  <a:srgbClr val="0D0D0D"/>
                </a:solidFill>
                <a:effectLst/>
                <a:latin typeface="Söhne"/>
              </a:rPr>
              <a:t>Single-use plans are designed to address specific, one-time events or situations. These plans are developed for a particular task or objective and are typically not used again once the task is complete.</a:t>
            </a:r>
          </a:p>
          <a:p>
            <a:pPr marL="0" indent="0">
              <a:buNone/>
            </a:pPr>
            <a:r>
              <a:rPr lang="en-US" dirty="0">
                <a:solidFill>
                  <a:srgbClr val="0070C0"/>
                </a:solidFill>
                <a:latin typeface="Söhne"/>
              </a:rPr>
              <a:t>8. Standing plan:</a:t>
            </a:r>
          </a:p>
          <a:p>
            <a:pPr marL="0" indent="0">
              <a:buNone/>
            </a:pPr>
            <a:r>
              <a:rPr lang="en-US" b="0" i="0" dirty="0">
                <a:solidFill>
                  <a:srgbClr val="0D0D0D"/>
                </a:solidFill>
                <a:effectLst/>
                <a:latin typeface="Söhne"/>
              </a:rPr>
              <a:t>Standing plans are designed to address recurring tasks or situations that occur frequently within an organization. These plans are established once and used repeatedly over time to guide ongoing operations.</a:t>
            </a:r>
            <a:endParaRPr lang="en-US" dirty="0"/>
          </a:p>
        </p:txBody>
      </p:sp>
    </p:spTree>
    <p:extLst>
      <p:ext uri="{BB962C8B-B14F-4D97-AF65-F5344CB8AC3E}">
        <p14:creationId xmlns:p14="http://schemas.microsoft.com/office/powerpoint/2010/main" val="1687058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07B6-472D-1B18-EF81-BAA0DAAB096B}"/>
              </a:ext>
            </a:extLst>
          </p:cNvPr>
          <p:cNvSpPr>
            <a:spLocks noGrp="1"/>
          </p:cNvSpPr>
          <p:nvPr>
            <p:ph type="title"/>
          </p:nvPr>
        </p:nvSpPr>
        <p:spPr/>
        <p:txBody>
          <a:bodyPr/>
          <a:lstStyle/>
          <a:p>
            <a:r>
              <a:rPr lang="en-US" dirty="0">
                <a:solidFill>
                  <a:srgbClr val="C00000"/>
                </a:solidFill>
              </a:rPr>
              <a:t>Contingency Factors on Planning</a:t>
            </a:r>
          </a:p>
        </p:txBody>
      </p:sp>
      <p:sp>
        <p:nvSpPr>
          <p:cNvPr id="3" name="Content Placeholder 2">
            <a:extLst>
              <a:ext uri="{FF2B5EF4-FFF2-40B4-BE49-F238E27FC236}">
                <a16:creationId xmlns:a16="http://schemas.microsoft.com/office/drawing/2014/main" id="{F7A92E23-7B20-9142-C957-2B3C3154CADC}"/>
              </a:ext>
            </a:extLst>
          </p:cNvPr>
          <p:cNvSpPr>
            <a:spLocks noGrp="1"/>
          </p:cNvSpPr>
          <p:nvPr>
            <p:ph idx="1"/>
          </p:nvPr>
        </p:nvSpPr>
        <p:spPr>
          <a:xfrm>
            <a:off x="838200" y="1561514"/>
            <a:ext cx="10515600" cy="4615449"/>
          </a:xfrm>
        </p:spPr>
        <p:txBody>
          <a:bodyPr>
            <a:normAutofit fontScale="92500" lnSpcReduction="20000"/>
          </a:bodyPr>
          <a:lstStyle/>
          <a:p>
            <a:pPr algn="l">
              <a:buFont typeface="+mj-lt"/>
              <a:buAutoNum type="arabicPeriod"/>
            </a:pPr>
            <a:r>
              <a:rPr lang="en-US" b="1" i="0" dirty="0">
                <a:solidFill>
                  <a:srgbClr val="0070C0"/>
                </a:solidFill>
                <a:effectLst/>
                <a:latin typeface="Söhne"/>
              </a:rPr>
              <a:t>Market Conditions:</a:t>
            </a:r>
            <a:r>
              <a:rPr lang="en-US" b="0" i="0" dirty="0">
                <a:solidFill>
                  <a:srgbClr val="0070C0"/>
                </a:solidFill>
                <a:effectLst/>
                <a:latin typeface="Söhne"/>
              </a:rPr>
              <a:t> </a:t>
            </a:r>
          </a:p>
          <a:p>
            <a:pPr marL="0" indent="0" algn="l">
              <a:buNone/>
            </a:pPr>
            <a:r>
              <a:rPr lang="en-US" b="0" i="0" dirty="0">
                <a:solidFill>
                  <a:srgbClr val="0D0D0D"/>
                </a:solidFill>
                <a:effectLst/>
                <a:latin typeface="Söhne"/>
              </a:rPr>
              <a:t>Changes in market demand, economic conditions, and competitive landscape can impact the feasibility and success of a plan. For instance, a sudden shift in consumer preferences or an economic recession may necessitate adjustments to production or marketing plans.</a:t>
            </a:r>
          </a:p>
          <a:p>
            <a:pPr algn="l">
              <a:buFont typeface="+mj-lt"/>
              <a:buAutoNum type="arabicPeriod"/>
            </a:pPr>
            <a:r>
              <a:rPr lang="en-US" b="1" i="0" dirty="0">
                <a:solidFill>
                  <a:srgbClr val="0070C0"/>
                </a:solidFill>
                <a:effectLst/>
                <a:latin typeface="Söhne"/>
              </a:rPr>
              <a:t>Technological Advancements:</a:t>
            </a:r>
            <a:r>
              <a:rPr lang="en-US" b="0" i="0" dirty="0">
                <a:solidFill>
                  <a:srgbClr val="0070C0"/>
                </a:solidFill>
                <a:effectLst/>
                <a:latin typeface="Söhne"/>
              </a:rPr>
              <a:t> </a:t>
            </a:r>
          </a:p>
          <a:p>
            <a:pPr marL="0" indent="0" algn="l">
              <a:buNone/>
            </a:pPr>
            <a:r>
              <a:rPr lang="en-US" b="0" i="0" dirty="0">
                <a:solidFill>
                  <a:srgbClr val="0D0D0D"/>
                </a:solidFill>
                <a:effectLst/>
                <a:latin typeface="Söhne"/>
              </a:rPr>
              <a:t>Rapid technological advancements can disrupt existing plans by making current processes obsolete or offering new opportunities. Planning must account for potential technological innovations or disruptions that could impact operations.</a:t>
            </a:r>
          </a:p>
          <a:p>
            <a:pPr algn="l">
              <a:buFont typeface="+mj-lt"/>
              <a:buAutoNum type="arabicPeriod"/>
            </a:pPr>
            <a:r>
              <a:rPr lang="en-US" b="1" i="0" dirty="0">
                <a:solidFill>
                  <a:srgbClr val="0070C0"/>
                </a:solidFill>
                <a:effectLst/>
                <a:latin typeface="Söhne"/>
              </a:rPr>
              <a:t>Regulatory Environment:</a:t>
            </a:r>
            <a:r>
              <a:rPr lang="en-US" b="0" i="0" dirty="0">
                <a:solidFill>
                  <a:srgbClr val="0070C0"/>
                </a:solidFill>
                <a:effectLst/>
                <a:latin typeface="Söhne"/>
              </a:rPr>
              <a:t> </a:t>
            </a:r>
          </a:p>
          <a:p>
            <a:pPr marL="0" indent="0" algn="l">
              <a:buNone/>
            </a:pPr>
            <a:r>
              <a:rPr lang="en-US" b="0" i="0" dirty="0">
                <a:solidFill>
                  <a:srgbClr val="0D0D0D"/>
                </a:solidFill>
                <a:effectLst/>
                <a:latin typeface="Söhne"/>
              </a:rPr>
              <a:t>Changes in regulations, laws, or government policies can necessitate adjustments to business plans. Compliance requirements or new industry standards may require organizations to modify their strategies or operations.</a:t>
            </a:r>
          </a:p>
          <a:p>
            <a:endParaRPr lang="en-US" dirty="0"/>
          </a:p>
        </p:txBody>
      </p:sp>
    </p:spTree>
    <p:extLst>
      <p:ext uri="{BB962C8B-B14F-4D97-AF65-F5344CB8AC3E}">
        <p14:creationId xmlns:p14="http://schemas.microsoft.com/office/powerpoint/2010/main" val="1940036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1C6A-F7A3-8A2E-1B0E-113707798D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24E9EB-FB80-D9D1-CC3D-03C5957BD0EA}"/>
              </a:ext>
            </a:extLst>
          </p:cNvPr>
          <p:cNvSpPr>
            <a:spLocks noGrp="1"/>
          </p:cNvSpPr>
          <p:nvPr>
            <p:ph idx="1"/>
          </p:nvPr>
        </p:nvSpPr>
        <p:spPr>
          <a:xfrm>
            <a:off x="838200" y="1690688"/>
            <a:ext cx="10515600" cy="4802187"/>
          </a:xfrm>
        </p:spPr>
        <p:txBody>
          <a:bodyPr>
            <a:normAutofit fontScale="92500" lnSpcReduction="20000"/>
          </a:bodyPr>
          <a:lstStyle/>
          <a:p>
            <a:pPr marL="0" indent="0" algn="l">
              <a:buNone/>
            </a:pPr>
            <a:r>
              <a:rPr lang="en-US" b="1" i="0" dirty="0">
                <a:solidFill>
                  <a:srgbClr val="0070C0"/>
                </a:solidFill>
                <a:effectLst/>
                <a:latin typeface="Söhne"/>
              </a:rPr>
              <a:t>4. Resource Availability:</a:t>
            </a:r>
            <a:r>
              <a:rPr lang="en-US" b="0" i="0" dirty="0">
                <a:solidFill>
                  <a:srgbClr val="0070C0"/>
                </a:solidFill>
                <a:effectLst/>
                <a:latin typeface="Söhne"/>
              </a:rPr>
              <a:t> </a:t>
            </a:r>
          </a:p>
          <a:p>
            <a:pPr marL="0" indent="0" algn="l">
              <a:buNone/>
            </a:pPr>
            <a:r>
              <a:rPr lang="en-US" b="0" i="0" dirty="0">
                <a:solidFill>
                  <a:srgbClr val="0D0D0D"/>
                </a:solidFill>
                <a:effectLst/>
                <a:latin typeface="Söhne"/>
              </a:rPr>
              <a:t>Availability of resources such as finances, manpower, raw materials, and equipment can impact planning. Unexpected shortages or surpluses in resources may require adjustments to the planned activities or timelines.</a:t>
            </a:r>
          </a:p>
          <a:p>
            <a:pPr marL="0" indent="0" algn="l">
              <a:buNone/>
            </a:pPr>
            <a:r>
              <a:rPr lang="en-US" b="1" i="0" dirty="0">
                <a:solidFill>
                  <a:srgbClr val="0070C0"/>
                </a:solidFill>
                <a:effectLst/>
                <a:latin typeface="Söhne"/>
              </a:rPr>
              <a:t>5. Environmental Factors:</a:t>
            </a:r>
            <a:r>
              <a:rPr lang="en-US" b="0" i="0" dirty="0">
                <a:solidFill>
                  <a:srgbClr val="0070C0"/>
                </a:solidFill>
                <a:effectLst/>
                <a:latin typeface="Söhne"/>
              </a:rPr>
              <a:t> </a:t>
            </a:r>
          </a:p>
          <a:p>
            <a:pPr marL="0" indent="0" algn="l">
              <a:buNone/>
            </a:pPr>
            <a:r>
              <a:rPr lang="en-US" b="0" i="0" dirty="0">
                <a:solidFill>
                  <a:srgbClr val="0D0D0D"/>
                </a:solidFill>
                <a:effectLst/>
                <a:latin typeface="Söhne"/>
              </a:rPr>
              <a:t>Natural disasters, weather conditions, and other environmental factors can disrupt operations and affect planning. Contingency plans for emergencies such as hurricanes, earthquakes, or pandemics are essential to ensure business continuity.</a:t>
            </a:r>
          </a:p>
          <a:p>
            <a:pPr marL="0" indent="0" algn="l">
              <a:buNone/>
            </a:pPr>
            <a:r>
              <a:rPr lang="en-US" b="1" i="0" dirty="0">
                <a:solidFill>
                  <a:srgbClr val="0070C0"/>
                </a:solidFill>
                <a:effectLst/>
                <a:latin typeface="Söhne"/>
              </a:rPr>
              <a:t>6. Stakeholder Expectations:</a:t>
            </a:r>
            <a:r>
              <a:rPr lang="en-US" b="0" i="0" dirty="0">
                <a:solidFill>
                  <a:srgbClr val="0070C0"/>
                </a:solidFill>
                <a:effectLst/>
                <a:latin typeface="Söhne"/>
              </a:rPr>
              <a:t> </a:t>
            </a:r>
          </a:p>
          <a:p>
            <a:pPr marL="0" indent="0" algn="l">
              <a:buNone/>
            </a:pPr>
            <a:r>
              <a:rPr lang="en-US" b="0" i="0" dirty="0">
                <a:solidFill>
                  <a:srgbClr val="0D0D0D"/>
                </a:solidFill>
                <a:effectLst/>
                <a:latin typeface="Söhne"/>
              </a:rPr>
              <a:t>Changes in stakeholder expectations, including customers, employees, investors, and communities, can influence planning decisions. Effective communication and stakeholder management are critical to align plans with stakeholders' needs and preferences.</a:t>
            </a:r>
          </a:p>
          <a:p>
            <a:endParaRPr lang="en-US" dirty="0"/>
          </a:p>
        </p:txBody>
      </p:sp>
    </p:spTree>
    <p:extLst>
      <p:ext uri="{BB962C8B-B14F-4D97-AF65-F5344CB8AC3E}">
        <p14:creationId xmlns:p14="http://schemas.microsoft.com/office/powerpoint/2010/main" val="2627344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076B-088D-63DF-D519-CB0233022B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625D16-D92B-5D46-BDE5-1C63C2B4C693}"/>
              </a:ext>
            </a:extLst>
          </p:cNvPr>
          <p:cNvSpPr>
            <a:spLocks noGrp="1"/>
          </p:cNvSpPr>
          <p:nvPr>
            <p:ph idx="1"/>
          </p:nvPr>
        </p:nvSpPr>
        <p:spPr>
          <a:xfrm>
            <a:off x="838200" y="1690688"/>
            <a:ext cx="10515600" cy="4802187"/>
          </a:xfrm>
        </p:spPr>
        <p:txBody>
          <a:bodyPr>
            <a:normAutofit fontScale="92500" lnSpcReduction="20000"/>
          </a:bodyPr>
          <a:lstStyle/>
          <a:p>
            <a:pPr marL="0" indent="0" algn="l">
              <a:buNone/>
            </a:pPr>
            <a:r>
              <a:rPr lang="en-US" b="1" i="0" dirty="0">
                <a:solidFill>
                  <a:srgbClr val="0070C0"/>
                </a:solidFill>
                <a:effectLst/>
                <a:latin typeface="Söhne"/>
              </a:rPr>
              <a:t>7. Global Events:</a:t>
            </a:r>
            <a:r>
              <a:rPr lang="en-US" b="0" i="0" dirty="0">
                <a:solidFill>
                  <a:srgbClr val="0070C0"/>
                </a:solidFill>
                <a:effectLst/>
                <a:latin typeface="Söhne"/>
              </a:rPr>
              <a:t> </a:t>
            </a:r>
          </a:p>
          <a:p>
            <a:pPr marL="0" indent="0" algn="l">
              <a:buNone/>
            </a:pPr>
            <a:r>
              <a:rPr lang="en-US" b="0" i="0" dirty="0">
                <a:solidFill>
                  <a:srgbClr val="0D0D0D"/>
                </a:solidFill>
                <a:effectLst/>
                <a:latin typeface="Söhne"/>
              </a:rPr>
              <a:t>Geopolitical events, trade disputes, or global health crises can have far-reaching impacts on planning. Organizations must consider the geopolitical landscape and global events that could affect their operations or supply chains.</a:t>
            </a:r>
          </a:p>
          <a:p>
            <a:pPr marL="0" indent="0" algn="l">
              <a:buNone/>
            </a:pPr>
            <a:r>
              <a:rPr lang="en-US" b="1" i="0" dirty="0">
                <a:solidFill>
                  <a:srgbClr val="0070C0"/>
                </a:solidFill>
                <a:effectLst/>
                <a:latin typeface="Söhne"/>
              </a:rPr>
              <a:t>8. Organizational Culture:</a:t>
            </a:r>
            <a:r>
              <a:rPr lang="en-US" b="0" i="0" dirty="0">
                <a:solidFill>
                  <a:srgbClr val="0070C0"/>
                </a:solidFill>
                <a:effectLst/>
                <a:latin typeface="Söhne"/>
              </a:rPr>
              <a:t> </a:t>
            </a:r>
          </a:p>
          <a:p>
            <a:pPr marL="0" indent="0" algn="l">
              <a:buNone/>
            </a:pPr>
            <a:r>
              <a:rPr lang="en-US" b="0" i="0" dirty="0">
                <a:solidFill>
                  <a:srgbClr val="0D0D0D"/>
                </a:solidFill>
                <a:effectLst/>
                <a:latin typeface="Söhne"/>
              </a:rPr>
              <a:t>Organizational culture and values can influence planning processes and decision-making. Resistance to change or lack of alignment with organizational values may pose challenges in implementing </a:t>
            </a:r>
            <a:r>
              <a:rPr lang="en-US" b="0" i="0" dirty="0">
                <a:effectLst/>
                <a:latin typeface="Söhne"/>
              </a:rPr>
              <a:t>plans effectively.</a:t>
            </a:r>
          </a:p>
          <a:p>
            <a:pPr marL="0" indent="0" algn="l">
              <a:buNone/>
            </a:pPr>
            <a:r>
              <a:rPr lang="en-US" b="1" i="0" dirty="0">
                <a:solidFill>
                  <a:srgbClr val="0070C0"/>
                </a:solidFill>
                <a:effectLst/>
                <a:latin typeface="Söhne"/>
              </a:rPr>
              <a:t>9. Competitive Dynamics:</a:t>
            </a:r>
            <a:r>
              <a:rPr lang="en-US" b="0" i="0" dirty="0">
                <a:solidFill>
                  <a:srgbClr val="0070C0"/>
                </a:solidFill>
                <a:effectLst/>
                <a:latin typeface="Söhne"/>
              </a:rPr>
              <a:t> </a:t>
            </a:r>
          </a:p>
          <a:p>
            <a:pPr marL="0" indent="0" algn="l">
              <a:buNone/>
            </a:pPr>
            <a:r>
              <a:rPr lang="en-US" b="0" i="0" dirty="0">
                <a:solidFill>
                  <a:srgbClr val="0D0D0D"/>
                </a:solidFill>
                <a:effectLst/>
                <a:latin typeface="Söhne"/>
              </a:rPr>
              <a:t>Actions taken by competitors, such as new product launches or pricing strategies, can affect the success of planned initiatives. Planning should account for competitive dynamics and potential responses from competitors.</a:t>
            </a:r>
          </a:p>
          <a:p>
            <a:endParaRPr lang="en-US" dirty="0"/>
          </a:p>
        </p:txBody>
      </p:sp>
    </p:spTree>
    <p:extLst>
      <p:ext uri="{BB962C8B-B14F-4D97-AF65-F5344CB8AC3E}">
        <p14:creationId xmlns:p14="http://schemas.microsoft.com/office/powerpoint/2010/main" val="3656289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A945D4A-62EF-9C9B-DACE-D1FC4E669EA2}"/>
              </a:ext>
            </a:extLst>
          </p:cNvPr>
          <p:cNvGraphicFramePr>
            <a:graphicFrameLocks noGrp="1"/>
          </p:cNvGraphicFramePr>
          <p:nvPr>
            <p:ph idx="1"/>
            <p:extLst>
              <p:ext uri="{D42A27DB-BD31-4B8C-83A1-F6EECF244321}">
                <p14:modId xmlns:p14="http://schemas.microsoft.com/office/powerpoint/2010/main" val="2992690596"/>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54C3EA2E-80F2-C634-F7CC-CA4B94A24B4D}"/>
              </a:ext>
            </a:extLst>
          </p:cNvPr>
          <p:cNvSpPr>
            <a:spLocks noGrp="1"/>
          </p:cNvSpPr>
          <p:nvPr>
            <p:ph type="title"/>
          </p:nvPr>
        </p:nvSpPr>
        <p:spPr>
          <a:xfrm>
            <a:off x="3482927" y="224448"/>
            <a:ext cx="6448865" cy="1325563"/>
          </a:xfrm>
        </p:spPr>
        <p:txBody>
          <a:bodyPr/>
          <a:lstStyle/>
          <a:p>
            <a:r>
              <a:rPr lang="en-US" b="1" dirty="0">
                <a:solidFill>
                  <a:srgbClr val="C00000"/>
                </a:solidFill>
              </a:rPr>
              <a:t>Planning Process</a:t>
            </a:r>
          </a:p>
        </p:txBody>
      </p:sp>
    </p:spTree>
    <p:extLst>
      <p:ext uri="{BB962C8B-B14F-4D97-AF65-F5344CB8AC3E}">
        <p14:creationId xmlns:p14="http://schemas.microsoft.com/office/powerpoint/2010/main" val="253504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9565-79B7-E27F-5C42-5342445DEAFB}"/>
              </a:ext>
            </a:extLst>
          </p:cNvPr>
          <p:cNvSpPr>
            <a:spLocks noGrp="1"/>
          </p:cNvSpPr>
          <p:nvPr>
            <p:ph type="title"/>
          </p:nvPr>
        </p:nvSpPr>
        <p:spPr/>
        <p:txBody>
          <a:bodyPr/>
          <a:lstStyle/>
          <a:p>
            <a:r>
              <a:rPr lang="en-US" dirty="0">
                <a:solidFill>
                  <a:srgbClr val="C00000"/>
                </a:solidFill>
              </a:rPr>
              <a:t>Process of Planning</a:t>
            </a:r>
          </a:p>
        </p:txBody>
      </p:sp>
      <p:sp>
        <p:nvSpPr>
          <p:cNvPr id="3" name="Content Placeholder 2">
            <a:extLst>
              <a:ext uri="{FF2B5EF4-FFF2-40B4-BE49-F238E27FC236}">
                <a16:creationId xmlns:a16="http://schemas.microsoft.com/office/drawing/2014/main" id="{46FB12FD-16E1-4692-FC2E-8A02C0A2AAB7}"/>
              </a:ext>
            </a:extLst>
          </p:cNvPr>
          <p:cNvSpPr>
            <a:spLocks noGrp="1"/>
          </p:cNvSpPr>
          <p:nvPr>
            <p:ph idx="1"/>
          </p:nvPr>
        </p:nvSpPr>
        <p:spPr/>
        <p:txBody>
          <a:bodyPr>
            <a:normAutofit fontScale="92500" lnSpcReduction="10000"/>
          </a:bodyPr>
          <a:lstStyle/>
          <a:p>
            <a:pPr marL="0" indent="0">
              <a:buNone/>
            </a:pPr>
            <a:r>
              <a:rPr lang="en-US" dirty="0">
                <a:solidFill>
                  <a:srgbClr val="0070C0"/>
                </a:solidFill>
              </a:rPr>
              <a:t>1. Analyze opportunities</a:t>
            </a:r>
          </a:p>
          <a:p>
            <a:r>
              <a:rPr lang="en-US" dirty="0"/>
              <a:t>This is the pre step of planning and essential to make a successful plan.</a:t>
            </a:r>
          </a:p>
          <a:p>
            <a:r>
              <a:rPr lang="en-US" dirty="0"/>
              <a:t>In this step SWOT analysis is done from the environment.</a:t>
            </a:r>
          </a:p>
          <a:p>
            <a:r>
              <a:rPr lang="en-US" dirty="0"/>
              <a:t>Strength and weaknesses are from internal environment and threats and opportunities are from external environment.</a:t>
            </a:r>
          </a:p>
          <a:p>
            <a:pPr marL="0" indent="0">
              <a:buNone/>
            </a:pPr>
            <a:r>
              <a:rPr lang="en-US" dirty="0">
                <a:solidFill>
                  <a:srgbClr val="0070C0"/>
                </a:solidFill>
              </a:rPr>
              <a:t>2. Setting goals</a:t>
            </a:r>
          </a:p>
          <a:p>
            <a:r>
              <a:rPr lang="en-US" dirty="0"/>
              <a:t>This is the first and actual starting point of planning.</a:t>
            </a:r>
          </a:p>
          <a:p>
            <a:r>
              <a:rPr lang="en-US" dirty="0"/>
              <a:t>Goals must be specific, clear and practical.</a:t>
            </a:r>
          </a:p>
          <a:p>
            <a:r>
              <a:rPr lang="en-US" dirty="0"/>
              <a:t>Goals must be set by considering the organizational resources and opportunities.</a:t>
            </a:r>
          </a:p>
        </p:txBody>
      </p:sp>
    </p:spTree>
    <p:extLst>
      <p:ext uri="{BB962C8B-B14F-4D97-AF65-F5344CB8AC3E}">
        <p14:creationId xmlns:p14="http://schemas.microsoft.com/office/powerpoint/2010/main" val="4037222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2C66E-1413-4739-18D4-74747191A3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64FC9D-452B-4532-5989-210CBD634DED}"/>
              </a:ext>
            </a:extLst>
          </p:cNvPr>
          <p:cNvSpPr>
            <a:spLocks noGrp="1"/>
          </p:cNvSpPr>
          <p:nvPr>
            <p:ph idx="1"/>
          </p:nvPr>
        </p:nvSpPr>
        <p:spPr/>
        <p:txBody>
          <a:bodyPr>
            <a:normAutofit fontScale="92500" lnSpcReduction="20000"/>
          </a:bodyPr>
          <a:lstStyle/>
          <a:p>
            <a:pPr marL="0" indent="0">
              <a:buNone/>
            </a:pPr>
            <a:r>
              <a:rPr lang="en-US" dirty="0">
                <a:solidFill>
                  <a:srgbClr val="0070C0"/>
                </a:solidFill>
              </a:rPr>
              <a:t>3. Determination of premises</a:t>
            </a:r>
          </a:p>
          <a:p>
            <a:r>
              <a:rPr lang="en-US" dirty="0"/>
              <a:t>Premises are the assumptions of the future based on which plan is formulated.</a:t>
            </a:r>
          </a:p>
          <a:p>
            <a:r>
              <a:rPr lang="en-US" dirty="0"/>
              <a:t>Premises may be internal or external and tangible or intangible.</a:t>
            </a:r>
          </a:p>
          <a:p>
            <a:r>
              <a:rPr lang="en-US" dirty="0"/>
              <a:t>Examples are capital investment, cost per unit, goodwill, motivation etc.</a:t>
            </a:r>
          </a:p>
          <a:p>
            <a:pPr marL="0" indent="0">
              <a:buNone/>
            </a:pPr>
            <a:r>
              <a:rPr lang="en-US" dirty="0">
                <a:solidFill>
                  <a:srgbClr val="0070C0"/>
                </a:solidFill>
              </a:rPr>
              <a:t>4. Determination of alternatives</a:t>
            </a:r>
          </a:p>
          <a:p>
            <a:r>
              <a:rPr lang="en-US" dirty="0"/>
              <a:t>Managers must determine various courses of action for the achievement of objectives.</a:t>
            </a:r>
          </a:p>
          <a:p>
            <a:r>
              <a:rPr lang="en-US" dirty="0"/>
              <a:t>To get the best course of action, different alternatives are identified.</a:t>
            </a:r>
          </a:p>
          <a:p>
            <a:r>
              <a:rPr lang="en-US" dirty="0"/>
              <a:t>The management must develop the alternatives through the support of experienced and intellectual experts.</a:t>
            </a:r>
          </a:p>
        </p:txBody>
      </p:sp>
    </p:spTree>
    <p:extLst>
      <p:ext uri="{BB962C8B-B14F-4D97-AF65-F5344CB8AC3E}">
        <p14:creationId xmlns:p14="http://schemas.microsoft.com/office/powerpoint/2010/main" val="3347808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7914-662B-31FD-DB6A-167CC207D6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4F1ECA-7FC5-467E-7EF9-37975AB6DF0A}"/>
              </a:ext>
            </a:extLst>
          </p:cNvPr>
          <p:cNvSpPr>
            <a:spLocks noGrp="1"/>
          </p:cNvSpPr>
          <p:nvPr>
            <p:ph idx="1"/>
          </p:nvPr>
        </p:nvSpPr>
        <p:spPr/>
        <p:txBody>
          <a:bodyPr>
            <a:normAutofit fontScale="92500" lnSpcReduction="10000"/>
          </a:bodyPr>
          <a:lstStyle/>
          <a:p>
            <a:pPr marL="0" indent="0">
              <a:buNone/>
            </a:pPr>
            <a:r>
              <a:rPr lang="en-US" dirty="0">
                <a:solidFill>
                  <a:srgbClr val="0070C0"/>
                </a:solidFill>
              </a:rPr>
              <a:t>5. Evaluation of alternatives</a:t>
            </a:r>
          </a:p>
          <a:p>
            <a:r>
              <a:rPr lang="en-US" dirty="0"/>
              <a:t>This is a logical step to evaluate each alternative from cost and benefit point of view.</a:t>
            </a:r>
          </a:p>
          <a:p>
            <a:r>
              <a:rPr lang="en-US" dirty="0"/>
              <a:t>Management must apply broad based analytical approach for such evaluation.</a:t>
            </a:r>
          </a:p>
          <a:p>
            <a:r>
              <a:rPr lang="en-US" dirty="0"/>
              <a:t>Alternatives are studied in terms of factors like risk, resources, technology etc.</a:t>
            </a:r>
          </a:p>
          <a:p>
            <a:pPr marL="0" indent="0">
              <a:buNone/>
            </a:pPr>
            <a:r>
              <a:rPr lang="en-US" dirty="0">
                <a:solidFill>
                  <a:srgbClr val="0070C0"/>
                </a:solidFill>
              </a:rPr>
              <a:t>6. Selecting best course of action</a:t>
            </a:r>
          </a:p>
          <a:p>
            <a:r>
              <a:rPr lang="en-US" dirty="0"/>
              <a:t>After evaluating, manager must select one best course of action.</a:t>
            </a:r>
          </a:p>
          <a:p>
            <a:r>
              <a:rPr lang="en-US" dirty="0"/>
              <a:t>For this manager must consider experience, present situation and future contingencies.</a:t>
            </a:r>
          </a:p>
        </p:txBody>
      </p:sp>
    </p:spTree>
    <p:extLst>
      <p:ext uri="{BB962C8B-B14F-4D97-AF65-F5344CB8AC3E}">
        <p14:creationId xmlns:p14="http://schemas.microsoft.com/office/powerpoint/2010/main" val="180385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AC38B-00DF-F0BE-A6DE-89EA82154502}"/>
              </a:ext>
            </a:extLst>
          </p:cNvPr>
          <p:cNvSpPr>
            <a:spLocks noGrp="1"/>
          </p:cNvSpPr>
          <p:nvPr>
            <p:ph type="title"/>
          </p:nvPr>
        </p:nvSpPr>
        <p:spPr/>
        <p:txBody>
          <a:bodyPr/>
          <a:lstStyle/>
          <a:p>
            <a:r>
              <a:rPr lang="en-US" dirty="0">
                <a:solidFill>
                  <a:srgbClr val="C00000"/>
                </a:solidFill>
              </a:rPr>
              <a:t>Foundations of planning</a:t>
            </a:r>
          </a:p>
        </p:txBody>
      </p:sp>
      <p:sp>
        <p:nvSpPr>
          <p:cNvPr id="3" name="Content Placeholder 2">
            <a:extLst>
              <a:ext uri="{FF2B5EF4-FFF2-40B4-BE49-F238E27FC236}">
                <a16:creationId xmlns:a16="http://schemas.microsoft.com/office/drawing/2014/main" id="{17037EC4-A65E-4BCC-3618-70718B9962BE}"/>
              </a:ext>
            </a:extLst>
          </p:cNvPr>
          <p:cNvSpPr>
            <a:spLocks noGrp="1"/>
          </p:cNvSpPr>
          <p:nvPr>
            <p:ph idx="1"/>
          </p:nvPr>
        </p:nvSpPr>
        <p:spPr/>
        <p:txBody>
          <a:bodyPr/>
          <a:lstStyle/>
          <a:p>
            <a:pPr marL="0" indent="0">
              <a:buNone/>
            </a:pPr>
            <a:r>
              <a:rPr lang="en-US" dirty="0">
                <a:solidFill>
                  <a:srgbClr val="0070C0"/>
                </a:solidFill>
              </a:rPr>
              <a:t>What is planning?</a:t>
            </a:r>
          </a:p>
          <a:p>
            <a:pPr>
              <a:buFont typeface="Wingdings" panose="05000000000000000000" pitchFamily="2" charset="2"/>
              <a:buChar char="Ø"/>
            </a:pPr>
            <a:r>
              <a:rPr lang="en-US" dirty="0"/>
              <a:t>A primary managerial activity that involves:</a:t>
            </a:r>
          </a:p>
          <a:p>
            <a:pPr lvl="1">
              <a:buFont typeface="Wingdings" panose="05000000000000000000" pitchFamily="2" charset="2"/>
              <a:buChar char="v"/>
            </a:pPr>
            <a:r>
              <a:rPr lang="en-US" dirty="0"/>
              <a:t>Defining the organizational goals</a:t>
            </a:r>
          </a:p>
          <a:p>
            <a:pPr lvl="1">
              <a:buFont typeface="Wingdings" panose="05000000000000000000" pitchFamily="2" charset="2"/>
              <a:buChar char="v"/>
            </a:pPr>
            <a:r>
              <a:rPr lang="en-US" dirty="0"/>
              <a:t>Establishing the overall strategy for achieving that goal</a:t>
            </a:r>
          </a:p>
          <a:p>
            <a:pPr lvl="1">
              <a:buFont typeface="Wingdings" panose="05000000000000000000" pitchFamily="2" charset="2"/>
              <a:buChar char="v"/>
            </a:pPr>
            <a:r>
              <a:rPr lang="en-US" dirty="0"/>
              <a:t>Developing plans for organizational work activities</a:t>
            </a:r>
          </a:p>
        </p:txBody>
      </p:sp>
    </p:spTree>
    <p:extLst>
      <p:ext uri="{BB962C8B-B14F-4D97-AF65-F5344CB8AC3E}">
        <p14:creationId xmlns:p14="http://schemas.microsoft.com/office/powerpoint/2010/main" val="2593366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E5F3-28D4-CB29-A76E-46FB9C4266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587AEBB-4CED-597B-25B7-701B29BFB5BF}"/>
              </a:ext>
            </a:extLst>
          </p:cNvPr>
          <p:cNvSpPr>
            <a:spLocks noGrp="1"/>
          </p:cNvSpPr>
          <p:nvPr>
            <p:ph idx="1"/>
          </p:nvPr>
        </p:nvSpPr>
        <p:spPr/>
        <p:txBody>
          <a:bodyPr>
            <a:normAutofit fontScale="85000" lnSpcReduction="20000"/>
          </a:bodyPr>
          <a:lstStyle/>
          <a:p>
            <a:pPr marL="0" indent="0">
              <a:buNone/>
            </a:pPr>
            <a:r>
              <a:rPr lang="en-US" dirty="0">
                <a:solidFill>
                  <a:srgbClr val="0070C0"/>
                </a:solidFill>
              </a:rPr>
              <a:t>7. Formulation of derivative plans</a:t>
            </a:r>
          </a:p>
          <a:p>
            <a:r>
              <a:rPr lang="en-US" dirty="0"/>
              <a:t>Derivative plans are formulated to help the better implementation of basic plan.</a:t>
            </a:r>
          </a:p>
          <a:p>
            <a:r>
              <a:rPr lang="en-US" dirty="0"/>
              <a:t>Derivative plans are formulated for each department of organization.</a:t>
            </a:r>
          </a:p>
          <a:p>
            <a:pPr marL="0" indent="0">
              <a:buNone/>
            </a:pPr>
            <a:r>
              <a:rPr lang="en-US" dirty="0">
                <a:solidFill>
                  <a:srgbClr val="0070C0"/>
                </a:solidFill>
              </a:rPr>
              <a:t>8. Implementation of plan</a:t>
            </a:r>
          </a:p>
          <a:p>
            <a:r>
              <a:rPr lang="en-US" dirty="0"/>
              <a:t>This step brings all the paper work in action.</a:t>
            </a:r>
          </a:p>
          <a:p>
            <a:r>
              <a:rPr lang="en-US" dirty="0"/>
              <a:t>For proper implementation, manager takes certain steps like communication with employees, provide guidance, arrangement of resources etc.</a:t>
            </a:r>
          </a:p>
          <a:p>
            <a:pPr marL="0" indent="0">
              <a:buNone/>
            </a:pPr>
            <a:r>
              <a:rPr lang="en-US" dirty="0">
                <a:solidFill>
                  <a:srgbClr val="0070C0"/>
                </a:solidFill>
              </a:rPr>
              <a:t>9. Reviewing the planning process</a:t>
            </a:r>
          </a:p>
          <a:p>
            <a:r>
              <a:rPr lang="en-US" dirty="0"/>
              <a:t>Managers take this step to evaluate the actual performance and find out if there are any deviations.</a:t>
            </a:r>
          </a:p>
          <a:p>
            <a:r>
              <a:rPr lang="en-US" dirty="0"/>
              <a:t>It helps to take corrective measures on time.</a:t>
            </a:r>
          </a:p>
          <a:p>
            <a:r>
              <a:rPr lang="en-US" dirty="0"/>
              <a:t>It also helps to adapt with the environment.</a:t>
            </a:r>
          </a:p>
        </p:txBody>
      </p:sp>
    </p:spTree>
    <p:extLst>
      <p:ext uri="{BB962C8B-B14F-4D97-AF65-F5344CB8AC3E}">
        <p14:creationId xmlns:p14="http://schemas.microsoft.com/office/powerpoint/2010/main" val="174914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A37C5-370C-2341-D3A0-0F56D8CFBEA5}"/>
              </a:ext>
            </a:extLst>
          </p:cNvPr>
          <p:cNvSpPr>
            <a:spLocks noGrp="1"/>
          </p:cNvSpPr>
          <p:nvPr>
            <p:ph type="title"/>
          </p:nvPr>
        </p:nvSpPr>
        <p:spPr/>
        <p:txBody>
          <a:bodyPr/>
          <a:lstStyle/>
          <a:p>
            <a:r>
              <a:rPr lang="en-US" dirty="0">
                <a:solidFill>
                  <a:srgbClr val="C00000"/>
                </a:solidFill>
              </a:rPr>
              <a:t>Objectives: The foundation of planning</a:t>
            </a:r>
          </a:p>
        </p:txBody>
      </p:sp>
      <p:sp>
        <p:nvSpPr>
          <p:cNvPr id="3" name="Content Placeholder 2">
            <a:extLst>
              <a:ext uri="{FF2B5EF4-FFF2-40B4-BE49-F238E27FC236}">
                <a16:creationId xmlns:a16="http://schemas.microsoft.com/office/drawing/2014/main" id="{88B8835F-4BB5-A5FA-C528-652DAA8C84EC}"/>
              </a:ext>
            </a:extLst>
          </p:cNvPr>
          <p:cNvSpPr>
            <a:spLocks noGrp="1"/>
          </p:cNvSpPr>
          <p:nvPr>
            <p:ph idx="1"/>
          </p:nvPr>
        </p:nvSpPr>
        <p:spPr/>
        <p:txBody>
          <a:bodyPr/>
          <a:lstStyle/>
          <a:p>
            <a:r>
              <a:rPr lang="en-US" b="0" i="0" dirty="0">
                <a:solidFill>
                  <a:srgbClr val="0D0D0D"/>
                </a:solidFill>
                <a:effectLst/>
                <a:latin typeface="Söhne"/>
              </a:rPr>
              <a:t>Objectives are specific, measurable, achievable, relevant, and time-bound (SMART) statements that articulate the desired outcomes or results that an individual, team, or organization aims to achieve within a defined period. </a:t>
            </a:r>
          </a:p>
          <a:p>
            <a:r>
              <a:rPr lang="en-US" b="0" i="0" dirty="0">
                <a:solidFill>
                  <a:srgbClr val="0D0D0D"/>
                </a:solidFill>
                <a:effectLst/>
                <a:latin typeface="Söhne"/>
              </a:rPr>
              <a:t>They serve as the foundation for planning, guiding activities and decisions towards the accomplishment of overarching goals.</a:t>
            </a:r>
          </a:p>
          <a:p>
            <a:r>
              <a:rPr lang="en-US" b="0" i="0" dirty="0">
                <a:solidFill>
                  <a:srgbClr val="0D0D0D"/>
                </a:solidFill>
                <a:effectLst/>
                <a:latin typeface="Söhne"/>
              </a:rPr>
              <a:t>Examples of objectives may include increasing revenue by a certain percentage, improving customer satisfaction scores, reducing costs, expanding market share, enhancing employee productivity, or launching a new product within a specified timeframe.</a:t>
            </a:r>
            <a:endParaRPr lang="en-US" dirty="0"/>
          </a:p>
        </p:txBody>
      </p:sp>
    </p:spTree>
    <p:extLst>
      <p:ext uri="{BB962C8B-B14F-4D97-AF65-F5344CB8AC3E}">
        <p14:creationId xmlns:p14="http://schemas.microsoft.com/office/powerpoint/2010/main" val="4176271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A40B-9F6A-3A09-FE79-6D743CE997AB}"/>
              </a:ext>
            </a:extLst>
          </p:cNvPr>
          <p:cNvSpPr>
            <a:spLocks noGrp="1"/>
          </p:cNvSpPr>
          <p:nvPr>
            <p:ph type="title"/>
          </p:nvPr>
        </p:nvSpPr>
        <p:spPr/>
        <p:txBody>
          <a:bodyPr/>
          <a:lstStyle/>
          <a:p>
            <a:r>
              <a:rPr lang="en-US" dirty="0">
                <a:solidFill>
                  <a:srgbClr val="C00000"/>
                </a:solidFill>
              </a:rPr>
              <a:t>Multiplicity of objectives</a:t>
            </a:r>
          </a:p>
        </p:txBody>
      </p:sp>
      <p:sp>
        <p:nvSpPr>
          <p:cNvPr id="3" name="Content Placeholder 2">
            <a:extLst>
              <a:ext uri="{FF2B5EF4-FFF2-40B4-BE49-F238E27FC236}">
                <a16:creationId xmlns:a16="http://schemas.microsoft.com/office/drawing/2014/main" id="{EB0ACB2A-14D1-8C39-7F41-01D9E6C0956D}"/>
              </a:ext>
            </a:extLst>
          </p:cNvPr>
          <p:cNvSpPr>
            <a:spLocks noGrp="1"/>
          </p:cNvSpPr>
          <p:nvPr>
            <p:ph idx="1"/>
          </p:nvPr>
        </p:nvSpPr>
        <p:spPr>
          <a:xfrm>
            <a:off x="838200" y="1406769"/>
            <a:ext cx="10515600" cy="5331656"/>
          </a:xfrm>
        </p:spPr>
        <p:txBody>
          <a:bodyPr>
            <a:normAutofit fontScale="77500" lnSpcReduction="20000"/>
          </a:bodyPr>
          <a:lstStyle/>
          <a:p>
            <a:r>
              <a:rPr lang="en-US" b="0" i="0" dirty="0">
                <a:solidFill>
                  <a:srgbClr val="0D0D0D"/>
                </a:solidFill>
                <a:effectLst/>
                <a:latin typeface="Söhne"/>
              </a:rPr>
              <a:t>The multiplicity of objectives refers to the existence of multiple goals or desired outcomes that an individual, organization, or project pursues simultaneously. </a:t>
            </a:r>
          </a:p>
          <a:p>
            <a:r>
              <a:rPr lang="en-US" b="0" i="0" dirty="0">
                <a:solidFill>
                  <a:srgbClr val="0D0D0D"/>
                </a:solidFill>
                <a:effectLst/>
                <a:latin typeface="Söhne"/>
              </a:rPr>
              <a:t>In many real-world situations, it's common for there to be various objectives that stakeholders aim to achieve, often reflecting diverse interests, priorities, and perspectives.</a:t>
            </a:r>
          </a:p>
          <a:p>
            <a:pPr marL="0" indent="0">
              <a:buNone/>
            </a:pPr>
            <a:r>
              <a:rPr lang="en-US" dirty="0"/>
              <a:t>Key aspects:</a:t>
            </a:r>
          </a:p>
          <a:p>
            <a:pPr marL="0" indent="0" algn="l">
              <a:buNone/>
            </a:pPr>
            <a:r>
              <a:rPr lang="en-US" b="1" i="0" dirty="0">
                <a:solidFill>
                  <a:srgbClr val="0070C0"/>
                </a:solidFill>
                <a:effectLst/>
                <a:latin typeface="Söhne"/>
              </a:rPr>
              <a:t>Diverse Stakeholder Needs</a:t>
            </a:r>
            <a:r>
              <a:rPr lang="en-US" b="0" i="0" dirty="0">
                <a:solidFill>
                  <a:srgbClr val="0070C0"/>
                </a:solidFill>
                <a:effectLst/>
                <a:latin typeface="Söhne"/>
              </a:rPr>
              <a:t>: </a:t>
            </a:r>
            <a:r>
              <a:rPr lang="en-US" b="0" i="0" dirty="0">
                <a:solidFill>
                  <a:srgbClr val="0D0D0D"/>
                </a:solidFill>
                <a:effectLst/>
                <a:latin typeface="Söhne"/>
              </a:rPr>
              <a:t>Different stakeholders may have distinct objectives based on their roles, responsibilities, and interests. For example, shareholders may prioritize financial objectives such as profitability and return on investment, while employees may focus on objectives related to job satisfaction and career development.</a:t>
            </a:r>
          </a:p>
          <a:p>
            <a:pPr marL="0" indent="0" algn="l">
              <a:buNone/>
            </a:pPr>
            <a:r>
              <a:rPr lang="en-US" b="1" i="0" dirty="0">
                <a:solidFill>
                  <a:srgbClr val="0070C0"/>
                </a:solidFill>
                <a:effectLst/>
                <a:latin typeface="Söhne"/>
              </a:rPr>
              <a:t>Complexity of Goals</a:t>
            </a:r>
            <a:r>
              <a:rPr lang="en-US" b="0" i="0" dirty="0">
                <a:solidFill>
                  <a:srgbClr val="0070C0"/>
                </a:solidFill>
                <a:effectLst/>
                <a:latin typeface="Söhne"/>
              </a:rPr>
              <a:t>: </a:t>
            </a:r>
            <a:r>
              <a:rPr lang="en-US" b="0" i="0" dirty="0">
                <a:solidFill>
                  <a:srgbClr val="0D0D0D"/>
                </a:solidFill>
                <a:effectLst/>
                <a:latin typeface="Söhne"/>
              </a:rPr>
              <a:t>In complex environments, achieving success may require addressing multiple dimensions simultaneously. For instance, a business may aim to increase revenue while also enhancing customer satisfaction, improving operational efficiency, and fostering innovation.</a:t>
            </a:r>
          </a:p>
          <a:p>
            <a:pPr marL="0" indent="0">
              <a:buNone/>
            </a:pPr>
            <a:r>
              <a:rPr lang="en-US" b="1" i="0" dirty="0">
                <a:solidFill>
                  <a:srgbClr val="0070C0"/>
                </a:solidFill>
                <a:effectLst/>
                <a:latin typeface="Söhne"/>
              </a:rPr>
              <a:t>Dynamic Environment</a:t>
            </a:r>
            <a:r>
              <a:rPr lang="en-US" b="0" i="0" dirty="0">
                <a:solidFill>
                  <a:srgbClr val="0070C0"/>
                </a:solidFill>
                <a:effectLst/>
                <a:latin typeface="Söhne"/>
              </a:rPr>
              <a:t>: </a:t>
            </a:r>
            <a:r>
              <a:rPr lang="en-US" b="0" i="0" dirty="0">
                <a:solidFill>
                  <a:srgbClr val="0D0D0D"/>
                </a:solidFill>
                <a:effectLst/>
                <a:latin typeface="Söhne"/>
              </a:rPr>
              <a:t>Objectives may evolve over time in response to changes in the internal or external environment. As market conditions, technologies, and stakeholder preferences change, organizations may need to adjust their objectives to remain relevant and competitive.</a:t>
            </a:r>
            <a:endParaRPr lang="en-US" dirty="0"/>
          </a:p>
        </p:txBody>
      </p:sp>
    </p:spTree>
    <p:extLst>
      <p:ext uri="{BB962C8B-B14F-4D97-AF65-F5344CB8AC3E}">
        <p14:creationId xmlns:p14="http://schemas.microsoft.com/office/powerpoint/2010/main" val="2091953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0BFC-57EC-987F-603A-116B2B34DE4F}"/>
              </a:ext>
            </a:extLst>
          </p:cNvPr>
          <p:cNvSpPr>
            <a:spLocks noGrp="1"/>
          </p:cNvSpPr>
          <p:nvPr>
            <p:ph type="title"/>
          </p:nvPr>
        </p:nvSpPr>
        <p:spPr/>
        <p:txBody>
          <a:bodyPr/>
          <a:lstStyle/>
          <a:p>
            <a:r>
              <a:rPr lang="en-US" dirty="0">
                <a:solidFill>
                  <a:srgbClr val="C00000"/>
                </a:solidFill>
              </a:rPr>
              <a:t>Real versus stated objectives</a:t>
            </a:r>
          </a:p>
        </p:txBody>
      </p:sp>
      <p:sp>
        <p:nvSpPr>
          <p:cNvPr id="3" name="Content Placeholder 2">
            <a:extLst>
              <a:ext uri="{FF2B5EF4-FFF2-40B4-BE49-F238E27FC236}">
                <a16:creationId xmlns:a16="http://schemas.microsoft.com/office/drawing/2014/main" id="{35EB152E-7D3F-2B37-9DE7-8E4782CCC2C4}"/>
              </a:ext>
            </a:extLst>
          </p:cNvPr>
          <p:cNvSpPr>
            <a:spLocks noGrp="1"/>
          </p:cNvSpPr>
          <p:nvPr>
            <p:ph idx="1"/>
          </p:nvPr>
        </p:nvSpPr>
        <p:spPr/>
        <p:txBody>
          <a:bodyPr/>
          <a:lstStyle/>
          <a:p>
            <a:pPr marL="0" indent="0">
              <a:buNone/>
            </a:pPr>
            <a:r>
              <a:rPr lang="en-US" dirty="0">
                <a:solidFill>
                  <a:srgbClr val="0070C0"/>
                </a:solidFill>
              </a:rPr>
              <a:t>Real objectives </a:t>
            </a:r>
            <a:r>
              <a:rPr lang="en-US" dirty="0"/>
              <a:t>are the objectives that an organization actually pursues, as defined by the actions of its members. </a:t>
            </a:r>
            <a:r>
              <a:rPr lang="en-US" b="0" i="0" dirty="0">
                <a:solidFill>
                  <a:srgbClr val="0D0D0D"/>
                </a:solidFill>
                <a:effectLst/>
                <a:latin typeface="Söhne"/>
              </a:rPr>
              <a:t>Real objectives often drive behavior and decision-making more significantly than stated objectives.</a:t>
            </a:r>
          </a:p>
          <a:p>
            <a:pPr marL="0" indent="0">
              <a:buNone/>
            </a:pPr>
            <a:r>
              <a:rPr lang="en-US" dirty="0">
                <a:solidFill>
                  <a:srgbClr val="0070C0"/>
                </a:solidFill>
                <a:latin typeface="Söhne"/>
              </a:rPr>
              <a:t>Stated objectives </a:t>
            </a:r>
            <a:r>
              <a:rPr lang="en-US" dirty="0">
                <a:solidFill>
                  <a:srgbClr val="0D0D0D"/>
                </a:solidFill>
                <a:latin typeface="Söhne"/>
              </a:rPr>
              <a:t>are the official statements of what an organization says- and what it wants its various stakeholders to believe- its goals are. </a:t>
            </a:r>
            <a:r>
              <a:rPr lang="en-US" dirty="0"/>
              <a:t>These objectives</a:t>
            </a:r>
            <a:r>
              <a:rPr lang="en-US" b="0" i="0" dirty="0">
                <a:solidFill>
                  <a:srgbClr val="0D0D0D"/>
                </a:solidFill>
                <a:effectLst/>
                <a:latin typeface="Söhne"/>
              </a:rPr>
              <a:t> are explicitly articulated or communicated.</a:t>
            </a:r>
          </a:p>
          <a:p>
            <a:pPr marL="0" indent="0">
              <a:buNone/>
            </a:pPr>
            <a:r>
              <a:rPr lang="en-US" dirty="0">
                <a:solidFill>
                  <a:srgbClr val="0070C0"/>
                </a:solidFill>
                <a:latin typeface="Söhne"/>
              </a:rPr>
              <a:t>For example</a:t>
            </a:r>
            <a:r>
              <a:rPr lang="en-US" dirty="0">
                <a:solidFill>
                  <a:srgbClr val="0D0D0D"/>
                </a:solidFill>
                <a:latin typeface="Söhne"/>
              </a:rPr>
              <a:t>, a number of universities say that their goal is limiting class sizes, facilitating close student-faculty relationships, and actively involving students in the learning process, but they commonly hold 300+ student lecture classes.</a:t>
            </a:r>
            <a:endParaRPr lang="en-US" dirty="0"/>
          </a:p>
        </p:txBody>
      </p:sp>
    </p:spTree>
    <p:extLst>
      <p:ext uri="{BB962C8B-B14F-4D97-AF65-F5344CB8AC3E}">
        <p14:creationId xmlns:p14="http://schemas.microsoft.com/office/powerpoint/2010/main" val="3045077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7D0B1-C57F-E222-BD37-59924BD39BDC}"/>
              </a:ext>
            </a:extLst>
          </p:cNvPr>
          <p:cNvSpPr>
            <a:spLocks noGrp="1"/>
          </p:cNvSpPr>
          <p:nvPr>
            <p:ph type="title"/>
          </p:nvPr>
        </p:nvSpPr>
        <p:spPr/>
        <p:txBody>
          <a:bodyPr/>
          <a:lstStyle/>
          <a:p>
            <a:r>
              <a:rPr lang="en-US" dirty="0">
                <a:solidFill>
                  <a:srgbClr val="C00000"/>
                </a:solidFill>
              </a:rPr>
              <a:t>Traditional objective setting</a:t>
            </a:r>
          </a:p>
        </p:txBody>
      </p:sp>
      <p:sp>
        <p:nvSpPr>
          <p:cNvPr id="3" name="Content Placeholder 2">
            <a:extLst>
              <a:ext uri="{FF2B5EF4-FFF2-40B4-BE49-F238E27FC236}">
                <a16:creationId xmlns:a16="http://schemas.microsoft.com/office/drawing/2014/main" id="{5B6DCB39-78E3-EA77-46A4-60283BA55B49}"/>
              </a:ext>
            </a:extLst>
          </p:cNvPr>
          <p:cNvSpPr>
            <a:spLocks noGrp="1"/>
          </p:cNvSpPr>
          <p:nvPr>
            <p:ph idx="1"/>
          </p:nvPr>
        </p:nvSpPr>
        <p:spPr/>
        <p:txBody>
          <a:bodyPr>
            <a:normAutofit fontScale="92500" lnSpcReduction="10000"/>
          </a:bodyPr>
          <a:lstStyle/>
          <a:p>
            <a:r>
              <a:rPr lang="en-US" dirty="0"/>
              <a:t>In traditional goal setting, goals set by top managers flow down through the organization and become subgoals for each organizational area.</a:t>
            </a:r>
          </a:p>
          <a:p>
            <a:r>
              <a:rPr lang="en-US" dirty="0"/>
              <a:t>This traditional perspective assumes that top managers know what’s best because they see the “big picture”.</a:t>
            </a:r>
          </a:p>
          <a:p>
            <a:r>
              <a:rPr lang="en-US" dirty="0"/>
              <a:t>And the goals passed down to each succeeding level guide individual employees as they work to achieve those assigned goals.</a:t>
            </a:r>
          </a:p>
          <a:p>
            <a:r>
              <a:rPr lang="en-US" dirty="0"/>
              <a:t>Turning broad strategic goals into departmental, team, and individual goals can be difficult and frustrating process.</a:t>
            </a:r>
          </a:p>
          <a:p>
            <a:r>
              <a:rPr lang="en-US" dirty="0">
                <a:solidFill>
                  <a:srgbClr val="002060"/>
                </a:solidFill>
              </a:rPr>
              <a:t>The problem that may arise is that managers at each level define the goals and apply their own interpretations and biases as they make them more specific.</a:t>
            </a:r>
          </a:p>
        </p:txBody>
      </p:sp>
    </p:spTree>
    <p:extLst>
      <p:ext uri="{BB962C8B-B14F-4D97-AF65-F5344CB8AC3E}">
        <p14:creationId xmlns:p14="http://schemas.microsoft.com/office/powerpoint/2010/main" val="1419695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4-foundations-of-planning-management-chapter-7-14-638.jpg"/>
          <p:cNvPicPr>
            <a:picLocks noChangeAspect="1"/>
          </p:cNvPicPr>
          <p:nvPr/>
        </p:nvPicPr>
        <p:blipFill rotWithShape="1">
          <a:blip r:embed="rId2"/>
          <a:srcRect b="11041"/>
          <a:stretch/>
        </p:blipFill>
        <p:spPr>
          <a:xfrm>
            <a:off x="1524000" y="4571"/>
            <a:ext cx="9144000" cy="62977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B0D87-4B32-DDE4-BA99-86717FF55F76}"/>
              </a:ext>
            </a:extLst>
          </p:cNvPr>
          <p:cNvSpPr>
            <a:spLocks noGrp="1"/>
          </p:cNvSpPr>
          <p:nvPr>
            <p:ph type="title"/>
          </p:nvPr>
        </p:nvSpPr>
        <p:spPr/>
        <p:txBody>
          <a:bodyPr/>
          <a:lstStyle/>
          <a:p>
            <a:r>
              <a:rPr lang="en-US" dirty="0">
                <a:solidFill>
                  <a:srgbClr val="C00000"/>
                </a:solidFill>
              </a:rPr>
              <a:t>Management by Objectives(MBO)</a:t>
            </a:r>
          </a:p>
        </p:txBody>
      </p:sp>
      <p:sp>
        <p:nvSpPr>
          <p:cNvPr id="3" name="Content Placeholder 2">
            <a:extLst>
              <a:ext uri="{FF2B5EF4-FFF2-40B4-BE49-F238E27FC236}">
                <a16:creationId xmlns:a16="http://schemas.microsoft.com/office/drawing/2014/main" id="{762D23AE-7C03-F037-C25C-831DBFEAFFE6}"/>
              </a:ext>
            </a:extLst>
          </p:cNvPr>
          <p:cNvSpPr>
            <a:spLocks noGrp="1"/>
          </p:cNvSpPr>
          <p:nvPr>
            <p:ph idx="1"/>
          </p:nvPr>
        </p:nvSpPr>
        <p:spPr/>
        <p:txBody>
          <a:bodyPr>
            <a:normAutofit fontScale="92500" lnSpcReduction="10000"/>
          </a:bodyPr>
          <a:lstStyle/>
          <a:p>
            <a:r>
              <a:rPr lang="en-US" dirty="0">
                <a:solidFill>
                  <a:srgbClr val="0070C0"/>
                </a:solidFill>
              </a:rPr>
              <a:t>Developed by Peter F Drucker</a:t>
            </a:r>
          </a:p>
          <a:p>
            <a:r>
              <a:rPr lang="en-US" dirty="0">
                <a:solidFill>
                  <a:srgbClr val="0070C0"/>
                </a:solidFill>
              </a:rPr>
              <a:t>MBO</a:t>
            </a:r>
            <a:r>
              <a:rPr lang="en-US" dirty="0"/>
              <a:t> is the process of setting mutually agreed upon goals and using these goals to evaluate employee performance.</a:t>
            </a:r>
          </a:p>
          <a:p>
            <a:pPr lvl="1"/>
            <a:r>
              <a:rPr lang="en-US" sz="2800" dirty="0"/>
              <a:t>Firstly define organizational objectives</a:t>
            </a:r>
          </a:p>
          <a:p>
            <a:pPr lvl="1"/>
            <a:r>
              <a:rPr lang="en-US" sz="2800" dirty="0"/>
              <a:t>Then the specific performance goals are jointly determined by employees and the managers.</a:t>
            </a:r>
          </a:p>
          <a:p>
            <a:pPr lvl="1"/>
            <a:r>
              <a:rPr lang="en-US" sz="2800" dirty="0"/>
              <a:t>Progress towards accomplishing goals is periodically reviewed.</a:t>
            </a:r>
          </a:p>
          <a:p>
            <a:pPr lvl="1"/>
            <a:r>
              <a:rPr lang="en-US" sz="2800" dirty="0"/>
              <a:t>Rewards are allocated on the basis of progress towards the goals.</a:t>
            </a:r>
          </a:p>
          <a:p>
            <a:pPr lvl="1"/>
            <a:r>
              <a:rPr lang="en-US" sz="2800" b="0" i="0" dirty="0">
                <a:solidFill>
                  <a:srgbClr val="0D0D0D"/>
                </a:solidFill>
                <a:effectLst/>
                <a:latin typeface="Söhne"/>
              </a:rPr>
              <a:t>Regular feedback is provided to employees regarding their performance relative to the established objectives. This feedback serves as a basis for evaluating performance, identifying areas for improvement, and recognizing achievements.</a:t>
            </a:r>
            <a:endParaRPr lang="en-US" sz="2800" dirty="0"/>
          </a:p>
        </p:txBody>
      </p:sp>
    </p:spTree>
    <p:extLst>
      <p:ext uri="{BB962C8B-B14F-4D97-AF65-F5344CB8AC3E}">
        <p14:creationId xmlns:p14="http://schemas.microsoft.com/office/powerpoint/2010/main" val="1956227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267D-666E-DCBE-6BAD-D8A301E025A2}"/>
              </a:ext>
            </a:extLst>
          </p:cNvPr>
          <p:cNvSpPr>
            <a:spLocks noGrp="1"/>
          </p:cNvSpPr>
          <p:nvPr>
            <p:ph type="title"/>
          </p:nvPr>
        </p:nvSpPr>
        <p:spPr/>
        <p:txBody>
          <a:bodyPr/>
          <a:lstStyle/>
          <a:p>
            <a:r>
              <a:rPr lang="en-US" dirty="0">
                <a:solidFill>
                  <a:srgbClr val="C00000"/>
                </a:solidFill>
              </a:rPr>
              <a:t>Advantages and disadvantages of MBO</a:t>
            </a:r>
          </a:p>
        </p:txBody>
      </p:sp>
      <p:sp>
        <p:nvSpPr>
          <p:cNvPr id="3" name="Content Placeholder 2">
            <a:extLst>
              <a:ext uri="{FF2B5EF4-FFF2-40B4-BE49-F238E27FC236}">
                <a16:creationId xmlns:a16="http://schemas.microsoft.com/office/drawing/2014/main" id="{8171E145-59BA-F66D-2FC4-6B10307B87C6}"/>
              </a:ext>
            </a:extLst>
          </p:cNvPr>
          <p:cNvSpPr>
            <a:spLocks noGrp="1"/>
          </p:cNvSpPr>
          <p:nvPr>
            <p:ph idx="1"/>
          </p:nvPr>
        </p:nvSpPr>
        <p:spPr/>
        <p:txBody>
          <a:bodyPr>
            <a:normAutofit fontScale="92500" lnSpcReduction="20000"/>
          </a:bodyPr>
          <a:lstStyle/>
          <a:p>
            <a:pPr marL="0" indent="0">
              <a:buNone/>
            </a:pPr>
            <a:r>
              <a:rPr lang="en-US" b="1" dirty="0">
                <a:solidFill>
                  <a:srgbClr val="0070C0"/>
                </a:solidFill>
              </a:rPr>
              <a:t>Advantages</a:t>
            </a:r>
          </a:p>
          <a:p>
            <a:pPr algn="l">
              <a:buFont typeface="+mj-lt"/>
              <a:buAutoNum type="arabicPeriod"/>
            </a:pPr>
            <a:r>
              <a:rPr lang="en-US" b="1" i="0" dirty="0">
                <a:solidFill>
                  <a:srgbClr val="0070C0"/>
                </a:solidFill>
                <a:effectLst/>
                <a:latin typeface="Söhne"/>
              </a:rPr>
              <a:t>Clarity of Goals</a:t>
            </a:r>
            <a:r>
              <a:rPr lang="en-US" b="0" i="0" dirty="0">
                <a:solidFill>
                  <a:srgbClr val="0070C0"/>
                </a:solidFill>
                <a:effectLst/>
                <a:latin typeface="Söhne"/>
              </a:rPr>
              <a:t>: </a:t>
            </a:r>
            <a:r>
              <a:rPr lang="en-US" b="0" i="0" dirty="0">
                <a:solidFill>
                  <a:srgbClr val="0D0D0D"/>
                </a:solidFill>
                <a:effectLst/>
                <a:latin typeface="Söhne"/>
              </a:rPr>
              <a:t>MBO promotes clarity in organizational objectives, ensuring that everyone understands what needs to be accomplished and how their individual goals contribute to the overall mission.</a:t>
            </a:r>
          </a:p>
          <a:p>
            <a:pPr algn="l">
              <a:buFont typeface="+mj-lt"/>
              <a:buAutoNum type="arabicPeriod"/>
            </a:pPr>
            <a:r>
              <a:rPr lang="en-US" b="1" i="0" dirty="0">
                <a:solidFill>
                  <a:srgbClr val="0070C0"/>
                </a:solidFill>
                <a:effectLst/>
                <a:latin typeface="Söhne"/>
              </a:rPr>
              <a:t>Alignment with Organizational Objectives</a:t>
            </a:r>
            <a:r>
              <a:rPr lang="en-US" b="0" i="0" dirty="0">
                <a:solidFill>
                  <a:srgbClr val="0070C0"/>
                </a:solidFill>
                <a:effectLst/>
                <a:latin typeface="Söhne"/>
              </a:rPr>
              <a:t>: </a:t>
            </a:r>
            <a:r>
              <a:rPr lang="en-US" b="0" i="0" dirty="0">
                <a:solidFill>
                  <a:srgbClr val="0D0D0D"/>
                </a:solidFill>
                <a:effectLst/>
                <a:latin typeface="Söhne"/>
              </a:rPr>
              <a:t>By linking individual and team objectives with organizational goals, MBO ensures that efforts are focused on strategic priorities.</a:t>
            </a:r>
          </a:p>
          <a:p>
            <a:pPr algn="l">
              <a:buFont typeface="+mj-lt"/>
              <a:buAutoNum type="arabicPeriod"/>
            </a:pPr>
            <a:r>
              <a:rPr lang="en-US" b="1" i="0" dirty="0">
                <a:solidFill>
                  <a:srgbClr val="0070C0"/>
                </a:solidFill>
                <a:effectLst/>
                <a:latin typeface="Söhne"/>
              </a:rPr>
              <a:t>Increased Employee Engagement</a:t>
            </a:r>
            <a:r>
              <a:rPr lang="en-US" b="0" i="0" dirty="0">
                <a:solidFill>
                  <a:srgbClr val="0070C0"/>
                </a:solidFill>
                <a:effectLst/>
                <a:latin typeface="Söhne"/>
              </a:rPr>
              <a:t>: </a:t>
            </a:r>
            <a:r>
              <a:rPr lang="en-US" b="0" i="0" dirty="0">
                <a:solidFill>
                  <a:srgbClr val="0D0D0D"/>
                </a:solidFill>
                <a:effectLst/>
                <a:latin typeface="Söhne"/>
              </a:rPr>
              <a:t>Involving employees in the goal-setting process fosters a sense of ownership and commitment, leading to higher levels of motivation and engagement.</a:t>
            </a:r>
          </a:p>
          <a:p>
            <a:pPr algn="l">
              <a:buFont typeface="+mj-lt"/>
              <a:buAutoNum type="arabicPeriod"/>
            </a:pPr>
            <a:r>
              <a:rPr lang="en-US" b="1" i="0" dirty="0">
                <a:solidFill>
                  <a:srgbClr val="0070C0"/>
                </a:solidFill>
                <a:effectLst/>
                <a:latin typeface="Söhne"/>
              </a:rPr>
              <a:t>Enhanced Performance Management</a:t>
            </a:r>
            <a:r>
              <a:rPr lang="en-US" b="0" i="0" dirty="0">
                <a:solidFill>
                  <a:srgbClr val="0D0D0D"/>
                </a:solidFill>
                <a:effectLst/>
                <a:latin typeface="Söhne"/>
              </a:rPr>
              <a:t>: MBO provides a structured framework for measuring and monitoring performance, enabling timely feedback and recognition of achievements.</a:t>
            </a:r>
          </a:p>
          <a:p>
            <a:endParaRPr lang="en-US" dirty="0"/>
          </a:p>
        </p:txBody>
      </p:sp>
    </p:spTree>
    <p:extLst>
      <p:ext uri="{BB962C8B-B14F-4D97-AF65-F5344CB8AC3E}">
        <p14:creationId xmlns:p14="http://schemas.microsoft.com/office/powerpoint/2010/main" val="2330654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B56E-2A6E-C078-C030-7F6C55F57A40}"/>
              </a:ext>
            </a:extLst>
          </p:cNvPr>
          <p:cNvSpPr>
            <a:spLocks noGrp="1"/>
          </p:cNvSpPr>
          <p:nvPr>
            <p:ph type="title"/>
          </p:nvPr>
        </p:nvSpPr>
        <p:spPr/>
        <p:txBody>
          <a:bodyPr/>
          <a:lstStyle/>
          <a:p>
            <a:r>
              <a:rPr lang="en-US" dirty="0">
                <a:solidFill>
                  <a:srgbClr val="C00000"/>
                </a:solidFill>
              </a:rPr>
              <a:t>Advantages and disadvantages of MBO</a:t>
            </a:r>
            <a:endParaRPr lang="en-US" dirty="0"/>
          </a:p>
        </p:txBody>
      </p:sp>
      <p:sp>
        <p:nvSpPr>
          <p:cNvPr id="3" name="Content Placeholder 2">
            <a:extLst>
              <a:ext uri="{FF2B5EF4-FFF2-40B4-BE49-F238E27FC236}">
                <a16:creationId xmlns:a16="http://schemas.microsoft.com/office/drawing/2014/main" id="{2DE1DCDF-CC3A-1BC8-FC2C-0139A49A868E}"/>
              </a:ext>
            </a:extLst>
          </p:cNvPr>
          <p:cNvSpPr>
            <a:spLocks noGrp="1"/>
          </p:cNvSpPr>
          <p:nvPr>
            <p:ph idx="1"/>
          </p:nvPr>
        </p:nvSpPr>
        <p:spPr/>
        <p:txBody>
          <a:bodyPr>
            <a:normAutofit fontScale="92500" lnSpcReduction="20000"/>
          </a:bodyPr>
          <a:lstStyle/>
          <a:p>
            <a:pPr marL="0" indent="0">
              <a:buNone/>
            </a:pPr>
            <a:r>
              <a:rPr lang="en-US" b="1" dirty="0">
                <a:solidFill>
                  <a:srgbClr val="0070C0"/>
                </a:solidFill>
              </a:rPr>
              <a:t>Disadvantages:</a:t>
            </a:r>
          </a:p>
          <a:p>
            <a:pPr algn="l">
              <a:buFont typeface="+mj-lt"/>
              <a:buAutoNum type="arabicPeriod"/>
            </a:pPr>
            <a:r>
              <a:rPr lang="en-US" b="1" i="0" dirty="0">
                <a:solidFill>
                  <a:srgbClr val="0070C0"/>
                </a:solidFill>
                <a:effectLst/>
                <a:latin typeface="Söhne"/>
              </a:rPr>
              <a:t>Overemphasis on Goal Achievement</a:t>
            </a:r>
            <a:r>
              <a:rPr lang="en-US" b="0" i="0" dirty="0">
                <a:solidFill>
                  <a:srgbClr val="0D0D0D"/>
                </a:solidFill>
                <a:effectLst/>
                <a:latin typeface="Söhne"/>
              </a:rPr>
              <a:t>: In some cases, employees may prioritize achieving their objectives at the expense of other important aspects of their work, such as collaboration or creativity.</a:t>
            </a:r>
          </a:p>
          <a:p>
            <a:pPr algn="l">
              <a:buFont typeface="+mj-lt"/>
              <a:buAutoNum type="arabicPeriod"/>
            </a:pPr>
            <a:r>
              <a:rPr lang="en-US" b="1" i="0" dirty="0">
                <a:solidFill>
                  <a:srgbClr val="0070C0"/>
                </a:solidFill>
                <a:effectLst/>
                <a:latin typeface="Söhne"/>
              </a:rPr>
              <a:t>Complexity and Time-Consuming</a:t>
            </a:r>
            <a:r>
              <a:rPr lang="en-US" b="0" i="0" dirty="0">
                <a:solidFill>
                  <a:srgbClr val="0070C0"/>
                </a:solidFill>
                <a:effectLst/>
                <a:latin typeface="Söhne"/>
              </a:rPr>
              <a:t>: </a:t>
            </a:r>
            <a:r>
              <a:rPr lang="en-US" b="0" i="0" dirty="0">
                <a:solidFill>
                  <a:srgbClr val="0D0D0D"/>
                </a:solidFill>
                <a:effectLst/>
                <a:latin typeface="Söhne"/>
              </a:rPr>
              <a:t>Implementing MBO requires significant time and effort, including setting goals, monitoring progress, and providing feedback. This can be challenging for organizations with limited resources or competing priorities.</a:t>
            </a:r>
          </a:p>
          <a:p>
            <a:pPr algn="l">
              <a:buFont typeface="+mj-lt"/>
              <a:buAutoNum type="arabicPeriod"/>
            </a:pPr>
            <a:r>
              <a:rPr lang="en-US" b="1" i="0" dirty="0">
                <a:solidFill>
                  <a:srgbClr val="0070C0"/>
                </a:solidFill>
                <a:effectLst/>
                <a:latin typeface="Söhne"/>
              </a:rPr>
              <a:t>Potential for Conflict</a:t>
            </a:r>
            <a:r>
              <a:rPr lang="en-US" b="0" i="0" dirty="0">
                <a:solidFill>
                  <a:srgbClr val="0070C0"/>
                </a:solidFill>
                <a:effectLst/>
                <a:latin typeface="Söhne"/>
              </a:rPr>
              <a:t>: </a:t>
            </a:r>
            <a:r>
              <a:rPr lang="en-US" b="0" i="0" dirty="0">
                <a:solidFill>
                  <a:srgbClr val="0D0D0D"/>
                </a:solidFill>
                <a:effectLst/>
                <a:latin typeface="Söhne"/>
              </a:rPr>
              <a:t>Differences in priorities or objectives between individuals or departments may lead to conflicts or competition within the organization.</a:t>
            </a:r>
          </a:p>
          <a:p>
            <a:pPr algn="l">
              <a:buFont typeface="+mj-lt"/>
              <a:buAutoNum type="arabicPeriod"/>
            </a:pPr>
            <a:r>
              <a:rPr lang="en-US" b="1" i="0" dirty="0">
                <a:solidFill>
                  <a:srgbClr val="0070C0"/>
                </a:solidFill>
                <a:effectLst/>
                <a:latin typeface="Söhne"/>
              </a:rPr>
              <a:t>Decrease employee confidence </a:t>
            </a:r>
            <a:r>
              <a:rPr lang="en-US" b="0" i="0" dirty="0">
                <a:solidFill>
                  <a:srgbClr val="0D0D0D"/>
                </a:solidFill>
                <a:effectLst/>
                <a:latin typeface="Söhne"/>
              </a:rPr>
              <a:t>if the goals are too hard to complete.</a:t>
            </a:r>
          </a:p>
          <a:p>
            <a:pPr marL="0" indent="0">
              <a:buNone/>
            </a:pPr>
            <a:endParaRPr lang="en-US" dirty="0"/>
          </a:p>
        </p:txBody>
      </p:sp>
    </p:spTree>
    <p:extLst>
      <p:ext uri="{BB962C8B-B14F-4D97-AF65-F5344CB8AC3E}">
        <p14:creationId xmlns:p14="http://schemas.microsoft.com/office/powerpoint/2010/main" val="2262794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6C50-86B0-72FC-3754-B56754BA6BD1}"/>
              </a:ext>
            </a:extLst>
          </p:cNvPr>
          <p:cNvSpPr>
            <a:spLocks noGrp="1"/>
          </p:cNvSpPr>
          <p:nvPr>
            <p:ph type="title"/>
          </p:nvPr>
        </p:nvSpPr>
        <p:spPr/>
        <p:txBody>
          <a:bodyPr/>
          <a:lstStyle/>
          <a:p>
            <a:r>
              <a:rPr lang="en-US" dirty="0">
                <a:solidFill>
                  <a:srgbClr val="C00000"/>
                </a:solidFill>
              </a:rPr>
              <a:t>Purposes of planning</a:t>
            </a:r>
          </a:p>
        </p:txBody>
      </p:sp>
      <p:sp>
        <p:nvSpPr>
          <p:cNvPr id="3" name="Content Placeholder 2">
            <a:extLst>
              <a:ext uri="{FF2B5EF4-FFF2-40B4-BE49-F238E27FC236}">
                <a16:creationId xmlns:a16="http://schemas.microsoft.com/office/drawing/2014/main" id="{278110F6-BFB6-CFEE-D898-B580BA169246}"/>
              </a:ext>
            </a:extLst>
          </p:cNvPr>
          <p:cNvSpPr>
            <a:spLocks noGrp="1"/>
          </p:cNvSpPr>
          <p:nvPr>
            <p:ph idx="1"/>
          </p:nvPr>
        </p:nvSpPr>
        <p:spPr/>
        <p:txBody>
          <a:bodyPr/>
          <a:lstStyle/>
          <a:p>
            <a:pPr>
              <a:buFont typeface="Wingdings" panose="05000000000000000000" pitchFamily="2" charset="2"/>
              <a:buChar char="Ø"/>
            </a:pPr>
            <a:r>
              <a:rPr lang="en-US" dirty="0"/>
              <a:t>Provides direction</a:t>
            </a:r>
          </a:p>
          <a:p>
            <a:pPr>
              <a:buFont typeface="Wingdings" panose="05000000000000000000" pitchFamily="2" charset="2"/>
              <a:buChar char="Ø"/>
            </a:pPr>
            <a:r>
              <a:rPr lang="en-US" dirty="0"/>
              <a:t>Reduces uncertainty</a:t>
            </a:r>
          </a:p>
          <a:p>
            <a:pPr>
              <a:buFont typeface="Wingdings" panose="05000000000000000000" pitchFamily="2" charset="2"/>
              <a:buChar char="Ø"/>
            </a:pPr>
            <a:r>
              <a:rPr lang="en-US" dirty="0"/>
              <a:t>Minimizes waste and redundancy</a:t>
            </a:r>
          </a:p>
          <a:p>
            <a:pPr>
              <a:buFont typeface="Wingdings" panose="05000000000000000000" pitchFamily="2" charset="2"/>
              <a:buChar char="Ø"/>
            </a:pPr>
            <a:r>
              <a:rPr lang="en-US" dirty="0"/>
              <a:t>Sets the standard for controlling</a:t>
            </a:r>
          </a:p>
        </p:txBody>
      </p:sp>
    </p:spTree>
    <p:extLst>
      <p:ext uri="{BB962C8B-B14F-4D97-AF65-F5344CB8AC3E}">
        <p14:creationId xmlns:p14="http://schemas.microsoft.com/office/powerpoint/2010/main" val="161695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6E31A-7E38-7D8B-4353-0007233E21D4}"/>
              </a:ext>
            </a:extLst>
          </p:cNvPr>
          <p:cNvSpPr>
            <a:spLocks noGrp="1"/>
          </p:cNvSpPr>
          <p:nvPr>
            <p:ph type="title"/>
          </p:nvPr>
        </p:nvSpPr>
        <p:spPr/>
        <p:txBody>
          <a:bodyPr/>
          <a:lstStyle/>
          <a:p>
            <a:r>
              <a:rPr lang="en-US" dirty="0">
                <a:solidFill>
                  <a:srgbClr val="C00000"/>
                </a:solidFill>
              </a:rPr>
              <a:t>Purposes of planning</a:t>
            </a:r>
          </a:p>
        </p:txBody>
      </p:sp>
      <p:sp>
        <p:nvSpPr>
          <p:cNvPr id="3" name="Content Placeholder 2">
            <a:extLst>
              <a:ext uri="{FF2B5EF4-FFF2-40B4-BE49-F238E27FC236}">
                <a16:creationId xmlns:a16="http://schemas.microsoft.com/office/drawing/2014/main" id="{5BD83128-4E8B-C33D-1154-8691FDCD1987}"/>
              </a:ext>
            </a:extLst>
          </p:cNvPr>
          <p:cNvSpPr>
            <a:spLocks noGrp="1"/>
          </p:cNvSpPr>
          <p:nvPr>
            <p:ph idx="1"/>
          </p:nvPr>
        </p:nvSpPr>
        <p:spPr/>
        <p:txBody>
          <a:bodyPr>
            <a:normAutofit fontScale="92500" lnSpcReduction="10000"/>
          </a:bodyPr>
          <a:lstStyle/>
          <a:p>
            <a:pPr marL="0" indent="0" algn="l">
              <a:buNone/>
            </a:pPr>
            <a:r>
              <a:rPr lang="en-US" b="1" i="0" dirty="0">
                <a:solidFill>
                  <a:srgbClr val="0070C0"/>
                </a:solidFill>
                <a:effectLst/>
                <a:latin typeface="Söhne"/>
              </a:rPr>
              <a:t>1. Provides direction:</a:t>
            </a:r>
            <a:r>
              <a:rPr lang="en-US" b="0" i="0" dirty="0">
                <a:solidFill>
                  <a:srgbClr val="0070C0"/>
                </a:solidFill>
                <a:effectLst/>
                <a:latin typeface="Söhne"/>
              </a:rPr>
              <a:t> </a:t>
            </a:r>
          </a:p>
          <a:p>
            <a:pPr algn="l">
              <a:buFont typeface="Wingdings" panose="05000000000000000000" pitchFamily="2" charset="2"/>
              <a:buChar char="Ø"/>
            </a:pPr>
            <a:r>
              <a:rPr lang="en-US" b="0" i="0" dirty="0">
                <a:solidFill>
                  <a:srgbClr val="0D0D0D"/>
                </a:solidFill>
                <a:effectLst/>
                <a:latin typeface="Söhne"/>
              </a:rPr>
              <a:t>Planning helps set a clear direction for the organization by defining its goals, objectives, and strategies. It outlines the path that the organization should follow to achieve its desired outcomes. </a:t>
            </a:r>
          </a:p>
          <a:p>
            <a:pPr marL="0" indent="0" algn="l">
              <a:buNone/>
            </a:pPr>
            <a:r>
              <a:rPr lang="en-US" b="0" i="0" dirty="0">
                <a:solidFill>
                  <a:srgbClr val="0D0D0D"/>
                </a:solidFill>
                <a:effectLst/>
                <a:latin typeface="Söhne"/>
              </a:rPr>
              <a:t>For example:</a:t>
            </a:r>
          </a:p>
          <a:p>
            <a:pPr>
              <a:buFont typeface="Wingdings" panose="05000000000000000000" pitchFamily="2" charset="2"/>
              <a:buChar char="Ø"/>
            </a:pPr>
            <a:r>
              <a:rPr lang="en-US" b="0" i="0" dirty="0">
                <a:solidFill>
                  <a:srgbClr val="0D0D0D"/>
                </a:solidFill>
                <a:effectLst/>
                <a:latin typeface="Söhne"/>
              </a:rPr>
              <a:t>A technology company plans to expand its market share by entering new geographic regions and launching innovative products over the next five years.</a:t>
            </a:r>
          </a:p>
          <a:p>
            <a:pPr>
              <a:buFont typeface="Wingdings" panose="05000000000000000000" pitchFamily="2" charset="2"/>
              <a:buChar char="Ø"/>
            </a:pPr>
            <a:r>
              <a:rPr lang="en-US" b="0" i="0" dirty="0">
                <a:solidFill>
                  <a:srgbClr val="0D0D0D"/>
                </a:solidFill>
                <a:effectLst/>
                <a:latin typeface="Söhne"/>
              </a:rPr>
              <a:t>An educational institution plans to improve student performance by implementing new teaching methodologies and curriculum enhancements over the academic year.</a:t>
            </a:r>
          </a:p>
          <a:p>
            <a:pPr marL="0" indent="0">
              <a:buNone/>
            </a:pPr>
            <a:endParaRPr lang="en-US" dirty="0"/>
          </a:p>
        </p:txBody>
      </p:sp>
    </p:spTree>
    <p:extLst>
      <p:ext uri="{BB962C8B-B14F-4D97-AF65-F5344CB8AC3E}">
        <p14:creationId xmlns:p14="http://schemas.microsoft.com/office/powerpoint/2010/main" val="353030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DEEA-5618-9CA0-7248-3008955F4A45}"/>
              </a:ext>
            </a:extLst>
          </p:cNvPr>
          <p:cNvSpPr>
            <a:spLocks noGrp="1"/>
          </p:cNvSpPr>
          <p:nvPr>
            <p:ph type="title"/>
          </p:nvPr>
        </p:nvSpPr>
        <p:spPr/>
        <p:txBody>
          <a:bodyPr/>
          <a:lstStyle/>
          <a:p>
            <a:r>
              <a:rPr lang="en-US" dirty="0">
                <a:solidFill>
                  <a:srgbClr val="C00000"/>
                </a:solidFill>
              </a:rPr>
              <a:t>Purposes of planning</a:t>
            </a:r>
          </a:p>
        </p:txBody>
      </p:sp>
      <p:sp>
        <p:nvSpPr>
          <p:cNvPr id="3" name="Content Placeholder 2">
            <a:extLst>
              <a:ext uri="{FF2B5EF4-FFF2-40B4-BE49-F238E27FC236}">
                <a16:creationId xmlns:a16="http://schemas.microsoft.com/office/drawing/2014/main" id="{D5492787-A583-1A78-3A0C-D697D3E7245F}"/>
              </a:ext>
            </a:extLst>
          </p:cNvPr>
          <p:cNvSpPr>
            <a:spLocks noGrp="1"/>
          </p:cNvSpPr>
          <p:nvPr>
            <p:ph idx="1"/>
          </p:nvPr>
        </p:nvSpPr>
        <p:spPr/>
        <p:txBody>
          <a:bodyPr>
            <a:normAutofit fontScale="92500" lnSpcReduction="20000"/>
          </a:bodyPr>
          <a:lstStyle/>
          <a:p>
            <a:pPr marL="0" indent="0" algn="l">
              <a:buNone/>
            </a:pPr>
            <a:r>
              <a:rPr lang="en-US" b="1" i="0" dirty="0">
                <a:solidFill>
                  <a:srgbClr val="0070C0"/>
                </a:solidFill>
                <a:effectLst/>
                <a:latin typeface="Söhne"/>
              </a:rPr>
              <a:t>2. Reduces uncertainty:</a:t>
            </a:r>
            <a:r>
              <a:rPr lang="en-US" b="0" i="0" dirty="0">
                <a:solidFill>
                  <a:srgbClr val="0070C0"/>
                </a:solidFill>
                <a:effectLst/>
                <a:latin typeface="Söhne"/>
              </a:rPr>
              <a:t> </a:t>
            </a:r>
          </a:p>
          <a:p>
            <a:pPr algn="l">
              <a:buFont typeface="Wingdings" panose="05000000000000000000" pitchFamily="2" charset="2"/>
              <a:buChar char="Ø"/>
            </a:pPr>
            <a:r>
              <a:rPr lang="en-US" b="0" i="0" dirty="0">
                <a:solidFill>
                  <a:srgbClr val="0D0D0D"/>
                </a:solidFill>
                <a:effectLst/>
                <a:latin typeface="Söhne"/>
              </a:rPr>
              <a:t>Planning allows organizations to anticipate potential challenges and opportunities, reducing uncertainty in an ever-changing business environment. By forecasting future trends and developments, organizations can prepare for various scenarios and make informed decisions. </a:t>
            </a:r>
          </a:p>
          <a:p>
            <a:pPr marL="0" indent="0" algn="l">
              <a:buNone/>
            </a:pPr>
            <a:r>
              <a:rPr lang="en-US" b="0" i="0" dirty="0">
                <a:solidFill>
                  <a:srgbClr val="0D0D0D"/>
                </a:solidFill>
                <a:effectLst/>
                <a:latin typeface="Söhne"/>
              </a:rPr>
              <a:t>For example:</a:t>
            </a:r>
          </a:p>
          <a:p>
            <a:pPr algn="l">
              <a:buFont typeface="Wingdings" panose="05000000000000000000" pitchFamily="2" charset="2"/>
              <a:buChar char="Ø"/>
            </a:pPr>
            <a:r>
              <a:rPr lang="en-US" b="0" i="0" dirty="0">
                <a:solidFill>
                  <a:srgbClr val="0D0D0D"/>
                </a:solidFill>
                <a:effectLst/>
                <a:latin typeface="Söhne"/>
              </a:rPr>
              <a:t>A manufacturing company conducts market research and industry analysis to forecast demand for its products and plan production schedules accordingly.</a:t>
            </a:r>
          </a:p>
          <a:p>
            <a:pPr algn="l">
              <a:buFont typeface="Wingdings" panose="05000000000000000000" pitchFamily="2" charset="2"/>
              <a:buChar char="Ø"/>
            </a:pPr>
            <a:r>
              <a:rPr lang="en-US" b="0" i="0" dirty="0">
                <a:solidFill>
                  <a:srgbClr val="0D0D0D"/>
                </a:solidFill>
                <a:effectLst/>
                <a:latin typeface="Söhne"/>
              </a:rPr>
              <a:t>A healthcare organization develops contingency plans to address potential disruptions in service delivery due to natural disasters or public health emergencies.</a:t>
            </a:r>
          </a:p>
          <a:p>
            <a:pPr marL="0" indent="0">
              <a:buNone/>
            </a:pPr>
            <a:endParaRPr lang="en-US" dirty="0"/>
          </a:p>
        </p:txBody>
      </p:sp>
    </p:spTree>
    <p:extLst>
      <p:ext uri="{BB962C8B-B14F-4D97-AF65-F5344CB8AC3E}">
        <p14:creationId xmlns:p14="http://schemas.microsoft.com/office/powerpoint/2010/main" val="2022024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3D62-050B-ED8C-7392-532A0DB28C6A}"/>
              </a:ext>
            </a:extLst>
          </p:cNvPr>
          <p:cNvSpPr>
            <a:spLocks noGrp="1"/>
          </p:cNvSpPr>
          <p:nvPr>
            <p:ph type="title"/>
          </p:nvPr>
        </p:nvSpPr>
        <p:spPr/>
        <p:txBody>
          <a:bodyPr/>
          <a:lstStyle/>
          <a:p>
            <a:r>
              <a:rPr lang="en-US" dirty="0">
                <a:solidFill>
                  <a:srgbClr val="C00000"/>
                </a:solidFill>
              </a:rPr>
              <a:t>Purposes of planning</a:t>
            </a:r>
          </a:p>
        </p:txBody>
      </p:sp>
      <p:sp>
        <p:nvSpPr>
          <p:cNvPr id="3" name="Content Placeholder 2">
            <a:extLst>
              <a:ext uri="{FF2B5EF4-FFF2-40B4-BE49-F238E27FC236}">
                <a16:creationId xmlns:a16="http://schemas.microsoft.com/office/drawing/2014/main" id="{E33BF84F-9567-0AA1-02D2-97EE38D0D1E3}"/>
              </a:ext>
            </a:extLst>
          </p:cNvPr>
          <p:cNvSpPr>
            <a:spLocks noGrp="1"/>
          </p:cNvSpPr>
          <p:nvPr>
            <p:ph idx="1"/>
          </p:nvPr>
        </p:nvSpPr>
        <p:spPr/>
        <p:txBody>
          <a:bodyPr>
            <a:normAutofit fontScale="92500" lnSpcReduction="10000"/>
          </a:bodyPr>
          <a:lstStyle/>
          <a:p>
            <a:pPr marL="0" indent="0" algn="l">
              <a:buNone/>
            </a:pPr>
            <a:r>
              <a:rPr lang="en-US" b="1" i="0" dirty="0">
                <a:solidFill>
                  <a:srgbClr val="0070C0"/>
                </a:solidFill>
                <a:effectLst/>
                <a:latin typeface="Söhne"/>
              </a:rPr>
              <a:t>3. Minimizes waste and redundancy:</a:t>
            </a:r>
            <a:r>
              <a:rPr lang="en-US" b="0" i="0" dirty="0">
                <a:solidFill>
                  <a:srgbClr val="0070C0"/>
                </a:solidFill>
                <a:effectLst/>
                <a:latin typeface="Söhne"/>
              </a:rPr>
              <a:t> </a:t>
            </a:r>
          </a:p>
          <a:p>
            <a:pPr algn="l">
              <a:buFont typeface="Wingdings" panose="05000000000000000000" pitchFamily="2" charset="2"/>
              <a:buChar char="Ø"/>
            </a:pPr>
            <a:r>
              <a:rPr lang="en-US" b="0" i="0" dirty="0">
                <a:solidFill>
                  <a:srgbClr val="0D0D0D"/>
                </a:solidFill>
                <a:effectLst/>
                <a:latin typeface="Söhne"/>
              </a:rPr>
              <a:t>Through effective planning, organizations can optimize resource allocation and streamline processes, minimizing waste and redundancy. By identifying inefficiencies and eliminating unnecessary activities, organizations can improve productivity and cost-effectiveness. </a:t>
            </a:r>
          </a:p>
          <a:p>
            <a:pPr marL="0" indent="0" algn="l">
              <a:buNone/>
            </a:pPr>
            <a:r>
              <a:rPr lang="en-US" b="0" i="0" dirty="0">
                <a:solidFill>
                  <a:srgbClr val="0D0D0D"/>
                </a:solidFill>
                <a:effectLst/>
                <a:latin typeface="Söhne"/>
              </a:rPr>
              <a:t>For example:</a:t>
            </a:r>
          </a:p>
          <a:p>
            <a:pPr algn="l">
              <a:buFont typeface="Wingdings" panose="05000000000000000000" pitchFamily="2" charset="2"/>
              <a:buChar char="Ø"/>
            </a:pPr>
            <a:r>
              <a:rPr lang="en-US" b="0" i="0" dirty="0">
                <a:solidFill>
                  <a:srgbClr val="0D0D0D"/>
                </a:solidFill>
                <a:effectLst/>
                <a:latin typeface="Söhne"/>
              </a:rPr>
              <a:t>A retail chain optimizes its supply chain operations by implementing just-in-time inventory management techniques, reducing excess inventory and storage costs.</a:t>
            </a:r>
          </a:p>
          <a:p>
            <a:pPr algn="l">
              <a:buFont typeface="Wingdings" panose="05000000000000000000" pitchFamily="2" charset="2"/>
              <a:buChar char="Ø"/>
            </a:pPr>
            <a:r>
              <a:rPr lang="en-US" b="0" i="0" dirty="0">
                <a:solidFill>
                  <a:srgbClr val="0D0D0D"/>
                </a:solidFill>
                <a:effectLst/>
                <a:latin typeface="Söhne"/>
              </a:rPr>
              <a:t>A construction company develops a detailed project plan that sequences tasks and resources efficiently, minimizing idle time and costly rework.</a:t>
            </a:r>
          </a:p>
          <a:p>
            <a:endParaRPr lang="en-US" dirty="0"/>
          </a:p>
        </p:txBody>
      </p:sp>
    </p:spTree>
    <p:extLst>
      <p:ext uri="{BB962C8B-B14F-4D97-AF65-F5344CB8AC3E}">
        <p14:creationId xmlns:p14="http://schemas.microsoft.com/office/powerpoint/2010/main" val="38051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C3F58-BE17-16AA-84B9-A85D3B6A7CC5}"/>
              </a:ext>
            </a:extLst>
          </p:cNvPr>
          <p:cNvSpPr>
            <a:spLocks noGrp="1"/>
          </p:cNvSpPr>
          <p:nvPr>
            <p:ph type="title"/>
          </p:nvPr>
        </p:nvSpPr>
        <p:spPr/>
        <p:txBody>
          <a:bodyPr/>
          <a:lstStyle/>
          <a:p>
            <a:r>
              <a:rPr lang="en-US" dirty="0">
                <a:solidFill>
                  <a:srgbClr val="C00000"/>
                </a:solidFill>
              </a:rPr>
              <a:t>Purposes of planning</a:t>
            </a:r>
          </a:p>
        </p:txBody>
      </p:sp>
      <p:sp>
        <p:nvSpPr>
          <p:cNvPr id="3" name="Content Placeholder 2">
            <a:extLst>
              <a:ext uri="{FF2B5EF4-FFF2-40B4-BE49-F238E27FC236}">
                <a16:creationId xmlns:a16="http://schemas.microsoft.com/office/drawing/2014/main" id="{A1DE14B4-EC19-1210-1478-AF889BBFA0BB}"/>
              </a:ext>
            </a:extLst>
          </p:cNvPr>
          <p:cNvSpPr>
            <a:spLocks noGrp="1"/>
          </p:cNvSpPr>
          <p:nvPr>
            <p:ph idx="1"/>
          </p:nvPr>
        </p:nvSpPr>
        <p:spPr/>
        <p:txBody>
          <a:bodyPr>
            <a:normAutofit fontScale="92500" lnSpcReduction="20000"/>
          </a:bodyPr>
          <a:lstStyle/>
          <a:p>
            <a:pPr marL="0" indent="0" algn="l">
              <a:buNone/>
            </a:pPr>
            <a:r>
              <a:rPr lang="en-US" b="1" i="0" dirty="0">
                <a:solidFill>
                  <a:srgbClr val="0070C0"/>
                </a:solidFill>
                <a:effectLst/>
                <a:latin typeface="Söhne"/>
              </a:rPr>
              <a:t>4. Sets the standard for controlling:</a:t>
            </a:r>
            <a:r>
              <a:rPr lang="en-US" b="0" i="0" dirty="0">
                <a:solidFill>
                  <a:srgbClr val="0070C0"/>
                </a:solidFill>
                <a:effectLst/>
                <a:latin typeface="Söhne"/>
              </a:rPr>
              <a:t> </a:t>
            </a:r>
          </a:p>
          <a:p>
            <a:pPr algn="l">
              <a:buFont typeface="Wingdings" panose="05000000000000000000" pitchFamily="2" charset="2"/>
              <a:buChar char="Ø"/>
            </a:pPr>
            <a:r>
              <a:rPr lang="en-US" b="0" i="0" dirty="0">
                <a:solidFill>
                  <a:srgbClr val="0D0D0D"/>
                </a:solidFill>
                <a:effectLst/>
                <a:latin typeface="Söhne"/>
              </a:rPr>
              <a:t>Planning establishes benchmarks and performance standards against which actual results can be measured and evaluated. It provides a basis for monitoring progress, identifying deviations from the plan, and taking corrective actions as needed. </a:t>
            </a:r>
          </a:p>
          <a:p>
            <a:pPr marL="0" indent="0" algn="l">
              <a:buNone/>
            </a:pPr>
            <a:r>
              <a:rPr lang="en-US" b="0" i="0" dirty="0">
                <a:solidFill>
                  <a:srgbClr val="0D0D0D"/>
                </a:solidFill>
                <a:effectLst/>
                <a:latin typeface="Söhne"/>
              </a:rPr>
              <a:t>For example:</a:t>
            </a:r>
          </a:p>
          <a:p>
            <a:pPr algn="l">
              <a:buFont typeface="Wingdings" panose="05000000000000000000" pitchFamily="2" charset="2"/>
              <a:buChar char="Ø"/>
            </a:pPr>
            <a:r>
              <a:rPr lang="en-US" b="0" i="0" dirty="0">
                <a:solidFill>
                  <a:srgbClr val="0D0D0D"/>
                </a:solidFill>
                <a:effectLst/>
                <a:latin typeface="Söhne"/>
              </a:rPr>
              <a:t>A software development firm sets milestones and deadlines for each phase of a project and tracks progress using project management software. Deviations from the schedule trigger adjustments in resource allocation or project scope to ensure timely delivery.</a:t>
            </a:r>
          </a:p>
          <a:p>
            <a:pPr algn="l">
              <a:buFont typeface="Wingdings" panose="05000000000000000000" pitchFamily="2" charset="2"/>
              <a:buChar char="Ø"/>
            </a:pPr>
            <a:r>
              <a:rPr lang="en-US" b="0" i="0" dirty="0">
                <a:solidFill>
                  <a:srgbClr val="0D0D0D"/>
                </a:solidFill>
                <a:effectLst/>
                <a:latin typeface="Söhne"/>
              </a:rPr>
              <a:t>A financial institution compares actual financial performance against the budgeted targets on a quarterly basis and adjusts expenditure priorities or revenue-generation strategies accordingly.</a:t>
            </a:r>
          </a:p>
          <a:p>
            <a:endParaRPr lang="en-US" dirty="0"/>
          </a:p>
        </p:txBody>
      </p:sp>
    </p:spTree>
    <p:extLst>
      <p:ext uri="{BB962C8B-B14F-4D97-AF65-F5344CB8AC3E}">
        <p14:creationId xmlns:p14="http://schemas.microsoft.com/office/powerpoint/2010/main" val="1976753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9BD54-D40D-8B6C-19FB-E6588CD170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B86829-618D-D42D-E9B0-1C3AAA926A90}"/>
              </a:ext>
            </a:extLst>
          </p:cNvPr>
          <p:cNvSpPr>
            <a:spLocks noGrp="1"/>
          </p:cNvSpPr>
          <p:nvPr>
            <p:ph idx="1"/>
          </p:nvPr>
        </p:nvSpPr>
        <p:spPr/>
        <p:txBody>
          <a:bodyPr/>
          <a:lstStyle/>
          <a:p>
            <a:endParaRPr lang="en-US"/>
          </a:p>
        </p:txBody>
      </p:sp>
      <p:pic>
        <p:nvPicPr>
          <p:cNvPr id="4" name="Picture 3" descr="08-foundations-of-planning-management-chapter-7-8-638.jpg">
            <a:extLst>
              <a:ext uri="{FF2B5EF4-FFF2-40B4-BE49-F238E27FC236}">
                <a16:creationId xmlns:a16="http://schemas.microsoft.com/office/drawing/2014/main" id="{3F81000F-87E6-3DEA-4F3A-FA7D098667F6}"/>
              </a:ext>
            </a:extLst>
          </p:cNvPr>
          <p:cNvPicPr>
            <a:picLocks noChangeAspect="1"/>
          </p:cNvPicPr>
          <p:nvPr/>
        </p:nvPicPr>
        <p:blipFill rotWithShape="1">
          <a:blip r:embed="rId2"/>
          <a:srcRect b="8375"/>
          <a:stretch/>
        </p:blipFill>
        <p:spPr>
          <a:xfrm>
            <a:off x="0" y="4571"/>
            <a:ext cx="12192000" cy="6853429"/>
          </a:xfrm>
          <a:prstGeom prst="rect">
            <a:avLst/>
          </a:prstGeom>
        </p:spPr>
      </p:pic>
    </p:spTree>
    <p:extLst>
      <p:ext uri="{BB962C8B-B14F-4D97-AF65-F5344CB8AC3E}">
        <p14:creationId xmlns:p14="http://schemas.microsoft.com/office/powerpoint/2010/main" val="1312443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7BC23-5019-0375-2793-1C943FF1E2A9}"/>
              </a:ext>
            </a:extLst>
          </p:cNvPr>
          <p:cNvSpPr>
            <a:spLocks noGrp="1"/>
          </p:cNvSpPr>
          <p:nvPr>
            <p:ph type="title"/>
          </p:nvPr>
        </p:nvSpPr>
        <p:spPr/>
        <p:txBody>
          <a:bodyPr/>
          <a:lstStyle/>
          <a:p>
            <a:r>
              <a:rPr lang="en-US" dirty="0">
                <a:solidFill>
                  <a:srgbClr val="C00000"/>
                </a:solidFill>
              </a:rPr>
              <a:t>Types of Plans</a:t>
            </a:r>
          </a:p>
        </p:txBody>
      </p:sp>
      <p:sp>
        <p:nvSpPr>
          <p:cNvPr id="3" name="Content Placeholder 2">
            <a:extLst>
              <a:ext uri="{FF2B5EF4-FFF2-40B4-BE49-F238E27FC236}">
                <a16:creationId xmlns:a16="http://schemas.microsoft.com/office/drawing/2014/main" id="{283FCECF-F820-083E-563C-3CE0A2EC09FD}"/>
              </a:ext>
            </a:extLst>
          </p:cNvPr>
          <p:cNvSpPr>
            <a:spLocks noGrp="1"/>
          </p:cNvSpPr>
          <p:nvPr>
            <p:ph idx="1"/>
          </p:nvPr>
        </p:nvSpPr>
        <p:spPr>
          <a:xfrm>
            <a:off x="838200" y="1690688"/>
            <a:ext cx="10515600" cy="4486275"/>
          </a:xfrm>
        </p:spPr>
        <p:txBody>
          <a:bodyPr>
            <a:normAutofit lnSpcReduction="10000"/>
          </a:bodyPr>
          <a:lstStyle/>
          <a:p>
            <a:pPr marL="514350" indent="-514350">
              <a:buAutoNum type="arabicPeriod"/>
            </a:pPr>
            <a:r>
              <a:rPr lang="en-US" b="1" i="0" dirty="0">
                <a:solidFill>
                  <a:srgbClr val="0070C0"/>
                </a:solidFill>
                <a:effectLst/>
                <a:latin typeface="Söhne"/>
              </a:rPr>
              <a:t>Strategic Plan</a:t>
            </a:r>
            <a:r>
              <a:rPr lang="en-US" b="0" i="0" dirty="0">
                <a:solidFill>
                  <a:srgbClr val="0070C0"/>
                </a:solidFill>
                <a:effectLst/>
                <a:latin typeface="Söhne"/>
              </a:rPr>
              <a:t>: </a:t>
            </a:r>
            <a:r>
              <a:rPr lang="en-US" b="0" i="0" dirty="0">
                <a:solidFill>
                  <a:srgbClr val="0D0D0D"/>
                </a:solidFill>
                <a:effectLst/>
                <a:latin typeface="Söhne"/>
              </a:rPr>
              <a:t>A strategic plan outlines an organization's long-term goals and the actions necessary to achieve those goals. It typically covers a period of three to five years or even longer and provides a framework for decision-making and resource allocation. Strategic plans focus on the organization as a whole and its direction in the broader context of its environment.</a:t>
            </a:r>
          </a:p>
          <a:p>
            <a:pPr marL="514350" indent="-514350">
              <a:buAutoNum type="arabicPeriod"/>
            </a:pPr>
            <a:r>
              <a:rPr lang="en-US" b="1" i="0" dirty="0">
                <a:solidFill>
                  <a:srgbClr val="0070C0"/>
                </a:solidFill>
                <a:effectLst/>
                <a:latin typeface="Söhne"/>
              </a:rPr>
              <a:t>Operational Plan</a:t>
            </a:r>
            <a:r>
              <a:rPr lang="en-US" b="0" i="0" dirty="0">
                <a:solidFill>
                  <a:srgbClr val="0070C0"/>
                </a:solidFill>
                <a:effectLst/>
                <a:latin typeface="Söhne"/>
              </a:rPr>
              <a:t>: </a:t>
            </a:r>
            <a:r>
              <a:rPr lang="en-US" b="0" i="0" dirty="0">
                <a:solidFill>
                  <a:srgbClr val="0D0D0D"/>
                </a:solidFill>
                <a:effectLst/>
                <a:latin typeface="Söhne"/>
              </a:rPr>
              <a:t>An operational plan details the specific activities and tasks required to implement the strategies outlined in the strategic plan. It typically covers a shorter time frame, often one year, and provides detailed guidance for day-to-day operations. Operational plans are more focused on the execution of tasks and the allocation of resources to meet short-term objectives.</a:t>
            </a:r>
            <a:endParaRPr lang="en-US" dirty="0"/>
          </a:p>
        </p:txBody>
      </p:sp>
    </p:spTree>
    <p:extLst>
      <p:ext uri="{BB962C8B-B14F-4D97-AF65-F5344CB8AC3E}">
        <p14:creationId xmlns:p14="http://schemas.microsoft.com/office/powerpoint/2010/main" val="1234414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2344</Words>
  <Application>Microsoft Office PowerPoint</Application>
  <PresentationFormat>Widescreen</PresentationFormat>
  <Paragraphs>155</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Algerian</vt:lpstr>
      <vt:lpstr>Arial</vt:lpstr>
      <vt:lpstr>Calibri</vt:lpstr>
      <vt:lpstr>Calibri Light</vt:lpstr>
      <vt:lpstr>Söhne</vt:lpstr>
      <vt:lpstr>Wingdings</vt:lpstr>
      <vt:lpstr>Office Theme</vt:lpstr>
      <vt:lpstr>Planning</vt:lpstr>
      <vt:lpstr>Foundations of planning</vt:lpstr>
      <vt:lpstr>Purposes of planning</vt:lpstr>
      <vt:lpstr>Purposes of planning</vt:lpstr>
      <vt:lpstr>Purposes of planning</vt:lpstr>
      <vt:lpstr>Purposes of planning</vt:lpstr>
      <vt:lpstr>Purposes of planning</vt:lpstr>
      <vt:lpstr>PowerPoint Presentation</vt:lpstr>
      <vt:lpstr>Types of Plans</vt:lpstr>
      <vt:lpstr>PowerPoint Presentation</vt:lpstr>
      <vt:lpstr>PowerPoint Presentation</vt:lpstr>
      <vt:lpstr>PowerPoint Presentation</vt:lpstr>
      <vt:lpstr>Contingency Factors on Planning</vt:lpstr>
      <vt:lpstr>PowerPoint Presentation</vt:lpstr>
      <vt:lpstr>PowerPoint Presentation</vt:lpstr>
      <vt:lpstr>Planning Process</vt:lpstr>
      <vt:lpstr>Process of Planning</vt:lpstr>
      <vt:lpstr>PowerPoint Presentation</vt:lpstr>
      <vt:lpstr>PowerPoint Presentation</vt:lpstr>
      <vt:lpstr>PowerPoint Presentation</vt:lpstr>
      <vt:lpstr>Objectives: The foundation of planning</vt:lpstr>
      <vt:lpstr>Multiplicity of objectives</vt:lpstr>
      <vt:lpstr>Real versus stated objectives</vt:lpstr>
      <vt:lpstr>Traditional objective setting</vt:lpstr>
      <vt:lpstr>PowerPoint Presentation</vt:lpstr>
      <vt:lpstr>Management by Objectives(MBO)</vt:lpstr>
      <vt:lpstr>Advantages and disadvantages of MBO</vt:lpstr>
      <vt:lpstr>Advantages and disadvantages of MBO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dc:title>
  <dc:creator>IT SPACE</dc:creator>
  <cp:lastModifiedBy>IT SPACE</cp:lastModifiedBy>
  <cp:revision>8</cp:revision>
  <dcterms:created xsi:type="dcterms:W3CDTF">2024-02-26T14:17:10Z</dcterms:created>
  <dcterms:modified xsi:type="dcterms:W3CDTF">2024-03-03T14:56:57Z</dcterms:modified>
</cp:coreProperties>
</file>