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9E736-9768-43FE-989E-73EB95DA5BE9}"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382B5-AF9F-48D4-9A39-A7ED3D9E3067}" type="slidenum">
              <a:rPr lang="en-US" smtClean="0"/>
              <a:t>‹#›</a:t>
            </a:fld>
            <a:endParaRPr lang="en-US"/>
          </a:p>
        </p:txBody>
      </p:sp>
    </p:spTree>
    <p:extLst>
      <p:ext uri="{BB962C8B-B14F-4D97-AF65-F5344CB8AC3E}">
        <p14:creationId xmlns:p14="http://schemas.microsoft.com/office/powerpoint/2010/main" val="2638823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881CC-1AFE-DC29-3674-F890A385DF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2649F-9C65-A91A-1E8C-EF3105DB5C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630628-A746-B0DD-FB92-BC55DB8D020D}"/>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3911F67F-A21A-2DEE-39B0-E0BA21916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2D4A9-2A9B-04D6-02FA-34D6447C7B43}"/>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45637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A7A2-4764-A7B0-D358-E1BE212FB0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8855A2-C5A2-957E-2A3F-F8787DE5C7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502C7-B7AE-1D52-9542-16EDEF11A307}"/>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E4BBE0F8-0654-D8A8-8621-E8B17D883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49EE3-2FFC-49F8-3AB0-B1A7E55838F2}"/>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15599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86667-95E2-217D-3E25-DB4AD4509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05683D-F6CA-3C39-D920-DA47D9133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5EF0F-EE44-A551-5C9A-79787653437B}"/>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0EA5219D-4E4D-003F-7F91-0E8EC51DC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BBBB-5843-2A0F-5786-859814575E00}"/>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123855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9204-46AE-EABA-CB8E-EA3C823A6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62A28C-95F5-FAC2-CCD5-1F4F939BB1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74ACC-7351-B9F2-24D6-51F93BAFCC5C}"/>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D69A82BD-7F19-EBA7-DC8D-AE4251FD8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9C8DE-722B-92C3-8A74-23C98B4D2333}"/>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322653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026B-0857-5415-E13D-246BFC4866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2BD862-BA53-662D-AC50-429733AB45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A2117-7373-AED0-BC3D-446499DCB9E3}"/>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00A60622-F872-CDFC-FBB1-065573FBC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BC78D-D0B9-61EE-C448-D3D2EAD4D36F}"/>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44474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026E7-1D7A-86EC-318A-D8675730D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2A5DC-BD2D-2E93-6F76-E5F1EE1FA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7DB5A7-DEEE-461D-946F-09E51589B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764FDB-8518-C9A3-648D-447609E812F7}"/>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6" name="Footer Placeholder 5">
            <a:extLst>
              <a:ext uri="{FF2B5EF4-FFF2-40B4-BE49-F238E27FC236}">
                <a16:creationId xmlns:a16="http://schemas.microsoft.com/office/drawing/2014/main" id="{B2B2E4D9-2DEC-A459-853E-984D1C8A5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DCA97-2C6F-55AF-F667-E46424B7E022}"/>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34563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8564-2284-193C-93CD-987D44AF6B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7A4AA0-E580-4217-D454-D86A3A888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D9205-B6E6-EEEB-13DE-D626E31739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4FA9B3-05B2-E062-1463-C79473956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90A425-11A7-BB3C-3842-EBFAB03C8F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FA85DB-2D88-B3CD-57A9-2390BAA1B7E1}"/>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8" name="Footer Placeholder 7">
            <a:extLst>
              <a:ext uri="{FF2B5EF4-FFF2-40B4-BE49-F238E27FC236}">
                <a16:creationId xmlns:a16="http://schemas.microsoft.com/office/drawing/2014/main" id="{15CA333C-EE0C-1BD5-099B-27C03012C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9CDDD5-CC05-0946-7DC4-62FCB394B329}"/>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11175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6C980-4C2E-A47C-9CC8-28F5EBF4B6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CDFD12-0F72-5713-7334-60C432B664FB}"/>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4" name="Footer Placeholder 3">
            <a:extLst>
              <a:ext uri="{FF2B5EF4-FFF2-40B4-BE49-F238E27FC236}">
                <a16:creationId xmlns:a16="http://schemas.microsoft.com/office/drawing/2014/main" id="{D2BF4CF5-4A83-5BE2-BAF6-DCCA1FFC0A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71D1A2-6FAA-B74A-1139-27BE8C797DE4}"/>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147002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DA36C-8372-F91A-289E-35D1B4955FAF}"/>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3" name="Footer Placeholder 2">
            <a:extLst>
              <a:ext uri="{FF2B5EF4-FFF2-40B4-BE49-F238E27FC236}">
                <a16:creationId xmlns:a16="http://schemas.microsoft.com/office/drawing/2014/main" id="{31E73013-6650-076A-D32E-281910BBAB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F7CED2-8435-7224-D510-AE228E8797A6}"/>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303246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4C0C6-0928-B627-6D8E-A24C5189B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99C20E-A34D-2EE1-C91D-BD1F512F6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4D57A-FAB0-124F-1C51-179E7FFD3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E2034-9768-91C4-08A1-1ADB0CBBD770}"/>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6" name="Footer Placeholder 5">
            <a:extLst>
              <a:ext uri="{FF2B5EF4-FFF2-40B4-BE49-F238E27FC236}">
                <a16:creationId xmlns:a16="http://schemas.microsoft.com/office/drawing/2014/main" id="{EC357C91-C077-67A8-82E0-44B276C37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5A9F5-CB46-FC7B-9571-3594883164F3}"/>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127987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A491-E8EE-1516-041A-96E703319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4BD8E8-5890-F509-5B2F-A6582671D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C841C-821B-8496-EE01-F81AA048A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C48BD-2904-828D-B66B-37D9D0CE82A2}"/>
              </a:ext>
            </a:extLst>
          </p:cNvPr>
          <p:cNvSpPr>
            <a:spLocks noGrp="1"/>
          </p:cNvSpPr>
          <p:nvPr>
            <p:ph type="dt" sz="half" idx="10"/>
          </p:nvPr>
        </p:nvSpPr>
        <p:spPr/>
        <p:txBody>
          <a:bodyPr/>
          <a:lstStyle/>
          <a:p>
            <a:fld id="{7D599B47-8CCC-410F-B66C-3512B08130B8}" type="datetimeFigureOut">
              <a:rPr lang="en-US" smtClean="0"/>
              <a:t>3/6/2024</a:t>
            </a:fld>
            <a:endParaRPr lang="en-US"/>
          </a:p>
        </p:txBody>
      </p:sp>
      <p:sp>
        <p:nvSpPr>
          <p:cNvPr id="6" name="Footer Placeholder 5">
            <a:extLst>
              <a:ext uri="{FF2B5EF4-FFF2-40B4-BE49-F238E27FC236}">
                <a16:creationId xmlns:a16="http://schemas.microsoft.com/office/drawing/2014/main" id="{E7B32ECE-E41E-EBDC-ED9A-CD98DBD95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8401A-ACBB-C7CB-0932-A97FC5C8E0F3}"/>
              </a:ext>
            </a:extLst>
          </p:cNvPr>
          <p:cNvSpPr>
            <a:spLocks noGrp="1"/>
          </p:cNvSpPr>
          <p:nvPr>
            <p:ph type="sldNum" sz="quarter" idx="12"/>
          </p:nvPr>
        </p:nvSpPr>
        <p:spPr/>
        <p:txBody>
          <a:bodyPr/>
          <a:lstStyle/>
          <a:p>
            <a:fld id="{3CB5652C-AC64-4F7E-ADAE-7D41FA64C281}" type="slidenum">
              <a:rPr lang="en-US" smtClean="0"/>
              <a:t>‹#›</a:t>
            </a:fld>
            <a:endParaRPr lang="en-US"/>
          </a:p>
        </p:txBody>
      </p:sp>
    </p:spTree>
    <p:extLst>
      <p:ext uri="{BB962C8B-B14F-4D97-AF65-F5344CB8AC3E}">
        <p14:creationId xmlns:p14="http://schemas.microsoft.com/office/powerpoint/2010/main" val="3637097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8F009-6ED8-4ABB-AF9B-395D664E31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F03644-52A7-C7D3-6B36-9DF6014A85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B026B-EC7A-FED5-A75A-2167CD70AF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599B47-8CCC-410F-B66C-3512B08130B8}" type="datetimeFigureOut">
              <a:rPr lang="en-US" smtClean="0"/>
              <a:t>3/6/2024</a:t>
            </a:fld>
            <a:endParaRPr lang="en-US"/>
          </a:p>
        </p:txBody>
      </p:sp>
      <p:sp>
        <p:nvSpPr>
          <p:cNvPr id="5" name="Footer Placeholder 4">
            <a:extLst>
              <a:ext uri="{FF2B5EF4-FFF2-40B4-BE49-F238E27FC236}">
                <a16:creationId xmlns:a16="http://schemas.microsoft.com/office/drawing/2014/main" id="{ABD8016E-B39C-5A3F-C5F1-AD4F18B42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FCC1D-2539-5C14-180D-E8C434120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5652C-AC64-4F7E-ADAE-7D41FA64C281}" type="slidenum">
              <a:rPr lang="en-US" smtClean="0"/>
              <a:t>‹#›</a:t>
            </a:fld>
            <a:endParaRPr lang="en-US"/>
          </a:p>
        </p:txBody>
      </p:sp>
    </p:spTree>
    <p:extLst>
      <p:ext uri="{BB962C8B-B14F-4D97-AF65-F5344CB8AC3E}">
        <p14:creationId xmlns:p14="http://schemas.microsoft.com/office/powerpoint/2010/main" val="27642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900F3-8840-1375-4FC1-9231BFA06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92000" cy="6858000"/>
          </a:xfrm>
          <a:prstGeom prst="rect">
            <a:avLst/>
          </a:prstGeom>
        </p:spPr>
      </p:pic>
      <p:sp>
        <p:nvSpPr>
          <p:cNvPr id="2" name="Title 1">
            <a:extLst>
              <a:ext uri="{FF2B5EF4-FFF2-40B4-BE49-F238E27FC236}">
                <a16:creationId xmlns:a16="http://schemas.microsoft.com/office/drawing/2014/main" id="{A571F246-6928-89B8-6399-8C27639B4B34}"/>
              </a:ext>
            </a:extLst>
          </p:cNvPr>
          <p:cNvSpPr>
            <a:spLocks noGrp="1"/>
          </p:cNvSpPr>
          <p:nvPr>
            <p:ph type="ctrTitle"/>
          </p:nvPr>
        </p:nvSpPr>
        <p:spPr>
          <a:xfrm>
            <a:off x="-98476" y="168812"/>
            <a:ext cx="5866229" cy="2110154"/>
          </a:xfrm>
        </p:spPr>
        <p:txBody>
          <a:bodyPr>
            <a:noAutofit/>
          </a:bodyPr>
          <a:lstStyle/>
          <a:p>
            <a:r>
              <a:rPr lang="en-US" b="1" dirty="0">
                <a:solidFill>
                  <a:schemeClr val="accent3">
                    <a:lumMod val="50000"/>
                  </a:schemeClr>
                </a:solidFill>
                <a:latin typeface="Algerian" panose="04020705040A02060702" pitchFamily="82" charset="0"/>
              </a:rPr>
              <a:t>Organization Structure</a:t>
            </a:r>
          </a:p>
        </p:txBody>
      </p:sp>
      <p:sp>
        <p:nvSpPr>
          <p:cNvPr id="11" name="TextBox 10">
            <a:extLst>
              <a:ext uri="{FF2B5EF4-FFF2-40B4-BE49-F238E27FC236}">
                <a16:creationId xmlns:a16="http://schemas.microsoft.com/office/drawing/2014/main" id="{D7917E3C-8F01-3EE1-D923-C1E5D601D9E8}"/>
              </a:ext>
            </a:extLst>
          </p:cNvPr>
          <p:cNvSpPr txBox="1"/>
          <p:nvPr/>
        </p:nvSpPr>
        <p:spPr>
          <a:xfrm>
            <a:off x="8975187" y="4375053"/>
            <a:ext cx="3949503" cy="1938992"/>
          </a:xfrm>
          <a:prstGeom prst="rect">
            <a:avLst/>
          </a:prstGeom>
          <a:noFill/>
        </p:spPr>
        <p:txBody>
          <a:bodyPr wrap="square">
            <a:spAutoFit/>
          </a:bodyPr>
          <a:lstStyle/>
          <a:p>
            <a:r>
              <a:rPr lang="en-US" sz="6000" b="1" dirty="0">
                <a:solidFill>
                  <a:schemeClr val="accent3">
                    <a:lumMod val="50000"/>
                  </a:schemeClr>
                </a:solidFill>
                <a:latin typeface="Algerian" panose="04020705040A02060702" pitchFamily="82" charset="0"/>
              </a:rPr>
              <a:t>And</a:t>
            </a:r>
            <a:br>
              <a:rPr lang="en-US" sz="6000" b="1" dirty="0">
                <a:solidFill>
                  <a:schemeClr val="accent3">
                    <a:lumMod val="50000"/>
                  </a:schemeClr>
                </a:solidFill>
                <a:latin typeface="Algerian" panose="04020705040A02060702" pitchFamily="82" charset="0"/>
              </a:rPr>
            </a:br>
            <a:r>
              <a:rPr lang="en-US" sz="6000" b="1" dirty="0">
                <a:solidFill>
                  <a:schemeClr val="accent3">
                    <a:lumMod val="50000"/>
                  </a:schemeClr>
                </a:solidFill>
                <a:latin typeface="Algerian" panose="04020705040A02060702" pitchFamily="82" charset="0"/>
              </a:rPr>
              <a:t>Design</a:t>
            </a:r>
            <a:endParaRPr lang="en-US" sz="6000" dirty="0"/>
          </a:p>
        </p:txBody>
      </p:sp>
    </p:spTree>
    <p:extLst>
      <p:ext uri="{BB962C8B-B14F-4D97-AF65-F5344CB8AC3E}">
        <p14:creationId xmlns:p14="http://schemas.microsoft.com/office/powerpoint/2010/main" val="89200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F3EE-42EE-B12B-0846-6632F274F7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D7F7E6-E9A6-2B60-EBD3-A84F40D3E372}"/>
              </a:ext>
            </a:extLst>
          </p:cNvPr>
          <p:cNvSpPr>
            <a:spLocks noGrp="1"/>
          </p:cNvSpPr>
          <p:nvPr>
            <p:ph idx="1"/>
          </p:nvPr>
        </p:nvSpPr>
        <p:spPr/>
        <p:txBody>
          <a:bodyPr/>
          <a:lstStyle/>
          <a:p>
            <a:pPr marL="0" indent="0">
              <a:buNone/>
            </a:pPr>
            <a:r>
              <a:rPr lang="en-US" dirty="0">
                <a:solidFill>
                  <a:srgbClr val="0070C0"/>
                </a:solidFill>
              </a:rPr>
              <a:t>Centralization and decentralization</a:t>
            </a:r>
          </a:p>
          <a:p>
            <a:r>
              <a:rPr lang="en-US" b="1" dirty="0"/>
              <a:t>Centralization</a:t>
            </a:r>
            <a:r>
              <a:rPr lang="en-US" dirty="0"/>
              <a:t> refers to the degree to which decision making takes place at upper levels of the organization.</a:t>
            </a:r>
          </a:p>
          <a:p>
            <a:r>
              <a:rPr lang="en-US" dirty="0"/>
              <a:t>If top managers make key decisions with little input from below, then the organization is more centralized.</a:t>
            </a:r>
          </a:p>
          <a:p>
            <a:r>
              <a:rPr lang="en-US" b="1" dirty="0"/>
              <a:t>Decentralization</a:t>
            </a:r>
            <a:r>
              <a:rPr lang="en-US" dirty="0"/>
              <a:t> refers to the degree to which lower level employees provide input or actually make decisions.</a:t>
            </a:r>
          </a:p>
        </p:txBody>
      </p:sp>
    </p:spTree>
    <p:extLst>
      <p:ext uri="{BB962C8B-B14F-4D97-AF65-F5344CB8AC3E}">
        <p14:creationId xmlns:p14="http://schemas.microsoft.com/office/powerpoint/2010/main" val="87637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8CE7-4F0E-20C5-7CCC-91C3A903853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760AB79-2189-7AE3-3C12-2FFA8CCB95BF}"/>
              </a:ext>
            </a:extLst>
          </p:cNvPr>
          <p:cNvSpPr>
            <a:spLocks noGrp="1"/>
          </p:cNvSpPr>
          <p:nvPr>
            <p:ph idx="1"/>
          </p:nvPr>
        </p:nvSpPr>
        <p:spPr/>
        <p:txBody>
          <a:bodyPr/>
          <a:lstStyle/>
          <a:p>
            <a:pPr marL="0" indent="0">
              <a:buNone/>
            </a:pPr>
            <a:r>
              <a:rPr lang="en-US" dirty="0">
                <a:solidFill>
                  <a:srgbClr val="0070C0"/>
                </a:solidFill>
              </a:rPr>
              <a:t>Formalization</a:t>
            </a:r>
          </a:p>
          <a:p>
            <a:r>
              <a:rPr lang="en-US" dirty="0"/>
              <a:t>It refers to how standardized an organization’s jobs are and the extent to which employee behaviour is guided by rules and procedures.</a:t>
            </a:r>
          </a:p>
          <a:p>
            <a:r>
              <a:rPr lang="en-US" dirty="0"/>
              <a:t>In highly formalized organizations, there are explicit job descriptions, numerous organizational rules and clearly defined procedures covering work processes.</a:t>
            </a:r>
          </a:p>
          <a:p>
            <a:r>
              <a:rPr lang="en-US" dirty="0"/>
              <a:t>Employees have little discretion over what’s done, when it’s done and how it’s done.</a:t>
            </a:r>
          </a:p>
        </p:txBody>
      </p:sp>
    </p:spTree>
    <p:extLst>
      <p:ext uri="{BB962C8B-B14F-4D97-AF65-F5344CB8AC3E}">
        <p14:creationId xmlns:p14="http://schemas.microsoft.com/office/powerpoint/2010/main" val="171504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99802-19D0-58E3-97E9-9A33D8499800}"/>
              </a:ext>
            </a:extLst>
          </p:cNvPr>
          <p:cNvSpPr>
            <a:spLocks noGrp="1"/>
          </p:cNvSpPr>
          <p:nvPr>
            <p:ph type="title"/>
          </p:nvPr>
        </p:nvSpPr>
        <p:spPr/>
        <p:txBody>
          <a:bodyPr/>
          <a:lstStyle/>
          <a:p>
            <a:r>
              <a:rPr lang="en-US" dirty="0">
                <a:solidFill>
                  <a:srgbClr val="C00000"/>
                </a:solidFill>
              </a:rPr>
              <a:t>Building the vertical dimension of organizations </a:t>
            </a:r>
          </a:p>
        </p:txBody>
      </p:sp>
      <p:sp>
        <p:nvSpPr>
          <p:cNvPr id="3" name="Content Placeholder 2">
            <a:extLst>
              <a:ext uri="{FF2B5EF4-FFF2-40B4-BE49-F238E27FC236}">
                <a16:creationId xmlns:a16="http://schemas.microsoft.com/office/drawing/2014/main" id="{A1C2895E-2ED8-4BFC-0E83-FA42910EAEEE}"/>
              </a:ext>
            </a:extLst>
          </p:cNvPr>
          <p:cNvSpPr>
            <a:spLocks noGrp="1"/>
          </p:cNvSpPr>
          <p:nvPr>
            <p:ph idx="1"/>
          </p:nvPr>
        </p:nvSpPr>
        <p:spPr/>
        <p:txBody>
          <a:bodyPr>
            <a:normAutofit fontScale="85000" lnSpcReduction="20000"/>
          </a:bodyPr>
          <a:lstStyle/>
          <a:p>
            <a:r>
              <a:rPr lang="en-US" b="0" i="0" dirty="0">
                <a:solidFill>
                  <a:srgbClr val="0D0D0D"/>
                </a:solidFill>
                <a:effectLst/>
                <a:latin typeface="Söhne"/>
              </a:rPr>
              <a:t>The vertical dimension of organizations refers to the hierarchical structure and levels of authority within the organization. </a:t>
            </a:r>
          </a:p>
          <a:p>
            <a:r>
              <a:rPr lang="en-US" b="0" i="0" dirty="0">
                <a:solidFill>
                  <a:srgbClr val="0D0D0D"/>
                </a:solidFill>
                <a:effectLst/>
                <a:latin typeface="Söhne"/>
              </a:rPr>
              <a:t>A vertical organization structure is characterized by a hierarchical chain of command, where managers are responsible for directing and controlling their subordinates' work.</a:t>
            </a:r>
          </a:p>
          <a:p>
            <a:r>
              <a:rPr lang="en-US" b="0" i="0" dirty="0">
                <a:solidFill>
                  <a:srgbClr val="0D0D0D"/>
                </a:solidFill>
                <a:effectLst/>
                <a:latin typeface="Söhne"/>
              </a:rPr>
              <a:t>It involves the arrangement of roles, responsibilities, and reporting relationships from top management to lower levels. Here's how to build the vertical dimension effectively:</a:t>
            </a:r>
          </a:p>
          <a:p>
            <a:pPr algn="l">
              <a:buFont typeface="+mj-lt"/>
              <a:buAutoNum type="arabicPeriod"/>
            </a:pPr>
            <a:r>
              <a:rPr lang="en-US" b="1" i="0" dirty="0">
                <a:solidFill>
                  <a:srgbClr val="0070C0"/>
                </a:solidFill>
                <a:effectLst/>
                <a:latin typeface="Söhne"/>
              </a:rPr>
              <a:t> Clear Organizational Structure:</a:t>
            </a:r>
            <a:r>
              <a:rPr lang="en-US" b="0" i="0" dirty="0">
                <a:solidFill>
                  <a:srgbClr val="0070C0"/>
                </a:solidFill>
                <a:effectLst/>
                <a:latin typeface="Söhne"/>
              </a:rPr>
              <a:t> </a:t>
            </a:r>
            <a:r>
              <a:rPr lang="en-US" b="0" i="0" dirty="0">
                <a:solidFill>
                  <a:srgbClr val="0D0D0D"/>
                </a:solidFill>
                <a:effectLst/>
                <a:latin typeface="Söhne"/>
              </a:rPr>
              <a:t>Establishing a clear organizational structure ensures that everyone understands their roles, responsibilities, and who they report to. This clarity fosters efficiency and accountability.</a:t>
            </a:r>
          </a:p>
          <a:p>
            <a:pPr algn="l">
              <a:buFont typeface="+mj-lt"/>
              <a:buAutoNum type="arabicPeriod"/>
            </a:pPr>
            <a:r>
              <a:rPr lang="en-US" b="1" i="0" dirty="0">
                <a:solidFill>
                  <a:srgbClr val="0070C0"/>
                </a:solidFill>
                <a:effectLst/>
                <a:latin typeface="Söhne"/>
              </a:rPr>
              <a:t> Hierarchy of Authority:</a:t>
            </a:r>
            <a:r>
              <a:rPr lang="en-US" b="0" i="0" dirty="0">
                <a:solidFill>
                  <a:srgbClr val="0070C0"/>
                </a:solidFill>
                <a:effectLst/>
                <a:latin typeface="Söhne"/>
              </a:rPr>
              <a:t> </a:t>
            </a:r>
            <a:r>
              <a:rPr lang="en-US" b="0" i="0" dirty="0">
                <a:solidFill>
                  <a:srgbClr val="0D0D0D"/>
                </a:solidFill>
                <a:effectLst/>
                <a:latin typeface="Söhne"/>
              </a:rPr>
              <a:t>Define clear lines of authority and decision-making processes. This helps prevent confusion and ensures that decisions are made effectively and in a timely manner.</a:t>
            </a:r>
          </a:p>
          <a:p>
            <a:endParaRPr lang="en-US" dirty="0"/>
          </a:p>
        </p:txBody>
      </p:sp>
    </p:spTree>
    <p:extLst>
      <p:ext uri="{BB962C8B-B14F-4D97-AF65-F5344CB8AC3E}">
        <p14:creationId xmlns:p14="http://schemas.microsoft.com/office/powerpoint/2010/main" val="402761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D8EC-D2DA-1CAD-49AA-E36DC3B5A587}"/>
              </a:ext>
            </a:extLst>
          </p:cNvPr>
          <p:cNvSpPr>
            <a:spLocks noGrp="1"/>
          </p:cNvSpPr>
          <p:nvPr>
            <p:ph type="title"/>
          </p:nvPr>
        </p:nvSpPr>
        <p:spPr/>
        <p:txBody>
          <a:bodyPr/>
          <a:lstStyle/>
          <a:p>
            <a:r>
              <a:rPr lang="en-US" dirty="0">
                <a:solidFill>
                  <a:srgbClr val="C00000"/>
                </a:solidFill>
              </a:rPr>
              <a:t>Building the vertical dimension of organizations </a:t>
            </a:r>
            <a:endParaRPr lang="en-US" dirty="0"/>
          </a:p>
        </p:txBody>
      </p:sp>
      <p:sp>
        <p:nvSpPr>
          <p:cNvPr id="3" name="Content Placeholder 2">
            <a:extLst>
              <a:ext uri="{FF2B5EF4-FFF2-40B4-BE49-F238E27FC236}">
                <a16:creationId xmlns:a16="http://schemas.microsoft.com/office/drawing/2014/main" id="{AA561F03-0674-9139-E04E-8E93CFCF5601}"/>
              </a:ext>
            </a:extLst>
          </p:cNvPr>
          <p:cNvSpPr>
            <a:spLocks noGrp="1"/>
          </p:cNvSpPr>
          <p:nvPr>
            <p:ph idx="1"/>
          </p:nvPr>
        </p:nvSpPr>
        <p:spPr/>
        <p:txBody>
          <a:bodyPr>
            <a:normAutofit lnSpcReduction="10000"/>
          </a:bodyPr>
          <a:lstStyle/>
          <a:p>
            <a:pPr marL="0" indent="0">
              <a:buNone/>
            </a:pPr>
            <a:r>
              <a:rPr lang="en-US" b="1" dirty="0">
                <a:solidFill>
                  <a:srgbClr val="0070C0"/>
                </a:solidFill>
                <a:latin typeface="Söhne"/>
              </a:rPr>
              <a:t>3</a:t>
            </a:r>
            <a:r>
              <a:rPr lang="en-US" b="1" i="0" dirty="0">
                <a:solidFill>
                  <a:srgbClr val="0070C0"/>
                </a:solidFill>
                <a:effectLst/>
                <a:latin typeface="Söhne"/>
              </a:rPr>
              <a:t>. Delegation of Authority:</a:t>
            </a:r>
            <a:r>
              <a:rPr lang="en-US" b="0" i="0" dirty="0">
                <a:solidFill>
                  <a:srgbClr val="0070C0"/>
                </a:solidFill>
                <a:effectLst/>
                <a:latin typeface="Söhne"/>
              </a:rPr>
              <a:t> </a:t>
            </a:r>
            <a:r>
              <a:rPr lang="en-US" b="0" i="0" dirty="0">
                <a:solidFill>
                  <a:srgbClr val="0D0D0D"/>
                </a:solidFill>
                <a:effectLst/>
                <a:latin typeface="Söhne"/>
              </a:rPr>
              <a:t>Empower employees by delegating authority appropriately. This not only relieves the burden on top management but also fosters employee development and engagement.</a:t>
            </a:r>
            <a:endParaRPr lang="en-US" b="1" i="0" dirty="0">
              <a:solidFill>
                <a:srgbClr val="0D0D0D"/>
              </a:solidFill>
              <a:effectLst/>
              <a:latin typeface="Söhne"/>
            </a:endParaRPr>
          </a:p>
          <a:p>
            <a:pPr marL="0" indent="0" algn="l">
              <a:buNone/>
            </a:pPr>
            <a:r>
              <a:rPr lang="en-US" b="1" i="0" dirty="0">
                <a:solidFill>
                  <a:srgbClr val="0070C0"/>
                </a:solidFill>
                <a:effectLst/>
                <a:latin typeface="Söhne"/>
              </a:rPr>
              <a:t>4. Communication Channels:</a:t>
            </a:r>
            <a:r>
              <a:rPr lang="en-US" b="0" i="0" dirty="0">
                <a:solidFill>
                  <a:srgbClr val="0070C0"/>
                </a:solidFill>
                <a:effectLst/>
                <a:latin typeface="Söhne"/>
              </a:rPr>
              <a:t> </a:t>
            </a:r>
            <a:r>
              <a:rPr lang="en-US" b="0" i="0" dirty="0">
                <a:solidFill>
                  <a:srgbClr val="0D0D0D"/>
                </a:solidFill>
                <a:effectLst/>
                <a:latin typeface="Söhne"/>
              </a:rPr>
              <a:t>Establish open and effective communication channels between different levels of the organization. This promotes transparency, feedback, and alignment with organizational goals.</a:t>
            </a:r>
          </a:p>
          <a:p>
            <a:pPr marL="0" indent="0" algn="l">
              <a:buNone/>
            </a:pPr>
            <a:r>
              <a:rPr lang="en-US" b="1" i="0" dirty="0">
                <a:solidFill>
                  <a:srgbClr val="0070C0"/>
                </a:solidFill>
                <a:effectLst/>
                <a:latin typeface="Söhne"/>
              </a:rPr>
              <a:t>5. Performance Management:</a:t>
            </a:r>
            <a:r>
              <a:rPr lang="en-US" b="0" i="0" dirty="0">
                <a:solidFill>
                  <a:srgbClr val="0070C0"/>
                </a:solidFill>
                <a:effectLst/>
                <a:latin typeface="Söhne"/>
              </a:rPr>
              <a:t> </a:t>
            </a:r>
            <a:r>
              <a:rPr lang="en-US" b="0" i="0" dirty="0">
                <a:solidFill>
                  <a:srgbClr val="0D0D0D"/>
                </a:solidFill>
                <a:effectLst/>
                <a:latin typeface="Söhne"/>
              </a:rPr>
              <a:t>Implement performance management systems to evaluate and reward employees based on their contributions to organizational goals. This encourages accountability and motivates employees to perform at their best.</a:t>
            </a:r>
          </a:p>
          <a:p>
            <a:endParaRPr lang="en-US" dirty="0"/>
          </a:p>
        </p:txBody>
      </p:sp>
    </p:spTree>
    <p:extLst>
      <p:ext uri="{BB962C8B-B14F-4D97-AF65-F5344CB8AC3E}">
        <p14:creationId xmlns:p14="http://schemas.microsoft.com/office/powerpoint/2010/main" val="30996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7583-2CD6-F6F4-873E-BB2D3EF816D8}"/>
              </a:ext>
            </a:extLst>
          </p:cNvPr>
          <p:cNvSpPr>
            <a:spLocks noGrp="1"/>
          </p:cNvSpPr>
          <p:nvPr>
            <p:ph type="title"/>
          </p:nvPr>
        </p:nvSpPr>
        <p:spPr/>
        <p:txBody>
          <a:bodyPr/>
          <a:lstStyle/>
          <a:p>
            <a:r>
              <a:rPr lang="en-US" dirty="0">
                <a:solidFill>
                  <a:srgbClr val="C00000"/>
                </a:solidFill>
              </a:rPr>
              <a:t>Building the horizontal dimension of organizations</a:t>
            </a:r>
          </a:p>
        </p:txBody>
      </p:sp>
      <p:sp>
        <p:nvSpPr>
          <p:cNvPr id="3" name="Content Placeholder 2">
            <a:extLst>
              <a:ext uri="{FF2B5EF4-FFF2-40B4-BE49-F238E27FC236}">
                <a16:creationId xmlns:a16="http://schemas.microsoft.com/office/drawing/2014/main" id="{5932E4A6-140B-7F5C-9B89-02151986E105}"/>
              </a:ext>
            </a:extLst>
          </p:cNvPr>
          <p:cNvSpPr>
            <a:spLocks noGrp="1"/>
          </p:cNvSpPr>
          <p:nvPr>
            <p:ph idx="1"/>
          </p:nvPr>
        </p:nvSpPr>
        <p:spPr/>
        <p:txBody>
          <a:bodyPr>
            <a:normAutofit fontScale="92500" lnSpcReduction="20000"/>
          </a:bodyPr>
          <a:lstStyle/>
          <a:p>
            <a:r>
              <a:rPr lang="en-US" dirty="0"/>
              <a:t>A horizontal organization structure is characterized by a flat management hierarchy where there are few managers overseeing many employees. </a:t>
            </a:r>
          </a:p>
          <a:p>
            <a:r>
              <a:rPr lang="en-US" dirty="0"/>
              <a:t>In this structure, employees are empowered to make decisions without constant managerial approval. </a:t>
            </a:r>
          </a:p>
          <a:p>
            <a:r>
              <a:rPr lang="en-US" b="0" i="0" dirty="0">
                <a:solidFill>
                  <a:srgbClr val="0D0D0D"/>
                </a:solidFill>
                <a:effectLst/>
                <a:latin typeface="Söhne"/>
              </a:rPr>
              <a:t>It involves breaking down silos and promoting synergy among various teams.</a:t>
            </a:r>
          </a:p>
          <a:p>
            <a:pPr algn="l"/>
            <a:r>
              <a:rPr lang="en-US" b="0" i="0" dirty="0">
                <a:solidFill>
                  <a:srgbClr val="0D0D0D"/>
                </a:solidFill>
                <a:effectLst/>
                <a:latin typeface="Söhne"/>
              </a:rPr>
              <a:t>Here's how to build the horizontal dimension effectively:</a:t>
            </a:r>
          </a:p>
          <a:p>
            <a:pPr algn="l">
              <a:buFont typeface="+mj-lt"/>
              <a:buAutoNum type="arabicPeriod"/>
            </a:pPr>
            <a:r>
              <a:rPr lang="en-US" b="1" i="0" dirty="0">
                <a:solidFill>
                  <a:srgbClr val="0070C0"/>
                </a:solidFill>
                <a:effectLst/>
                <a:latin typeface="Söhne"/>
              </a:rPr>
              <a:t> Cross-Functional Teams:</a:t>
            </a:r>
            <a:r>
              <a:rPr lang="en-US" b="0" i="0" dirty="0">
                <a:solidFill>
                  <a:srgbClr val="0070C0"/>
                </a:solidFill>
                <a:effectLst/>
                <a:latin typeface="Söhne"/>
              </a:rPr>
              <a:t> </a:t>
            </a:r>
            <a:r>
              <a:rPr lang="en-US" b="0" i="0" dirty="0">
                <a:solidFill>
                  <a:srgbClr val="0D0D0D"/>
                </a:solidFill>
                <a:effectLst/>
                <a:latin typeface="Söhne"/>
              </a:rPr>
              <a:t>Form cross-functional teams composed of members from different departments or disciplines to work together on specific projects or initiatives. This promotes collaboration and innovation.</a:t>
            </a:r>
          </a:p>
          <a:p>
            <a:pPr algn="l">
              <a:buFont typeface="+mj-lt"/>
              <a:buAutoNum type="arabicPeriod"/>
            </a:pPr>
            <a:r>
              <a:rPr lang="en-US" b="1" i="0" dirty="0">
                <a:solidFill>
                  <a:srgbClr val="0070C0"/>
                </a:solidFill>
                <a:effectLst/>
                <a:latin typeface="Söhne"/>
              </a:rPr>
              <a:t> Shared Goals and Objectives:</a:t>
            </a:r>
            <a:r>
              <a:rPr lang="en-US" b="0" i="0" dirty="0">
                <a:solidFill>
                  <a:srgbClr val="0070C0"/>
                </a:solidFill>
                <a:effectLst/>
                <a:latin typeface="Söhne"/>
              </a:rPr>
              <a:t> </a:t>
            </a:r>
            <a:r>
              <a:rPr lang="en-US" b="0" i="0" dirty="0">
                <a:solidFill>
                  <a:srgbClr val="0D0D0D"/>
                </a:solidFill>
                <a:effectLst/>
                <a:latin typeface="Söhne"/>
              </a:rPr>
              <a:t>Align the goals and objectives of different departments with the overall strategic objectives of the organization. This ensures that everyone is working towards the same overarching goals.</a:t>
            </a:r>
          </a:p>
          <a:p>
            <a:endParaRPr lang="en-US" dirty="0"/>
          </a:p>
        </p:txBody>
      </p:sp>
    </p:spTree>
    <p:extLst>
      <p:ext uri="{BB962C8B-B14F-4D97-AF65-F5344CB8AC3E}">
        <p14:creationId xmlns:p14="http://schemas.microsoft.com/office/powerpoint/2010/main" val="315886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2572-7E1B-7A30-36BC-D3F0F529B152}"/>
              </a:ext>
            </a:extLst>
          </p:cNvPr>
          <p:cNvSpPr>
            <a:spLocks noGrp="1"/>
          </p:cNvSpPr>
          <p:nvPr>
            <p:ph type="title"/>
          </p:nvPr>
        </p:nvSpPr>
        <p:spPr/>
        <p:txBody>
          <a:bodyPr/>
          <a:lstStyle/>
          <a:p>
            <a:r>
              <a:rPr lang="en-US" dirty="0">
                <a:solidFill>
                  <a:srgbClr val="C00000"/>
                </a:solidFill>
              </a:rPr>
              <a:t>Building the horizontal dimension of organizations</a:t>
            </a:r>
            <a:endParaRPr lang="en-US" dirty="0"/>
          </a:p>
        </p:txBody>
      </p:sp>
      <p:sp>
        <p:nvSpPr>
          <p:cNvPr id="3" name="Content Placeholder 2">
            <a:extLst>
              <a:ext uri="{FF2B5EF4-FFF2-40B4-BE49-F238E27FC236}">
                <a16:creationId xmlns:a16="http://schemas.microsoft.com/office/drawing/2014/main" id="{8895C5DA-07BD-5E27-C2A7-BBF3D2BD6A64}"/>
              </a:ext>
            </a:extLst>
          </p:cNvPr>
          <p:cNvSpPr>
            <a:spLocks noGrp="1"/>
          </p:cNvSpPr>
          <p:nvPr>
            <p:ph idx="1"/>
          </p:nvPr>
        </p:nvSpPr>
        <p:spPr/>
        <p:txBody>
          <a:bodyPr>
            <a:normAutofit fontScale="92500"/>
          </a:bodyPr>
          <a:lstStyle/>
          <a:p>
            <a:pPr marL="0" indent="0" algn="l">
              <a:buNone/>
            </a:pPr>
            <a:r>
              <a:rPr lang="en-US" b="1" i="0" dirty="0">
                <a:solidFill>
                  <a:srgbClr val="0070C0"/>
                </a:solidFill>
                <a:effectLst/>
                <a:latin typeface="Söhne"/>
              </a:rPr>
              <a:t>3. Interdepartmental Communication:</a:t>
            </a:r>
            <a:r>
              <a:rPr lang="en-US" b="0" i="0" dirty="0">
                <a:solidFill>
                  <a:srgbClr val="0070C0"/>
                </a:solidFill>
                <a:effectLst/>
                <a:latin typeface="Söhne"/>
              </a:rPr>
              <a:t> </a:t>
            </a:r>
            <a:r>
              <a:rPr lang="en-US" b="0" i="0" dirty="0">
                <a:solidFill>
                  <a:srgbClr val="0D0D0D"/>
                </a:solidFill>
                <a:effectLst/>
                <a:latin typeface="Söhne"/>
              </a:rPr>
              <a:t>Encourage open communication and information sharing among different departments. This helps break down silos and fosters a culture of collaboration and knowledge sharing.</a:t>
            </a:r>
          </a:p>
          <a:p>
            <a:pPr marL="0" indent="0" algn="l">
              <a:buNone/>
            </a:pPr>
            <a:r>
              <a:rPr lang="en-US" b="1" i="0" dirty="0">
                <a:solidFill>
                  <a:srgbClr val="0070C0"/>
                </a:solidFill>
                <a:effectLst/>
                <a:latin typeface="Söhne"/>
              </a:rPr>
              <a:t>4. Integrated Processes:</a:t>
            </a:r>
            <a:r>
              <a:rPr lang="en-US" b="0" i="0" dirty="0">
                <a:solidFill>
                  <a:srgbClr val="0070C0"/>
                </a:solidFill>
                <a:effectLst/>
                <a:latin typeface="Söhne"/>
              </a:rPr>
              <a:t> </a:t>
            </a:r>
            <a:r>
              <a:rPr lang="en-US" b="0" i="0" dirty="0">
                <a:solidFill>
                  <a:srgbClr val="0D0D0D"/>
                </a:solidFill>
                <a:effectLst/>
                <a:latin typeface="Söhne"/>
              </a:rPr>
              <a:t>Streamline and integrate processes across departments to eliminate inefficiencies and redundancies. This enhances productivity and improves the overall effectiveness of the organization.</a:t>
            </a:r>
          </a:p>
          <a:p>
            <a:pPr marL="0" indent="0" algn="l">
              <a:buNone/>
            </a:pPr>
            <a:r>
              <a:rPr lang="en-US" b="1" i="0" dirty="0">
                <a:solidFill>
                  <a:srgbClr val="0070C0"/>
                </a:solidFill>
                <a:effectLst/>
                <a:latin typeface="Söhne"/>
              </a:rPr>
              <a:t>5. Conflict Resolution Mechanisms:</a:t>
            </a:r>
            <a:r>
              <a:rPr lang="en-US" b="0" i="0" dirty="0">
                <a:solidFill>
                  <a:srgbClr val="0070C0"/>
                </a:solidFill>
                <a:effectLst/>
                <a:latin typeface="Söhne"/>
              </a:rPr>
              <a:t> </a:t>
            </a:r>
            <a:r>
              <a:rPr lang="en-US" b="0" i="0" dirty="0">
                <a:solidFill>
                  <a:srgbClr val="0D0D0D"/>
                </a:solidFill>
                <a:effectLst/>
                <a:latin typeface="Söhne"/>
              </a:rPr>
              <a:t>Establish effective mechanisms for resolving conflicts and addressing disagreements that may arise between different departments. This ensures that issues are addressed promptly and constructively.</a:t>
            </a:r>
          </a:p>
          <a:p>
            <a:endParaRPr lang="en-US" dirty="0"/>
          </a:p>
        </p:txBody>
      </p:sp>
    </p:spTree>
    <p:extLst>
      <p:ext uri="{BB962C8B-B14F-4D97-AF65-F5344CB8AC3E}">
        <p14:creationId xmlns:p14="http://schemas.microsoft.com/office/powerpoint/2010/main" val="392864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D726-D7E9-C27C-682C-E3BBBC4A17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8F30A-36D4-7038-5691-8C552DAA2B14}"/>
              </a:ext>
            </a:extLst>
          </p:cNvPr>
          <p:cNvSpPr>
            <a:spLocks noGrp="1"/>
          </p:cNvSpPr>
          <p:nvPr>
            <p:ph idx="1"/>
          </p:nvPr>
        </p:nvSpPr>
        <p:spPr/>
        <p:txBody>
          <a:bodyPr/>
          <a:lstStyle/>
          <a:p>
            <a:pPr marL="0" indent="0">
              <a:buNone/>
            </a:pPr>
            <a:r>
              <a:rPr lang="en-US" dirty="0">
                <a:solidFill>
                  <a:srgbClr val="0070C0"/>
                </a:solidFill>
              </a:rPr>
              <a:t>Departmentalization methods in horizontal structures include</a:t>
            </a:r>
          </a:p>
          <a:p>
            <a:pPr marL="0" indent="0">
              <a:buNone/>
            </a:pPr>
            <a:r>
              <a:rPr lang="en-US" dirty="0"/>
              <a:t>A. Functional (grouping by functions or expertise)</a:t>
            </a:r>
          </a:p>
          <a:p>
            <a:pPr marL="0" indent="0">
              <a:buNone/>
            </a:pPr>
            <a:r>
              <a:rPr lang="en-US" dirty="0"/>
              <a:t>B. Divisional (grouping by products, regions, or customer segments) an</a:t>
            </a:r>
          </a:p>
          <a:p>
            <a:pPr marL="0" indent="0">
              <a:buNone/>
            </a:pPr>
            <a:r>
              <a:rPr lang="en-US" dirty="0"/>
              <a:t>C. Matrix (combining multiple structures for flexibility).</a:t>
            </a:r>
          </a:p>
        </p:txBody>
      </p:sp>
    </p:spTree>
    <p:extLst>
      <p:ext uri="{BB962C8B-B14F-4D97-AF65-F5344CB8AC3E}">
        <p14:creationId xmlns:p14="http://schemas.microsoft.com/office/powerpoint/2010/main" val="6365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54BA-3D8D-F585-D311-99C536A4DA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D5CF1F-C207-3A70-44AC-35A10CE3D887}"/>
              </a:ext>
            </a:extLst>
          </p:cNvPr>
          <p:cNvSpPr>
            <a:spLocks noGrp="1"/>
          </p:cNvSpPr>
          <p:nvPr>
            <p:ph idx="1"/>
          </p:nvPr>
        </p:nvSpPr>
        <p:spPr>
          <a:xfrm>
            <a:off x="838200" y="1825625"/>
            <a:ext cx="10515600" cy="4667250"/>
          </a:xfrm>
        </p:spPr>
        <p:txBody>
          <a:bodyPr>
            <a:normAutofit lnSpcReduction="10000"/>
          </a:bodyPr>
          <a:lstStyle/>
          <a:p>
            <a:pPr marL="0" indent="0">
              <a:buNone/>
            </a:pPr>
            <a:r>
              <a:rPr lang="en-US" dirty="0">
                <a:solidFill>
                  <a:srgbClr val="0070C0"/>
                </a:solidFill>
              </a:rPr>
              <a:t>A. Functional (grouping by functions or expertise)</a:t>
            </a:r>
          </a:p>
          <a:p>
            <a:r>
              <a:rPr lang="en-US" dirty="0"/>
              <a:t>A functional structure is an organizational design that divides the organization into departments or units based on their specific functions or roles. </a:t>
            </a:r>
          </a:p>
          <a:p>
            <a:r>
              <a:rPr lang="en-US" dirty="0"/>
              <a:t>Each department is headed by a functional manager who typically has expertise and experience in the functions they oversee. </a:t>
            </a:r>
          </a:p>
          <a:p>
            <a:r>
              <a:rPr lang="en-US" dirty="0"/>
              <a:t>Employees are grouped within these departments based on their roles and responsibilities. </a:t>
            </a:r>
          </a:p>
          <a:p>
            <a:r>
              <a:rPr lang="en-US" dirty="0"/>
              <a:t>This structure is known for its efficiency in allowing employees to use their skills effectively within their specialized areas of expertise.</a:t>
            </a:r>
          </a:p>
          <a:p>
            <a:r>
              <a:rPr lang="en-US" dirty="0">
                <a:solidFill>
                  <a:srgbClr val="0070C0"/>
                </a:solidFill>
              </a:rPr>
              <a:t>Amazon, Apple </a:t>
            </a:r>
            <a:r>
              <a:rPr lang="en-US" dirty="0"/>
              <a:t>follow this structure.</a:t>
            </a:r>
          </a:p>
        </p:txBody>
      </p:sp>
    </p:spTree>
    <p:extLst>
      <p:ext uri="{BB962C8B-B14F-4D97-AF65-F5344CB8AC3E}">
        <p14:creationId xmlns:p14="http://schemas.microsoft.com/office/powerpoint/2010/main" val="372701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A0C5-13DF-11A8-C74B-4F3DFEE6B1F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1F7E209-2FDE-1BDB-D3BC-BBB1B382C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50828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7C1F2-41E5-13D2-1408-EAED1CA62B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2B5B9F-DE37-F2A2-04DA-63E1D5C82DAD}"/>
              </a:ext>
            </a:extLst>
          </p:cNvPr>
          <p:cNvSpPr>
            <a:spLocks noGrp="1"/>
          </p:cNvSpPr>
          <p:nvPr>
            <p:ph idx="1"/>
          </p:nvPr>
        </p:nvSpPr>
        <p:spPr>
          <a:xfrm>
            <a:off x="838200" y="1825625"/>
            <a:ext cx="10515600" cy="4898732"/>
          </a:xfrm>
        </p:spPr>
        <p:txBody>
          <a:bodyPr>
            <a:normAutofit/>
          </a:bodyPr>
          <a:lstStyle/>
          <a:p>
            <a:pPr marL="0" indent="0">
              <a:buNone/>
            </a:pPr>
            <a:r>
              <a:rPr lang="en-US" dirty="0">
                <a:solidFill>
                  <a:srgbClr val="0070C0"/>
                </a:solidFill>
              </a:rPr>
              <a:t>B. Divisional (grouping by products, regions, or customer segments)</a:t>
            </a:r>
          </a:p>
          <a:p>
            <a:r>
              <a:rPr lang="en-US" dirty="0"/>
              <a:t>A divisional organizational structure is a design that groups different organizational functions into distinct divisions, often based on product lines, geographic regions, or other criteria. </a:t>
            </a:r>
          </a:p>
          <a:p>
            <a:r>
              <a:rPr lang="en-US" dirty="0"/>
              <a:t>Each division operates independently and contains all the resources and functions needed to support its specific product line or geographical area. </a:t>
            </a:r>
          </a:p>
          <a:p>
            <a:r>
              <a:rPr lang="en-US" dirty="0"/>
              <a:t>This structure facilitates specialization and focus within each division, including dedicated finance, IT, and marketing departments, enabling more effective management of diverse products or markets.</a:t>
            </a:r>
          </a:p>
          <a:p>
            <a:r>
              <a:rPr lang="en-US" dirty="0">
                <a:solidFill>
                  <a:srgbClr val="0070C0"/>
                </a:solidFill>
              </a:rPr>
              <a:t>McDonald’s, Disney </a:t>
            </a:r>
            <a:r>
              <a:rPr lang="en-US" dirty="0"/>
              <a:t>follow this structure.</a:t>
            </a:r>
          </a:p>
        </p:txBody>
      </p:sp>
    </p:spTree>
    <p:extLst>
      <p:ext uri="{BB962C8B-B14F-4D97-AF65-F5344CB8AC3E}">
        <p14:creationId xmlns:p14="http://schemas.microsoft.com/office/powerpoint/2010/main" val="262038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F917-F323-754B-F2DC-CAE8E609AE50}"/>
              </a:ext>
            </a:extLst>
          </p:cNvPr>
          <p:cNvSpPr>
            <a:spLocks noGrp="1"/>
          </p:cNvSpPr>
          <p:nvPr>
            <p:ph type="title"/>
          </p:nvPr>
        </p:nvSpPr>
        <p:spPr/>
        <p:txBody>
          <a:bodyPr/>
          <a:lstStyle/>
          <a:p>
            <a:r>
              <a:rPr lang="en-US" dirty="0">
                <a:solidFill>
                  <a:srgbClr val="C00000"/>
                </a:solidFill>
              </a:rPr>
              <a:t>Organizing: Concept</a:t>
            </a:r>
          </a:p>
        </p:txBody>
      </p:sp>
      <p:sp>
        <p:nvSpPr>
          <p:cNvPr id="3" name="Content Placeholder 2">
            <a:extLst>
              <a:ext uri="{FF2B5EF4-FFF2-40B4-BE49-F238E27FC236}">
                <a16:creationId xmlns:a16="http://schemas.microsoft.com/office/drawing/2014/main" id="{9737B738-9013-42A2-375C-7BD992B6BE61}"/>
              </a:ext>
            </a:extLst>
          </p:cNvPr>
          <p:cNvSpPr>
            <a:spLocks noGrp="1"/>
          </p:cNvSpPr>
          <p:nvPr>
            <p:ph idx="1"/>
          </p:nvPr>
        </p:nvSpPr>
        <p:spPr/>
        <p:txBody>
          <a:bodyPr/>
          <a:lstStyle/>
          <a:p>
            <a:r>
              <a:rPr lang="en-US" i="1" dirty="0"/>
              <a:t>When the organization’s goals and plans are in place, the organizing function sets in motion the process of seeing that those goals and plans are pursued.</a:t>
            </a:r>
          </a:p>
          <a:p>
            <a:r>
              <a:rPr lang="en-US" i="1" dirty="0"/>
              <a:t>When managers organize, they are defining what work needs to be done and creating a structure that enables those work activities to be completed efficiently and effectively.</a:t>
            </a:r>
          </a:p>
          <a:p>
            <a:r>
              <a:rPr lang="en-US" b="1" dirty="0">
                <a:solidFill>
                  <a:srgbClr val="0070C0"/>
                </a:solidFill>
              </a:rPr>
              <a:t>Organizing is the process of arranging and structuring work to accomplish organizational goals.</a:t>
            </a:r>
          </a:p>
        </p:txBody>
      </p:sp>
    </p:spTree>
    <p:extLst>
      <p:ext uri="{BB962C8B-B14F-4D97-AF65-F5344CB8AC3E}">
        <p14:creationId xmlns:p14="http://schemas.microsoft.com/office/powerpoint/2010/main" val="1614724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FAF05-9AAE-4643-0126-6B34ACFDBC1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B186A4-6A60-EB29-1F01-4A1E2AF027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4354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2518-488F-BCA8-1FD8-21F69CB025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F5C59-0904-C178-DA57-31019376ADFD}"/>
              </a:ext>
            </a:extLst>
          </p:cNvPr>
          <p:cNvSpPr>
            <a:spLocks noGrp="1"/>
          </p:cNvSpPr>
          <p:nvPr>
            <p:ph idx="1"/>
          </p:nvPr>
        </p:nvSpPr>
        <p:spPr>
          <a:xfrm>
            <a:off x="838200" y="1825624"/>
            <a:ext cx="10515600" cy="5032375"/>
          </a:xfrm>
        </p:spPr>
        <p:txBody>
          <a:bodyPr>
            <a:normAutofit/>
          </a:bodyPr>
          <a:lstStyle/>
          <a:p>
            <a:pPr marL="0" indent="0">
              <a:buNone/>
            </a:pPr>
            <a:r>
              <a:rPr lang="en-US" dirty="0">
                <a:solidFill>
                  <a:srgbClr val="0070C0"/>
                </a:solidFill>
              </a:rPr>
              <a:t>C. Matrix (combining multiple structures for flexibility)</a:t>
            </a:r>
          </a:p>
          <a:p>
            <a:r>
              <a:rPr lang="en-US" dirty="0"/>
              <a:t>A matrix organizational structure is a workplace arrangement where employees report to two or more managers simultaneously, rather than having a single manager overseeing their work. </a:t>
            </a:r>
          </a:p>
          <a:p>
            <a:r>
              <a:rPr lang="en-US" dirty="0"/>
              <a:t>In this structure, employees may have a primary manager to whom they report regularly, but they also work under one or more project managers for specific projects or tasks. </a:t>
            </a:r>
          </a:p>
          <a:p>
            <a:r>
              <a:rPr lang="en-US" dirty="0"/>
              <a:t>This dual reporting system allows for greater flexibility and collaboration, particularly in complex and dynamic work environments.</a:t>
            </a:r>
          </a:p>
          <a:p>
            <a:r>
              <a:rPr lang="en-US" dirty="0">
                <a:solidFill>
                  <a:srgbClr val="0070C0"/>
                </a:solidFill>
              </a:rPr>
              <a:t>Nike, Phillips </a:t>
            </a:r>
            <a:r>
              <a:rPr lang="en-US" dirty="0"/>
              <a:t>follow this organization structure.</a:t>
            </a:r>
          </a:p>
        </p:txBody>
      </p:sp>
    </p:spTree>
    <p:extLst>
      <p:ext uri="{BB962C8B-B14F-4D97-AF65-F5344CB8AC3E}">
        <p14:creationId xmlns:p14="http://schemas.microsoft.com/office/powerpoint/2010/main" val="502099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683E-1C02-BFCA-90D8-A62D3680AFF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7028508-D345-2716-D836-429B6B089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1296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C1D7-AD3A-ED72-3812-51A8E8333B2B}"/>
              </a:ext>
            </a:extLst>
          </p:cNvPr>
          <p:cNvSpPr>
            <a:spLocks noGrp="1"/>
          </p:cNvSpPr>
          <p:nvPr>
            <p:ph type="title"/>
          </p:nvPr>
        </p:nvSpPr>
        <p:spPr/>
        <p:txBody>
          <a:bodyPr/>
          <a:lstStyle/>
          <a:p>
            <a:r>
              <a:rPr lang="en-US" dirty="0">
                <a:solidFill>
                  <a:srgbClr val="C00000"/>
                </a:solidFill>
              </a:rPr>
              <a:t>The contingency approach to organization design</a:t>
            </a:r>
          </a:p>
        </p:txBody>
      </p:sp>
      <p:sp>
        <p:nvSpPr>
          <p:cNvPr id="3" name="Content Placeholder 2">
            <a:extLst>
              <a:ext uri="{FF2B5EF4-FFF2-40B4-BE49-F238E27FC236}">
                <a16:creationId xmlns:a16="http://schemas.microsoft.com/office/drawing/2014/main" id="{195A2100-E7B9-98D9-F038-6C7B6F990A1E}"/>
              </a:ext>
            </a:extLst>
          </p:cNvPr>
          <p:cNvSpPr>
            <a:spLocks noGrp="1"/>
          </p:cNvSpPr>
          <p:nvPr>
            <p:ph idx="1"/>
          </p:nvPr>
        </p:nvSpPr>
        <p:spPr/>
        <p:txBody>
          <a:bodyPr/>
          <a:lstStyle/>
          <a:p>
            <a:pPr marL="0" indent="0">
              <a:buNone/>
            </a:pPr>
            <a:r>
              <a:rPr lang="en-US" dirty="0"/>
              <a:t>Firstly, lets understand about two types of organizational designs:</a:t>
            </a:r>
          </a:p>
        </p:txBody>
      </p:sp>
      <p:pic>
        <p:nvPicPr>
          <p:cNvPr id="4" name="Picture 3">
            <a:extLst>
              <a:ext uri="{FF2B5EF4-FFF2-40B4-BE49-F238E27FC236}">
                <a16:creationId xmlns:a16="http://schemas.microsoft.com/office/drawing/2014/main" id="{BADC2AAB-A8B9-095B-77CF-4D3B47C25DE7}"/>
              </a:ext>
            </a:extLst>
          </p:cNvPr>
          <p:cNvPicPr>
            <a:picLocks noChangeAspect="1"/>
          </p:cNvPicPr>
          <p:nvPr/>
        </p:nvPicPr>
        <p:blipFill rotWithShape="1">
          <a:blip r:embed="rId2"/>
          <a:srcRect t="23848" b="6414"/>
          <a:stretch/>
        </p:blipFill>
        <p:spPr>
          <a:xfrm>
            <a:off x="970671" y="2532185"/>
            <a:ext cx="9411285" cy="3960690"/>
          </a:xfrm>
          <a:prstGeom prst="rect">
            <a:avLst/>
          </a:prstGeom>
        </p:spPr>
      </p:pic>
    </p:spTree>
    <p:extLst>
      <p:ext uri="{BB962C8B-B14F-4D97-AF65-F5344CB8AC3E}">
        <p14:creationId xmlns:p14="http://schemas.microsoft.com/office/powerpoint/2010/main" val="3881339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46D7-0F53-E344-7195-F2992BE2E4A3}"/>
              </a:ext>
            </a:extLst>
          </p:cNvPr>
          <p:cNvSpPr>
            <a:spLocks noGrp="1"/>
          </p:cNvSpPr>
          <p:nvPr>
            <p:ph type="title"/>
          </p:nvPr>
        </p:nvSpPr>
        <p:spPr/>
        <p:txBody>
          <a:bodyPr/>
          <a:lstStyle/>
          <a:p>
            <a:r>
              <a:rPr lang="en-US" dirty="0">
                <a:solidFill>
                  <a:srgbClr val="C00000"/>
                </a:solidFill>
              </a:rPr>
              <a:t>The contingency factors</a:t>
            </a:r>
          </a:p>
        </p:txBody>
      </p:sp>
      <p:sp>
        <p:nvSpPr>
          <p:cNvPr id="3" name="Content Placeholder 2">
            <a:extLst>
              <a:ext uri="{FF2B5EF4-FFF2-40B4-BE49-F238E27FC236}">
                <a16:creationId xmlns:a16="http://schemas.microsoft.com/office/drawing/2014/main" id="{89744B43-B9C5-86A1-2E31-78F851752CC9}"/>
              </a:ext>
            </a:extLst>
          </p:cNvPr>
          <p:cNvSpPr>
            <a:spLocks noGrp="1"/>
          </p:cNvSpPr>
          <p:nvPr>
            <p:ph idx="1"/>
          </p:nvPr>
        </p:nvSpPr>
        <p:spPr/>
        <p:txBody>
          <a:bodyPr>
            <a:normAutofit fontScale="92500"/>
          </a:bodyPr>
          <a:lstStyle/>
          <a:p>
            <a:pPr marL="0" indent="0">
              <a:buNone/>
            </a:pPr>
            <a:r>
              <a:rPr lang="en-US" dirty="0">
                <a:solidFill>
                  <a:srgbClr val="0070C0"/>
                </a:solidFill>
              </a:rPr>
              <a:t>1. Strategy and structure</a:t>
            </a:r>
          </a:p>
          <a:p>
            <a:r>
              <a:rPr lang="en-US" dirty="0"/>
              <a:t>An organization’s structure should facilitate goal achievement.</a:t>
            </a:r>
          </a:p>
          <a:p>
            <a:r>
              <a:rPr lang="en-US" dirty="0"/>
              <a:t>Flexibility and free-flowing information of the organic structure works well when an organization is pursuing meaningful and unique innovations.</a:t>
            </a:r>
          </a:p>
          <a:p>
            <a:r>
              <a:rPr lang="en-US" dirty="0"/>
              <a:t>The mechanistic structure, with its efficiency, stability and tight controls, works best for companies that want to tightly control costs.</a:t>
            </a:r>
          </a:p>
          <a:p>
            <a:pPr marL="0" indent="0">
              <a:buNone/>
            </a:pPr>
            <a:r>
              <a:rPr lang="en-US" dirty="0">
                <a:solidFill>
                  <a:srgbClr val="0070C0"/>
                </a:solidFill>
              </a:rPr>
              <a:t>2. Size and structure</a:t>
            </a:r>
          </a:p>
          <a:p>
            <a:r>
              <a:rPr lang="en-US" dirty="0"/>
              <a:t>Large organizations- typically considered to be those with more than 2,000 employees tend to have more specialization, departmentalization, centralization and rules and regulations than do small organizations.</a:t>
            </a:r>
          </a:p>
        </p:txBody>
      </p:sp>
    </p:spTree>
    <p:extLst>
      <p:ext uri="{BB962C8B-B14F-4D97-AF65-F5344CB8AC3E}">
        <p14:creationId xmlns:p14="http://schemas.microsoft.com/office/powerpoint/2010/main" val="2757754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1E08-C460-3B47-EBBE-814AE5ABCBE7}"/>
              </a:ext>
            </a:extLst>
          </p:cNvPr>
          <p:cNvSpPr>
            <a:spLocks noGrp="1"/>
          </p:cNvSpPr>
          <p:nvPr>
            <p:ph type="title"/>
          </p:nvPr>
        </p:nvSpPr>
        <p:spPr/>
        <p:txBody>
          <a:bodyPr/>
          <a:lstStyle/>
          <a:p>
            <a:r>
              <a:rPr lang="en-US" dirty="0">
                <a:solidFill>
                  <a:srgbClr val="C00000"/>
                </a:solidFill>
              </a:rPr>
              <a:t>The contingency factors</a:t>
            </a:r>
            <a:endParaRPr lang="en-US" dirty="0"/>
          </a:p>
        </p:txBody>
      </p:sp>
      <p:sp>
        <p:nvSpPr>
          <p:cNvPr id="3" name="Content Placeholder 2">
            <a:extLst>
              <a:ext uri="{FF2B5EF4-FFF2-40B4-BE49-F238E27FC236}">
                <a16:creationId xmlns:a16="http://schemas.microsoft.com/office/drawing/2014/main" id="{6138D638-1C03-8852-A918-C17C87265476}"/>
              </a:ext>
            </a:extLst>
          </p:cNvPr>
          <p:cNvSpPr>
            <a:spLocks noGrp="1"/>
          </p:cNvSpPr>
          <p:nvPr>
            <p:ph idx="1"/>
          </p:nvPr>
        </p:nvSpPr>
        <p:spPr/>
        <p:txBody>
          <a:bodyPr>
            <a:normAutofit fontScale="85000" lnSpcReduction="20000"/>
          </a:bodyPr>
          <a:lstStyle/>
          <a:p>
            <a:pPr marL="0" indent="0">
              <a:buNone/>
            </a:pPr>
            <a:r>
              <a:rPr lang="en-US" dirty="0">
                <a:solidFill>
                  <a:srgbClr val="0070C0"/>
                </a:solidFill>
              </a:rPr>
              <a:t>3. Technology and structure</a:t>
            </a:r>
          </a:p>
          <a:p>
            <a:r>
              <a:rPr lang="en-US" dirty="0"/>
              <a:t>Research studies shows that, organizations adapt their structures to their technology depending on how routine their technology is for transforming inputs into outputs.</a:t>
            </a:r>
          </a:p>
          <a:p>
            <a:r>
              <a:rPr lang="en-US" dirty="0"/>
              <a:t>In general, the more routine the technology, the more mechanistic the structure can be, and the organizations with more non routine technology are more likely to have organic structures.</a:t>
            </a:r>
          </a:p>
          <a:p>
            <a:pPr marL="0" indent="0">
              <a:buNone/>
            </a:pPr>
            <a:r>
              <a:rPr lang="en-US" dirty="0">
                <a:solidFill>
                  <a:srgbClr val="0070C0"/>
                </a:solidFill>
              </a:rPr>
              <a:t>4. Environmental uncertainty and structure</a:t>
            </a:r>
          </a:p>
          <a:p>
            <a:r>
              <a:rPr lang="en-US" dirty="0"/>
              <a:t>Managers try to minimize environmental uncertainty by adjusting the organizational structure.</a:t>
            </a:r>
          </a:p>
          <a:p>
            <a:r>
              <a:rPr lang="en-US" dirty="0"/>
              <a:t>In stable and simple environments, mechanistic design can be more effective.</a:t>
            </a:r>
          </a:p>
          <a:p>
            <a:r>
              <a:rPr lang="en-US" dirty="0"/>
              <a:t>On the other hand, the greater the uncertainty, the more an organization needs the flexibility of an organic design.</a:t>
            </a:r>
          </a:p>
          <a:p>
            <a:endParaRPr lang="en-US" dirty="0"/>
          </a:p>
        </p:txBody>
      </p:sp>
    </p:spTree>
    <p:extLst>
      <p:ext uri="{BB962C8B-B14F-4D97-AF65-F5344CB8AC3E}">
        <p14:creationId xmlns:p14="http://schemas.microsoft.com/office/powerpoint/2010/main" val="2830292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FC28-5E01-E482-0AE7-D9F89B57A83D}"/>
              </a:ext>
            </a:extLst>
          </p:cNvPr>
          <p:cNvSpPr>
            <a:spLocks noGrp="1"/>
          </p:cNvSpPr>
          <p:nvPr>
            <p:ph type="title"/>
          </p:nvPr>
        </p:nvSpPr>
        <p:spPr/>
        <p:txBody>
          <a:bodyPr/>
          <a:lstStyle/>
          <a:p>
            <a:r>
              <a:rPr lang="en-US" dirty="0">
                <a:solidFill>
                  <a:srgbClr val="C00000"/>
                </a:solidFill>
              </a:rPr>
              <a:t>Application of organization design</a:t>
            </a:r>
          </a:p>
        </p:txBody>
      </p:sp>
      <p:sp>
        <p:nvSpPr>
          <p:cNvPr id="3" name="Content Placeholder 2">
            <a:extLst>
              <a:ext uri="{FF2B5EF4-FFF2-40B4-BE49-F238E27FC236}">
                <a16:creationId xmlns:a16="http://schemas.microsoft.com/office/drawing/2014/main" id="{764D5BFE-0D0D-D99E-8589-8796F889592E}"/>
              </a:ext>
            </a:extLst>
          </p:cNvPr>
          <p:cNvSpPr>
            <a:spLocks noGrp="1"/>
          </p:cNvSpPr>
          <p:nvPr>
            <p:ph idx="1"/>
          </p:nvPr>
        </p:nvSpPr>
        <p:spPr>
          <a:xfrm>
            <a:off x="838200" y="1825625"/>
            <a:ext cx="10515600" cy="4814326"/>
          </a:xfrm>
        </p:spPr>
        <p:txBody>
          <a:bodyPr>
            <a:normAutofit lnSpcReduction="10000"/>
          </a:bodyPr>
          <a:lstStyle/>
          <a:p>
            <a:pPr marL="0" indent="0">
              <a:buNone/>
            </a:pPr>
            <a:r>
              <a:rPr lang="en-US" dirty="0">
                <a:solidFill>
                  <a:srgbClr val="0070C0"/>
                </a:solidFill>
              </a:rPr>
              <a:t>1. Aligning with Strategy: </a:t>
            </a:r>
            <a:r>
              <a:rPr lang="en-US" dirty="0"/>
              <a:t>Organization design helps align the structure and functions of the organization with its strategic objectives. It ensures that the organizational structure supports the chosen strategy, whether it’s focused on cost leadership, differentiation, innovation, or other strategic goals.</a:t>
            </a:r>
          </a:p>
          <a:p>
            <a:pPr marL="0" indent="0">
              <a:buNone/>
            </a:pPr>
            <a:r>
              <a:rPr lang="en-US" dirty="0">
                <a:solidFill>
                  <a:srgbClr val="0070C0"/>
                </a:solidFill>
              </a:rPr>
              <a:t>2. Enhancing Efficiency: </a:t>
            </a:r>
            <a:r>
              <a:rPr lang="en-US" dirty="0"/>
              <a:t>A well-designed organization can improve efficiency by optimizing processes, reducing duplication of effort, and streamlining workflows. This leads to cost savings and increased productivity.</a:t>
            </a:r>
          </a:p>
          <a:p>
            <a:pPr marL="0" indent="0">
              <a:buNone/>
            </a:pPr>
            <a:r>
              <a:rPr lang="en-US" dirty="0">
                <a:solidFill>
                  <a:srgbClr val="0070C0"/>
                </a:solidFill>
              </a:rPr>
              <a:t>3. Improving Communication: </a:t>
            </a:r>
            <a:r>
              <a:rPr lang="en-US" dirty="0"/>
              <a:t>Properly designed organizations establish clear lines of communication both vertically and horizontally. Effective communication is crucial for decision-making, problem-solving, and overall organizational effectiveness.</a:t>
            </a:r>
          </a:p>
        </p:txBody>
      </p:sp>
    </p:spTree>
    <p:extLst>
      <p:ext uri="{BB962C8B-B14F-4D97-AF65-F5344CB8AC3E}">
        <p14:creationId xmlns:p14="http://schemas.microsoft.com/office/powerpoint/2010/main" val="2695503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65A2-E757-E918-3F9B-3C1F18510276}"/>
              </a:ext>
            </a:extLst>
          </p:cNvPr>
          <p:cNvSpPr>
            <a:spLocks noGrp="1"/>
          </p:cNvSpPr>
          <p:nvPr>
            <p:ph type="title"/>
          </p:nvPr>
        </p:nvSpPr>
        <p:spPr/>
        <p:txBody>
          <a:bodyPr/>
          <a:lstStyle/>
          <a:p>
            <a:r>
              <a:rPr lang="en-US" dirty="0">
                <a:solidFill>
                  <a:srgbClr val="C00000"/>
                </a:solidFill>
              </a:rPr>
              <a:t>Application of organization design</a:t>
            </a:r>
            <a:endParaRPr lang="en-US" dirty="0"/>
          </a:p>
        </p:txBody>
      </p:sp>
      <p:sp>
        <p:nvSpPr>
          <p:cNvPr id="3" name="Content Placeholder 2">
            <a:extLst>
              <a:ext uri="{FF2B5EF4-FFF2-40B4-BE49-F238E27FC236}">
                <a16:creationId xmlns:a16="http://schemas.microsoft.com/office/drawing/2014/main" id="{5D3AA1C4-37AE-6667-8BCA-F520E4067A66}"/>
              </a:ext>
            </a:extLst>
          </p:cNvPr>
          <p:cNvSpPr>
            <a:spLocks noGrp="1"/>
          </p:cNvSpPr>
          <p:nvPr>
            <p:ph idx="1"/>
          </p:nvPr>
        </p:nvSpPr>
        <p:spPr>
          <a:xfrm>
            <a:off x="838200" y="1825625"/>
            <a:ext cx="10515600" cy="4667250"/>
          </a:xfrm>
        </p:spPr>
        <p:txBody>
          <a:bodyPr>
            <a:normAutofit fontScale="92500"/>
          </a:bodyPr>
          <a:lstStyle/>
          <a:p>
            <a:pPr marL="0" indent="0">
              <a:buNone/>
            </a:pPr>
            <a:r>
              <a:rPr lang="en-US" dirty="0">
                <a:solidFill>
                  <a:srgbClr val="0070C0"/>
                </a:solidFill>
              </a:rPr>
              <a:t>4. Facilitating Decision-Making</a:t>
            </a:r>
            <a:r>
              <a:rPr lang="en-US" dirty="0"/>
              <a:t>: Different organizational structures impact decision-making processes. For example, centralized structures concentrate decision-making authority at the top, while decentralized structures empower lower-level employees to make decisions. Organization design determines how decisions are made and by whom.</a:t>
            </a:r>
          </a:p>
          <a:p>
            <a:pPr marL="0" indent="0">
              <a:buNone/>
            </a:pPr>
            <a:r>
              <a:rPr lang="en-US" dirty="0">
                <a:solidFill>
                  <a:srgbClr val="0070C0"/>
                </a:solidFill>
              </a:rPr>
              <a:t>5. Supporting Growth and Expansion: </a:t>
            </a:r>
            <a:r>
              <a:rPr lang="en-US" dirty="0"/>
              <a:t>As organizations grow or expand into new markets, their structures may need to evolve. Organization design can facilitate scalability and adaptability to accommodate growth.</a:t>
            </a:r>
          </a:p>
          <a:p>
            <a:pPr marL="0" indent="0">
              <a:buNone/>
            </a:pPr>
            <a:r>
              <a:rPr lang="en-US" dirty="0">
                <a:solidFill>
                  <a:srgbClr val="0070C0"/>
                </a:solidFill>
              </a:rPr>
              <a:t>6. Managing Complexity: </a:t>
            </a:r>
            <a:r>
              <a:rPr lang="en-US" dirty="0"/>
              <a:t>In complex organizations, organization design simplifies complexity by breaking it down into manageable units or departments. This simplification aids in coordinating tasks and responsibilities</a:t>
            </a:r>
          </a:p>
        </p:txBody>
      </p:sp>
    </p:spTree>
    <p:extLst>
      <p:ext uri="{BB962C8B-B14F-4D97-AF65-F5344CB8AC3E}">
        <p14:creationId xmlns:p14="http://schemas.microsoft.com/office/powerpoint/2010/main" val="143394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8D0F-7966-D5C3-ECA0-72170889D6ED}"/>
              </a:ext>
            </a:extLst>
          </p:cNvPr>
          <p:cNvSpPr>
            <a:spLocks noGrp="1"/>
          </p:cNvSpPr>
          <p:nvPr>
            <p:ph type="title"/>
          </p:nvPr>
        </p:nvSpPr>
        <p:spPr/>
        <p:txBody>
          <a:bodyPr/>
          <a:lstStyle/>
          <a:p>
            <a:r>
              <a:rPr lang="en-US" dirty="0">
                <a:solidFill>
                  <a:srgbClr val="C00000"/>
                </a:solidFill>
              </a:rPr>
              <a:t>Purposes of organizing</a:t>
            </a:r>
          </a:p>
        </p:txBody>
      </p:sp>
      <p:sp>
        <p:nvSpPr>
          <p:cNvPr id="3" name="Content Placeholder 2">
            <a:extLst>
              <a:ext uri="{FF2B5EF4-FFF2-40B4-BE49-F238E27FC236}">
                <a16:creationId xmlns:a16="http://schemas.microsoft.com/office/drawing/2014/main" id="{58EF1A74-A3BB-12D2-41F9-2C9465B5A66C}"/>
              </a:ext>
            </a:extLst>
          </p:cNvPr>
          <p:cNvSpPr>
            <a:spLocks noGrp="1"/>
          </p:cNvSpPr>
          <p:nvPr>
            <p:ph idx="1"/>
          </p:nvPr>
        </p:nvSpPr>
        <p:spPr/>
        <p:txBody>
          <a:bodyPr/>
          <a:lstStyle/>
          <a:p>
            <a:r>
              <a:rPr lang="en-US" dirty="0"/>
              <a:t>Divides work to be done into specific jobs and departments.</a:t>
            </a:r>
          </a:p>
          <a:p>
            <a:r>
              <a:rPr lang="en-US" dirty="0"/>
              <a:t>Assign tasks and responsibilities associated with individual jobs.</a:t>
            </a:r>
          </a:p>
          <a:p>
            <a:r>
              <a:rPr lang="en-US" dirty="0"/>
              <a:t>Coordinates diverse organizational tasks.</a:t>
            </a:r>
          </a:p>
          <a:p>
            <a:r>
              <a:rPr lang="en-US" dirty="0"/>
              <a:t>Clusters jobs into units.</a:t>
            </a:r>
          </a:p>
          <a:p>
            <a:r>
              <a:rPr lang="en-US" dirty="0"/>
              <a:t>Establishes relationships among individuals, groups and departments.</a:t>
            </a:r>
          </a:p>
          <a:p>
            <a:r>
              <a:rPr lang="en-US" dirty="0"/>
              <a:t>Establishes formal lines of authority.</a:t>
            </a:r>
          </a:p>
          <a:p>
            <a:r>
              <a:rPr lang="en-US" dirty="0"/>
              <a:t>Allocates and deploys organizational resources.</a:t>
            </a:r>
          </a:p>
        </p:txBody>
      </p:sp>
    </p:spTree>
    <p:extLst>
      <p:ext uri="{BB962C8B-B14F-4D97-AF65-F5344CB8AC3E}">
        <p14:creationId xmlns:p14="http://schemas.microsoft.com/office/powerpoint/2010/main" val="988754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D78C-6581-8403-43C7-8FF34A548D1B}"/>
              </a:ext>
            </a:extLst>
          </p:cNvPr>
          <p:cNvSpPr>
            <a:spLocks noGrp="1"/>
          </p:cNvSpPr>
          <p:nvPr>
            <p:ph type="title"/>
          </p:nvPr>
        </p:nvSpPr>
        <p:spPr/>
        <p:txBody>
          <a:bodyPr/>
          <a:lstStyle/>
          <a:p>
            <a:r>
              <a:rPr lang="en-US" dirty="0">
                <a:solidFill>
                  <a:srgbClr val="C00000"/>
                </a:solidFill>
              </a:rPr>
              <a:t>Organizational Structure</a:t>
            </a:r>
          </a:p>
        </p:txBody>
      </p:sp>
      <p:sp>
        <p:nvSpPr>
          <p:cNvPr id="3" name="Content Placeholder 2">
            <a:extLst>
              <a:ext uri="{FF2B5EF4-FFF2-40B4-BE49-F238E27FC236}">
                <a16:creationId xmlns:a16="http://schemas.microsoft.com/office/drawing/2014/main" id="{6DEBE5DE-0A94-639E-A681-6A55D745062C}"/>
              </a:ext>
            </a:extLst>
          </p:cNvPr>
          <p:cNvSpPr>
            <a:spLocks noGrp="1"/>
          </p:cNvSpPr>
          <p:nvPr>
            <p:ph idx="1"/>
          </p:nvPr>
        </p:nvSpPr>
        <p:spPr/>
        <p:txBody>
          <a:bodyPr/>
          <a:lstStyle/>
          <a:p>
            <a:r>
              <a:rPr lang="en-US" dirty="0"/>
              <a:t>Organizational structure is the formal arrangement of jobs within the organization.</a:t>
            </a:r>
          </a:p>
          <a:p>
            <a:r>
              <a:rPr lang="en-US" b="0" i="0" dirty="0">
                <a:solidFill>
                  <a:srgbClr val="0D0D0D"/>
                </a:solidFill>
                <a:effectLst/>
                <a:latin typeface="Söhne"/>
              </a:rPr>
              <a:t>It is the framework of roles, responsibilities, communication channels, and authority within an organization. </a:t>
            </a:r>
          </a:p>
          <a:p>
            <a:r>
              <a:rPr lang="en-US" b="0" i="0" dirty="0">
                <a:solidFill>
                  <a:srgbClr val="0D0D0D"/>
                </a:solidFill>
                <a:effectLst/>
                <a:latin typeface="Söhne"/>
              </a:rPr>
              <a:t>It defines how tasks are divided, coordinated, and controlled to achieve the organization's goals.</a:t>
            </a:r>
          </a:p>
          <a:p>
            <a:endParaRPr lang="en-US" dirty="0"/>
          </a:p>
        </p:txBody>
      </p:sp>
    </p:spTree>
    <p:extLst>
      <p:ext uri="{BB962C8B-B14F-4D97-AF65-F5344CB8AC3E}">
        <p14:creationId xmlns:p14="http://schemas.microsoft.com/office/powerpoint/2010/main" val="295388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6B08-9CE7-4B34-7D70-D88875261CF1}"/>
              </a:ext>
            </a:extLst>
          </p:cNvPr>
          <p:cNvSpPr>
            <a:spLocks noGrp="1"/>
          </p:cNvSpPr>
          <p:nvPr>
            <p:ph type="title"/>
          </p:nvPr>
        </p:nvSpPr>
        <p:spPr/>
        <p:txBody>
          <a:bodyPr/>
          <a:lstStyle/>
          <a:p>
            <a:r>
              <a:rPr lang="en-US" dirty="0">
                <a:solidFill>
                  <a:srgbClr val="C00000"/>
                </a:solidFill>
              </a:rPr>
              <a:t>Organizational Design</a:t>
            </a:r>
          </a:p>
        </p:txBody>
      </p:sp>
      <p:sp>
        <p:nvSpPr>
          <p:cNvPr id="3" name="Content Placeholder 2">
            <a:extLst>
              <a:ext uri="{FF2B5EF4-FFF2-40B4-BE49-F238E27FC236}">
                <a16:creationId xmlns:a16="http://schemas.microsoft.com/office/drawing/2014/main" id="{CEEED5C2-0428-421F-65F6-8D4FB8C4F32D}"/>
              </a:ext>
            </a:extLst>
          </p:cNvPr>
          <p:cNvSpPr>
            <a:spLocks noGrp="1"/>
          </p:cNvSpPr>
          <p:nvPr>
            <p:ph idx="1"/>
          </p:nvPr>
        </p:nvSpPr>
        <p:spPr/>
        <p:txBody>
          <a:bodyPr/>
          <a:lstStyle/>
          <a:p>
            <a:r>
              <a:rPr lang="en-US" dirty="0"/>
              <a:t>When managers create or change the structure, they are engaged in organizational design.</a:t>
            </a:r>
          </a:p>
          <a:p>
            <a:r>
              <a:rPr lang="en-US" dirty="0"/>
              <a:t>Organizational design is the process that involves decision about six key elements:</a:t>
            </a:r>
          </a:p>
          <a:p>
            <a:pPr lvl="1"/>
            <a:r>
              <a:rPr lang="en-US" dirty="0"/>
              <a:t>Work specialization</a:t>
            </a:r>
          </a:p>
          <a:p>
            <a:pPr lvl="1"/>
            <a:r>
              <a:rPr lang="en-US" dirty="0"/>
              <a:t>Departmentalization</a:t>
            </a:r>
          </a:p>
          <a:p>
            <a:pPr lvl="1"/>
            <a:r>
              <a:rPr lang="en-US" dirty="0"/>
              <a:t>Chain of command</a:t>
            </a:r>
          </a:p>
          <a:p>
            <a:pPr lvl="1"/>
            <a:r>
              <a:rPr lang="en-US" dirty="0"/>
              <a:t>Span of control</a:t>
            </a:r>
          </a:p>
          <a:p>
            <a:pPr lvl="1"/>
            <a:r>
              <a:rPr lang="en-US" dirty="0"/>
              <a:t>Centralization and decentralization</a:t>
            </a:r>
          </a:p>
          <a:p>
            <a:pPr lvl="1"/>
            <a:r>
              <a:rPr lang="en-US" dirty="0"/>
              <a:t>Formalization</a:t>
            </a:r>
          </a:p>
          <a:p>
            <a:pPr lvl="1"/>
            <a:endParaRPr lang="en-US" dirty="0"/>
          </a:p>
        </p:txBody>
      </p:sp>
    </p:spTree>
    <p:extLst>
      <p:ext uri="{BB962C8B-B14F-4D97-AF65-F5344CB8AC3E}">
        <p14:creationId xmlns:p14="http://schemas.microsoft.com/office/powerpoint/2010/main" val="2994366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9CA5-3C15-E8C0-786F-CE00D8339CA1}"/>
              </a:ext>
            </a:extLst>
          </p:cNvPr>
          <p:cNvSpPr>
            <a:spLocks noGrp="1"/>
          </p:cNvSpPr>
          <p:nvPr>
            <p:ph type="title"/>
          </p:nvPr>
        </p:nvSpPr>
        <p:spPr/>
        <p:txBody>
          <a:bodyPr/>
          <a:lstStyle/>
          <a:p>
            <a:r>
              <a:rPr lang="en-US" dirty="0">
                <a:solidFill>
                  <a:srgbClr val="C00000"/>
                </a:solidFill>
              </a:rPr>
              <a:t>Elements of Organizational Design</a:t>
            </a:r>
          </a:p>
        </p:txBody>
      </p:sp>
      <p:sp>
        <p:nvSpPr>
          <p:cNvPr id="3" name="Content Placeholder 2">
            <a:extLst>
              <a:ext uri="{FF2B5EF4-FFF2-40B4-BE49-F238E27FC236}">
                <a16:creationId xmlns:a16="http://schemas.microsoft.com/office/drawing/2014/main" id="{4A03947C-0347-3E7B-1373-803536F55146}"/>
              </a:ext>
            </a:extLst>
          </p:cNvPr>
          <p:cNvSpPr>
            <a:spLocks noGrp="1"/>
          </p:cNvSpPr>
          <p:nvPr>
            <p:ph idx="1"/>
          </p:nvPr>
        </p:nvSpPr>
        <p:spPr/>
        <p:txBody>
          <a:bodyPr>
            <a:normAutofit lnSpcReduction="10000"/>
          </a:bodyPr>
          <a:lstStyle/>
          <a:p>
            <a:pPr marL="0" indent="0">
              <a:buNone/>
            </a:pPr>
            <a:r>
              <a:rPr lang="en-US" dirty="0">
                <a:solidFill>
                  <a:srgbClr val="0070C0"/>
                </a:solidFill>
              </a:rPr>
              <a:t>Work Specialization</a:t>
            </a:r>
          </a:p>
          <a:p>
            <a:pPr marL="0" indent="0">
              <a:buNone/>
            </a:pPr>
            <a:r>
              <a:rPr lang="en-US" dirty="0"/>
              <a:t>The degree to which tasks in the organization are divided into separate jobs with each step completed by different person.</a:t>
            </a:r>
          </a:p>
          <a:p>
            <a:pPr marL="0" indent="0">
              <a:buNone/>
            </a:pPr>
            <a:r>
              <a:rPr lang="en-US" dirty="0"/>
              <a:t>Overspecialization may result in boredom, stress, poor quality, increased absenteeism and increased turnover.</a:t>
            </a:r>
          </a:p>
          <a:p>
            <a:pPr marL="0" indent="0">
              <a:buNone/>
            </a:pPr>
            <a:r>
              <a:rPr lang="en-US" dirty="0">
                <a:solidFill>
                  <a:srgbClr val="0070C0"/>
                </a:solidFill>
              </a:rPr>
              <a:t>Departmentalization</a:t>
            </a:r>
          </a:p>
          <a:p>
            <a:pPr marL="0" indent="0">
              <a:buNone/>
            </a:pPr>
            <a:r>
              <a:rPr lang="en-US" b="0" i="0" dirty="0">
                <a:solidFill>
                  <a:srgbClr val="0D0D0D"/>
                </a:solidFill>
                <a:effectLst/>
                <a:latin typeface="Söhne"/>
              </a:rPr>
              <a:t>Departmentalization is the process of organizing a business or other entity into separate units or departments based on certain criteria. </a:t>
            </a:r>
          </a:p>
          <a:p>
            <a:pPr marL="0" indent="0">
              <a:buNone/>
            </a:pPr>
            <a:r>
              <a:rPr lang="en-US" b="0" i="0" dirty="0">
                <a:solidFill>
                  <a:srgbClr val="0D0D0D"/>
                </a:solidFill>
                <a:effectLst/>
                <a:latin typeface="Söhne"/>
              </a:rPr>
              <a:t>This division helps streamline operations, improve communication, and facilitate management within the organization. </a:t>
            </a:r>
            <a:endParaRPr lang="en-US" dirty="0"/>
          </a:p>
        </p:txBody>
      </p:sp>
    </p:spTree>
    <p:extLst>
      <p:ext uri="{BB962C8B-B14F-4D97-AF65-F5344CB8AC3E}">
        <p14:creationId xmlns:p14="http://schemas.microsoft.com/office/powerpoint/2010/main" val="273717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50CE-685A-FC6F-AE11-B971F3CA4470}"/>
              </a:ext>
            </a:extLst>
          </p:cNvPr>
          <p:cNvSpPr>
            <a:spLocks noGrp="1"/>
          </p:cNvSpPr>
          <p:nvPr>
            <p:ph type="title"/>
          </p:nvPr>
        </p:nvSpPr>
        <p:spPr>
          <a:xfrm>
            <a:off x="1879209" y="885630"/>
            <a:ext cx="5689209" cy="1325563"/>
          </a:xfrm>
        </p:spPr>
        <p:txBody>
          <a:bodyPr>
            <a:normAutofit/>
          </a:bodyPr>
          <a:lstStyle/>
          <a:p>
            <a:r>
              <a:rPr lang="en-US" sz="3200" dirty="0">
                <a:solidFill>
                  <a:srgbClr val="0070C0"/>
                </a:solidFill>
              </a:rPr>
              <a:t>Types of Departmentalization</a:t>
            </a:r>
          </a:p>
        </p:txBody>
      </p:sp>
      <p:pic>
        <p:nvPicPr>
          <p:cNvPr id="5" name="Content Placeholder 4">
            <a:extLst>
              <a:ext uri="{FF2B5EF4-FFF2-40B4-BE49-F238E27FC236}">
                <a16:creationId xmlns:a16="http://schemas.microsoft.com/office/drawing/2014/main" id="{6D84F8DD-72C1-3764-13B8-372AE6B08E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159" y="1959893"/>
            <a:ext cx="7468642" cy="3829584"/>
          </a:xfrm>
        </p:spPr>
      </p:pic>
    </p:spTree>
    <p:extLst>
      <p:ext uri="{BB962C8B-B14F-4D97-AF65-F5344CB8AC3E}">
        <p14:creationId xmlns:p14="http://schemas.microsoft.com/office/powerpoint/2010/main" val="430671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F864-8CE3-6B1B-E098-E2D82B0870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EE42FE-98B9-A378-2A77-93A43047A7EC}"/>
              </a:ext>
            </a:extLst>
          </p:cNvPr>
          <p:cNvSpPr>
            <a:spLocks noGrp="1"/>
          </p:cNvSpPr>
          <p:nvPr>
            <p:ph idx="1"/>
          </p:nvPr>
        </p:nvSpPr>
        <p:spPr/>
        <p:txBody>
          <a:bodyPr/>
          <a:lstStyle/>
          <a:p>
            <a:pPr marL="0" indent="0">
              <a:buNone/>
            </a:pPr>
            <a:r>
              <a:rPr lang="en-US" dirty="0">
                <a:solidFill>
                  <a:srgbClr val="0070C0"/>
                </a:solidFill>
              </a:rPr>
              <a:t>Chain of Command</a:t>
            </a:r>
          </a:p>
          <a:p>
            <a:pPr marL="0" indent="0">
              <a:buNone/>
            </a:pPr>
            <a:r>
              <a:rPr lang="en-US" dirty="0"/>
              <a:t>The continuous line of authority extending from upper organizational levels to lower levels, which clarifies who reports to whom.</a:t>
            </a:r>
          </a:p>
        </p:txBody>
      </p:sp>
      <p:pic>
        <p:nvPicPr>
          <p:cNvPr id="5" name="Picture 4">
            <a:extLst>
              <a:ext uri="{FF2B5EF4-FFF2-40B4-BE49-F238E27FC236}">
                <a16:creationId xmlns:a16="http://schemas.microsoft.com/office/drawing/2014/main" id="{0132A831-55CB-E08A-135B-CB377D5EB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59" y="3217951"/>
            <a:ext cx="8106906" cy="3429669"/>
          </a:xfrm>
          <a:prstGeom prst="rect">
            <a:avLst/>
          </a:prstGeom>
        </p:spPr>
      </p:pic>
    </p:spTree>
    <p:extLst>
      <p:ext uri="{BB962C8B-B14F-4D97-AF65-F5344CB8AC3E}">
        <p14:creationId xmlns:p14="http://schemas.microsoft.com/office/powerpoint/2010/main" val="211409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FD68-2CD7-780C-6E04-29020692BC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F94A03-8EEC-1C56-0A49-9D3CE03BAEBD}"/>
              </a:ext>
            </a:extLst>
          </p:cNvPr>
          <p:cNvSpPr>
            <a:spLocks noGrp="1"/>
          </p:cNvSpPr>
          <p:nvPr>
            <p:ph idx="1"/>
          </p:nvPr>
        </p:nvSpPr>
        <p:spPr/>
        <p:txBody>
          <a:bodyPr/>
          <a:lstStyle/>
          <a:p>
            <a:pPr marL="0" indent="0">
              <a:buNone/>
            </a:pPr>
            <a:r>
              <a:rPr lang="en-US" dirty="0">
                <a:solidFill>
                  <a:srgbClr val="0070C0"/>
                </a:solidFill>
              </a:rPr>
              <a:t>Span of control</a:t>
            </a:r>
          </a:p>
          <a:p>
            <a:r>
              <a:rPr lang="en-US" dirty="0"/>
              <a:t>It refers to the number of employees who can be effectively and efficiently supervised by a manager.</a:t>
            </a:r>
          </a:p>
        </p:txBody>
      </p:sp>
      <p:pic>
        <p:nvPicPr>
          <p:cNvPr id="4" name="Picture 3">
            <a:extLst>
              <a:ext uri="{FF2B5EF4-FFF2-40B4-BE49-F238E27FC236}">
                <a16:creationId xmlns:a16="http://schemas.microsoft.com/office/drawing/2014/main" id="{6C814D24-E429-2CF6-1301-54C28276F871}"/>
              </a:ext>
            </a:extLst>
          </p:cNvPr>
          <p:cNvPicPr>
            <a:picLocks noChangeAspect="1"/>
          </p:cNvPicPr>
          <p:nvPr/>
        </p:nvPicPr>
        <p:blipFill rotWithShape="1">
          <a:blip r:embed="rId2"/>
          <a:srcRect t="27131" b="8055"/>
          <a:stretch/>
        </p:blipFill>
        <p:spPr>
          <a:xfrm>
            <a:off x="964809" y="3137094"/>
            <a:ext cx="7543998" cy="3532237"/>
          </a:xfrm>
          <a:prstGeom prst="rect">
            <a:avLst/>
          </a:prstGeom>
        </p:spPr>
      </p:pic>
    </p:spTree>
    <p:extLst>
      <p:ext uri="{BB962C8B-B14F-4D97-AF65-F5344CB8AC3E}">
        <p14:creationId xmlns:p14="http://schemas.microsoft.com/office/powerpoint/2010/main" val="530087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1737</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Calibri</vt:lpstr>
      <vt:lpstr>Calibri Light</vt:lpstr>
      <vt:lpstr>Söhne</vt:lpstr>
      <vt:lpstr>Office Theme</vt:lpstr>
      <vt:lpstr>Organization Structure</vt:lpstr>
      <vt:lpstr>Organizing: Concept</vt:lpstr>
      <vt:lpstr>Purposes of organizing</vt:lpstr>
      <vt:lpstr>Organizational Structure</vt:lpstr>
      <vt:lpstr>Organizational Design</vt:lpstr>
      <vt:lpstr>Elements of Organizational Design</vt:lpstr>
      <vt:lpstr>Types of Departmentalization</vt:lpstr>
      <vt:lpstr>PowerPoint Presentation</vt:lpstr>
      <vt:lpstr>PowerPoint Presentation</vt:lpstr>
      <vt:lpstr>PowerPoint Presentation</vt:lpstr>
      <vt:lpstr>PowerPoint Presentation</vt:lpstr>
      <vt:lpstr>Building the vertical dimension of organizations </vt:lpstr>
      <vt:lpstr>Building the vertical dimension of organizations </vt:lpstr>
      <vt:lpstr>Building the horizontal dimension of organizations</vt:lpstr>
      <vt:lpstr>Building the horizontal dimension of organizations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contingency approach to organization design</vt:lpstr>
      <vt:lpstr>The contingency factors</vt:lpstr>
      <vt:lpstr>The contingency factors</vt:lpstr>
      <vt:lpstr>Application of organization design</vt:lpstr>
      <vt:lpstr>Application of organization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 Structure &amp; Design</dc:title>
  <dc:creator>IT SPACE</dc:creator>
  <cp:lastModifiedBy>IT SPACE</cp:lastModifiedBy>
  <cp:revision>5</cp:revision>
  <dcterms:created xsi:type="dcterms:W3CDTF">2024-03-04T14:57:36Z</dcterms:created>
  <dcterms:modified xsi:type="dcterms:W3CDTF">2024-03-06T14:47:03Z</dcterms:modified>
</cp:coreProperties>
</file>