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12892-503E-4CF7-9E79-3E18842C8AC7}" type="doc">
      <dgm:prSet loTypeId="urn:microsoft.com/office/officeart/2005/8/layout/radial1" loCatId="cycle" qsTypeId="urn:microsoft.com/office/officeart/2005/8/quickstyle/3d1" qsCatId="3D" csTypeId="urn:microsoft.com/office/officeart/2005/8/colors/accent1_2" csCatId="accent1" phldr="1"/>
      <dgm:spPr/>
      <dgm:t>
        <a:bodyPr/>
        <a:lstStyle/>
        <a:p>
          <a:endParaRPr lang="en-US"/>
        </a:p>
      </dgm:t>
    </dgm:pt>
    <dgm:pt modelId="{79870C2B-6825-4693-AB42-B7BE55FFB2D8}">
      <dgm:prSet phldrT="[Text]" custT="1"/>
      <dgm:spPr/>
      <dgm:t>
        <a:bodyPr/>
        <a:lstStyle/>
        <a:p>
          <a:r>
            <a:rPr lang="en-US" sz="1800" dirty="0"/>
            <a:t>Features of motivation</a:t>
          </a:r>
        </a:p>
      </dgm:t>
    </dgm:pt>
    <dgm:pt modelId="{C0475D59-B723-4979-974E-402AC3801CBA}" type="parTrans" cxnId="{402DF220-CC52-49DC-B055-5280AD40B5F1}">
      <dgm:prSet/>
      <dgm:spPr/>
      <dgm:t>
        <a:bodyPr/>
        <a:lstStyle/>
        <a:p>
          <a:endParaRPr lang="en-US"/>
        </a:p>
      </dgm:t>
    </dgm:pt>
    <dgm:pt modelId="{33D3CF92-B676-44D0-AFD4-BA4C4FA57385}" type="sibTrans" cxnId="{402DF220-CC52-49DC-B055-5280AD40B5F1}">
      <dgm:prSet/>
      <dgm:spPr/>
      <dgm:t>
        <a:bodyPr/>
        <a:lstStyle/>
        <a:p>
          <a:endParaRPr lang="en-US"/>
        </a:p>
      </dgm:t>
    </dgm:pt>
    <dgm:pt modelId="{77EA1606-7FA4-449B-8B67-95E5B4293E69}">
      <dgm:prSet phldrT="[Text]" custT="1"/>
      <dgm:spPr/>
      <dgm:t>
        <a:bodyPr/>
        <a:lstStyle/>
        <a:p>
          <a:pPr>
            <a:buFont typeface="+mj-lt"/>
            <a:buAutoNum type="arabicPeriod"/>
          </a:pPr>
          <a:r>
            <a:rPr lang="en-US" sz="1800" dirty="0"/>
            <a:t>Psychological process</a:t>
          </a:r>
        </a:p>
      </dgm:t>
    </dgm:pt>
    <dgm:pt modelId="{837002EC-8C9A-4A50-9076-8C738FCA04DF}" type="parTrans" cxnId="{46044A22-9D5E-4A34-B6A9-5110DBF67916}">
      <dgm:prSet custT="1"/>
      <dgm:spPr/>
      <dgm:t>
        <a:bodyPr/>
        <a:lstStyle/>
        <a:p>
          <a:endParaRPr lang="en-US" sz="1800"/>
        </a:p>
      </dgm:t>
    </dgm:pt>
    <dgm:pt modelId="{3CF75077-8EAF-4DD5-AB46-F4EA949F96C3}" type="sibTrans" cxnId="{46044A22-9D5E-4A34-B6A9-5110DBF67916}">
      <dgm:prSet/>
      <dgm:spPr/>
      <dgm:t>
        <a:bodyPr/>
        <a:lstStyle/>
        <a:p>
          <a:endParaRPr lang="en-US"/>
        </a:p>
      </dgm:t>
    </dgm:pt>
    <dgm:pt modelId="{7349F1D6-6823-4F96-B884-304490AA23B0}">
      <dgm:prSet phldrT="[Text]" custT="1"/>
      <dgm:spPr/>
      <dgm:t>
        <a:bodyPr/>
        <a:lstStyle/>
        <a:p>
          <a:pPr>
            <a:buFont typeface="+mj-lt"/>
            <a:buAutoNum type="arabicPeriod"/>
          </a:pPr>
          <a:r>
            <a:rPr lang="en-US" sz="1800" dirty="0"/>
            <a:t>Continuous process</a:t>
          </a:r>
        </a:p>
      </dgm:t>
    </dgm:pt>
    <dgm:pt modelId="{333DF2A4-6025-481B-B6BB-B38EC7602C5A}" type="parTrans" cxnId="{FB7F3FEC-E9F8-4941-A85C-551842FB3E37}">
      <dgm:prSet custT="1"/>
      <dgm:spPr/>
      <dgm:t>
        <a:bodyPr/>
        <a:lstStyle/>
        <a:p>
          <a:endParaRPr lang="en-US" sz="1800"/>
        </a:p>
      </dgm:t>
    </dgm:pt>
    <dgm:pt modelId="{80466C55-8581-4343-8CE9-3A39615B579B}" type="sibTrans" cxnId="{FB7F3FEC-E9F8-4941-A85C-551842FB3E37}">
      <dgm:prSet/>
      <dgm:spPr/>
      <dgm:t>
        <a:bodyPr/>
        <a:lstStyle/>
        <a:p>
          <a:endParaRPr lang="en-US"/>
        </a:p>
      </dgm:t>
    </dgm:pt>
    <dgm:pt modelId="{75FA95E0-74F2-49C2-B86F-975AF7DBD73F}">
      <dgm:prSet phldrT="[Text]" custT="1"/>
      <dgm:spPr/>
      <dgm:t>
        <a:bodyPr/>
        <a:lstStyle/>
        <a:p>
          <a:pPr>
            <a:buFont typeface="+mj-lt"/>
            <a:buAutoNum type="arabicPeriod"/>
          </a:pPr>
          <a:r>
            <a:rPr lang="en-US" sz="1800" dirty="0"/>
            <a:t>Concentrated on whole individual</a:t>
          </a:r>
        </a:p>
      </dgm:t>
    </dgm:pt>
    <dgm:pt modelId="{C72686BD-8E22-4007-A1E4-0EA65B99166C}" type="parTrans" cxnId="{E9B09BEC-36E5-4741-8FBC-BC170DFBB1CA}">
      <dgm:prSet custT="1"/>
      <dgm:spPr/>
      <dgm:t>
        <a:bodyPr/>
        <a:lstStyle/>
        <a:p>
          <a:endParaRPr lang="en-US" sz="1800"/>
        </a:p>
      </dgm:t>
    </dgm:pt>
    <dgm:pt modelId="{D8737322-9F74-4E0F-80D7-670EE0F9D3F1}" type="sibTrans" cxnId="{E9B09BEC-36E5-4741-8FBC-BC170DFBB1CA}">
      <dgm:prSet/>
      <dgm:spPr/>
      <dgm:t>
        <a:bodyPr/>
        <a:lstStyle/>
        <a:p>
          <a:endParaRPr lang="en-US"/>
        </a:p>
      </dgm:t>
    </dgm:pt>
    <dgm:pt modelId="{DF2DFCA6-5759-4CEB-B969-72735C835AC1}">
      <dgm:prSet phldrT="[Text]" custT="1"/>
      <dgm:spPr/>
      <dgm:t>
        <a:bodyPr/>
        <a:lstStyle/>
        <a:p>
          <a:pPr>
            <a:buFont typeface="+mj-lt"/>
            <a:buAutoNum type="arabicPeriod"/>
          </a:pPr>
          <a:r>
            <a:rPr lang="en-US" sz="1800" dirty="0"/>
            <a:t>Positive or negative</a:t>
          </a:r>
        </a:p>
      </dgm:t>
    </dgm:pt>
    <dgm:pt modelId="{CBC28758-BDFA-48A5-8747-602FB56389E6}" type="parTrans" cxnId="{3890C387-AB8F-4056-A47B-73ADBEE2B4BD}">
      <dgm:prSet custT="1"/>
      <dgm:spPr/>
      <dgm:t>
        <a:bodyPr/>
        <a:lstStyle/>
        <a:p>
          <a:endParaRPr lang="en-US" sz="1800"/>
        </a:p>
      </dgm:t>
    </dgm:pt>
    <dgm:pt modelId="{96D1A6A6-92CF-4EC9-89B3-778E2DB7B137}" type="sibTrans" cxnId="{3890C387-AB8F-4056-A47B-73ADBEE2B4BD}">
      <dgm:prSet/>
      <dgm:spPr/>
      <dgm:t>
        <a:bodyPr/>
        <a:lstStyle/>
        <a:p>
          <a:endParaRPr lang="en-US"/>
        </a:p>
      </dgm:t>
    </dgm:pt>
    <dgm:pt modelId="{5DA64C50-2581-46F2-A616-11755B813604}">
      <dgm:prSet custT="1"/>
      <dgm:spPr/>
      <dgm:t>
        <a:bodyPr/>
        <a:lstStyle/>
        <a:p>
          <a:pPr>
            <a:buFont typeface="+mj-lt"/>
            <a:buAutoNum type="arabicPeriod"/>
          </a:pPr>
          <a:r>
            <a:rPr lang="en-US" sz="1800" dirty="0"/>
            <a:t>Complex and unpredictable</a:t>
          </a:r>
        </a:p>
      </dgm:t>
    </dgm:pt>
    <dgm:pt modelId="{1A229C6B-9F7B-434E-8C24-D87F9E52C55C}" type="parTrans" cxnId="{758C0750-FD90-4B1D-9378-9306152848D3}">
      <dgm:prSet custT="1"/>
      <dgm:spPr/>
      <dgm:t>
        <a:bodyPr/>
        <a:lstStyle/>
        <a:p>
          <a:endParaRPr lang="en-US" sz="1800"/>
        </a:p>
      </dgm:t>
    </dgm:pt>
    <dgm:pt modelId="{ED9843D9-1F3F-4B46-BDCE-B30CD409D77F}" type="sibTrans" cxnId="{758C0750-FD90-4B1D-9378-9306152848D3}">
      <dgm:prSet/>
      <dgm:spPr/>
      <dgm:t>
        <a:bodyPr/>
        <a:lstStyle/>
        <a:p>
          <a:endParaRPr lang="en-US"/>
        </a:p>
      </dgm:t>
    </dgm:pt>
    <dgm:pt modelId="{CDCE047C-3546-4DB7-A2B6-E4869DBE3247}">
      <dgm:prSet custT="1"/>
      <dgm:spPr/>
      <dgm:t>
        <a:bodyPr/>
        <a:lstStyle/>
        <a:p>
          <a:pPr>
            <a:buFont typeface="+mj-lt"/>
            <a:buAutoNum type="arabicPeriod"/>
          </a:pPr>
          <a:r>
            <a:rPr lang="en-US" sz="1800" dirty="0"/>
            <a:t>Pervasive function</a:t>
          </a:r>
        </a:p>
      </dgm:t>
    </dgm:pt>
    <dgm:pt modelId="{3CAF0D19-76C7-488C-B64B-375CAF675F57}" type="parTrans" cxnId="{16A8EFA9-CDC3-463D-AB67-3DFDF4A51BDA}">
      <dgm:prSet custT="1"/>
      <dgm:spPr/>
      <dgm:t>
        <a:bodyPr/>
        <a:lstStyle/>
        <a:p>
          <a:endParaRPr lang="en-US" sz="1800"/>
        </a:p>
      </dgm:t>
    </dgm:pt>
    <dgm:pt modelId="{581205AB-1CF5-4A49-9094-E8C771659FC0}" type="sibTrans" cxnId="{16A8EFA9-CDC3-463D-AB67-3DFDF4A51BDA}">
      <dgm:prSet/>
      <dgm:spPr/>
      <dgm:t>
        <a:bodyPr/>
        <a:lstStyle/>
        <a:p>
          <a:endParaRPr lang="en-US"/>
        </a:p>
      </dgm:t>
    </dgm:pt>
    <dgm:pt modelId="{C6EB0002-D093-44B3-91BE-76CAEA54E739}">
      <dgm:prSet custT="1"/>
      <dgm:spPr/>
      <dgm:t>
        <a:bodyPr/>
        <a:lstStyle/>
        <a:p>
          <a:pPr>
            <a:buFont typeface="+mj-lt"/>
            <a:buAutoNum type="arabicPeriod"/>
          </a:pPr>
          <a:r>
            <a:rPr lang="en-US" sz="1800" dirty="0"/>
            <a:t>Influences the behaviour</a:t>
          </a:r>
        </a:p>
      </dgm:t>
    </dgm:pt>
    <dgm:pt modelId="{3C0D6F44-FA47-4677-AB85-FEC0482809EA}" type="parTrans" cxnId="{BE5D12BE-EAFF-4492-8715-025D8B03DE32}">
      <dgm:prSet custT="1"/>
      <dgm:spPr/>
      <dgm:t>
        <a:bodyPr/>
        <a:lstStyle/>
        <a:p>
          <a:endParaRPr lang="en-US" sz="1800"/>
        </a:p>
      </dgm:t>
    </dgm:pt>
    <dgm:pt modelId="{360D2A57-EE8F-4782-BFED-3E0BEF9134F1}" type="sibTrans" cxnId="{BE5D12BE-EAFF-4492-8715-025D8B03DE32}">
      <dgm:prSet/>
      <dgm:spPr/>
      <dgm:t>
        <a:bodyPr/>
        <a:lstStyle/>
        <a:p>
          <a:endParaRPr lang="en-US"/>
        </a:p>
      </dgm:t>
    </dgm:pt>
    <dgm:pt modelId="{F96E9322-00F1-4BE2-B78B-B9436CD9BE13}" type="pres">
      <dgm:prSet presAssocID="{74F12892-503E-4CF7-9E79-3E18842C8AC7}" presName="cycle" presStyleCnt="0">
        <dgm:presLayoutVars>
          <dgm:chMax val="1"/>
          <dgm:dir/>
          <dgm:animLvl val="ctr"/>
          <dgm:resizeHandles val="exact"/>
        </dgm:presLayoutVars>
      </dgm:prSet>
      <dgm:spPr/>
    </dgm:pt>
    <dgm:pt modelId="{268ACB59-DD8B-4B2F-9BFA-C99519D6D7DD}" type="pres">
      <dgm:prSet presAssocID="{79870C2B-6825-4693-AB42-B7BE55FFB2D8}" presName="centerShape" presStyleLbl="node0" presStyleIdx="0" presStyleCnt="1" custScaleX="155747" custScaleY="168188"/>
      <dgm:spPr/>
    </dgm:pt>
    <dgm:pt modelId="{E967D9E5-F2F4-4581-9E5D-81EC06CC90AF}" type="pres">
      <dgm:prSet presAssocID="{837002EC-8C9A-4A50-9076-8C738FCA04DF}" presName="Name9" presStyleLbl="parChTrans1D2" presStyleIdx="0" presStyleCnt="7"/>
      <dgm:spPr/>
    </dgm:pt>
    <dgm:pt modelId="{7346226E-8F41-4CAC-9168-04FA10C2F253}" type="pres">
      <dgm:prSet presAssocID="{837002EC-8C9A-4A50-9076-8C738FCA04DF}" presName="connTx" presStyleLbl="parChTrans1D2" presStyleIdx="0" presStyleCnt="7"/>
      <dgm:spPr/>
    </dgm:pt>
    <dgm:pt modelId="{132978DD-18F4-4578-B5FC-19105844C086}" type="pres">
      <dgm:prSet presAssocID="{77EA1606-7FA4-449B-8B67-95E5B4293E69}" presName="node" presStyleLbl="node1" presStyleIdx="0" presStyleCnt="7" custScaleX="169300" custScaleY="135188">
        <dgm:presLayoutVars>
          <dgm:bulletEnabled val="1"/>
        </dgm:presLayoutVars>
      </dgm:prSet>
      <dgm:spPr/>
    </dgm:pt>
    <dgm:pt modelId="{EA3C3D3A-A52D-4FF1-B49C-519770916380}" type="pres">
      <dgm:prSet presAssocID="{333DF2A4-6025-481B-B6BB-B38EC7602C5A}" presName="Name9" presStyleLbl="parChTrans1D2" presStyleIdx="1" presStyleCnt="7"/>
      <dgm:spPr/>
    </dgm:pt>
    <dgm:pt modelId="{80FBA231-B8E5-48E7-973F-B615D9097084}" type="pres">
      <dgm:prSet presAssocID="{333DF2A4-6025-481B-B6BB-B38EC7602C5A}" presName="connTx" presStyleLbl="parChTrans1D2" presStyleIdx="1" presStyleCnt="7"/>
      <dgm:spPr/>
    </dgm:pt>
    <dgm:pt modelId="{94204410-4037-47BE-BB3E-A90A0F7CD44D}" type="pres">
      <dgm:prSet presAssocID="{7349F1D6-6823-4F96-B884-304490AA23B0}" presName="node" presStyleLbl="node1" presStyleIdx="1" presStyleCnt="7" custScaleX="169292" custScaleY="147467">
        <dgm:presLayoutVars>
          <dgm:bulletEnabled val="1"/>
        </dgm:presLayoutVars>
      </dgm:prSet>
      <dgm:spPr/>
    </dgm:pt>
    <dgm:pt modelId="{D5EE460F-B52F-41DC-9D89-017C75ECF262}" type="pres">
      <dgm:prSet presAssocID="{1A229C6B-9F7B-434E-8C24-D87F9E52C55C}" presName="Name9" presStyleLbl="parChTrans1D2" presStyleIdx="2" presStyleCnt="7"/>
      <dgm:spPr/>
    </dgm:pt>
    <dgm:pt modelId="{C91F854B-15E4-4DB5-AE3B-99BA78510607}" type="pres">
      <dgm:prSet presAssocID="{1A229C6B-9F7B-434E-8C24-D87F9E52C55C}" presName="connTx" presStyleLbl="parChTrans1D2" presStyleIdx="2" presStyleCnt="7"/>
      <dgm:spPr/>
    </dgm:pt>
    <dgm:pt modelId="{44D08876-B248-4FAE-9B7C-90AD0F786B7D}" type="pres">
      <dgm:prSet presAssocID="{5DA64C50-2581-46F2-A616-11755B813604}" presName="node" presStyleLbl="node1" presStyleIdx="2" presStyleCnt="7" custScaleX="167974" custScaleY="168869">
        <dgm:presLayoutVars>
          <dgm:bulletEnabled val="1"/>
        </dgm:presLayoutVars>
      </dgm:prSet>
      <dgm:spPr/>
    </dgm:pt>
    <dgm:pt modelId="{F94C201E-B55A-4857-A036-BDE6AA6E20F4}" type="pres">
      <dgm:prSet presAssocID="{3CAF0D19-76C7-488C-B64B-375CAF675F57}" presName="Name9" presStyleLbl="parChTrans1D2" presStyleIdx="3" presStyleCnt="7"/>
      <dgm:spPr/>
    </dgm:pt>
    <dgm:pt modelId="{A5E1211D-F141-479A-A2AC-A776FF6FDE5C}" type="pres">
      <dgm:prSet presAssocID="{3CAF0D19-76C7-488C-B64B-375CAF675F57}" presName="connTx" presStyleLbl="parChTrans1D2" presStyleIdx="3" presStyleCnt="7"/>
      <dgm:spPr/>
    </dgm:pt>
    <dgm:pt modelId="{6E925C88-CAAE-4E47-B0A5-A88128BCF148}" type="pres">
      <dgm:prSet presAssocID="{CDCE047C-3546-4DB7-A2B6-E4869DBE3247}" presName="node" presStyleLbl="node1" presStyleIdx="3" presStyleCnt="7" custScaleX="163908" custScaleY="143746">
        <dgm:presLayoutVars>
          <dgm:bulletEnabled val="1"/>
        </dgm:presLayoutVars>
      </dgm:prSet>
      <dgm:spPr/>
    </dgm:pt>
    <dgm:pt modelId="{6BA5E84F-9B94-41F2-AE2E-1EE9C2FB6C01}" type="pres">
      <dgm:prSet presAssocID="{3C0D6F44-FA47-4677-AB85-FEC0482809EA}" presName="Name9" presStyleLbl="parChTrans1D2" presStyleIdx="4" presStyleCnt="7"/>
      <dgm:spPr/>
    </dgm:pt>
    <dgm:pt modelId="{040C45CD-0AFB-4F95-9E1A-849F118D200E}" type="pres">
      <dgm:prSet presAssocID="{3C0D6F44-FA47-4677-AB85-FEC0482809EA}" presName="connTx" presStyleLbl="parChTrans1D2" presStyleIdx="4" presStyleCnt="7"/>
      <dgm:spPr/>
    </dgm:pt>
    <dgm:pt modelId="{A059653F-01D8-429C-AA46-9CEC11521392}" type="pres">
      <dgm:prSet presAssocID="{C6EB0002-D093-44B3-91BE-76CAEA54E739}" presName="node" presStyleLbl="node1" presStyleIdx="4" presStyleCnt="7" custScaleX="165103" custScaleY="155917">
        <dgm:presLayoutVars>
          <dgm:bulletEnabled val="1"/>
        </dgm:presLayoutVars>
      </dgm:prSet>
      <dgm:spPr/>
    </dgm:pt>
    <dgm:pt modelId="{9AD34BB9-EF30-445E-8B9C-337B17260531}" type="pres">
      <dgm:prSet presAssocID="{C72686BD-8E22-4007-A1E4-0EA65B99166C}" presName="Name9" presStyleLbl="parChTrans1D2" presStyleIdx="5" presStyleCnt="7"/>
      <dgm:spPr/>
    </dgm:pt>
    <dgm:pt modelId="{FC804DA2-2632-484E-B999-B62C92D56D87}" type="pres">
      <dgm:prSet presAssocID="{C72686BD-8E22-4007-A1E4-0EA65B99166C}" presName="connTx" presStyleLbl="parChTrans1D2" presStyleIdx="5" presStyleCnt="7"/>
      <dgm:spPr/>
    </dgm:pt>
    <dgm:pt modelId="{53F147B8-C0AC-4339-AD68-857E572A8168}" type="pres">
      <dgm:prSet presAssocID="{75FA95E0-74F2-49C2-B86F-975AF7DBD73F}" presName="node" presStyleLbl="node1" presStyleIdx="5" presStyleCnt="7" custScaleX="159034" custScaleY="152770">
        <dgm:presLayoutVars>
          <dgm:bulletEnabled val="1"/>
        </dgm:presLayoutVars>
      </dgm:prSet>
      <dgm:spPr/>
    </dgm:pt>
    <dgm:pt modelId="{B164115D-C018-42D9-84CB-E92DFCADC60F}" type="pres">
      <dgm:prSet presAssocID="{CBC28758-BDFA-48A5-8747-602FB56389E6}" presName="Name9" presStyleLbl="parChTrans1D2" presStyleIdx="6" presStyleCnt="7"/>
      <dgm:spPr/>
    </dgm:pt>
    <dgm:pt modelId="{3FFEE173-EAC2-47CE-826D-F6EE7A9B80E9}" type="pres">
      <dgm:prSet presAssocID="{CBC28758-BDFA-48A5-8747-602FB56389E6}" presName="connTx" presStyleLbl="parChTrans1D2" presStyleIdx="6" presStyleCnt="7"/>
      <dgm:spPr/>
    </dgm:pt>
    <dgm:pt modelId="{90F613F5-921A-424A-B592-7561A8DD4D31}" type="pres">
      <dgm:prSet presAssocID="{DF2DFCA6-5759-4CEB-B969-72735C835AC1}" presName="node" presStyleLbl="node1" presStyleIdx="6" presStyleCnt="7" custScaleX="157758" custScaleY="136698">
        <dgm:presLayoutVars>
          <dgm:bulletEnabled val="1"/>
        </dgm:presLayoutVars>
      </dgm:prSet>
      <dgm:spPr/>
    </dgm:pt>
  </dgm:ptLst>
  <dgm:cxnLst>
    <dgm:cxn modelId="{916D1306-4661-4B96-9C98-E739A8E27C7D}" type="presOf" srcId="{837002EC-8C9A-4A50-9076-8C738FCA04DF}" destId="{E967D9E5-F2F4-4581-9E5D-81EC06CC90AF}" srcOrd="0" destOrd="0" presId="urn:microsoft.com/office/officeart/2005/8/layout/radial1"/>
    <dgm:cxn modelId="{BA052F07-E09D-4B2F-94BF-D8DF17FB8EDC}" type="presOf" srcId="{CDCE047C-3546-4DB7-A2B6-E4869DBE3247}" destId="{6E925C88-CAAE-4E47-B0A5-A88128BCF148}" srcOrd="0" destOrd="0" presId="urn:microsoft.com/office/officeart/2005/8/layout/radial1"/>
    <dgm:cxn modelId="{F8C44A10-0685-4CA4-9B57-CFA36CFF4359}" type="presOf" srcId="{333DF2A4-6025-481B-B6BB-B38EC7602C5A}" destId="{EA3C3D3A-A52D-4FF1-B49C-519770916380}" srcOrd="0" destOrd="0" presId="urn:microsoft.com/office/officeart/2005/8/layout/radial1"/>
    <dgm:cxn modelId="{3861C316-B530-40B8-8D96-F3380799DE2D}" type="presOf" srcId="{3C0D6F44-FA47-4677-AB85-FEC0482809EA}" destId="{6BA5E84F-9B94-41F2-AE2E-1EE9C2FB6C01}" srcOrd="0" destOrd="0" presId="urn:microsoft.com/office/officeart/2005/8/layout/radial1"/>
    <dgm:cxn modelId="{402DF220-CC52-49DC-B055-5280AD40B5F1}" srcId="{74F12892-503E-4CF7-9E79-3E18842C8AC7}" destId="{79870C2B-6825-4693-AB42-B7BE55FFB2D8}" srcOrd="0" destOrd="0" parTransId="{C0475D59-B723-4979-974E-402AC3801CBA}" sibTransId="{33D3CF92-B676-44D0-AFD4-BA4C4FA57385}"/>
    <dgm:cxn modelId="{46044A22-9D5E-4A34-B6A9-5110DBF67916}" srcId="{79870C2B-6825-4693-AB42-B7BE55FFB2D8}" destId="{77EA1606-7FA4-449B-8B67-95E5B4293E69}" srcOrd="0" destOrd="0" parTransId="{837002EC-8C9A-4A50-9076-8C738FCA04DF}" sibTransId="{3CF75077-8EAF-4DD5-AB46-F4EA949F96C3}"/>
    <dgm:cxn modelId="{6AE09026-84E5-4957-A17B-21C8A8C5A7FD}" type="presOf" srcId="{3CAF0D19-76C7-488C-B64B-375CAF675F57}" destId="{A5E1211D-F141-479A-A2AC-A776FF6FDE5C}" srcOrd="1" destOrd="0" presId="urn:microsoft.com/office/officeart/2005/8/layout/radial1"/>
    <dgm:cxn modelId="{E5A9C934-C7A4-4F11-9262-881E8DC1B203}" type="presOf" srcId="{5DA64C50-2581-46F2-A616-11755B813604}" destId="{44D08876-B248-4FAE-9B7C-90AD0F786B7D}" srcOrd="0" destOrd="0" presId="urn:microsoft.com/office/officeart/2005/8/layout/radial1"/>
    <dgm:cxn modelId="{DE8DFE3C-D5D0-44FC-8B71-78A2696F1C11}" type="presOf" srcId="{DF2DFCA6-5759-4CEB-B969-72735C835AC1}" destId="{90F613F5-921A-424A-B592-7561A8DD4D31}" srcOrd="0" destOrd="0" presId="urn:microsoft.com/office/officeart/2005/8/layout/radial1"/>
    <dgm:cxn modelId="{8F1E3040-269E-463B-8577-6A6AC0ADBEDC}" type="presOf" srcId="{CBC28758-BDFA-48A5-8747-602FB56389E6}" destId="{B164115D-C018-42D9-84CB-E92DFCADC60F}" srcOrd="0" destOrd="0" presId="urn:microsoft.com/office/officeart/2005/8/layout/radial1"/>
    <dgm:cxn modelId="{43278D68-E016-438F-985B-9D5A3C096DD8}" type="presOf" srcId="{77EA1606-7FA4-449B-8B67-95E5B4293E69}" destId="{132978DD-18F4-4578-B5FC-19105844C086}" srcOrd="0" destOrd="0" presId="urn:microsoft.com/office/officeart/2005/8/layout/radial1"/>
    <dgm:cxn modelId="{758C0750-FD90-4B1D-9378-9306152848D3}" srcId="{79870C2B-6825-4693-AB42-B7BE55FFB2D8}" destId="{5DA64C50-2581-46F2-A616-11755B813604}" srcOrd="2" destOrd="0" parTransId="{1A229C6B-9F7B-434E-8C24-D87F9E52C55C}" sibTransId="{ED9843D9-1F3F-4B46-BDCE-B30CD409D77F}"/>
    <dgm:cxn modelId="{DE67B258-FA5E-48CE-855F-8BAEE05660F8}" type="presOf" srcId="{75FA95E0-74F2-49C2-B86F-975AF7DBD73F}" destId="{53F147B8-C0AC-4339-AD68-857E572A8168}" srcOrd="0" destOrd="0" presId="urn:microsoft.com/office/officeart/2005/8/layout/radial1"/>
    <dgm:cxn modelId="{3890C387-AB8F-4056-A47B-73ADBEE2B4BD}" srcId="{79870C2B-6825-4693-AB42-B7BE55FFB2D8}" destId="{DF2DFCA6-5759-4CEB-B969-72735C835AC1}" srcOrd="6" destOrd="0" parTransId="{CBC28758-BDFA-48A5-8747-602FB56389E6}" sibTransId="{96D1A6A6-92CF-4EC9-89B3-778E2DB7B137}"/>
    <dgm:cxn modelId="{F09A1B92-C6F9-42B2-925E-70332EA8BCF5}" type="presOf" srcId="{C72686BD-8E22-4007-A1E4-0EA65B99166C}" destId="{9AD34BB9-EF30-445E-8B9C-337B17260531}" srcOrd="0" destOrd="0" presId="urn:microsoft.com/office/officeart/2005/8/layout/radial1"/>
    <dgm:cxn modelId="{16A8EFA9-CDC3-463D-AB67-3DFDF4A51BDA}" srcId="{79870C2B-6825-4693-AB42-B7BE55FFB2D8}" destId="{CDCE047C-3546-4DB7-A2B6-E4869DBE3247}" srcOrd="3" destOrd="0" parTransId="{3CAF0D19-76C7-488C-B64B-375CAF675F57}" sibTransId="{581205AB-1CF5-4A49-9094-E8C771659FC0}"/>
    <dgm:cxn modelId="{BCCC45AB-F995-4863-AD52-7C34826CF951}" type="presOf" srcId="{3CAF0D19-76C7-488C-B64B-375CAF675F57}" destId="{F94C201E-B55A-4857-A036-BDE6AA6E20F4}" srcOrd="0" destOrd="0" presId="urn:microsoft.com/office/officeart/2005/8/layout/radial1"/>
    <dgm:cxn modelId="{DAF370AE-9EFD-4B60-A624-FC33E8A85534}" type="presOf" srcId="{C6EB0002-D093-44B3-91BE-76CAEA54E739}" destId="{A059653F-01D8-429C-AA46-9CEC11521392}" srcOrd="0" destOrd="0" presId="urn:microsoft.com/office/officeart/2005/8/layout/radial1"/>
    <dgm:cxn modelId="{F259DAB5-0E6B-40B1-8ECD-1039B61724E4}" type="presOf" srcId="{333DF2A4-6025-481B-B6BB-B38EC7602C5A}" destId="{80FBA231-B8E5-48E7-973F-B615D9097084}" srcOrd="1" destOrd="0" presId="urn:microsoft.com/office/officeart/2005/8/layout/radial1"/>
    <dgm:cxn modelId="{F2EB73BA-8BA9-41D9-91C0-36D0E6B4CA40}" type="presOf" srcId="{7349F1D6-6823-4F96-B884-304490AA23B0}" destId="{94204410-4037-47BE-BB3E-A90A0F7CD44D}" srcOrd="0" destOrd="0" presId="urn:microsoft.com/office/officeart/2005/8/layout/radial1"/>
    <dgm:cxn modelId="{501D6BBB-EC0C-4114-BE65-C87C25120889}" type="presOf" srcId="{837002EC-8C9A-4A50-9076-8C738FCA04DF}" destId="{7346226E-8F41-4CAC-9168-04FA10C2F253}" srcOrd="1" destOrd="0" presId="urn:microsoft.com/office/officeart/2005/8/layout/radial1"/>
    <dgm:cxn modelId="{694723BC-318F-42DF-9572-8D0822033AD2}" type="presOf" srcId="{1A229C6B-9F7B-434E-8C24-D87F9E52C55C}" destId="{D5EE460F-B52F-41DC-9D89-017C75ECF262}" srcOrd="0" destOrd="0" presId="urn:microsoft.com/office/officeart/2005/8/layout/radial1"/>
    <dgm:cxn modelId="{E5A5EABC-5DFC-4150-A6AF-DF6C8C03D965}" type="presOf" srcId="{79870C2B-6825-4693-AB42-B7BE55FFB2D8}" destId="{268ACB59-DD8B-4B2F-9BFA-C99519D6D7DD}" srcOrd="0" destOrd="0" presId="urn:microsoft.com/office/officeart/2005/8/layout/radial1"/>
    <dgm:cxn modelId="{BE5D12BE-EAFF-4492-8715-025D8B03DE32}" srcId="{79870C2B-6825-4693-AB42-B7BE55FFB2D8}" destId="{C6EB0002-D093-44B3-91BE-76CAEA54E739}" srcOrd="4" destOrd="0" parTransId="{3C0D6F44-FA47-4677-AB85-FEC0482809EA}" sibTransId="{360D2A57-EE8F-4782-BFED-3E0BEF9134F1}"/>
    <dgm:cxn modelId="{C46403C6-497D-4153-8A3B-DF5D64FBAE5C}" type="presOf" srcId="{74F12892-503E-4CF7-9E79-3E18842C8AC7}" destId="{F96E9322-00F1-4BE2-B78B-B9436CD9BE13}" srcOrd="0" destOrd="0" presId="urn:microsoft.com/office/officeart/2005/8/layout/radial1"/>
    <dgm:cxn modelId="{BEC02EC6-B0FE-4615-AF27-B0A83D62B62D}" type="presOf" srcId="{1A229C6B-9F7B-434E-8C24-D87F9E52C55C}" destId="{C91F854B-15E4-4DB5-AE3B-99BA78510607}" srcOrd="1" destOrd="0" presId="urn:microsoft.com/office/officeart/2005/8/layout/radial1"/>
    <dgm:cxn modelId="{05E0C9E1-8F48-4ADE-8B4C-80AAD486AFCC}" type="presOf" srcId="{CBC28758-BDFA-48A5-8747-602FB56389E6}" destId="{3FFEE173-EAC2-47CE-826D-F6EE7A9B80E9}" srcOrd="1" destOrd="0" presId="urn:microsoft.com/office/officeart/2005/8/layout/radial1"/>
    <dgm:cxn modelId="{FB7F3FEC-E9F8-4941-A85C-551842FB3E37}" srcId="{79870C2B-6825-4693-AB42-B7BE55FFB2D8}" destId="{7349F1D6-6823-4F96-B884-304490AA23B0}" srcOrd="1" destOrd="0" parTransId="{333DF2A4-6025-481B-B6BB-B38EC7602C5A}" sibTransId="{80466C55-8581-4343-8CE9-3A39615B579B}"/>
    <dgm:cxn modelId="{E9B09BEC-36E5-4741-8FBC-BC170DFBB1CA}" srcId="{79870C2B-6825-4693-AB42-B7BE55FFB2D8}" destId="{75FA95E0-74F2-49C2-B86F-975AF7DBD73F}" srcOrd="5" destOrd="0" parTransId="{C72686BD-8E22-4007-A1E4-0EA65B99166C}" sibTransId="{D8737322-9F74-4E0F-80D7-670EE0F9D3F1}"/>
    <dgm:cxn modelId="{22FC34F2-D73B-4F45-8522-E09CA99088EE}" type="presOf" srcId="{C72686BD-8E22-4007-A1E4-0EA65B99166C}" destId="{FC804DA2-2632-484E-B999-B62C92D56D87}" srcOrd="1" destOrd="0" presId="urn:microsoft.com/office/officeart/2005/8/layout/radial1"/>
    <dgm:cxn modelId="{5A26B5F7-2A37-4CD5-9BFB-10CEDFA21EB4}" type="presOf" srcId="{3C0D6F44-FA47-4677-AB85-FEC0482809EA}" destId="{040C45CD-0AFB-4F95-9E1A-849F118D200E}" srcOrd="1" destOrd="0" presId="urn:microsoft.com/office/officeart/2005/8/layout/radial1"/>
    <dgm:cxn modelId="{1184E839-D856-45B2-9CB9-58B5B75C7C8F}" type="presParOf" srcId="{F96E9322-00F1-4BE2-B78B-B9436CD9BE13}" destId="{268ACB59-DD8B-4B2F-9BFA-C99519D6D7DD}" srcOrd="0" destOrd="0" presId="urn:microsoft.com/office/officeart/2005/8/layout/radial1"/>
    <dgm:cxn modelId="{2CAB9312-E79E-493E-9793-DDE0370FF0F3}" type="presParOf" srcId="{F96E9322-00F1-4BE2-B78B-B9436CD9BE13}" destId="{E967D9E5-F2F4-4581-9E5D-81EC06CC90AF}" srcOrd="1" destOrd="0" presId="urn:microsoft.com/office/officeart/2005/8/layout/radial1"/>
    <dgm:cxn modelId="{43DED22B-8A35-438C-811B-02C9A8B92D29}" type="presParOf" srcId="{E967D9E5-F2F4-4581-9E5D-81EC06CC90AF}" destId="{7346226E-8F41-4CAC-9168-04FA10C2F253}" srcOrd="0" destOrd="0" presId="urn:microsoft.com/office/officeart/2005/8/layout/radial1"/>
    <dgm:cxn modelId="{EC00E10F-2F93-443B-987E-1981D6945FE0}" type="presParOf" srcId="{F96E9322-00F1-4BE2-B78B-B9436CD9BE13}" destId="{132978DD-18F4-4578-B5FC-19105844C086}" srcOrd="2" destOrd="0" presId="urn:microsoft.com/office/officeart/2005/8/layout/radial1"/>
    <dgm:cxn modelId="{747B0A35-7723-4ED4-B7C7-6FCC5FD68691}" type="presParOf" srcId="{F96E9322-00F1-4BE2-B78B-B9436CD9BE13}" destId="{EA3C3D3A-A52D-4FF1-B49C-519770916380}" srcOrd="3" destOrd="0" presId="urn:microsoft.com/office/officeart/2005/8/layout/radial1"/>
    <dgm:cxn modelId="{E99DD8B7-0659-461A-8ECD-9233EBA6C380}" type="presParOf" srcId="{EA3C3D3A-A52D-4FF1-B49C-519770916380}" destId="{80FBA231-B8E5-48E7-973F-B615D9097084}" srcOrd="0" destOrd="0" presId="urn:microsoft.com/office/officeart/2005/8/layout/radial1"/>
    <dgm:cxn modelId="{692C1A6C-F0FE-4C9D-A8DF-50FA7C4528E5}" type="presParOf" srcId="{F96E9322-00F1-4BE2-B78B-B9436CD9BE13}" destId="{94204410-4037-47BE-BB3E-A90A0F7CD44D}" srcOrd="4" destOrd="0" presId="urn:microsoft.com/office/officeart/2005/8/layout/radial1"/>
    <dgm:cxn modelId="{DA6FE67A-10BD-4094-9728-382534F69279}" type="presParOf" srcId="{F96E9322-00F1-4BE2-B78B-B9436CD9BE13}" destId="{D5EE460F-B52F-41DC-9D89-017C75ECF262}" srcOrd="5" destOrd="0" presId="urn:microsoft.com/office/officeart/2005/8/layout/radial1"/>
    <dgm:cxn modelId="{0182A109-63B2-440C-93AF-86ECFFFBBCCF}" type="presParOf" srcId="{D5EE460F-B52F-41DC-9D89-017C75ECF262}" destId="{C91F854B-15E4-4DB5-AE3B-99BA78510607}" srcOrd="0" destOrd="0" presId="urn:microsoft.com/office/officeart/2005/8/layout/radial1"/>
    <dgm:cxn modelId="{A664DE6D-240E-4CDF-8DA5-5216D447CC3C}" type="presParOf" srcId="{F96E9322-00F1-4BE2-B78B-B9436CD9BE13}" destId="{44D08876-B248-4FAE-9B7C-90AD0F786B7D}" srcOrd="6" destOrd="0" presId="urn:microsoft.com/office/officeart/2005/8/layout/radial1"/>
    <dgm:cxn modelId="{CB641B3D-BCBF-401E-AD75-929E22EE786F}" type="presParOf" srcId="{F96E9322-00F1-4BE2-B78B-B9436CD9BE13}" destId="{F94C201E-B55A-4857-A036-BDE6AA6E20F4}" srcOrd="7" destOrd="0" presId="urn:microsoft.com/office/officeart/2005/8/layout/radial1"/>
    <dgm:cxn modelId="{44A74ABF-05B9-4CA2-BDCB-6E8F2E383CDC}" type="presParOf" srcId="{F94C201E-B55A-4857-A036-BDE6AA6E20F4}" destId="{A5E1211D-F141-479A-A2AC-A776FF6FDE5C}" srcOrd="0" destOrd="0" presId="urn:microsoft.com/office/officeart/2005/8/layout/radial1"/>
    <dgm:cxn modelId="{6867891F-06F1-45B3-A404-543475D385B2}" type="presParOf" srcId="{F96E9322-00F1-4BE2-B78B-B9436CD9BE13}" destId="{6E925C88-CAAE-4E47-B0A5-A88128BCF148}" srcOrd="8" destOrd="0" presId="urn:microsoft.com/office/officeart/2005/8/layout/radial1"/>
    <dgm:cxn modelId="{7D1AA55D-73C0-435B-9C3F-2E533C806DA8}" type="presParOf" srcId="{F96E9322-00F1-4BE2-B78B-B9436CD9BE13}" destId="{6BA5E84F-9B94-41F2-AE2E-1EE9C2FB6C01}" srcOrd="9" destOrd="0" presId="urn:microsoft.com/office/officeart/2005/8/layout/radial1"/>
    <dgm:cxn modelId="{857ECF08-CC93-481D-B74E-27625AE94062}" type="presParOf" srcId="{6BA5E84F-9B94-41F2-AE2E-1EE9C2FB6C01}" destId="{040C45CD-0AFB-4F95-9E1A-849F118D200E}" srcOrd="0" destOrd="0" presId="urn:microsoft.com/office/officeart/2005/8/layout/radial1"/>
    <dgm:cxn modelId="{FEDF302E-155D-4588-86CC-03CE2102489E}" type="presParOf" srcId="{F96E9322-00F1-4BE2-B78B-B9436CD9BE13}" destId="{A059653F-01D8-429C-AA46-9CEC11521392}" srcOrd="10" destOrd="0" presId="urn:microsoft.com/office/officeart/2005/8/layout/radial1"/>
    <dgm:cxn modelId="{7CE1B9F9-E1FF-47E6-8004-2821BF665E1C}" type="presParOf" srcId="{F96E9322-00F1-4BE2-B78B-B9436CD9BE13}" destId="{9AD34BB9-EF30-445E-8B9C-337B17260531}" srcOrd="11" destOrd="0" presId="urn:microsoft.com/office/officeart/2005/8/layout/radial1"/>
    <dgm:cxn modelId="{70136E0E-CFE6-43B2-A830-FADA89C29122}" type="presParOf" srcId="{9AD34BB9-EF30-445E-8B9C-337B17260531}" destId="{FC804DA2-2632-484E-B999-B62C92D56D87}" srcOrd="0" destOrd="0" presId="urn:microsoft.com/office/officeart/2005/8/layout/radial1"/>
    <dgm:cxn modelId="{C4F30EB6-05EE-46E0-B699-EC32D81D6CBC}" type="presParOf" srcId="{F96E9322-00F1-4BE2-B78B-B9436CD9BE13}" destId="{53F147B8-C0AC-4339-AD68-857E572A8168}" srcOrd="12" destOrd="0" presId="urn:microsoft.com/office/officeart/2005/8/layout/radial1"/>
    <dgm:cxn modelId="{B31BEECE-818D-43A4-81CA-3518651CA19D}" type="presParOf" srcId="{F96E9322-00F1-4BE2-B78B-B9436CD9BE13}" destId="{B164115D-C018-42D9-84CB-E92DFCADC60F}" srcOrd="13" destOrd="0" presId="urn:microsoft.com/office/officeart/2005/8/layout/radial1"/>
    <dgm:cxn modelId="{369F50AD-98D4-46DB-BDDC-FCFCC090E7F9}" type="presParOf" srcId="{B164115D-C018-42D9-84CB-E92DFCADC60F}" destId="{3FFEE173-EAC2-47CE-826D-F6EE7A9B80E9}" srcOrd="0" destOrd="0" presId="urn:microsoft.com/office/officeart/2005/8/layout/radial1"/>
    <dgm:cxn modelId="{11E5D609-653D-4F2A-AE2C-1C1706486F3C}" type="presParOf" srcId="{F96E9322-00F1-4BE2-B78B-B9436CD9BE13}" destId="{90F613F5-921A-424A-B592-7561A8DD4D31}"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E9E90-BBDF-4677-B9AD-DC4D1AB22542}" type="doc">
      <dgm:prSet loTypeId="urn:microsoft.com/office/officeart/2005/8/layout/radial1" loCatId="cycle" qsTypeId="urn:microsoft.com/office/officeart/2005/8/quickstyle/3d1" qsCatId="3D" csTypeId="urn:microsoft.com/office/officeart/2005/8/colors/accent1_2" csCatId="accent1" phldr="1"/>
      <dgm:spPr/>
      <dgm:t>
        <a:bodyPr/>
        <a:lstStyle/>
        <a:p>
          <a:endParaRPr lang="en-US"/>
        </a:p>
      </dgm:t>
    </dgm:pt>
    <dgm:pt modelId="{23CDBDF4-FFC4-42AA-BA9D-E5D9B05CF468}">
      <dgm:prSet phldrT="[Text]" custT="1"/>
      <dgm:spPr/>
      <dgm:t>
        <a:bodyPr/>
        <a:lstStyle/>
        <a:p>
          <a:r>
            <a:rPr lang="en-US" sz="1600" b="0" dirty="0"/>
            <a:t>Importance of Motivation</a:t>
          </a:r>
        </a:p>
      </dgm:t>
    </dgm:pt>
    <dgm:pt modelId="{209FFD34-709E-4800-8FDB-B4C92E2947A4}" type="parTrans" cxnId="{D992140E-23F1-4433-8830-9259F108B6BB}">
      <dgm:prSet/>
      <dgm:spPr/>
      <dgm:t>
        <a:bodyPr/>
        <a:lstStyle/>
        <a:p>
          <a:endParaRPr lang="en-US"/>
        </a:p>
      </dgm:t>
    </dgm:pt>
    <dgm:pt modelId="{9A24B8AB-E7F6-400D-8028-ADE53E52813C}" type="sibTrans" cxnId="{D992140E-23F1-4433-8830-9259F108B6BB}">
      <dgm:prSet/>
      <dgm:spPr/>
      <dgm:t>
        <a:bodyPr/>
        <a:lstStyle/>
        <a:p>
          <a:endParaRPr lang="en-US"/>
        </a:p>
      </dgm:t>
    </dgm:pt>
    <dgm:pt modelId="{6D2CD733-E7D5-468E-B40E-35D981A00389}">
      <dgm:prSet phldrT="[Text]" custT="1"/>
      <dgm:spPr/>
      <dgm:t>
        <a:bodyPr/>
        <a:lstStyle/>
        <a:p>
          <a:r>
            <a:rPr lang="en-US" sz="1600" b="0" dirty="0"/>
            <a:t>Lead to profitable operation</a:t>
          </a:r>
        </a:p>
      </dgm:t>
    </dgm:pt>
    <dgm:pt modelId="{25E899B4-47D4-4425-B2A0-36FEF2065165}" type="parTrans" cxnId="{668C8565-0042-46C2-80BD-0B30F432BF2A}">
      <dgm:prSet custT="1"/>
      <dgm:spPr/>
      <dgm:t>
        <a:bodyPr/>
        <a:lstStyle/>
        <a:p>
          <a:endParaRPr lang="en-US" sz="1600" b="0"/>
        </a:p>
      </dgm:t>
    </dgm:pt>
    <dgm:pt modelId="{2D243DE4-3F95-4C5E-848F-EDB6A902F4C7}" type="sibTrans" cxnId="{668C8565-0042-46C2-80BD-0B30F432BF2A}">
      <dgm:prSet/>
      <dgm:spPr/>
      <dgm:t>
        <a:bodyPr/>
        <a:lstStyle/>
        <a:p>
          <a:endParaRPr lang="en-US"/>
        </a:p>
      </dgm:t>
    </dgm:pt>
    <dgm:pt modelId="{EFDE63E4-DCBE-451C-BFCE-A6879A399A0E}">
      <dgm:prSet phldrT="[Text]" custT="1"/>
      <dgm:spPr/>
      <dgm:t>
        <a:bodyPr/>
        <a:lstStyle/>
        <a:p>
          <a:r>
            <a:rPr lang="en-US" sz="1600" b="0" dirty="0"/>
            <a:t>Stability of workforce</a:t>
          </a:r>
        </a:p>
      </dgm:t>
    </dgm:pt>
    <dgm:pt modelId="{0A40383F-7B06-4AB4-A317-9125F5FE761D}" type="parTrans" cxnId="{D3AAA81F-4173-4FAD-8023-0BC6205351B6}">
      <dgm:prSet custT="1"/>
      <dgm:spPr/>
      <dgm:t>
        <a:bodyPr/>
        <a:lstStyle/>
        <a:p>
          <a:endParaRPr lang="en-US" sz="1600" b="0"/>
        </a:p>
      </dgm:t>
    </dgm:pt>
    <dgm:pt modelId="{FA9F2DD9-F42C-4D6D-BBD7-31A2C5861DE7}" type="sibTrans" cxnId="{D3AAA81F-4173-4FAD-8023-0BC6205351B6}">
      <dgm:prSet/>
      <dgm:spPr/>
      <dgm:t>
        <a:bodyPr/>
        <a:lstStyle/>
        <a:p>
          <a:endParaRPr lang="en-US"/>
        </a:p>
      </dgm:t>
    </dgm:pt>
    <dgm:pt modelId="{1128B4E4-5941-4BBE-B8F0-39E1DE221070}">
      <dgm:prSet phldrT="[Text]" custT="1"/>
      <dgm:spPr/>
      <dgm:t>
        <a:bodyPr/>
        <a:lstStyle/>
        <a:p>
          <a:r>
            <a:rPr lang="en-US" sz="1600" b="0" dirty="0"/>
            <a:t>Minimizes supervision cost</a:t>
          </a:r>
        </a:p>
      </dgm:t>
    </dgm:pt>
    <dgm:pt modelId="{4CEC1474-5E86-44EB-823C-D4B5EB8169E8}" type="parTrans" cxnId="{596F06D7-9372-47C1-BF0A-4BA008AAE77B}">
      <dgm:prSet custT="1"/>
      <dgm:spPr/>
      <dgm:t>
        <a:bodyPr/>
        <a:lstStyle/>
        <a:p>
          <a:endParaRPr lang="en-US" sz="1600" b="0"/>
        </a:p>
      </dgm:t>
    </dgm:pt>
    <dgm:pt modelId="{BD6468A2-AFC8-4AD6-B4A7-3B029704E4DA}" type="sibTrans" cxnId="{596F06D7-9372-47C1-BF0A-4BA008AAE77B}">
      <dgm:prSet/>
      <dgm:spPr/>
      <dgm:t>
        <a:bodyPr/>
        <a:lstStyle/>
        <a:p>
          <a:endParaRPr lang="en-US"/>
        </a:p>
      </dgm:t>
    </dgm:pt>
    <dgm:pt modelId="{F9CF3B15-B72D-4643-B332-C1EA0950BC2F}">
      <dgm:prSet phldrT="[Text]" custT="1"/>
      <dgm:spPr/>
      <dgm:t>
        <a:bodyPr/>
        <a:lstStyle/>
        <a:p>
          <a:r>
            <a:rPr lang="en-US" sz="1600" b="0" dirty="0"/>
            <a:t>Achievement of goals</a:t>
          </a:r>
        </a:p>
      </dgm:t>
    </dgm:pt>
    <dgm:pt modelId="{BBD5798B-EBCE-443B-A6CC-382A44375AB1}" type="parTrans" cxnId="{F0EE45C3-37B1-4E83-A259-DF540F2A8386}">
      <dgm:prSet custT="1"/>
      <dgm:spPr/>
      <dgm:t>
        <a:bodyPr/>
        <a:lstStyle/>
        <a:p>
          <a:endParaRPr lang="en-US" sz="1600" b="0"/>
        </a:p>
      </dgm:t>
    </dgm:pt>
    <dgm:pt modelId="{812821DF-64DC-44E1-B8E7-AFDD6A18A5C3}" type="sibTrans" cxnId="{F0EE45C3-37B1-4E83-A259-DF540F2A8386}">
      <dgm:prSet/>
      <dgm:spPr/>
      <dgm:t>
        <a:bodyPr/>
        <a:lstStyle/>
        <a:p>
          <a:endParaRPr lang="en-US"/>
        </a:p>
      </dgm:t>
    </dgm:pt>
    <dgm:pt modelId="{DCE323CB-E91F-4AF7-95D9-5CEF2CA555BB}">
      <dgm:prSet custT="1"/>
      <dgm:spPr/>
      <dgm:t>
        <a:bodyPr/>
        <a:lstStyle/>
        <a:p>
          <a:r>
            <a:rPr lang="en-US" sz="1600" b="0" dirty="0"/>
            <a:t>High level of productivity</a:t>
          </a:r>
        </a:p>
      </dgm:t>
    </dgm:pt>
    <dgm:pt modelId="{7E4F02CD-9120-425D-9DA6-E33B221C1131}" type="parTrans" cxnId="{D78D789D-9A14-4B02-8AFB-05D38A8052EB}">
      <dgm:prSet custT="1"/>
      <dgm:spPr/>
      <dgm:t>
        <a:bodyPr/>
        <a:lstStyle/>
        <a:p>
          <a:endParaRPr lang="en-US" sz="1600" b="0"/>
        </a:p>
      </dgm:t>
    </dgm:pt>
    <dgm:pt modelId="{88442E5A-26F3-4DC3-B78D-4E180B57BD84}" type="sibTrans" cxnId="{D78D789D-9A14-4B02-8AFB-05D38A8052EB}">
      <dgm:prSet/>
      <dgm:spPr/>
      <dgm:t>
        <a:bodyPr/>
        <a:lstStyle/>
        <a:p>
          <a:endParaRPr lang="en-US"/>
        </a:p>
      </dgm:t>
    </dgm:pt>
    <dgm:pt modelId="{5B55CA7E-3ECA-4C46-89AC-09BF77436446}">
      <dgm:prSet custT="1"/>
      <dgm:spPr/>
      <dgm:t>
        <a:bodyPr/>
        <a:lstStyle/>
        <a:p>
          <a:r>
            <a:rPr lang="en-US" sz="1600" b="0" dirty="0"/>
            <a:t>Best remedy for resistance to change</a:t>
          </a:r>
        </a:p>
      </dgm:t>
    </dgm:pt>
    <dgm:pt modelId="{B4F65507-E655-4997-8EC9-EBEC4B6FA152}" type="parTrans" cxnId="{530484E9-C8E0-4A9F-B58E-65CC6976E099}">
      <dgm:prSet custT="1"/>
      <dgm:spPr/>
      <dgm:t>
        <a:bodyPr/>
        <a:lstStyle/>
        <a:p>
          <a:endParaRPr lang="en-US" sz="1600" b="0"/>
        </a:p>
      </dgm:t>
    </dgm:pt>
    <dgm:pt modelId="{808B276E-4F6F-4D6C-94C9-436EB4BE00FC}" type="sibTrans" cxnId="{530484E9-C8E0-4A9F-B58E-65CC6976E099}">
      <dgm:prSet/>
      <dgm:spPr/>
      <dgm:t>
        <a:bodyPr/>
        <a:lstStyle/>
        <a:p>
          <a:endParaRPr lang="en-US"/>
        </a:p>
      </dgm:t>
    </dgm:pt>
    <dgm:pt modelId="{03BE6DD1-FDF5-43EA-AAF3-529A34020573}">
      <dgm:prSet custT="1"/>
      <dgm:spPr/>
      <dgm:t>
        <a:bodyPr/>
        <a:lstStyle/>
        <a:p>
          <a:r>
            <a:rPr lang="en-US" sz="1600" b="0" dirty="0"/>
            <a:t>Effective use of human resources</a:t>
          </a:r>
        </a:p>
      </dgm:t>
    </dgm:pt>
    <dgm:pt modelId="{87032E2A-D55D-434A-BFDD-942B1ECF7BFD}" type="parTrans" cxnId="{012EA497-CAF7-42E7-9925-427B3790D50F}">
      <dgm:prSet custT="1"/>
      <dgm:spPr/>
      <dgm:t>
        <a:bodyPr/>
        <a:lstStyle/>
        <a:p>
          <a:endParaRPr lang="en-US" sz="1600" b="0"/>
        </a:p>
      </dgm:t>
    </dgm:pt>
    <dgm:pt modelId="{4537586E-BC6D-4D4A-9647-721F715DEAFE}" type="sibTrans" cxnId="{012EA497-CAF7-42E7-9925-427B3790D50F}">
      <dgm:prSet/>
      <dgm:spPr/>
      <dgm:t>
        <a:bodyPr/>
        <a:lstStyle/>
        <a:p>
          <a:endParaRPr lang="en-US"/>
        </a:p>
      </dgm:t>
    </dgm:pt>
    <dgm:pt modelId="{D4BE2AF2-0B7B-42C5-AB9A-6A7FD5F85244}">
      <dgm:prSet custT="1"/>
      <dgm:spPr/>
      <dgm:t>
        <a:bodyPr/>
        <a:lstStyle/>
        <a:p>
          <a:r>
            <a:rPr lang="en-US" sz="1600" b="0" dirty="0"/>
            <a:t>Satisfaction of employees</a:t>
          </a:r>
        </a:p>
      </dgm:t>
    </dgm:pt>
    <dgm:pt modelId="{A9489C10-197A-442C-B2AC-5BB7B7BF260A}" type="parTrans" cxnId="{5797E07D-227A-4C6A-BB2D-BCE3F5C62ADB}">
      <dgm:prSet custT="1"/>
      <dgm:spPr/>
      <dgm:t>
        <a:bodyPr/>
        <a:lstStyle/>
        <a:p>
          <a:endParaRPr lang="en-US" sz="1600" b="0"/>
        </a:p>
      </dgm:t>
    </dgm:pt>
    <dgm:pt modelId="{1C6A8BA1-A75B-410A-BA0E-CD69D31A75F4}" type="sibTrans" cxnId="{5797E07D-227A-4C6A-BB2D-BCE3F5C62ADB}">
      <dgm:prSet/>
      <dgm:spPr/>
      <dgm:t>
        <a:bodyPr/>
        <a:lstStyle/>
        <a:p>
          <a:endParaRPr lang="en-US"/>
        </a:p>
      </dgm:t>
    </dgm:pt>
    <dgm:pt modelId="{178B6F81-D905-4733-B0B3-FEC0DA061799}">
      <dgm:prSet custT="1"/>
      <dgm:spPr/>
      <dgm:t>
        <a:bodyPr/>
        <a:lstStyle/>
        <a:p>
          <a:r>
            <a:rPr lang="en-US" sz="1600" b="0" dirty="0"/>
            <a:t>Minimizes dispute and strike</a:t>
          </a:r>
        </a:p>
      </dgm:t>
    </dgm:pt>
    <dgm:pt modelId="{C84B2A0B-C7FB-4802-9210-B830EA9DAB4A}" type="parTrans" cxnId="{1C1065F9-B46A-4F15-BFB9-2A09E99DC203}">
      <dgm:prSet custT="1"/>
      <dgm:spPr/>
      <dgm:t>
        <a:bodyPr/>
        <a:lstStyle/>
        <a:p>
          <a:endParaRPr lang="en-US" sz="1600" b="0"/>
        </a:p>
      </dgm:t>
    </dgm:pt>
    <dgm:pt modelId="{6089A695-A5AE-42F5-8048-24A091FEA58E}" type="sibTrans" cxnId="{1C1065F9-B46A-4F15-BFB9-2A09E99DC203}">
      <dgm:prSet/>
      <dgm:spPr/>
      <dgm:t>
        <a:bodyPr/>
        <a:lstStyle/>
        <a:p>
          <a:endParaRPr lang="en-US"/>
        </a:p>
      </dgm:t>
    </dgm:pt>
    <dgm:pt modelId="{13B5D801-B522-412A-BEEE-8CB2FCCA5A13}">
      <dgm:prSet custT="1"/>
      <dgm:spPr/>
      <dgm:t>
        <a:bodyPr/>
        <a:lstStyle/>
        <a:p>
          <a:r>
            <a:rPr lang="en-US" sz="1600" b="0" dirty="0"/>
            <a:t>Basis of coordination</a:t>
          </a:r>
        </a:p>
      </dgm:t>
    </dgm:pt>
    <dgm:pt modelId="{513F0A03-F884-4446-820D-5E2481B6B90E}" type="parTrans" cxnId="{4E3190D3-ED5F-4BDC-8D74-5CD1C498EDB3}">
      <dgm:prSet custT="1"/>
      <dgm:spPr/>
      <dgm:t>
        <a:bodyPr/>
        <a:lstStyle/>
        <a:p>
          <a:endParaRPr lang="en-US" sz="1600" b="0"/>
        </a:p>
      </dgm:t>
    </dgm:pt>
    <dgm:pt modelId="{08016E8C-5DD0-4AB1-950F-5A1BCBBD4B6A}" type="sibTrans" cxnId="{4E3190D3-ED5F-4BDC-8D74-5CD1C498EDB3}">
      <dgm:prSet/>
      <dgm:spPr/>
      <dgm:t>
        <a:bodyPr/>
        <a:lstStyle/>
        <a:p>
          <a:endParaRPr lang="en-US"/>
        </a:p>
      </dgm:t>
    </dgm:pt>
    <dgm:pt modelId="{93DFAA68-FAB2-41DE-BBFC-A7C9A8949272}" type="pres">
      <dgm:prSet presAssocID="{4DAE9E90-BBDF-4677-B9AD-DC4D1AB22542}" presName="cycle" presStyleCnt="0">
        <dgm:presLayoutVars>
          <dgm:chMax val="1"/>
          <dgm:dir/>
          <dgm:animLvl val="ctr"/>
          <dgm:resizeHandles val="exact"/>
        </dgm:presLayoutVars>
      </dgm:prSet>
      <dgm:spPr/>
    </dgm:pt>
    <dgm:pt modelId="{4B559105-4BD5-4923-B377-974992032DFB}" type="pres">
      <dgm:prSet presAssocID="{23CDBDF4-FFC4-42AA-BA9D-E5D9B05CF468}" presName="centerShape" presStyleLbl="node0" presStyleIdx="0" presStyleCnt="1" custScaleX="208569" custScaleY="199694"/>
      <dgm:spPr/>
    </dgm:pt>
    <dgm:pt modelId="{E7A5906D-0307-438E-BCA9-49F1B265CB55}" type="pres">
      <dgm:prSet presAssocID="{25E899B4-47D4-4425-B2A0-36FEF2065165}" presName="Name9" presStyleLbl="parChTrans1D2" presStyleIdx="0" presStyleCnt="10"/>
      <dgm:spPr/>
    </dgm:pt>
    <dgm:pt modelId="{1F137CDD-D44D-44F1-A2CC-FB1FC0D48B4F}" type="pres">
      <dgm:prSet presAssocID="{25E899B4-47D4-4425-B2A0-36FEF2065165}" presName="connTx" presStyleLbl="parChTrans1D2" presStyleIdx="0" presStyleCnt="10"/>
      <dgm:spPr/>
    </dgm:pt>
    <dgm:pt modelId="{71402ADA-3947-48BE-A4D7-791827E3A67B}" type="pres">
      <dgm:prSet presAssocID="{6D2CD733-E7D5-468E-B40E-35D981A00389}" presName="node" presStyleLbl="node1" presStyleIdx="0" presStyleCnt="10" custScaleX="176805" custScaleY="143137">
        <dgm:presLayoutVars>
          <dgm:bulletEnabled val="1"/>
        </dgm:presLayoutVars>
      </dgm:prSet>
      <dgm:spPr/>
    </dgm:pt>
    <dgm:pt modelId="{F941F373-702C-48E1-BEA3-5001F171A13D}" type="pres">
      <dgm:prSet presAssocID="{7E4F02CD-9120-425D-9DA6-E33B221C1131}" presName="Name9" presStyleLbl="parChTrans1D2" presStyleIdx="1" presStyleCnt="10"/>
      <dgm:spPr/>
    </dgm:pt>
    <dgm:pt modelId="{65AE33B0-27C6-4F3F-9BF9-5EC9BB1779DF}" type="pres">
      <dgm:prSet presAssocID="{7E4F02CD-9120-425D-9DA6-E33B221C1131}" presName="connTx" presStyleLbl="parChTrans1D2" presStyleIdx="1" presStyleCnt="10"/>
      <dgm:spPr/>
    </dgm:pt>
    <dgm:pt modelId="{43282A66-7A5A-44ED-BD0F-719843C47D29}" type="pres">
      <dgm:prSet presAssocID="{DCE323CB-E91F-4AF7-95D9-5CEF2CA555BB}" presName="node" presStyleLbl="node1" presStyleIdx="1" presStyleCnt="10" custScaleX="169435" custScaleY="157142" custRadScaleRad="111600" custRadScaleInc="15227">
        <dgm:presLayoutVars>
          <dgm:bulletEnabled val="1"/>
        </dgm:presLayoutVars>
      </dgm:prSet>
      <dgm:spPr/>
    </dgm:pt>
    <dgm:pt modelId="{B6F1260B-48BC-4D67-8C59-5B3737153864}" type="pres">
      <dgm:prSet presAssocID="{B4F65507-E655-4997-8EC9-EBEC4B6FA152}" presName="Name9" presStyleLbl="parChTrans1D2" presStyleIdx="2" presStyleCnt="10"/>
      <dgm:spPr/>
    </dgm:pt>
    <dgm:pt modelId="{6AA45F4D-F957-42AD-91F7-A36BACB98D08}" type="pres">
      <dgm:prSet presAssocID="{B4F65507-E655-4997-8EC9-EBEC4B6FA152}" presName="connTx" presStyleLbl="parChTrans1D2" presStyleIdx="2" presStyleCnt="10"/>
      <dgm:spPr/>
    </dgm:pt>
    <dgm:pt modelId="{0A0AE270-CF65-4C44-B04B-8E5F1F3CF7B5}" type="pres">
      <dgm:prSet presAssocID="{5B55CA7E-3ECA-4C46-89AC-09BF77436446}" presName="node" presStyleLbl="node1" presStyleIdx="2" presStyleCnt="10" custScaleX="163951" custScaleY="155505">
        <dgm:presLayoutVars>
          <dgm:bulletEnabled val="1"/>
        </dgm:presLayoutVars>
      </dgm:prSet>
      <dgm:spPr/>
    </dgm:pt>
    <dgm:pt modelId="{8C1FA246-8EEB-42DE-82BB-FF54E9E3AE17}" type="pres">
      <dgm:prSet presAssocID="{87032E2A-D55D-434A-BFDD-942B1ECF7BFD}" presName="Name9" presStyleLbl="parChTrans1D2" presStyleIdx="3" presStyleCnt="10"/>
      <dgm:spPr/>
    </dgm:pt>
    <dgm:pt modelId="{9835C71E-D1A9-4963-BB61-CDE8D1E8D36A}" type="pres">
      <dgm:prSet presAssocID="{87032E2A-D55D-434A-BFDD-942B1ECF7BFD}" presName="connTx" presStyleLbl="parChTrans1D2" presStyleIdx="3" presStyleCnt="10"/>
      <dgm:spPr/>
    </dgm:pt>
    <dgm:pt modelId="{49EE90F5-CBFD-4E52-8383-9FCC342562FE}" type="pres">
      <dgm:prSet presAssocID="{03BE6DD1-FDF5-43EA-AAF3-529A34020573}" presName="node" presStyleLbl="node1" presStyleIdx="3" presStyleCnt="10" custScaleX="172616" custScaleY="156998">
        <dgm:presLayoutVars>
          <dgm:bulletEnabled val="1"/>
        </dgm:presLayoutVars>
      </dgm:prSet>
      <dgm:spPr/>
    </dgm:pt>
    <dgm:pt modelId="{E745E164-37D0-4B36-BE5E-058C6CD57A54}" type="pres">
      <dgm:prSet presAssocID="{A9489C10-197A-442C-B2AC-5BB7B7BF260A}" presName="Name9" presStyleLbl="parChTrans1D2" presStyleIdx="4" presStyleCnt="10"/>
      <dgm:spPr/>
    </dgm:pt>
    <dgm:pt modelId="{CDA2C724-E376-4B4F-8661-52865F64C3E2}" type="pres">
      <dgm:prSet presAssocID="{A9489C10-197A-442C-B2AC-5BB7B7BF260A}" presName="connTx" presStyleLbl="parChTrans1D2" presStyleIdx="4" presStyleCnt="10"/>
      <dgm:spPr/>
    </dgm:pt>
    <dgm:pt modelId="{9A539F9D-99FF-4C4A-988F-13559E7BB73E}" type="pres">
      <dgm:prSet presAssocID="{D4BE2AF2-0B7B-42C5-AB9A-6A7FD5F85244}" presName="node" presStyleLbl="node1" presStyleIdx="4" presStyleCnt="10" custScaleX="157665" custScaleY="154773" custRadScaleRad="107684" custRadScaleInc="-29432">
        <dgm:presLayoutVars>
          <dgm:bulletEnabled val="1"/>
        </dgm:presLayoutVars>
      </dgm:prSet>
      <dgm:spPr/>
    </dgm:pt>
    <dgm:pt modelId="{99B624E7-5015-41E3-A4A5-B1F5A9042255}" type="pres">
      <dgm:prSet presAssocID="{C84B2A0B-C7FB-4802-9210-B830EA9DAB4A}" presName="Name9" presStyleLbl="parChTrans1D2" presStyleIdx="5" presStyleCnt="10"/>
      <dgm:spPr/>
    </dgm:pt>
    <dgm:pt modelId="{B26AA5D8-2599-4806-AD0E-D5B576983440}" type="pres">
      <dgm:prSet presAssocID="{C84B2A0B-C7FB-4802-9210-B830EA9DAB4A}" presName="connTx" presStyleLbl="parChTrans1D2" presStyleIdx="5" presStyleCnt="10"/>
      <dgm:spPr/>
    </dgm:pt>
    <dgm:pt modelId="{72D648B1-7BC9-46DB-BDD7-197C701A92DC}" type="pres">
      <dgm:prSet presAssocID="{178B6F81-D905-4733-B0B3-FEC0DA061799}" presName="node" presStyleLbl="node1" presStyleIdx="5" presStyleCnt="10" custScaleX="165995" custScaleY="163338" custRadScaleRad="99575" custRadScaleInc="-19656">
        <dgm:presLayoutVars>
          <dgm:bulletEnabled val="1"/>
        </dgm:presLayoutVars>
      </dgm:prSet>
      <dgm:spPr/>
    </dgm:pt>
    <dgm:pt modelId="{25B6EB8E-B762-471A-BCD9-B8C1B8280ED0}" type="pres">
      <dgm:prSet presAssocID="{513F0A03-F884-4446-820D-5E2481B6B90E}" presName="Name9" presStyleLbl="parChTrans1D2" presStyleIdx="6" presStyleCnt="10"/>
      <dgm:spPr/>
    </dgm:pt>
    <dgm:pt modelId="{EE693C68-B490-4866-AC44-D5B4B9C1F786}" type="pres">
      <dgm:prSet presAssocID="{513F0A03-F884-4446-820D-5E2481B6B90E}" presName="connTx" presStyleLbl="parChTrans1D2" presStyleIdx="6" presStyleCnt="10"/>
      <dgm:spPr/>
    </dgm:pt>
    <dgm:pt modelId="{BE16B208-3EAF-4F60-A1D5-36D1E7B03813}" type="pres">
      <dgm:prSet presAssocID="{13B5D801-B522-412A-BEEE-8CB2FCCA5A13}" presName="node" presStyleLbl="node1" presStyleIdx="6" presStyleCnt="10" custScaleX="183427" custScaleY="154773">
        <dgm:presLayoutVars>
          <dgm:bulletEnabled val="1"/>
        </dgm:presLayoutVars>
      </dgm:prSet>
      <dgm:spPr/>
    </dgm:pt>
    <dgm:pt modelId="{B6C2C383-EB21-48BA-96D6-4B5903EF7094}" type="pres">
      <dgm:prSet presAssocID="{0A40383F-7B06-4AB4-A317-9125F5FE761D}" presName="Name9" presStyleLbl="parChTrans1D2" presStyleIdx="7" presStyleCnt="10"/>
      <dgm:spPr/>
    </dgm:pt>
    <dgm:pt modelId="{4D5FB181-BA68-4B74-9578-B17A44839000}" type="pres">
      <dgm:prSet presAssocID="{0A40383F-7B06-4AB4-A317-9125F5FE761D}" presName="connTx" presStyleLbl="parChTrans1D2" presStyleIdx="7" presStyleCnt="10"/>
      <dgm:spPr/>
    </dgm:pt>
    <dgm:pt modelId="{61724413-FACA-4AAC-975D-030C17D7F048}" type="pres">
      <dgm:prSet presAssocID="{EFDE63E4-DCBE-451C-BFCE-A6879A399A0E}" presName="node" presStyleLbl="node1" presStyleIdx="7" presStyleCnt="10" custScaleX="162813" custScaleY="151877">
        <dgm:presLayoutVars>
          <dgm:bulletEnabled val="1"/>
        </dgm:presLayoutVars>
      </dgm:prSet>
      <dgm:spPr/>
    </dgm:pt>
    <dgm:pt modelId="{F9206AE6-C632-4925-929E-F407010296D9}" type="pres">
      <dgm:prSet presAssocID="{4CEC1474-5E86-44EB-823C-D4B5EB8169E8}" presName="Name9" presStyleLbl="parChTrans1D2" presStyleIdx="8" presStyleCnt="10"/>
      <dgm:spPr/>
    </dgm:pt>
    <dgm:pt modelId="{DE1AB9A8-8A04-475C-A419-1AC7DAA67DDA}" type="pres">
      <dgm:prSet presAssocID="{4CEC1474-5E86-44EB-823C-D4B5EB8169E8}" presName="connTx" presStyleLbl="parChTrans1D2" presStyleIdx="8" presStyleCnt="10"/>
      <dgm:spPr/>
    </dgm:pt>
    <dgm:pt modelId="{8516DB1C-E50B-4136-B263-C7EE706BADE2}" type="pres">
      <dgm:prSet presAssocID="{1128B4E4-5941-4BBE-B8F0-39E1DE221070}" presName="node" presStyleLbl="node1" presStyleIdx="8" presStyleCnt="10" custScaleX="175437" custScaleY="149737">
        <dgm:presLayoutVars>
          <dgm:bulletEnabled val="1"/>
        </dgm:presLayoutVars>
      </dgm:prSet>
      <dgm:spPr/>
    </dgm:pt>
    <dgm:pt modelId="{B9566A07-71B8-4F2B-BF19-3AF2F50A0E62}" type="pres">
      <dgm:prSet presAssocID="{BBD5798B-EBCE-443B-A6CC-382A44375AB1}" presName="Name9" presStyleLbl="parChTrans1D2" presStyleIdx="9" presStyleCnt="10"/>
      <dgm:spPr/>
    </dgm:pt>
    <dgm:pt modelId="{7C12909B-2216-46CF-9494-D66FB7728638}" type="pres">
      <dgm:prSet presAssocID="{BBD5798B-EBCE-443B-A6CC-382A44375AB1}" presName="connTx" presStyleLbl="parChTrans1D2" presStyleIdx="9" presStyleCnt="10"/>
      <dgm:spPr/>
    </dgm:pt>
    <dgm:pt modelId="{80CC9DDC-6C93-45CC-A2C4-19A98C27578E}" type="pres">
      <dgm:prSet presAssocID="{F9CF3B15-B72D-4643-B332-C1EA0950BC2F}" presName="node" presStyleLbl="node1" presStyleIdx="9" presStyleCnt="10" custScaleX="184111" custScaleY="156554" custRadScaleRad="111122" custRadScaleInc="-16328">
        <dgm:presLayoutVars>
          <dgm:bulletEnabled val="1"/>
        </dgm:presLayoutVars>
      </dgm:prSet>
      <dgm:spPr/>
    </dgm:pt>
  </dgm:ptLst>
  <dgm:cxnLst>
    <dgm:cxn modelId="{4B6F3004-B2DE-4EFE-B79A-C40238AA87EA}" type="presOf" srcId="{23CDBDF4-FFC4-42AA-BA9D-E5D9B05CF468}" destId="{4B559105-4BD5-4923-B377-974992032DFB}" srcOrd="0" destOrd="0" presId="urn:microsoft.com/office/officeart/2005/8/layout/radial1"/>
    <dgm:cxn modelId="{E6B4330B-BFF8-4A9B-B77A-80CEA5700D0F}" type="presOf" srcId="{B4F65507-E655-4997-8EC9-EBEC4B6FA152}" destId="{B6F1260B-48BC-4D67-8C59-5B3737153864}" srcOrd="0" destOrd="0" presId="urn:microsoft.com/office/officeart/2005/8/layout/radial1"/>
    <dgm:cxn modelId="{D992140E-23F1-4433-8830-9259F108B6BB}" srcId="{4DAE9E90-BBDF-4677-B9AD-DC4D1AB22542}" destId="{23CDBDF4-FFC4-42AA-BA9D-E5D9B05CF468}" srcOrd="0" destOrd="0" parTransId="{209FFD34-709E-4800-8FDB-B4C92E2947A4}" sibTransId="{9A24B8AB-E7F6-400D-8028-ADE53E52813C}"/>
    <dgm:cxn modelId="{D3AAA81F-4173-4FAD-8023-0BC6205351B6}" srcId="{23CDBDF4-FFC4-42AA-BA9D-E5D9B05CF468}" destId="{EFDE63E4-DCBE-451C-BFCE-A6879A399A0E}" srcOrd="7" destOrd="0" parTransId="{0A40383F-7B06-4AB4-A317-9125F5FE761D}" sibTransId="{FA9F2DD9-F42C-4D6D-BBD7-31A2C5861DE7}"/>
    <dgm:cxn modelId="{1C9B372E-094E-42F4-A6E9-78683E4F1BEE}" type="presOf" srcId="{A9489C10-197A-442C-B2AC-5BB7B7BF260A}" destId="{CDA2C724-E376-4B4F-8661-52865F64C3E2}" srcOrd="1" destOrd="0" presId="urn:microsoft.com/office/officeart/2005/8/layout/radial1"/>
    <dgm:cxn modelId="{F44EF137-CD3D-44A7-8BA9-203F4DE46868}" type="presOf" srcId="{C84B2A0B-C7FB-4802-9210-B830EA9DAB4A}" destId="{99B624E7-5015-41E3-A4A5-B1F5A9042255}" srcOrd="0" destOrd="0" presId="urn:microsoft.com/office/officeart/2005/8/layout/radial1"/>
    <dgm:cxn modelId="{87A7A93A-4878-472F-8AA0-0345C8D3904F}" type="presOf" srcId="{4CEC1474-5E86-44EB-823C-D4B5EB8169E8}" destId="{F9206AE6-C632-4925-929E-F407010296D9}" srcOrd="0" destOrd="0" presId="urn:microsoft.com/office/officeart/2005/8/layout/radial1"/>
    <dgm:cxn modelId="{9445025B-041D-4609-930E-0A2FC4C3C9BF}" type="presOf" srcId="{87032E2A-D55D-434A-BFDD-942B1ECF7BFD}" destId="{9835C71E-D1A9-4963-BB61-CDE8D1E8D36A}" srcOrd="1" destOrd="0" presId="urn:microsoft.com/office/officeart/2005/8/layout/radial1"/>
    <dgm:cxn modelId="{DDBF5C64-0E12-4702-A893-71997068C59B}" type="presOf" srcId="{87032E2A-D55D-434A-BFDD-942B1ECF7BFD}" destId="{8C1FA246-8EEB-42DE-82BB-FF54E9E3AE17}" srcOrd="0" destOrd="0" presId="urn:microsoft.com/office/officeart/2005/8/layout/radial1"/>
    <dgm:cxn modelId="{668C8565-0042-46C2-80BD-0B30F432BF2A}" srcId="{23CDBDF4-FFC4-42AA-BA9D-E5D9B05CF468}" destId="{6D2CD733-E7D5-468E-B40E-35D981A00389}" srcOrd="0" destOrd="0" parTransId="{25E899B4-47D4-4425-B2A0-36FEF2065165}" sibTransId="{2D243DE4-3F95-4C5E-848F-EDB6A902F4C7}"/>
    <dgm:cxn modelId="{7C311E69-0421-406C-8868-224F2E6290C2}" type="presOf" srcId="{0A40383F-7B06-4AB4-A317-9125F5FE761D}" destId="{4D5FB181-BA68-4B74-9578-B17A44839000}" srcOrd="1" destOrd="0" presId="urn:microsoft.com/office/officeart/2005/8/layout/radial1"/>
    <dgm:cxn modelId="{44897349-8B9D-4D72-8744-7E284C36BC8F}" type="presOf" srcId="{0A40383F-7B06-4AB4-A317-9125F5FE761D}" destId="{B6C2C383-EB21-48BA-96D6-4B5903EF7094}" srcOrd="0" destOrd="0" presId="urn:microsoft.com/office/officeart/2005/8/layout/radial1"/>
    <dgm:cxn modelId="{DC6C934D-02C8-4A43-AEAE-9DC344FF5C2B}" type="presOf" srcId="{7E4F02CD-9120-425D-9DA6-E33B221C1131}" destId="{65AE33B0-27C6-4F3F-9BF9-5EC9BB1779DF}" srcOrd="1" destOrd="0" presId="urn:microsoft.com/office/officeart/2005/8/layout/radial1"/>
    <dgm:cxn modelId="{6F83C74D-3929-4CEB-88DF-B3BC03C2535B}" type="presOf" srcId="{6D2CD733-E7D5-468E-B40E-35D981A00389}" destId="{71402ADA-3947-48BE-A4D7-791827E3A67B}" srcOrd="0" destOrd="0" presId="urn:microsoft.com/office/officeart/2005/8/layout/radial1"/>
    <dgm:cxn modelId="{86AFA26E-F7EC-4DC7-A914-724F3F1883C7}" type="presOf" srcId="{B4F65507-E655-4997-8EC9-EBEC4B6FA152}" destId="{6AA45F4D-F957-42AD-91F7-A36BACB98D08}" srcOrd="1" destOrd="0" presId="urn:microsoft.com/office/officeart/2005/8/layout/radial1"/>
    <dgm:cxn modelId="{AC820E52-CD40-43EB-904F-E044E7CBFD23}" type="presOf" srcId="{D4BE2AF2-0B7B-42C5-AB9A-6A7FD5F85244}" destId="{9A539F9D-99FF-4C4A-988F-13559E7BB73E}" srcOrd="0" destOrd="0" presId="urn:microsoft.com/office/officeart/2005/8/layout/radial1"/>
    <dgm:cxn modelId="{C3ED1F72-7DDC-495A-8B24-8A993201A9DB}" type="presOf" srcId="{BBD5798B-EBCE-443B-A6CC-382A44375AB1}" destId="{B9566A07-71B8-4F2B-BF19-3AF2F50A0E62}" srcOrd="0" destOrd="0" presId="urn:microsoft.com/office/officeart/2005/8/layout/radial1"/>
    <dgm:cxn modelId="{16F1F357-3B65-47A2-977D-7B3959F80D44}" type="presOf" srcId="{25E899B4-47D4-4425-B2A0-36FEF2065165}" destId="{E7A5906D-0307-438E-BCA9-49F1B265CB55}" srcOrd="0" destOrd="0" presId="urn:microsoft.com/office/officeart/2005/8/layout/radial1"/>
    <dgm:cxn modelId="{02376778-C761-40FB-9D1C-6AB8A60FA78F}" type="presOf" srcId="{513F0A03-F884-4446-820D-5E2481B6B90E}" destId="{25B6EB8E-B762-471A-BCD9-B8C1B8280ED0}" srcOrd="0" destOrd="0" presId="urn:microsoft.com/office/officeart/2005/8/layout/radial1"/>
    <dgm:cxn modelId="{2C2E3B7C-06B5-444D-A234-899117A868DD}" type="presOf" srcId="{C84B2A0B-C7FB-4802-9210-B830EA9DAB4A}" destId="{B26AA5D8-2599-4806-AD0E-D5B576983440}" srcOrd="1" destOrd="0" presId="urn:microsoft.com/office/officeart/2005/8/layout/radial1"/>
    <dgm:cxn modelId="{5797E07D-227A-4C6A-BB2D-BCE3F5C62ADB}" srcId="{23CDBDF4-FFC4-42AA-BA9D-E5D9B05CF468}" destId="{D4BE2AF2-0B7B-42C5-AB9A-6A7FD5F85244}" srcOrd="4" destOrd="0" parTransId="{A9489C10-197A-442C-B2AC-5BB7B7BF260A}" sibTransId="{1C6A8BA1-A75B-410A-BA0E-CD69D31A75F4}"/>
    <dgm:cxn modelId="{012EA497-CAF7-42E7-9925-427B3790D50F}" srcId="{23CDBDF4-FFC4-42AA-BA9D-E5D9B05CF468}" destId="{03BE6DD1-FDF5-43EA-AAF3-529A34020573}" srcOrd="3" destOrd="0" parTransId="{87032E2A-D55D-434A-BFDD-942B1ECF7BFD}" sibTransId="{4537586E-BC6D-4D4A-9647-721F715DEAFE}"/>
    <dgm:cxn modelId="{D78D789D-9A14-4B02-8AFB-05D38A8052EB}" srcId="{23CDBDF4-FFC4-42AA-BA9D-E5D9B05CF468}" destId="{DCE323CB-E91F-4AF7-95D9-5CEF2CA555BB}" srcOrd="1" destOrd="0" parTransId="{7E4F02CD-9120-425D-9DA6-E33B221C1131}" sibTransId="{88442E5A-26F3-4DC3-B78D-4E180B57BD84}"/>
    <dgm:cxn modelId="{753D61A0-2037-45A7-8B84-F0130FFAC86A}" type="presOf" srcId="{25E899B4-47D4-4425-B2A0-36FEF2065165}" destId="{1F137CDD-D44D-44F1-A2CC-FB1FC0D48B4F}" srcOrd="1" destOrd="0" presId="urn:microsoft.com/office/officeart/2005/8/layout/radial1"/>
    <dgm:cxn modelId="{DD83B3A5-F822-44A7-A9C1-62B2F26B5FD1}" type="presOf" srcId="{13B5D801-B522-412A-BEEE-8CB2FCCA5A13}" destId="{BE16B208-3EAF-4F60-A1D5-36D1E7B03813}" srcOrd="0" destOrd="0" presId="urn:microsoft.com/office/officeart/2005/8/layout/radial1"/>
    <dgm:cxn modelId="{9554E1A7-E160-45CF-B413-A7C693A7063E}" type="presOf" srcId="{EFDE63E4-DCBE-451C-BFCE-A6879A399A0E}" destId="{61724413-FACA-4AAC-975D-030C17D7F048}" srcOrd="0" destOrd="0" presId="urn:microsoft.com/office/officeart/2005/8/layout/radial1"/>
    <dgm:cxn modelId="{001745AE-F884-4C16-897B-FF6BD1BE0070}" type="presOf" srcId="{1128B4E4-5941-4BBE-B8F0-39E1DE221070}" destId="{8516DB1C-E50B-4136-B263-C7EE706BADE2}" srcOrd="0" destOrd="0" presId="urn:microsoft.com/office/officeart/2005/8/layout/radial1"/>
    <dgm:cxn modelId="{3A5EC6BC-7338-4FB7-A422-9429967312A9}" type="presOf" srcId="{5B55CA7E-3ECA-4C46-89AC-09BF77436446}" destId="{0A0AE270-CF65-4C44-B04B-8E5F1F3CF7B5}" srcOrd="0" destOrd="0" presId="urn:microsoft.com/office/officeart/2005/8/layout/radial1"/>
    <dgm:cxn modelId="{3AACB8BD-0730-4F67-83C0-7324049B51F2}" type="presOf" srcId="{4DAE9E90-BBDF-4677-B9AD-DC4D1AB22542}" destId="{93DFAA68-FAB2-41DE-BBFC-A7C9A8949272}" srcOrd="0" destOrd="0" presId="urn:microsoft.com/office/officeart/2005/8/layout/radial1"/>
    <dgm:cxn modelId="{F0EE45C3-37B1-4E83-A259-DF540F2A8386}" srcId="{23CDBDF4-FFC4-42AA-BA9D-E5D9B05CF468}" destId="{F9CF3B15-B72D-4643-B332-C1EA0950BC2F}" srcOrd="9" destOrd="0" parTransId="{BBD5798B-EBCE-443B-A6CC-382A44375AB1}" sibTransId="{812821DF-64DC-44E1-B8E7-AFDD6A18A5C3}"/>
    <dgm:cxn modelId="{5DEDABC6-D92E-433A-AC55-32C2377F5F71}" type="presOf" srcId="{F9CF3B15-B72D-4643-B332-C1EA0950BC2F}" destId="{80CC9DDC-6C93-45CC-A2C4-19A98C27578E}" srcOrd="0" destOrd="0" presId="urn:microsoft.com/office/officeart/2005/8/layout/radial1"/>
    <dgm:cxn modelId="{8E103FC8-89A1-412F-B33A-4B46F2978ABB}" type="presOf" srcId="{DCE323CB-E91F-4AF7-95D9-5CEF2CA555BB}" destId="{43282A66-7A5A-44ED-BD0F-719843C47D29}" srcOrd="0" destOrd="0" presId="urn:microsoft.com/office/officeart/2005/8/layout/radial1"/>
    <dgm:cxn modelId="{4E3190D3-ED5F-4BDC-8D74-5CD1C498EDB3}" srcId="{23CDBDF4-FFC4-42AA-BA9D-E5D9B05CF468}" destId="{13B5D801-B522-412A-BEEE-8CB2FCCA5A13}" srcOrd="6" destOrd="0" parTransId="{513F0A03-F884-4446-820D-5E2481B6B90E}" sibTransId="{08016E8C-5DD0-4AB1-950F-5A1BCBBD4B6A}"/>
    <dgm:cxn modelId="{596F06D7-9372-47C1-BF0A-4BA008AAE77B}" srcId="{23CDBDF4-FFC4-42AA-BA9D-E5D9B05CF468}" destId="{1128B4E4-5941-4BBE-B8F0-39E1DE221070}" srcOrd="8" destOrd="0" parTransId="{4CEC1474-5E86-44EB-823C-D4B5EB8169E8}" sibTransId="{BD6468A2-AFC8-4AD6-B4A7-3B029704E4DA}"/>
    <dgm:cxn modelId="{3025E1D8-44E7-4672-874A-5A49B96B977E}" type="presOf" srcId="{513F0A03-F884-4446-820D-5E2481B6B90E}" destId="{EE693C68-B490-4866-AC44-D5B4B9C1F786}" srcOrd="1" destOrd="0" presId="urn:microsoft.com/office/officeart/2005/8/layout/radial1"/>
    <dgm:cxn modelId="{A59365DE-ABB7-4072-BB3A-40382C63AD42}" type="presOf" srcId="{BBD5798B-EBCE-443B-A6CC-382A44375AB1}" destId="{7C12909B-2216-46CF-9494-D66FB7728638}" srcOrd="1" destOrd="0" presId="urn:microsoft.com/office/officeart/2005/8/layout/radial1"/>
    <dgm:cxn modelId="{139197E3-3E2E-4384-8CA0-E84EAFE685D8}" type="presOf" srcId="{178B6F81-D905-4733-B0B3-FEC0DA061799}" destId="{72D648B1-7BC9-46DB-BDD7-197C701A92DC}" srcOrd="0" destOrd="0" presId="urn:microsoft.com/office/officeart/2005/8/layout/radial1"/>
    <dgm:cxn modelId="{D79F16E9-C24F-41EE-B5F9-8523C8E0A98B}" type="presOf" srcId="{4CEC1474-5E86-44EB-823C-D4B5EB8169E8}" destId="{DE1AB9A8-8A04-475C-A419-1AC7DAA67DDA}" srcOrd="1" destOrd="0" presId="urn:microsoft.com/office/officeart/2005/8/layout/radial1"/>
    <dgm:cxn modelId="{530484E9-C8E0-4A9F-B58E-65CC6976E099}" srcId="{23CDBDF4-FFC4-42AA-BA9D-E5D9B05CF468}" destId="{5B55CA7E-3ECA-4C46-89AC-09BF77436446}" srcOrd="2" destOrd="0" parTransId="{B4F65507-E655-4997-8EC9-EBEC4B6FA152}" sibTransId="{808B276E-4F6F-4D6C-94C9-436EB4BE00FC}"/>
    <dgm:cxn modelId="{E00AF5EF-9511-4CCF-8CBD-1935169A7EF8}" type="presOf" srcId="{7E4F02CD-9120-425D-9DA6-E33B221C1131}" destId="{F941F373-702C-48E1-BEA3-5001F171A13D}" srcOrd="0" destOrd="0" presId="urn:microsoft.com/office/officeart/2005/8/layout/radial1"/>
    <dgm:cxn modelId="{C1C933F7-5C8A-440B-AE09-D31BA7D58EE7}" type="presOf" srcId="{03BE6DD1-FDF5-43EA-AAF3-529A34020573}" destId="{49EE90F5-CBFD-4E52-8383-9FCC342562FE}" srcOrd="0" destOrd="0" presId="urn:microsoft.com/office/officeart/2005/8/layout/radial1"/>
    <dgm:cxn modelId="{1C1065F9-B46A-4F15-BFB9-2A09E99DC203}" srcId="{23CDBDF4-FFC4-42AA-BA9D-E5D9B05CF468}" destId="{178B6F81-D905-4733-B0B3-FEC0DA061799}" srcOrd="5" destOrd="0" parTransId="{C84B2A0B-C7FB-4802-9210-B830EA9DAB4A}" sibTransId="{6089A695-A5AE-42F5-8048-24A091FEA58E}"/>
    <dgm:cxn modelId="{FB0318FC-8BD6-494A-B14A-99612837E65F}" type="presOf" srcId="{A9489C10-197A-442C-B2AC-5BB7B7BF260A}" destId="{E745E164-37D0-4B36-BE5E-058C6CD57A54}" srcOrd="0" destOrd="0" presId="urn:microsoft.com/office/officeart/2005/8/layout/radial1"/>
    <dgm:cxn modelId="{7D5322F2-1F25-4FF5-8E55-1C9A9F5D1722}" type="presParOf" srcId="{93DFAA68-FAB2-41DE-BBFC-A7C9A8949272}" destId="{4B559105-4BD5-4923-B377-974992032DFB}" srcOrd="0" destOrd="0" presId="urn:microsoft.com/office/officeart/2005/8/layout/radial1"/>
    <dgm:cxn modelId="{51D1AD8C-1FE1-489B-A0E9-6A204005DBF3}" type="presParOf" srcId="{93DFAA68-FAB2-41DE-BBFC-A7C9A8949272}" destId="{E7A5906D-0307-438E-BCA9-49F1B265CB55}" srcOrd="1" destOrd="0" presId="urn:microsoft.com/office/officeart/2005/8/layout/radial1"/>
    <dgm:cxn modelId="{2E573F39-E7EE-4F72-A02A-F69E7A030333}" type="presParOf" srcId="{E7A5906D-0307-438E-BCA9-49F1B265CB55}" destId="{1F137CDD-D44D-44F1-A2CC-FB1FC0D48B4F}" srcOrd="0" destOrd="0" presId="urn:microsoft.com/office/officeart/2005/8/layout/radial1"/>
    <dgm:cxn modelId="{D05B6B8B-1B97-4D3B-B2B4-17DCBE12A00A}" type="presParOf" srcId="{93DFAA68-FAB2-41DE-BBFC-A7C9A8949272}" destId="{71402ADA-3947-48BE-A4D7-791827E3A67B}" srcOrd="2" destOrd="0" presId="urn:microsoft.com/office/officeart/2005/8/layout/radial1"/>
    <dgm:cxn modelId="{C9879BCE-2732-4D38-A90E-5BB30FEB9C53}" type="presParOf" srcId="{93DFAA68-FAB2-41DE-BBFC-A7C9A8949272}" destId="{F941F373-702C-48E1-BEA3-5001F171A13D}" srcOrd="3" destOrd="0" presId="urn:microsoft.com/office/officeart/2005/8/layout/radial1"/>
    <dgm:cxn modelId="{DB691767-063F-4CFF-9679-85DA7EC05976}" type="presParOf" srcId="{F941F373-702C-48E1-BEA3-5001F171A13D}" destId="{65AE33B0-27C6-4F3F-9BF9-5EC9BB1779DF}" srcOrd="0" destOrd="0" presId="urn:microsoft.com/office/officeart/2005/8/layout/radial1"/>
    <dgm:cxn modelId="{51F5ACBC-D7C9-4548-A7DA-05B6DDBBC58D}" type="presParOf" srcId="{93DFAA68-FAB2-41DE-BBFC-A7C9A8949272}" destId="{43282A66-7A5A-44ED-BD0F-719843C47D29}" srcOrd="4" destOrd="0" presId="urn:microsoft.com/office/officeart/2005/8/layout/radial1"/>
    <dgm:cxn modelId="{769F5B28-CB1F-42F9-8820-6B3D2B861CE4}" type="presParOf" srcId="{93DFAA68-FAB2-41DE-BBFC-A7C9A8949272}" destId="{B6F1260B-48BC-4D67-8C59-5B3737153864}" srcOrd="5" destOrd="0" presId="urn:microsoft.com/office/officeart/2005/8/layout/radial1"/>
    <dgm:cxn modelId="{50C00CE6-C997-488B-BB0C-7E29419274F4}" type="presParOf" srcId="{B6F1260B-48BC-4D67-8C59-5B3737153864}" destId="{6AA45F4D-F957-42AD-91F7-A36BACB98D08}" srcOrd="0" destOrd="0" presId="urn:microsoft.com/office/officeart/2005/8/layout/radial1"/>
    <dgm:cxn modelId="{B954CFAE-99EE-43AD-B408-48C8B714FF77}" type="presParOf" srcId="{93DFAA68-FAB2-41DE-BBFC-A7C9A8949272}" destId="{0A0AE270-CF65-4C44-B04B-8E5F1F3CF7B5}" srcOrd="6" destOrd="0" presId="urn:microsoft.com/office/officeart/2005/8/layout/radial1"/>
    <dgm:cxn modelId="{E6C4C6BE-BDF3-45DC-AC02-967A8CC6EB49}" type="presParOf" srcId="{93DFAA68-FAB2-41DE-BBFC-A7C9A8949272}" destId="{8C1FA246-8EEB-42DE-82BB-FF54E9E3AE17}" srcOrd="7" destOrd="0" presId="urn:microsoft.com/office/officeart/2005/8/layout/radial1"/>
    <dgm:cxn modelId="{BCDA441B-8503-428C-80AA-D9F906A8438A}" type="presParOf" srcId="{8C1FA246-8EEB-42DE-82BB-FF54E9E3AE17}" destId="{9835C71E-D1A9-4963-BB61-CDE8D1E8D36A}" srcOrd="0" destOrd="0" presId="urn:microsoft.com/office/officeart/2005/8/layout/radial1"/>
    <dgm:cxn modelId="{92B783CE-A5AE-48F5-A3D4-D4AF2C7C0726}" type="presParOf" srcId="{93DFAA68-FAB2-41DE-BBFC-A7C9A8949272}" destId="{49EE90F5-CBFD-4E52-8383-9FCC342562FE}" srcOrd="8" destOrd="0" presId="urn:microsoft.com/office/officeart/2005/8/layout/radial1"/>
    <dgm:cxn modelId="{0B48FDF5-EAFC-4293-8630-6AA32C22CCD9}" type="presParOf" srcId="{93DFAA68-FAB2-41DE-BBFC-A7C9A8949272}" destId="{E745E164-37D0-4B36-BE5E-058C6CD57A54}" srcOrd="9" destOrd="0" presId="urn:microsoft.com/office/officeart/2005/8/layout/radial1"/>
    <dgm:cxn modelId="{02ABB78D-C711-4E54-865D-F9C1572E9EBE}" type="presParOf" srcId="{E745E164-37D0-4B36-BE5E-058C6CD57A54}" destId="{CDA2C724-E376-4B4F-8661-52865F64C3E2}" srcOrd="0" destOrd="0" presId="urn:microsoft.com/office/officeart/2005/8/layout/radial1"/>
    <dgm:cxn modelId="{F08535BE-FEBE-4662-BBAC-1F7794D23270}" type="presParOf" srcId="{93DFAA68-FAB2-41DE-BBFC-A7C9A8949272}" destId="{9A539F9D-99FF-4C4A-988F-13559E7BB73E}" srcOrd="10" destOrd="0" presId="urn:microsoft.com/office/officeart/2005/8/layout/radial1"/>
    <dgm:cxn modelId="{E08F9424-9B82-4BEC-BEF7-FFD86F2A0AF0}" type="presParOf" srcId="{93DFAA68-FAB2-41DE-BBFC-A7C9A8949272}" destId="{99B624E7-5015-41E3-A4A5-B1F5A9042255}" srcOrd="11" destOrd="0" presId="urn:microsoft.com/office/officeart/2005/8/layout/radial1"/>
    <dgm:cxn modelId="{A1AD53E8-1914-458B-9B9B-B2E6044B705E}" type="presParOf" srcId="{99B624E7-5015-41E3-A4A5-B1F5A9042255}" destId="{B26AA5D8-2599-4806-AD0E-D5B576983440}" srcOrd="0" destOrd="0" presId="urn:microsoft.com/office/officeart/2005/8/layout/radial1"/>
    <dgm:cxn modelId="{4D33C3E5-DA39-45BF-ADE5-9D30DCBC1D3A}" type="presParOf" srcId="{93DFAA68-FAB2-41DE-BBFC-A7C9A8949272}" destId="{72D648B1-7BC9-46DB-BDD7-197C701A92DC}" srcOrd="12" destOrd="0" presId="urn:microsoft.com/office/officeart/2005/8/layout/radial1"/>
    <dgm:cxn modelId="{5FE9D29C-04D6-4C04-9567-06595BD9B1CB}" type="presParOf" srcId="{93DFAA68-FAB2-41DE-BBFC-A7C9A8949272}" destId="{25B6EB8E-B762-471A-BCD9-B8C1B8280ED0}" srcOrd="13" destOrd="0" presId="urn:microsoft.com/office/officeart/2005/8/layout/radial1"/>
    <dgm:cxn modelId="{DC28DD39-4FDC-4A55-9EF7-E4F742A09CCF}" type="presParOf" srcId="{25B6EB8E-B762-471A-BCD9-B8C1B8280ED0}" destId="{EE693C68-B490-4866-AC44-D5B4B9C1F786}" srcOrd="0" destOrd="0" presId="urn:microsoft.com/office/officeart/2005/8/layout/radial1"/>
    <dgm:cxn modelId="{9567FB0F-CF6C-4684-8766-FC9EAAC0DE20}" type="presParOf" srcId="{93DFAA68-FAB2-41DE-BBFC-A7C9A8949272}" destId="{BE16B208-3EAF-4F60-A1D5-36D1E7B03813}" srcOrd="14" destOrd="0" presId="urn:microsoft.com/office/officeart/2005/8/layout/radial1"/>
    <dgm:cxn modelId="{EA69F237-3A26-4F79-AC77-8766A3A603D2}" type="presParOf" srcId="{93DFAA68-FAB2-41DE-BBFC-A7C9A8949272}" destId="{B6C2C383-EB21-48BA-96D6-4B5903EF7094}" srcOrd="15" destOrd="0" presId="urn:microsoft.com/office/officeart/2005/8/layout/radial1"/>
    <dgm:cxn modelId="{5474B0CB-D9C6-4EFA-905A-C224E937C42C}" type="presParOf" srcId="{B6C2C383-EB21-48BA-96D6-4B5903EF7094}" destId="{4D5FB181-BA68-4B74-9578-B17A44839000}" srcOrd="0" destOrd="0" presId="urn:microsoft.com/office/officeart/2005/8/layout/radial1"/>
    <dgm:cxn modelId="{E2054142-7ACB-47F7-8612-01B3739A07DA}" type="presParOf" srcId="{93DFAA68-FAB2-41DE-BBFC-A7C9A8949272}" destId="{61724413-FACA-4AAC-975D-030C17D7F048}" srcOrd="16" destOrd="0" presId="urn:microsoft.com/office/officeart/2005/8/layout/radial1"/>
    <dgm:cxn modelId="{FAF7186B-0FF8-4279-BCA0-15DE58DA1AEA}" type="presParOf" srcId="{93DFAA68-FAB2-41DE-BBFC-A7C9A8949272}" destId="{F9206AE6-C632-4925-929E-F407010296D9}" srcOrd="17" destOrd="0" presId="urn:microsoft.com/office/officeart/2005/8/layout/radial1"/>
    <dgm:cxn modelId="{5BDBE939-A3C4-4438-ADBE-47C657283A9A}" type="presParOf" srcId="{F9206AE6-C632-4925-929E-F407010296D9}" destId="{DE1AB9A8-8A04-475C-A419-1AC7DAA67DDA}" srcOrd="0" destOrd="0" presId="urn:microsoft.com/office/officeart/2005/8/layout/radial1"/>
    <dgm:cxn modelId="{FD987456-AFD0-449F-844A-22B579559F45}" type="presParOf" srcId="{93DFAA68-FAB2-41DE-BBFC-A7C9A8949272}" destId="{8516DB1C-E50B-4136-B263-C7EE706BADE2}" srcOrd="18" destOrd="0" presId="urn:microsoft.com/office/officeart/2005/8/layout/radial1"/>
    <dgm:cxn modelId="{3C7E8A60-039C-40E6-8C09-F3F181B57E7F}" type="presParOf" srcId="{93DFAA68-FAB2-41DE-BBFC-A7C9A8949272}" destId="{B9566A07-71B8-4F2B-BF19-3AF2F50A0E62}" srcOrd="19" destOrd="0" presId="urn:microsoft.com/office/officeart/2005/8/layout/radial1"/>
    <dgm:cxn modelId="{8857E65F-E6CF-4130-9E39-749359DF4913}" type="presParOf" srcId="{B9566A07-71B8-4F2B-BF19-3AF2F50A0E62}" destId="{7C12909B-2216-46CF-9494-D66FB7728638}" srcOrd="0" destOrd="0" presId="urn:microsoft.com/office/officeart/2005/8/layout/radial1"/>
    <dgm:cxn modelId="{A123CE05-5D66-44CC-9DF1-20EF6102C2F0}" type="presParOf" srcId="{93DFAA68-FAB2-41DE-BBFC-A7C9A8949272}" destId="{80CC9DDC-6C93-45CC-A2C4-19A98C27578E}"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ACB59-DD8B-4B2F-9BFA-C99519D6D7DD}">
      <dsp:nvSpPr>
        <dsp:cNvPr id="0" name=""/>
        <dsp:cNvSpPr/>
      </dsp:nvSpPr>
      <dsp:spPr>
        <a:xfrm>
          <a:off x="2938525" y="1559302"/>
          <a:ext cx="2188148" cy="236293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Features of motivation</a:t>
          </a:r>
        </a:p>
      </dsp:txBody>
      <dsp:txXfrm>
        <a:off x="3258972" y="1905346"/>
        <a:ext cx="1547254" cy="1670848"/>
      </dsp:txXfrm>
    </dsp:sp>
    <dsp:sp modelId="{E967D9E5-F2F4-4581-9E5D-81EC06CC90AF}">
      <dsp:nvSpPr>
        <dsp:cNvPr id="0" name=""/>
        <dsp:cNvSpPr/>
      </dsp:nvSpPr>
      <dsp:spPr>
        <a:xfrm rot="5400000">
          <a:off x="4019683" y="1556661"/>
          <a:ext cx="25831" cy="31113"/>
        </a:xfrm>
        <a:custGeom>
          <a:avLst/>
          <a:gdLst/>
          <a:ahLst/>
          <a:cxnLst/>
          <a:rect l="0" t="0" r="0" b="0"/>
          <a:pathLst>
            <a:path>
              <a:moveTo>
                <a:pt x="0" y="15556"/>
              </a:moveTo>
              <a:lnTo>
                <a:pt x="25831"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031953" y="1571572"/>
        <a:ext cx="1291" cy="1291"/>
      </dsp:txXfrm>
    </dsp:sp>
    <dsp:sp modelId="{132978DD-18F4-4578-B5FC-19105844C086}">
      <dsp:nvSpPr>
        <dsp:cNvPr id="0" name=""/>
        <dsp:cNvSpPr/>
      </dsp:nvSpPr>
      <dsp:spPr>
        <a:xfrm>
          <a:off x="2843320" y="-314172"/>
          <a:ext cx="2378559" cy="189930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Psychological process</a:t>
          </a:r>
        </a:p>
      </dsp:txBody>
      <dsp:txXfrm>
        <a:off x="3191652" y="-36025"/>
        <a:ext cx="1681895" cy="1343012"/>
      </dsp:txXfrm>
    </dsp:sp>
    <dsp:sp modelId="{EA3C3D3A-A52D-4FF1-B49C-519770916380}">
      <dsp:nvSpPr>
        <dsp:cNvPr id="0" name=""/>
        <dsp:cNvSpPr/>
      </dsp:nvSpPr>
      <dsp:spPr>
        <a:xfrm rot="8485714">
          <a:off x="4785905" y="2067724"/>
          <a:ext cx="142318" cy="31113"/>
        </a:xfrm>
        <a:custGeom>
          <a:avLst/>
          <a:gdLst/>
          <a:ahLst/>
          <a:cxnLst/>
          <a:rect l="0" t="0" r="0" b="0"/>
          <a:pathLst>
            <a:path>
              <a:moveTo>
                <a:pt x="0" y="15556"/>
              </a:moveTo>
              <a:lnTo>
                <a:pt x="142318"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4853507" y="2079723"/>
        <a:ext cx="7115" cy="7115"/>
      </dsp:txXfrm>
    </dsp:sp>
    <dsp:sp modelId="{94204410-4037-47BE-BB3E-A90A0F7CD44D}">
      <dsp:nvSpPr>
        <dsp:cNvPr id="0" name=""/>
        <dsp:cNvSpPr/>
      </dsp:nvSpPr>
      <dsp:spPr>
        <a:xfrm>
          <a:off x="4489358" y="392234"/>
          <a:ext cx="2378446" cy="2071819"/>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Continuous process</a:t>
          </a:r>
        </a:p>
      </dsp:txBody>
      <dsp:txXfrm>
        <a:off x="4837673" y="695645"/>
        <a:ext cx="1681816" cy="1464997"/>
      </dsp:txXfrm>
    </dsp:sp>
    <dsp:sp modelId="{D5EE460F-B52F-41DC-9D89-017C75ECF262}">
      <dsp:nvSpPr>
        <dsp:cNvPr id="0" name=""/>
        <dsp:cNvSpPr/>
      </dsp:nvSpPr>
      <dsp:spPr>
        <a:xfrm rot="11571429">
          <a:off x="4932255" y="2950290"/>
          <a:ext cx="172937" cy="31113"/>
        </a:xfrm>
        <a:custGeom>
          <a:avLst/>
          <a:gdLst/>
          <a:ahLst/>
          <a:cxnLst/>
          <a:rect l="0" t="0" r="0" b="0"/>
          <a:pathLst>
            <a:path>
              <a:moveTo>
                <a:pt x="0" y="15556"/>
              </a:moveTo>
              <a:lnTo>
                <a:pt x="172937"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014401" y="2961523"/>
        <a:ext cx="8646" cy="8646"/>
      </dsp:txXfrm>
    </dsp:sp>
    <dsp:sp modelId="{44D08876-B248-4FAE-9B7C-90AD0F786B7D}">
      <dsp:nvSpPr>
        <dsp:cNvPr id="0" name=""/>
        <dsp:cNvSpPr/>
      </dsp:nvSpPr>
      <dsp:spPr>
        <a:xfrm>
          <a:off x="4905140" y="2022989"/>
          <a:ext cx="2359929" cy="2372503"/>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Complex and unpredictable</a:t>
          </a:r>
        </a:p>
      </dsp:txBody>
      <dsp:txXfrm>
        <a:off x="5250744" y="2370434"/>
        <a:ext cx="1668721" cy="1677613"/>
      </dsp:txXfrm>
    </dsp:sp>
    <dsp:sp modelId="{F94C201E-B55A-4857-A036-BDE6AA6E20F4}">
      <dsp:nvSpPr>
        <dsp:cNvPr id="0" name=""/>
        <dsp:cNvSpPr/>
      </dsp:nvSpPr>
      <dsp:spPr>
        <a:xfrm rot="14657143">
          <a:off x="4472443" y="3732608"/>
          <a:ext cx="90582" cy="31113"/>
        </a:xfrm>
        <a:custGeom>
          <a:avLst/>
          <a:gdLst/>
          <a:ahLst/>
          <a:cxnLst/>
          <a:rect l="0" t="0" r="0" b="0"/>
          <a:pathLst>
            <a:path>
              <a:moveTo>
                <a:pt x="0" y="15556"/>
              </a:moveTo>
              <a:lnTo>
                <a:pt x="90582"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4515470" y="3745900"/>
        <a:ext cx="4529" cy="4529"/>
      </dsp:txXfrm>
    </dsp:sp>
    <dsp:sp modelId="{6E925C88-CAAE-4E47-B0A5-A88128BCF148}">
      <dsp:nvSpPr>
        <dsp:cNvPr id="0" name=""/>
        <dsp:cNvSpPr/>
      </dsp:nvSpPr>
      <dsp:spPr>
        <a:xfrm>
          <a:off x="3794648" y="3627800"/>
          <a:ext cx="2302804" cy="20195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Pervasive function</a:t>
          </a:r>
        </a:p>
      </dsp:txBody>
      <dsp:txXfrm>
        <a:off x="4131886" y="3923555"/>
        <a:ext cx="1628328" cy="1428031"/>
      </dsp:txXfrm>
    </dsp:sp>
    <dsp:sp modelId="{6BA5E84F-9B94-41F2-AE2E-1EE9C2FB6C01}">
      <dsp:nvSpPr>
        <dsp:cNvPr id="0" name=""/>
        <dsp:cNvSpPr/>
      </dsp:nvSpPr>
      <dsp:spPr>
        <a:xfrm rot="17742857">
          <a:off x="3481188" y="3699211"/>
          <a:ext cx="164718" cy="31113"/>
        </a:xfrm>
        <a:custGeom>
          <a:avLst/>
          <a:gdLst/>
          <a:ahLst/>
          <a:cxnLst/>
          <a:rect l="0" t="0" r="0" b="0"/>
          <a:pathLst>
            <a:path>
              <a:moveTo>
                <a:pt x="0" y="15556"/>
              </a:moveTo>
              <a:lnTo>
                <a:pt x="164718"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59429" y="3710649"/>
        <a:ext cx="8235" cy="8235"/>
      </dsp:txXfrm>
    </dsp:sp>
    <dsp:sp modelId="{A059653F-01D8-429C-AA46-9CEC11521392}">
      <dsp:nvSpPr>
        <dsp:cNvPr id="0" name=""/>
        <dsp:cNvSpPr/>
      </dsp:nvSpPr>
      <dsp:spPr>
        <a:xfrm>
          <a:off x="1959351" y="3542303"/>
          <a:ext cx="2319593" cy="219053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Influences the behaviour</a:t>
          </a:r>
        </a:p>
      </dsp:txBody>
      <dsp:txXfrm>
        <a:off x="2299048" y="3863100"/>
        <a:ext cx="1640199" cy="1548942"/>
      </dsp:txXfrm>
    </dsp:sp>
    <dsp:sp modelId="{9AD34BB9-EF30-445E-8B9C-337B17260531}">
      <dsp:nvSpPr>
        <dsp:cNvPr id="0" name=""/>
        <dsp:cNvSpPr/>
      </dsp:nvSpPr>
      <dsp:spPr>
        <a:xfrm rot="20828571">
          <a:off x="2960826" y="2957569"/>
          <a:ext cx="107520" cy="31113"/>
        </a:xfrm>
        <a:custGeom>
          <a:avLst/>
          <a:gdLst/>
          <a:ahLst/>
          <a:cxnLst/>
          <a:rect l="0" t="0" r="0" b="0"/>
          <a:pathLst>
            <a:path>
              <a:moveTo>
                <a:pt x="0" y="15556"/>
              </a:moveTo>
              <a:lnTo>
                <a:pt x="107520"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011898" y="2970437"/>
        <a:ext cx="5376" cy="5376"/>
      </dsp:txXfrm>
    </dsp:sp>
    <dsp:sp modelId="{53F147B8-C0AC-4339-AD68-857E572A8168}">
      <dsp:nvSpPr>
        <dsp:cNvPr id="0" name=""/>
        <dsp:cNvSpPr/>
      </dsp:nvSpPr>
      <dsp:spPr>
        <a:xfrm>
          <a:off x="862929" y="2136080"/>
          <a:ext cx="2234328" cy="2146323"/>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Concentrated on whole individual</a:t>
          </a:r>
        </a:p>
      </dsp:txBody>
      <dsp:txXfrm>
        <a:off x="1190139" y="2450402"/>
        <a:ext cx="1579908" cy="1517679"/>
      </dsp:txXfrm>
    </dsp:sp>
    <dsp:sp modelId="{B164115D-C018-42D9-84CB-E92DFCADC60F}">
      <dsp:nvSpPr>
        <dsp:cNvPr id="0" name=""/>
        <dsp:cNvSpPr/>
      </dsp:nvSpPr>
      <dsp:spPr>
        <a:xfrm rot="2314286">
          <a:off x="3145587" y="2043111"/>
          <a:ext cx="63366" cy="31113"/>
        </a:xfrm>
        <a:custGeom>
          <a:avLst/>
          <a:gdLst/>
          <a:ahLst/>
          <a:cxnLst/>
          <a:rect l="0" t="0" r="0" b="0"/>
          <a:pathLst>
            <a:path>
              <a:moveTo>
                <a:pt x="0" y="15556"/>
              </a:moveTo>
              <a:lnTo>
                <a:pt x="63366" y="1555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175686" y="2057084"/>
        <a:ext cx="3168" cy="3168"/>
      </dsp:txXfrm>
    </dsp:sp>
    <dsp:sp modelId="{90F613F5-921A-424A-B592-7561A8DD4D31}">
      <dsp:nvSpPr>
        <dsp:cNvPr id="0" name=""/>
        <dsp:cNvSpPr/>
      </dsp:nvSpPr>
      <dsp:spPr>
        <a:xfrm>
          <a:off x="1278416" y="467883"/>
          <a:ext cx="2216401" cy="192052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Positive or negative</a:t>
          </a:r>
        </a:p>
      </dsp:txBody>
      <dsp:txXfrm>
        <a:off x="1603000" y="749137"/>
        <a:ext cx="1567233" cy="1358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59105-4BD5-4923-B377-974992032DFB}">
      <dsp:nvSpPr>
        <dsp:cNvPr id="0" name=""/>
        <dsp:cNvSpPr/>
      </dsp:nvSpPr>
      <dsp:spPr>
        <a:xfrm>
          <a:off x="3332537" y="1716261"/>
          <a:ext cx="2265647" cy="2169240"/>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Importance of Motivation</a:t>
          </a:r>
        </a:p>
      </dsp:txBody>
      <dsp:txXfrm>
        <a:off x="3664333" y="2033939"/>
        <a:ext cx="1602055" cy="1533884"/>
      </dsp:txXfrm>
    </dsp:sp>
    <dsp:sp modelId="{E7A5906D-0307-438E-BCA9-49F1B265CB55}">
      <dsp:nvSpPr>
        <dsp:cNvPr id="0" name=""/>
        <dsp:cNvSpPr/>
      </dsp:nvSpPr>
      <dsp:spPr>
        <a:xfrm rot="16200000">
          <a:off x="4251729" y="1491663"/>
          <a:ext cx="427263" cy="21931"/>
        </a:xfrm>
        <a:custGeom>
          <a:avLst/>
          <a:gdLst/>
          <a:ahLst/>
          <a:cxnLst/>
          <a:rect l="0" t="0" r="0" b="0"/>
          <a:pathLst>
            <a:path>
              <a:moveTo>
                <a:pt x="0" y="10965"/>
              </a:moveTo>
              <a:lnTo>
                <a:pt x="427263"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4454679" y="1491948"/>
        <a:ext cx="21363" cy="21363"/>
      </dsp:txXfrm>
    </dsp:sp>
    <dsp:sp modelId="{71402ADA-3947-48BE-A4D7-791827E3A67B}">
      <dsp:nvSpPr>
        <dsp:cNvPr id="0" name=""/>
        <dsp:cNvSpPr/>
      </dsp:nvSpPr>
      <dsp:spPr>
        <a:xfrm>
          <a:off x="3505060" y="-265873"/>
          <a:ext cx="1920601" cy="155487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Lead to profitable operation</a:t>
          </a:r>
        </a:p>
      </dsp:txBody>
      <dsp:txXfrm>
        <a:off x="3786326" y="-38167"/>
        <a:ext cx="1358069" cy="1099459"/>
      </dsp:txXfrm>
    </dsp:sp>
    <dsp:sp modelId="{F941F373-702C-48E1-BEA3-5001F171A13D}">
      <dsp:nvSpPr>
        <dsp:cNvPr id="0" name=""/>
        <dsp:cNvSpPr/>
      </dsp:nvSpPr>
      <dsp:spPr>
        <a:xfrm rot="18563206">
          <a:off x="5067186" y="1729400"/>
          <a:ext cx="537762" cy="21931"/>
        </a:xfrm>
        <a:custGeom>
          <a:avLst/>
          <a:gdLst/>
          <a:ahLst/>
          <a:cxnLst/>
          <a:rect l="0" t="0" r="0" b="0"/>
          <a:pathLst>
            <a:path>
              <a:moveTo>
                <a:pt x="0" y="10965"/>
              </a:moveTo>
              <a:lnTo>
                <a:pt x="537762"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5322624" y="1726921"/>
        <a:ext cx="26888" cy="26888"/>
      </dsp:txXfrm>
    </dsp:sp>
    <dsp:sp modelId="{43282A66-7A5A-44ED-BD0F-719843C47D29}">
      <dsp:nvSpPr>
        <dsp:cNvPr id="0" name=""/>
        <dsp:cNvSpPr/>
      </dsp:nvSpPr>
      <dsp:spPr>
        <a:xfrm>
          <a:off x="5143931" y="0"/>
          <a:ext cx="1840542" cy="1707005"/>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High level of productivity</a:t>
          </a:r>
        </a:p>
      </dsp:txBody>
      <dsp:txXfrm>
        <a:off x="5413472" y="249985"/>
        <a:ext cx="1301460" cy="1207035"/>
      </dsp:txXfrm>
    </dsp:sp>
    <dsp:sp modelId="{B6F1260B-48BC-4D67-8C59-5B3737153864}">
      <dsp:nvSpPr>
        <dsp:cNvPr id="0" name=""/>
        <dsp:cNvSpPr/>
      </dsp:nvSpPr>
      <dsp:spPr>
        <a:xfrm rot="20520000">
          <a:off x="5531352" y="2398780"/>
          <a:ext cx="275599" cy="21931"/>
        </a:xfrm>
        <a:custGeom>
          <a:avLst/>
          <a:gdLst/>
          <a:ahLst/>
          <a:cxnLst/>
          <a:rect l="0" t="0" r="0" b="0"/>
          <a:pathLst>
            <a:path>
              <a:moveTo>
                <a:pt x="0" y="10965"/>
              </a:moveTo>
              <a:lnTo>
                <a:pt x="275599"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5662262" y="2402856"/>
        <a:ext cx="13779" cy="13779"/>
      </dsp:txXfrm>
    </dsp:sp>
    <dsp:sp modelId="{0A0AE270-CF65-4C44-B04B-8E5F1F3CF7B5}">
      <dsp:nvSpPr>
        <dsp:cNvPr id="0" name=""/>
        <dsp:cNvSpPr/>
      </dsp:nvSpPr>
      <dsp:spPr>
        <a:xfrm>
          <a:off x="5752148" y="1248831"/>
          <a:ext cx="1780970" cy="168922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Best remedy for resistance to change</a:t>
          </a:r>
        </a:p>
      </dsp:txBody>
      <dsp:txXfrm>
        <a:off x="6012965" y="1496212"/>
        <a:ext cx="1259336" cy="1194460"/>
      </dsp:txXfrm>
    </dsp:sp>
    <dsp:sp modelId="{8C1FA246-8EEB-42DE-82BB-FF54E9E3AE17}">
      <dsp:nvSpPr>
        <dsp:cNvPr id="0" name=""/>
        <dsp:cNvSpPr/>
      </dsp:nvSpPr>
      <dsp:spPr>
        <a:xfrm rot="1080000">
          <a:off x="5532393" y="3174475"/>
          <a:ext cx="233041" cy="21931"/>
        </a:xfrm>
        <a:custGeom>
          <a:avLst/>
          <a:gdLst/>
          <a:ahLst/>
          <a:cxnLst/>
          <a:rect l="0" t="0" r="0" b="0"/>
          <a:pathLst>
            <a:path>
              <a:moveTo>
                <a:pt x="0" y="10965"/>
              </a:moveTo>
              <a:lnTo>
                <a:pt x="233041"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5643088" y="3179615"/>
        <a:ext cx="11652" cy="11652"/>
      </dsp:txXfrm>
    </dsp:sp>
    <dsp:sp modelId="{49EE90F5-CBFD-4E52-8383-9FCC342562FE}">
      <dsp:nvSpPr>
        <dsp:cNvPr id="0" name=""/>
        <dsp:cNvSpPr/>
      </dsp:nvSpPr>
      <dsp:spPr>
        <a:xfrm>
          <a:off x="5705084" y="2655599"/>
          <a:ext cx="1875096" cy="17054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Effective use of human resources</a:t>
          </a:r>
        </a:p>
      </dsp:txBody>
      <dsp:txXfrm>
        <a:off x="5979685" y="2905355"/>
        <a:ext cx="1325894" cy="1205929"/>
      </dsp:txXfrm>
    </dsp:sp>
    <dsp:sp modelId="{E745E164-37D0-4B36-BE5E-058C6CD57A54}">
      <dsp:nvSpPr>
        <dsp:cNvPr id="0" name=""/>
        <dsp:cNvSpPr/>
      </dsp:nvSpPr>
      <dsp:spPr>
        <a:xfrm rot="2922134">
          <a:off x="5107309" y="3812686"/>
          <a:ext cx="513013" cy="21931"/>
        </a:xfrm>
        <a:custGeom>
          <a:avLst/>
          <a:gdLst/>
          <a:ahLst/>
          <a:cxnLst/>
          <a:rect l="0" t="0" r="0" b="0"/>
          <a:pathLst>
            <a:path>
              <a:moveTo>
                <a:pt x="0" y="10965"/>
              </a:moveTo>
              <a:lnTo>
                <a:pt x="513013"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5350991" y="3810827"/>
        <a:ext cx="25650" cy="25650"/>
      </dsp:txXfrm>
    </dsp:sp>
    <dsp:sp modelId="{9A539F9D-99FF-4C4A-988F-13559E7BB73E}">
      <dsp:nvSpPr>
        <dsp:cNvPr id="0" name=""/>
        <dsp:cNvSpPr/>
      </dsp:nvSpPr>
      <dsp:spPr>
        <a:xfrm>
          <a:off x="5236001" y="3812349"/>
          <a:ext cx="1712686" cy="168127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Satisfaction of employees</a:t>
          </a:r>
        </a:p>
      </dsp:txBody>
      <dsp:txXfrm>
        <a:off x="5486818" y="4058565"/>
        <a:ext cx="1211052" cy="1188839"/>
      </dsp:txXfrm>
    </dsp:sp>
    <dsp:sp modelId="{99B624E7-5015-41E3-A4A5-B1F5A9042255}">
      <dsp:nvSpPr>
        <dsp:cNvPr id="0" name=""/>
        <dsp:cNvSpPr/>
      </dsp:nvSpPr>
      <dsp:spPr>
        <a:xfrm rot="5187715">
          <a:off x="4388002" y="4026141"/>
          <a:ext cx="307588" cy="21931"/>
        </a:xfrm>
        <a:custGeom>
          <a:avLst/>
          <a:gdLst/>
          <a:ahLst/>
          <a:cxnLst/>
          <a:rect l="0" t="0" r="0" b="0"/>
          <a:pathLst>
            <a:path>
              <a:moveTo>
                <a:pt x="0" y="10965"/>
              </a:moveTo>
              <a:lnTo>
                <a:pt x="307588"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a:off x="4534106" y="4029417"/>
        <a:ext cx="15379" cy="15379"/>
      </dsp:txXfrm>
    </dsp:sp>
    <dsp:sp modelId="{72D648B1-7BC9-46DB-BDD7-197C701A92DC}">
      <dsp:nvSpPr>
        <dsp:cNvPr id="0" name=""/>
        <dsp:cNvSpPr/>
      </dsp:nvSpPr>
      <dsp:spPr>
        <a:xfrm>
          <a:off x="3704451" y="4188970"/>
          <a:ext cx="1803173" cy="177431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Minimizes dispute and strike</a:t>
          </a:r>
        </a:p>
      </dsp:txBody>
      <dsp:txXfrm>
        <a:off x="3968520" y="4448812"/>
        <a:ext cx="1275035" cy="1254627"/>
      </dsp:txXfrm>
    </dsp:sp>
    <dsp:sp modelId="{25B6EB8E-B762-471A-BCD9-B8C1B8280ED0}">
      <dsp:nvSpPr>
        <dsp:cNvPr id="0" name=""/>
        <dsp:cNvSpPr/>
      </dsp:nvSpPr>
      <dsp:spPr>
        <a:xfrm rot="7560000">
          <a:off x="3578006" y="3802814"/>
          <a:ext cx="302881" cy="21931"/>
        </a:xfrm>
        <a:custGeom>
          <a:avLst/>
          <a:gdLst/>
          <a:ahLst/>
          <a:cxnLst/>
          <a:rect l="0" t="0" r="0" b="0"/>
          <a:pathLst>
            <a:path>
              <a:moveTo>
                <a:pt x="0" y="10965"/>
              </a:moveTo>
              <a:lnTo>
                <a:pt x="302881"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rot="10800000">
        <a:off x="3721874" y="3806208"/>
        <a:ext cx="15144" cy="15144"/>
      </dsp:txXfrm>
    </dsp:sp>
    <dsp:sp modelId="{BE16B208-3EAF-4F60-A1D5-36D1E7B03813}">
      <dsp:nvSpPr>
        <dsp:cNvPr id="0" name=""/>
        <dsp:cNvSpPr/>
      </dsp:nvSpPr>
      <dsp:spPr>
        <a:xfrm>
          <a:off x="2123465" y="3812344"/>
          <a:ext cx="1992534" cy="168127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Basis of coordination</a:t>
          </a:r>
        </a:p>
      </dsp:txBody>
      <dsp:txXfrm>
        <a:off x="2415265" y="4058560"/>
        <a:ext cx="1408934" cy="1188839"/>
      </dsp:txXfrm>
    </dsp:sp>
    <dsp:sp modelId="{B6C2C383-EB21-48BA-96D6-4B5903EF7094}">
      <dsp:nvSpPr>
        <dsp:cNvPr id="0" name=""/>
        <dsp:cNvSpPr/>
      </dsp:nvSpPr>
      <dsp:spPr>
        <a:xfrm rot="9720000">
          <a:off x="3116251" y="3182241"/>
          <a:ext cx="283307" cy="21931"/>
        </a:xfrm>
        <a:custGeom>
          <a:avLst/>
          <a:gdLst/>
          <a:ahLst/>
          <a:cxnLst/>
          <a:rect l="0" t="0" r="0" b="0"/>
          <a:pathLst>
            <a:path>
              <a:moveTo>
                <a:pt x="0" y="10965"/>
              </a:moveTo>
              <a:lnTo>
                <a:pt x="283307"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rot="10800000">
        <a:off x="3250822" y="3186125"/>
        <a:ext cx="14165" cy="14165"/>
      </dsp:txXfrm>
    </dsp:sp>
    <dsp:sp modelId="{61724413-FACA-4AAC-975D-030C17D7F048}">
      <dsp:nvSpPr>
        <dsp:cNvPr id="0" name=""/>
        <dsp:cNvSpPr/>
      </dsp:nvSpPr>
      <dsp:spPr>
        <a:xfrm>
          <a:off x="1403784" y="2683413"/>
          <a:ext cx="1768608" cy="164981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Stability of workforce</a:t>
          </a:r>
        </a:p>
      </dsp:txBody>
      <dsp:txXfrm>
        <a:off x="1662791" y="2925022"/>
        <a:ext cx="1250594" cy="1166594"/>
      </dsp:txXfrm>
    </dsp:sp>
    <dsp:sp modelId="{F9206AE6-C632-4925-929E-F407010296D9}">
      <dsp:nvSpPr>
        <dsp:cNvPr id="0" name=""/>
        <dsp:cNvSpPr/>
      </dsp:nvSpPr>
      <dsp:spPr>
        <a:xfrm rot="11880000">
          <a:off x="3173106" y="2406594"/>
          <a:ext cx="225025" cy="21931"/>
        </a:xfrm>
        <a:custGeom>
          <a:avLst/>
          <a:gdLst/>
          <a:ahLst/>
          <a:cxnLst/>
          <a:rect l="0" t="0" r="0" b="0"/>
          <a:pathLst>
            <a:path>
              <a:moveTo>
                <a:pt x="0" y="10965"/>
              </a:moveTo>
              <a:lnTo>
                <a:pt x="225025"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rot="10800000">
        <a:off x="3279993" y="2411934"/>
        <a:ext cx="11251" cy="11251"/>
      </dsp:txXfrm>
    </dsp:sp>
    <dsp:sp modelId="{8516DB1C-E50B-4136-B263-C7EE706BADE2}">
      <dsp:nvSpPr>
        <dsp:cNvPr id="0" name=""/>
        <dsp:cNvSpPr/>
      </dsp:nvSpPr>
      <dsp:spPr>
        <a:xfrm>
          <a:off x="1335218" y="1280159"/>
          <a:ext cx="1905740" cy="1626566"/>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Minimizes supervision cost</a:t>
          </a:r>
        </a:p>
      </dsp:txBody>
      <dsp:txXfrm>
        <a:off x="1614307" y="1518364"/>
        <a:ext cx="1347562" cy="1150156"/>
      </dsp:txXfrm>
    </dsp:sp>
    <dsp:sp modelId="{B9566A07-71B8-4F2B-BF19-3AF2F50A0E62}">
      <dsp:nvSpPr>
        <dsp:cNvPr id="0" name=""/>
        <dsp:cNvSpPr/>
      </dsp:nvSpPr>
      <dsp:spPr>
        <a:xfrm rot="13839550">
          <a:off x="3343702" y="1736804"/>
          <a:ext cx="516886" cy="21931"/>
        </a:xfrm>
        <a:custGeom>
          <a:avLst/>
          <a:gdLst/>
          <a:ahLst/>
          <a:cxnLst/>
          <a:rect l="0" t="0" r="0" b="0"/>
          <a:pathLst>
            <a:path>
              <a:moveTo>
                <a:pt x="0" y="10965"/>
              </a:moveTo>
              <a:lnTo>
                <a:pt x="516886" y="1096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0" kern="1200"/>
        </a:p>
      </dsp:txBody>
      <dsp:txXfrm rot="10800000">
        <a:off x="3589223" y="1734847"/>
        <a:ext cx="25844" cy="25844"/>
      </dsp:txXfrm>
    </dsp:sp>
    <dsp:sp modelId="{80CC9DDC-6C93-45CC-A2C4-19A98C27578E}">
      <dsp:nvSpPr>
        <dsp:cNvPr id="0" name=""/>
        <dsp:cNvSpPr/>
      </dsp:nvSpPr>
      <dsp:spPr>
        <a:xfrm>
          <a:off x="1866531" y="0"/>
          <a:ext cx="1999964" cy="1700618"/>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Achievement of goals</a:t>
          </a:r>
        </a:p>
      </dsp:txBody>
      <dsp:txXfrm>
        <a:off x="2159419" y="249050"/>
        <a:ext cx="1414188" cy="120251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00623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4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AB544-4AE1-4EF0-A8EF-D83FB2322A2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9408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45575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AB544-4AE1-4EF0-A8EF-D83FB2322A2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0980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981450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395321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49059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428378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21D56-9F68-4878-BF6D-69414581C71A}"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208276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8533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B21D56-9F68-4878-BF6D-69414581C71A}"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77434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B21D56-9F68-4878-BF6D-69414581C71A}"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343929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21D56-9F68-4878-BF6D-69414581C71A}"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265885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6601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B21D56-9F68-4878-BF6D-69414581C71A}"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CAB544-4AE1-4EF0-A8EF-D83FB2322A2C}" type="slidenum">
              <a:rPr lang="en-US" smtClean="0"/>
              <a:t>‹#›</a:t>
            </a:fld>
            <a:endParaRPr lang="en-US"/>
          </a:p>
        </p:txBody>
      </p:sp>
    </p:spTree>
    <p:extLst>
      <p:ext uri="{BB962C8B-B14F-4D97-AF65-F5344CB8AC3E}">
        <p14:creationId xmlns:p14="http://schemas.microsoft.com/office/powerpoint/2010/main" val="199602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B21D56-9F68-4878-BF6D-69414581C71A}" type="datetimeFigureOut">
              <a:rPr lang="en-US" smtClean="0"/>
              <a:t>3/28/2024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CAB544-4AE1-4EF0-A8EF-D83FB2322A2C}" type="slidenum">
              <a:rPr lang="en-US" smtClean="0"/>
              <a:t>‹#›</a:t>
            </a:fld>
            <a:endParaRPr lang="en-US"/>
          </a:p>
        </p:txBody>
      </p:sp>
    </p:spTree>
    <p:extLst>
      <p:ext uri="{BB962C8B-B14F-4D97-AF65-F5344CB8AC3E}">
        <p14:creationId xmlns:p14="http://schemas.microsoft.com/office/powerpoint/2010/main" val="3093816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10213A-618F-F4F4-FA95-EDBB2C42F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EA91C2-566E-2006-35FA-B0E5BBBFFB45}"/>
              </a:ext>
            </a:extLst>
          </p:cNvPr>
          <p:cNvSpPr>
            <a:spLocks noGrp="1"/>
          </p:cNvSpPr>
          <p:nvPr>
            <p:ph type="ctrTitle"/>
          </p:nvPr>
        </p:nvSpPr>
        <p:spPr>
          <a:xfrm>
            <a:off x="2743958" y="587326"/>
            <a:ext cx="5893605" cy="1348381"/>
          </a:xfrm>
        </p:spPr>
        <p:txBody>
          <a:bodyPr>
            <a:normAutofit/>
          </a:bodyPr>
          <a:lstStyle/>
          <a:p>
            <a:r>
              <a:rPr lang="en-US" sz="7200" b="1" dirty="0"/>
              <a:t>Motivation</a:t>
            </a:r>
          </a:p>
        </p:txBody>
      </p:sp>
    </p:spTree>
    <p:extLst>
      <p:ext uri="{BB962C8B-B14F-4D97-AF65-F5344CB8AC3E}">
        <p14:creationId xmlns:p14="http://schemas.microsoft.com/office/powerpoint/2010/main" val="97066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3151-BC97-88D6-A18C-F0A1A9B0234B}"/>
              </a:ext>
            </a:extLst>
          </p:cNvPr>
          <p:cNvSpPr>
            <a:spLocks noGrp="1"/>
          </p:cNvSpPr>
          <p:nvPr>
            <p:ph type="title"/>
          </p:nvPr>
        </p:nvSpPr>
        <p:spPr>
          <a:xfrm>
            <a:off x="1805135" y="0"/>
            <a:ext cx="8911687" cy="1280890"/>
          </a:xfrm>
        </p:spPr>
        <p:txBody>
          <a:bodyPr/>
          <a:lstStyle/>
          <a:p>
            <a:pPr algn="ctr"/>
            <a:r>
              <a:rPr lang="en-US" b="1" dirty="0"/>
              <a:t>Two Factor Theory</a:t>
            </a:r>
          </a:p>
        </p:txBody>
      </p:sp>
      <p:pic>
        <p:nvPicPr>
          <p:cNvPr id="5" name="Content Placeholder 4">
            <a:extLst>
              <a:ext uri="{FF2B5EF4-FFF2-40B4-BE49-F238E27FC236}">
                <a16:creationId xmlns:a16="http://schemas.microsoft.com/office/drawing/2014/main" id="{32C18716-E8EE-3875-7707-B6DF007C3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1"/>
          </a:xfrm>
        </p:spPr>
      </p:pic>
    </p:spTree>
    <p:extLst>
      <p:ext uri="{BB962C8B-B14F-4D97-AF65-F5344CB8AC3E}">
        <p14:creationId xmlns:p14="http://schemas.microsoft.com/office/powerpoint/2010/main" val="8474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49B0-1A2C-341C-04B8-88043A00990B}"/>
              </a:ext>
            </a:extLst>
          </p:cNvPr>
          <p:cNvSpPr>
            <a:spLocks noGrp="1"/>
          </p:cNvSpPr>
          <p:nvPr>
            <p:ph type="title"/>
          </p:nvPr>
        </p:nvSpPr>
        <p:spPr>
          <a:xfrm>
            <a:off x="2086488" y="145808"/>
            <a:ext cx="8911687" cy="1280890"/>
          </a:xfrm>
        </p:spPr>
        <p:txBody>
          <a:bodyPr/>
          <a:lstStyle/>
          <a:p>
            <a:r>
              <a:rPr lang="en-US" b="1" dirty="0"/>
              <a:t>Need hierarchy and two factor theory</a:t>
            </a:r>
          </a:p>
        </p:txBody>
      </p:sp>
      <p:pic>
        <p:nvPicPr>
          <p:cNvPr id="5" name="Content Placeholder 4">
            <a:extLst>
              <a:ext uri="{FF2B5EF4-FFF2-40B4-BE49-F238E27FC236}">
                <a16:creationId xmlns:a16="http://schemas.microsoft.com/office/drawing/2014/main" id="{5D57E691-F105-AC37-76DB-82DAA3C35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4401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10E0-B84B-3785-3860-C5559B80F2CE}"/>
              </a:ext>
            </a:extLst>
          </p:cNvPr>
          <p:cNvSpPr>
            <a:spLocks noGrp="1"/>
          </p:cNvSpPr>
          <p:nvPr>
            <p:ph type="title"/>
          </p:nvPr>
        </p:nvSpPr>
        <p:spPr>
          <a:xfrm>
            <a:off x="2339707" y="120643"/>
            <a:ext cx="8911687" cy="1280890"/>
          </a:xfrm>
        </p:spPr>
        <p:txBody>
          <a:bodyPr/>
          <a:lstStyle/>
          <a:p>
            <a:r>
              <a:rPr lang="en-US" dirty="0"/>
              <a:t>Theory X and Theory Y</a:t>
            </a:r>
          </a:p>
        </p:txBody>
      </p:sp>
      <p:sp>
        <p:nvSpPr>
          <p:cNvPr id="3" name="Content Placeholder 2">
            <a:extLst>
              <a:ext uri="{FF2B5EF4-FFF2-40B4-BE49-F238E27FC236}">
                <a16:creationId xmlns:a16="http://schemas.microsoft.com/office/drawing/2014/main" id="{88B56119-41BD-DBC4-99B6-92212657AC39}"/>
              </a:ext>
            </a:extLst>
          </p:cNvPr>
          <p:cNvSpPr>
            <a:spLocks noGrp="1"/>
          </p:cNvSpPr>
          <p:nvPr>
            <p:ph idx="1"/>
          </p:nvPr>
        </p:nvSpPr>
        <p:spPr>
          <a:xfrm>
            <a:off x="2339707" y="3519163"/>
            <a:ext cx="8915400" cy="3777622"/>
          </a:xfrm>
        </p:spPr>
        <p:txBody>
          <a:bodyPr/>
          <a:lstStyle/>
          <a:p>
            <a:r>
              <a:rPr lang="en-US" b="1" dirty="0"/>
              <a:t>Douglas McGregor</a:t>
            </a:r>
            <a:r>
              <a:rPr lang="en-US" dirty="0"/>
              <a:t>, a social psychologist, proposed Theory X and Theory Y in his book "The Human Side of Enterprise," published in 1960. </a:t>
            </a:r>
          </a:p>
          <a:p>
            <a:r>
              <a:rPr lang="en-US" dirty="0"/>
              <a:t>These theories represent contrasting assumptions about human nature and behavior in the workplace. </a:t>
            </a:r>
          </a:p>
          <a:p>
            <a:r>
              <a:rPr lang="en-US" dirty="0"/>
              <a:t>McGregor argued that a manager's beliefs about the nature of people significantly influence their management style and, consequently, the organizational culture.</a:t>
            </a:r>
          </a:p>
          <a:p>
            <a:r>
              <a:rPr lang="en-US" dirty="0"/>
              <a:t>He proposed two distinct views of human motivation, one negative labeled theory x and another positive labeled theory Y.</a:t>
            </a:r>
          </a:p>
        </p:txBody>
      </p:sp>
      <p:pic>
        <p:nvPicPr>
          <p:cNvPr id="5" name="Picture 4">
            <a:extLst>
              <a:ext uri="{FF2B5EF4-FFF2-40B4-BE49-F238E27FC236}">
                <a16:creationId xmlns:a16="http://schemas.microsoft.com/office/drawing/2014/main" id="{042A27CF-C742-7701-2326-E3E1895D6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07" y="0"/>
            <a:ext cx="8799145" cy="3398520"/>
          </a:xfrm>
          <a:prstGeom prst="rect">
            <a:avLst/>
          </a:prstGeom>
        </p:spPr>
      </p:pic>
    </p:spTree>
    <p:extLst>
      <p:ext uri="{BB962C8B-B14F-4D97-AF65-F5344CB8AC3E}">
        <p14:creationId xmlns:p14="http://schemas.microsoft.com/office/powerpoint/2010/main" val="15474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5F57-21AA-40C5-912C-25E9E007B7AD}"/>
              </a:ext>
            </a:extLst>
          </p:cNvPr>
          <p:cNvSpPr>
            <a:spLocks noGrp="1"/>
          </p:cNvSpPr>
          <p:nvPr>
            <p:ph type="title"/>
          </p:nvPr>
        </p:nvSpPr>
        <p:spPr>
          <a:xfrm>
            <a:off x="2490738" y="610042"/>
            <a:ext cx="8911687" cy="1280890"/>
          </a:xfrm>
        </p:spPr>
        <p:txBody>
          <a:bodyPr/>
          <a:lstStyle/>
          <a:p>
            <a:r>
              <a:rPr lang="en-US" dirty="0"/>
              <a:t>Theory X and Theory Y</a:t>
            </a:r>
          </a:p>
        </p:txBody>
      </p:sp>
      <p:sp>
        <p:nvSpPr>
          <p:cNvPr id="3" name="Content Placeholder 2">
            <a:extLst>
              <a:ext uri="{FF2B5EF4-FFF2-40B4-BE49-F238E27FC236}">
                <a16:creationId xmlns:a16="http://schemas.microsoft.com/office/drawing/2014/main" id="{9C2B3355-73CD-12C8-52EA-13795C6F6E6D}"/>
              </a:ext>
            </a:extLst>
          </p:cNvPr>
          <p:cNvSpPr>
            <a:spLocks noGrp="1"/>
          </p:cNvSpPr>
          <p:nvPr>
            <p:ph idx="1"/>
          </p:nvPr>
        </p:nvSpPr>
        <p:spPr>
          <a:xfrm>
            <a:off x="2490738" y="1540189"/>
            <a:ext cx="8915400" cy="5198236"/>
          </a:xfrm>
        </p:spPr>
        <p:txBody>
          <a:bodyPr>
            <a:noAutofit/>
          </a:bodyPr>
          <a:lstStyle/>
          <a:p>
            <a:pPr marL="0" indent="0" algn="l">
              <a:buNone/>
            </a:pPr>
            <a:r>
              <a:rPr lang="en-US" sz="2400" b="1" i="0" dirty="0">
                <a:solidFill>
                  <a:srgbClr val="374151"/>
                </a:solidFill>
                <a:effectLst/>
              </a:rPr>
              <a:t>Theory X</a:t>
            </a:r>
            <a:endParaRPr lang="en-US" sz="2400" b="0" i="0" dirty="0">
              <a:solidFill>
                <a:srgbClr val="374151"/>
              </a:solidFill>
              <a:effectLst/>
            </a:endParaRPr>
          </a:p>
          <a:p>
            <a:pPr algn="l">
              <a:buFont typeface="Arial" panose="020B0604020202020204" pitchFamily="34" charset="0"/>
              <a:buChar char="•"/>
            </a:pPr>
            <a:r>
              <a:rPr lang="en-US" b="1" i="0" dirty="0">
                <a:solidFill>
                  <a:srgbClr val="374151"/>
                </a:solidFill>
                <a:effectLst/>
              </a:rPr>
              <a:t>Assumptions:</a:t>
            </a:r>
            <a:endParaRPr lang="en-US" b="0" i="0" dirty="0">
              <a:solidFill>
                <a:srgbClr val="374151"/>
              </a:solidFill>
              <a:effectLst/>
            </a:endParaRPr>
          </a:p>
          <a:p>
            <a:pPr marL="742950" lvl="1" indent="-285750" algn="l">
              <a:buFont typeface="Arial" panose="020B0604020202020204" pitchFamily="34" charset="0"/>
              <a:buChar char="•"/>
            </a:pPr>
            <a:r>
              <a:rPr lang="en-US" sz="1800" b="0" i="0" dirty="0">
                <a:solidFill>
                  <a:srgbClr val="374151"/>
                </a:solidFill>
                <a:effectLst/>
              </a:rPr>
              <a:t>People inherently dislike work and will avoid it if possible.</a:t>
            </a:r>
          </a:p>
          <a:p>
            <a:pPr marL="742950" lvl="1" indent="-285750" algn="l">
              <a:buFont typeface="Arial" panose="020B0604020202020204" pitchFamily="34" charset="0"/>
              <a:buChar char="•"/>
            </a:pPr>
            <a:r>
              <a:rPr lang="en-US" sz="1800" b="0" i="0" dirty="0">
                <a:solidFill>
                  <a:srgbClr val="374151"/>
                </a:solidFill>
                <a:effectLst/>
              </a:rPr>
              <a:t>People must be coerced, controlled, directed, or threatened with punishment to get them to achieve organizational objectives.</a:t>
            </a:r>
          </a:p>
          <a:p>
            <a:pPr marL="742950" lvl="1" indent="-285750" algn="l">
              <a:buFont typeface="Arial" panose="020B0604020202020204" pitchFamily="34" charset="0"/>
              <a:buChar char="•"/>
            </a:pPr>
            <a:r>
              <a:rPr lang="en-US" sz="1800" b="0" i="0" dirty="0">
                <a:solidFill>
                  <a:srgbClr val="374151"/>
                </a:solidFill>
                <a:effectLst/>
              </a:rPr>
              <a:t>People prefer to be directed, want to avoid responsibility, have little ambition, and primarily seek security.</a:t>
            </a:r>
          </a:p>
          <a:p>
            <a:pPr marL="742950" lvl="1" indent="-285750" algn="l">
              <a:buFont typeface="Arial" panose="020B0604020202020204" pitchFamily="34" charset="0"/>
              <a:buChar char="•"/>
            </a:pPr>
            <a:r>
              <a:rPr lang="en-US" sz="1800" b="0" i="0" dirty="0">
                <a:solidFill>
                  <a:srgbClr val="374151"/>
                </a:solidFill>
                <a:effectLst/>
              </a:rPr>
              <a:t>The average person is inherently lazy and requires close supervision.</a:t>
            </a:r>
          </a:p>
          <a:p>
            <a:pPr algn="l">
              <a:buFont typeface="Arial" panose="020B0604020202020204" pitchFamily="34" charset="0"/>
              <a:buChar char="•"/>
            </a:pPr>
            <a:r>
              <a:rPr lang="en-US" b="1" i="0" dirty="0">
                <a:solidFill>
                  <a:srgbClr val="374151"/>
                </a:solidFill>
                <a:effectLst/>
              </a:rPr>
              <a:t>Management Implications:</a:t>
            </a:r>
            <a:endParaRPr lang="en-US" b="0" i="0" dirty="0">
              <a:solidFill>
                <a:srgbClr val="374151"/>
              </a:solidFill>
              <a:effectLst/>
            </a:endParaRPr>
          </a:p>
          <a:p>
            <a:pPr marL="742950" lvl="1" indent="-285750" algn="l">
              <a:buFont typeface="Arial" panose="020B0604020202020204" pitchFamily="34" charset="0"/>
              <a:buChar char="•"/>
            </a:pPr>
            <a:r>
              <a:rPr lang="en-US" sz="1800" b="0" i="0" dirty="0">
                <a:solidFill>
                  <a:srgbClr val="374151"/>
                </a:solidFill>
                <a:effectLst/>
              </a:rPr>
              <a:t>Authoritarian management style.</a:t>
            </a:r>
          </a:p>
          <a:p>
            <a:pPr marL="742950" lvl="1" indent="-285750" algn="l">
              <a:buFont typeface="Arial" panose="020B0604020202020204" pitchFamily="34" charset="0"/>
              <a:buChar char="•"/>
            </a:pPr>
            <a:r>
              <a:rPr lang="en-US" sz="1800" b="0" i="0" dirty="0">
                <a:solidFill>
                  <a:srgbClr val="374151"/>
                </a:solidFill>
                <a:effectLst/>
              </a:rPr>
              <a:t>Centralized decision-making.</a:t>
            </a:r>
          </a:p>
          <a:p>
            <a:pPr marL="742950" lvl="1" indent="-285750" algn="l">
              <a:buFont typeface="Arial" panose="020B0604020202020204" pitchFamily="34" charset="0"/>
              <a:buChar char="•"/>
            </a:pPr>
            <a:r>
              <a:rPr lang="en-US" sz="1800" b="0" i="0" dirty="0">
                <a:solidFill>
                  <a:srgbClr val="374151"/>
                </a:solidFill>
                <a:effectLst/>
              </a:rPr>
              <a:t>Tight control and close supervision.</a:t>
            </a:r>
          </a:p>
          <a:p>
            <a:pPr marL="742950" lvl="1" indent="-285750" algn="l">
              <a:buFont typeface="Arial" panose="020B0604020202020204" pitchFamily="34" charset="0"/>
              <a:buChar char="•"/>
            </a:pPr>
            <a:r>
              <a:rPr lang="en-US" sz="1800" b="0" i="0" dirty="0">
                <a:solidFill>
                  <a:srgbClr val="374151"/>
                </a:solidFill>
                <a:effectLst/>
              </a:rPr>
              <a:t>Use of external rewards and punishments to motivate employees.</a:t>
            </a:r>
          </a:p>
          <a:p>
            <a:endParaRPr lang="en-US" dirty="0"/>
          </a:p>
        </p:txBody>
      </p:sp>
    </p:spTree>
    <p:extLst>
      <p:ext uri="{BB962C8B-B14F-4D97-AF65-F5344CB8AC3E}">
        <p14:creationId xmlns:p14="http://schemas.microsoft.com/office/powerpoint/2010/main" val="11641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A452B-4BAA-9FB1-C411-5745D8124DAA}"/>
              </a:ext>
            </a:extLst>
          </p:cNvPr>
          <p:cNvSpPr>
            <a:spLocks noGrp="1"/>
          </p:cNvSpPr>
          <p:nvPr>
            <p:ph idx="1"/>
          </p:nvPr>
        </p:nvSpPr>
        <p:spPr>
          <a:xfrm>
            <a:off x="1758462" y="112542"/>
            <a:ext cx="10433538" cy="6745457"/>
          </a:xfrm>
        </p:spPr>
        <p:txBody>
          <a:bodyPr>
            <a:noAutofit/>
          </a:bodyPr>
          <a:lstStyle/>
          <a:p>
            <a:pPr marL="0" indent="0" algn="l">
              <a:buNone/>
            </a:pPr>
            <a:r>
              <a:rPr lang="en-US" sz="2400" b="1" i="0" dirty="0">
                <a:solidFill>
                  <a:srgbClr val="374151"/>
                </a:solidFill>
                <a:effectLst/>
              </a:rPr>
              <a:t>Theory Y</a:t>
            </a:r>
            <a:endParaRPr lang="en-US" sz="2400" b="0" i="0" dirty="0">
              <a:solidFill>
                <a:srgbClr val="374151"/>
              </a:solidFill>
              <a:effectLst/>
            </a:endParaRPr>
          </a:p>
          <a:p>
            <a:pPr algn="l">
              <a:buFont typeface="Arial" panose="020B0604020202020204" pitchFamily="34" charset="0"/>
              <a:buChar char="•"/>
            </a:pPr>
            <a:r>
              <a:rPr lang="en-US" sz="1700" b="1" i="0" dirty="0">
                <a:solidFill>
                  <a:srgbClr val="374151"/>
                </a:solidFill>
                <a:effectLst/>
              </a:rPr>
              <a:t>Assumptions:</a:t>
            </a:r>
            <a:endParaRPr lang="en-US" sz="1700" b="0" i="0" dirty="0">
              <a:solidFill>
                <a:srgbClr val="374151"/>
              </a:solidFill>
              <a:effectLst/>
            </a:endParaRPr>
          </a:p>
          <a:p>
            <a:pPr marL="742950" lvl="1" indent="-285750" algn="l">
              <a:buFont typeface="Arial" panose="020B0604020202020204" pitchFamily="34" charset="0"/>
              <a:buChar char="•"/>
            </a:pPr>
            <a:r>
              <a:rPr lang="en-US" sz="1700" b="0" i="0" dirty="0">
                <a:solidFill>
                  <a:srgbClr val="374151"/>
                </a:solidFill>
                <a:effectLst/>
              </a:rPr>
              <a:t>Work can be as natural as play and rest.</a:t>
            </a:r>
          </a:p>
          <a:p>
            <a:pPr marL="742950" lvl="1" indent="-285750" algn="l">
              <a:buFont typeface="Arial" panose="020B0604020202020204" pitchFamily="34" charset="0"/>
              <a:buChar char="•"/>
            </a:pPr>
            <a:r>
              <a:rPr lang="en-US" sz="1700" b="0" i="0" dirty="0">
                <a:solidFill>
                  <a:srgbClr val="374151"/>
                </a:solidFill>
                <a:effectLst/>
              </a:rPr>
              <a:t>People will exercise self-direction and self-control to achieve organizational objectives to which they are committed.</a:t>
            </a:r>
          </a:p>
          <a:p>
            <a:pPr marL="742950" lvl="1" indent="-285750" algn="l">
              <a:buFont typeface="Arial" panose="020B0604020202020204" pitchFamily="34" charset="0"/>
              <a:buChar char="•"/>
            </a:pPr>
            <a:r>
              <a:rPr lang="en-US" sz="1700" b="0" i="0" dirty="0">
                <a:solidFill>
                  <a:srgbClr val="374151"/>
                </a:solidFill>
                <a:effectLst/>
              </a:rPr>
              <a:t>The commitment to objectives is a function of the rewards associated with their achievement.</a:t>
            </a:r>
          </a:p>
          <a:p>
            <a:pPr marL="742950" lvl="1" indent="-285750" algn="l">
              <a:buFont typeface="Arial" panose="020B0604020202020204" pitchFamily="34" charset="0"/>
              <a:buChar char="•"/>
            </a:pPr>
            <a:r>
              <a:rPr lang="en-US" sz="1700" b="0" i="0" dirty="0">
                <a:solidFill>
                  <a:srgbClr val="374151"/>
                </a:solidFill>
                <a:effectLst/>
              </a:rPr>
              <a:t>People generally view work as a natural part of their lives and seek opportunities to be creative and innovative.</a:t>
            </a:r>
          </a:p>
          <a:p>
            <a:pPr marL="742950" lvl="1" indent="-285750" algn="l">
              <a:buFont typeface="Arial" panose="020B0604020202020204" pitchFamily="34" charset="0"/>
              <a:buChar char="•"/>
            </a:pPr>
            <a:r>
              <a:rPr lang="en-US" sz="1700" b="0" i="0" dirty="0">
                <a:solidFill>
                  <a:srgbClr val="374151"/>
                </a:solidFill>
                <a:effectLst/>
              </a:rPr>
              <a:t>Under the right conditions, people not only accept but also seek responsibility.</a:t>
            </a:r>
          </a:p>
          <a:p>
            <a:pPr marL="742950" lvl="1" indent="-285750" algn="l">
              <a:buFont typeface="Arial" panose="020B0604020202020204" pitchFamily="34" charset="0"/>
              <a:buChar char="•"/>
            </a:pPr>
            <a:r>
              <a:rPr lang="en-US" sz="1700" b="0" i="0" dirty="0">
                <a:solidFill>
                  <a:srgbClr val="374151"/>
                </a:solidFill>
                <a:effectLst/>
              </a:rPr>
              <a:t>The capacity to use a high degree of imagination, ingenuity, and creativity in solving organizational problems is widely distributed in the population.</a:t>
            </a:r>
          </a:p>
          <a:p>
            <a:pPr algn="l">
              <a:buFont typeface="Arial" panose="020B0604020202020204" pitchFamily="34" charset="0"/>
              <a:buChar char="•"/>
            </a:pPr>
            <a:r>
              <a:rPr lang="en-US" sz="1700" b="1" i="0" dirty="0">
                <a:solidFill>
                  <a:srgbClr val="374151"/>
                </a:solidFill>
                <a:effectLst/>
              </a:rPr>
              <a:t>Management Implications:</a:t>
            </a:r>
            <a:endParaRPr lang="en-US" sz="1700" b="0" i="0" dirty="0">
              <a:solidFill>
                <a:srgbClr val="374151"/>
              </a:solidFill>
              <a:effectLst/>
            </a:endParaRPr>
          </a:p>
          <a:p>
            <a:pPr marL="742950" lvl="1" indent="-285750" algn="l">
              <a:buFont typeface="Arial" panose="020B0604020202020204" pitchFamily="34" charset="0"/>
              <a:buChar char="•"/>
            </a:pPr>
            <a:r>
              <a:rPr lang="en-US" sz="1700" b="0" i="0" dirty="0">
                <a:solidFill>
                  <a:srgbClr val="374151"/>
                </a:solidFill>
                <a:effectLst/>
              </a:rPr>
              <a:t>Participative management style.</a:t>
            </a:r>
          </a:p>
          <a:p>
            <a:pPr marL="742950" lvl="1" indent="-285750" algn="l">
              <a:buFont typeface="Arial" panose="020B0604020202020204" pitchFamily="34" charset="0"/>
              <a:buChar char="•"/>
            </a:pPr>
            <a:r>
              <a:rPr lang="en-US" sz="1700" b="0" i="0" dirty="0">
                <a:solidFill>
                  <a:srgbClr val="374151"/>
                </a:solidFill>
                <a:effectLst/>
              </a:rPr>
              <a:t>Decentralized decision-making.</a:t>
            </a:r>
          </a:p>
          <a:p>
            <a:pPr marL="742950" lvl="1" indent="-285750" algn="l">
              <a:buFont typeface="Arial" panose="020B0604020202020204" pitchFamily="34" charset="0"/>
              <a:buChar char="•"/>
            </a:pPr>
            <a:r>
              <a:rPr lang="en-US" sz="1700" b="0" i="0" dirty="0">
                <a:solidFill>
                  <a:srgbClr val="374151"/>
                </a:solidFill>
                <a:effectLst/>
              </a:rPr>
              <a:t>Delegation of authority and responsibility.</a:t>
            </a:r>
          </a:p>
          <a:p>
            <a:pPr marL="742950" lvl="1" indent="-285750" algn="l">
              <a:buFont typeface="Arial" panose="020B0604020202020204" pitchFamily="34" charset="0"/>
              <a:buChar char="•"/>
            </a:pPr>
            <a:r>
              <a:rPr lang="en-US" sz="1700" b="0" i="0" dirty="0">
                <a:solidFill>
                  <a:srgbClr val="374151"/>
                </a:solidFill>
                <a:effectLst/>
              </a:rPr>
              <a:t>Encouragement of employee initiative and creativity.</a:t>
            </a:r>
          </a:p>
          <a:p>
            <a:pPr marL="742950" lvl="1" indent="-285750" algn="l">
              <a:buFont typeface="Arial" panose="020B0604020202020204" pitchFamily="34" charset="0"/>
              <a:buChar char="•"/>
            </a:pPr>
            <a:r>
              <a:rPr lang="en-US" sz="1700" b="0" i="0" dirty="0">
                <a:solidFill>
                  <a:srgbClr val="374151"/>
                </a:solidFill>
                <a:effectLst/>
              </a:rPr>
              <a:t>Recognition of the importance of job satisfaction and intrinsic rewards.</a:t>
            </a:r>
          </a:p>
          <a:p>
            <a:endParaRPr lang="en-US" sz="1600" dirty="0"/>
          </a:p>
        </p:txBody>
      </p:sp>
    </p:spTree>
    <p:extLst>
      <p:ext uri="{BB962C8B-B14F-4D97-AF65-F5344CB8AC3E}">
        <p14:creationId xmlns:p14="http://schemas.microsoft.com/office/powerpoint/2010/main" val="272211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E823-1FAA-6A4D-6742-C49496F58CEB}"/>
              </a:ext>
            </a:extLst>
          </p:cNvPr>
          <p:cNvSpPr>
            <a:spLocks noGrp="1"/>
          </p:cNvSpPr>
          <p:nvPr>
            <p:ph type="title"/>
          </p:nvPr>
        </p:nvSpPr>
        <p:spPr>
          <a:xfrm>
            <a:off x="2011681" y="624110"/>
            <a:ext cx="9492932" cy="1280890"/>
          </a:xfrm>
        </p:spPr>
        <p:txBody>
          <a:bodyPr/>
          <a:lstStyle/>
          <a:p>
            <a:r>
              <a:rPr lang="en-US" dirty="0"/>
              <a:t>Theory X and Theory Y (Concluding Note)</a:t>
            </a:r>
          </a:p>
        </p:txBody>
      </p:sp>
      <p:sp>
        <p:nvSpPr>
          <p:cNvPr id="3" name="Content Placeholder 2">
            <a:extLst>
              <a:ext uri="{FF2B5EF4-FFF2-40B4-BE49-F238E27FC236}">
                <a16:creationId xmlns:a16="http://schemas.microsoft.com/office/drawing/2014/main" id="{6B238ED5-8A62-4174-5300-63082E07A5CC}"/>
              </a:ext>
            </a:extLst>
          </p:cNvPr>
          <p:cNvSpPr>
            <a:spLocks noGrp="1"/>
          </p:cNvSpPr>
          <p:nvPr>
            <p:ph idx="1"/>
          </p:nvPr>
        </p:nvSpPr>
        <p:spPr/>
        <p:txBody>
          <a:bodyPr/>
          <a:lstStyle/>
          <a:p>
            <a:r>
              <a:rPr lang="en-US" dirty="0"/>
              <a:t>McGregor's intention was not to categorize individuals into either Theory X or Theory Y, but rather to highlight two contrasting sets of assumptions that managers might hold about employees.</a:t>
            </a:r>
          </a:p>
          <a:p>
            <a:r>
              <a:rPr lang="en-US" dirty="0"/>
              <a:t>He believed that Theory Y assumptions were more likely to lead to a positive and productive work environment. </a:t>
            </a:r>
          </a:p>
          <a:p>
            <a:r>
              <a:rPr lang="en-US" dirty="0"/>
              <a:t>The challenge, according to McGregor, is for managers to create conditions that allow Theory Y assumptions to flourish and to recognize that individual motivations and attitudes toward work can vary.</a:t>
            </a:r>
          </a:p>
        </p:txBody>
      </p:sp>
    </p:spTree>
    <p:extLst>
      <p:ext uri="{BB962C8B-B14F-4D97-AF65-F5344CB8AC3E}">
        <p14:creationId xmlns:p14="http://schemas.microsoft.com/office/powerpoint/2010/main" val="33707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3B41-8C60-D7D9-02FE-24524C744FAB}"/>
              </a:ext>
            </a:extLst>
          </p:cNvPr>
          <p:cNvSpPr>
            <a:spLocks noGrp="1"/>
          </p:cNvSpPr>
          <p:nvPr>
            <p:ph type="title"/>
          </p:nvPr>
        </p:nvSpPr>
        <p:spPr/>
        <p:txBody>
          <a:bodyPr/>
          <a:lstStyle/>
          <a:p>
            <a:r>
              <a:rPr lang="en-US" dirty="0"/>
              <a:t>McClelland’s Theory of Need (Achievement Motivation Model)</a:t>
            </a:r>
          </a:p>
        </p:txBody>
      </p:sp>
      <p:sp>
        <p:nvSpPr>
          <p:cNvPr id="3" name="Content Placeholder 2">
            <a:extLst>
              <a:ext uri="{FF2B5EF4-FFF2-40B4-BE49-F238E27FC236}">
                <a16:creationId xmlns:a16="http://schemas.microsoft.com/office/drawing/2014/main" id="{64A6D180-2465-BC79-AF0D-E41C83726626}"/>
              </a:ext>
            </a:extLst>
          </p:cNvPr>
          <p:cNvSpPr>
            <a:spLocks noGrp="1"/>
          </p:cNvSpPr>
          <p:nvPr>
            <p:ph idx="1"/>
          </p:nvPr>
        </p:nvSpPr>
        <p:spPr/>
        <p:txBody>
          <a:bodyPr/>
          <a:lstStyle/>
          <a:p>
            <a:r>
              <a:rPr lang="en-US" dirty="0"/>
              <a:t>The lower level needs in Maslow’s model are fulfilled by the physiological, societal and working systems of the organization.</a:t>
            </a:r>
          </a:p>
          <a:p>
            <a:r>
              <a:rPr lang="en-US" dirty="0"/>
              <a:t>However, they are not strong motivator for long time.</a:t>
            </a:r>
          </a:p>
          <a:p>
            <a:r>
              <a:rPr lang="en-US" dirty="0"/>
              <a:t>The Harvard psychologist </a:t>
            </a:r>
            <a:r>
              <a:rPr lang="en-US" b="1" dirty="0"/>
              <a:t>David McClelland </a:t>
            </a:r>
            <a:r>
              <a:rPr lang="en-US" dirty="0"/>
              <a:t>concluded that the most prominent need is the </a:t>
            </a:r>
            <a:r>
              <a:rPr lang="en-US" i="1" dirty="0"/>
              <a:t>need for achievement, power and affiliation.</a:t>
            </a:r>
          </a:p>
          <a:p>
            <a:r>
              <a:rPr lang="en-US" dirty="0"/>
              <a:t>A major factor that provides willingness to perform a given task is the intensity of individual’s need for achievement.</a:t>
            </a:r>
          </a:p>
        </p:txBody>
      </p:sp>
    </p:spTree>
    <p:extLst>
      <p:ext uri="{BB962C8B-B14F-4D97-AF65-F5344CB8AC3E}">
        <p14:creationId xmlns:p14="http://schemas.microsoft.com/office/powerpoint/2010/main" val="224460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7558-64A2-D77E-59B0-87EBC1C4EE82}"/>
              </a:ext>
            </a:extLst>
          </p:cNvPr>
          <p:cNvSpPr>
            <a:spLocks noGrp="1"/>
          </p:cNvSpPr>
          <p:nvPr>
            <p:ph type="title"/>
          </p:nvPr>
        </p:nvSpPr>
        <p:spPr>
          <a:xfrm>
            <a:off x="2289304" y="506437"/>
            <a:ext cx="8911687" cy="1280890"/>
          </a:xfrm>
        </p:spPr>
        <p:txBody>
          <a:bodyPr/>
          <a:lstStyle/>
          <a:p>
            <a:r>
              <a:rPr lang="en-US" dirty="0"/>
              <a:t>McClelland’s Theory of Need (Achievement Motivation Model)</a:t>
            </a:r>
          </a:p>
        </p:txBody>
      </p:sp>
      <p:sp>
        <p:nvSpPr>
          <p:cNvPr id="3" name="Content Placeholder 2">
            <a:extLst>
              <a:ext uri="{FF2B5EF4-FFF2-40B4-BE49-F238E27FC236}">
                <a16:creationId xmlns:a16="http://schemas.microsoft.com/office/drawing/2014/main" id="{FA596B42-EC9E-6F7F-72F8-9DC064268C73}"/>
              </a:ext>
            </a:extLst>
          </p:cNvPr>
          <p:cNvSpPr>
            <a:spLocks noGrp="1"/>
          </p:cNvSpPr>
          <p:nvPr>
            <p:ph idx="1"/>
          </p:nvPr>
        </p:nvSpPr>
        <p:spPr>
          <a:xfrm>
            <a:off x="2589212" y="2133600"/>
            <a:ext cx="4360228" cy="3777622"/>
          </a:xfrm>
        </p:spPr>
        <p:txBody>
          <a:bodyPr>
            <a:normAutofit/>
          </a:bodyPr>
          <a:lstStyle/>
          <a:p>
            <a:pPr>
              <a:buAutoNum type="arabicPeriod"/>
            </a:pPr>
            <a:r>
              <a:rPr lang="en-US" b="1" dirty="0"/>
              <a:t>Need for Affiliation</a:t>
            </a:r>
          </a:p>
          <a:p>
            <a:r>
              <a:rPr lang="en-US" dirty="0"/>
              <a:t>This needs are more or less similar to Maslow ‘s social </a:t>
            </a:r>
            <a:r>
              <a:rPr lang="en-US"/>
              <a:t>needs.</a:t>
            </a:r>
            <a:endParaRPr lang="en-US" dirty="0"/>
          </a:p>
          <a:p>
            <a:r>
              <a:rPr lang="en-US" dirty="0"/>
              <a:t>It is the desire to establish and maintain friendly and warm relations with other people. </a:t>
            </a:r>
          </a:p>
          <a:p>
            <a:r>
              <a:rPr lang="en-US" dirty="0"/>
              <a:t>The people having high need for affiliation will value the feelings of other, have a strong desire for acceptance and approval others, and view the organization as a platform to establish relationships.</a:t>
            </a:r>
          </a:p>
          <a:p>
            <a:endParaRPr lang="en-US" dirty="0"/>
          </a:p>
        </p:txBody>
      </p:sp>
      <p:pic>
        <p:nvPicPr>
          <p:cNvPr id="5" name="Picture 4">
            <a:extLst>
              <a:ext uri="{FF2B5EF4-FFF2-40B4-BE49-F238E27FC236}">
                <a16:creationId xmlns:a16="http://schemas.microsoft.com/office/drawing/2014/main" id="{F8398692-7F4F-EAB0-875E-C03705C2A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0" y="2100775"/>
            <a:ext cx="4839286" cy="3777622"/>
          </a:xfrm>
          <a:prstGeom prst="rect">
            <a:avLst/>
          </a:prstGeom>
        </p:spPr>
      </p:pic>
    </p:spTree>
    <p:extLst>
      <p:ext uri="{BB962C8B-B14F-4D97-AF65-F5344CB8AC3E}">
        <p14:creationId xmlns:p14="http://schemas.microsoft.com/office/powerpoint/2010/main" val="34021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D7CE-D0D1-5B2B-766C-C53074A8C27B}"/>
              </a:ext>
            </a:extLst>
          </p:cNvPr>
          <p:cNvSpPr>
            <a:spLocks noGrp="1"/>
          </p:cNvSpPr>
          <p:nvPr>
            <p:ph type="title"/>
          </p:nvPr>
        </p:nvSpPr>
        <p:spPr/>
        <p:txBody>
          <a:bodyPr/>
          <a:lstStyle/>
          <a:p>
            <a:r>
              <a:rPr lang="en-US" dirty="0"/>
              <a:t>McClelland’s Theory of Need (Achievement Motivation Model)</a:t>
            </a:r>
          </a:p>
        </p:txBody>
      </p:sp>
      <p:sp>
        <p:nvSpPr>
          <p:cNvPr id="3" name="Content Placeholder 2">
            <a:extLst>
              <a:ext uri="{FF2B5EF4-FFF2-40B4-BE49-F238E27FC236}">
                <a16:creationId xmlns:a16="http://schemas.microsoft.com/office/drawing/2014/main" id="{3A4F3921-8E7B-C977-A8E6-CB4EAA9C3458}"/>
              </a:ext>
            </a:extLst>
          </p:cNvPr>
          <p:cNvSpPr>
            <a:spLocks noGrp="1"/>
          </p:cNvSpPr>
          <p:nvPr>
            <p:ph idx="1"/>
          </p:nvPr>
        </p:nvSpPr>
        <p:spPr>
          <a:xfrm>
            <a:off x="2589212" y="2133600"/>
            <a:ext cx="4754123" cy="3777622"/>
          </a:xfrm>
        </p:spPr>
        <p:txBody>
          <a:bodyPr/>
          <a:lstStyle/>
          <a:p>
            <a:pPr marL="0" indent="0">
              <a:buNone/>
            </a:pPr>
            <a:r>
              <a:rPr lang="en-AU" altLang="en-US" b="1" dirty="0"/>
              <a:t>2. Need for power</a:t>
            </a:r>
          </a:p>
          <a:p>
            <a:r>
              <a:rPr lang="en-AU" altLang="en-US" dirty="0"/>
              <a:t>This is the need to dominate, influence and control people. </a:t>
            </a:r>
          </a:p>
          <a:p>
            <a:r>
              <a:rPr lang="en-AU" altLang="en-US" dirty="0"/>
              <a:t>They like to set goals, make decisions and directs activities. </a:t>
            </a:r>
          </a:p>
          <a:p>
            <a:r>
              <a:rPr lang="en-AU" altLang="en-US" dirty="0"/>
              <a:t>People who have a high need for power are characterized by – desire to exercise control over others, concern for establishing leader- follower relations and desire to influence and direct others.</a:t>
            </a:r>
          </a:p>
          <a:p>
            <a:pPr marL="0" indent="0">
              <a:buNone/>
            </a:pPr>
            <a:endParaRPr lang="en-US" dirty="0"/>
          </a:p>
        </p:txBody>
      </p:sp>
      <p:pic>
        <p:nvPicPr>
          <p:cNvPr id="5" name="Picture 4">
            <a:extLst>
              <a:ext uri="{FF2B5EF4-FFF2-40B4-BE49-F238E27FC236}">
                <a16:creationId xmlns:a16="http://schemas.microsoft.com/office/drawing/2014/main" id="{7D716486-B97A-673E-C028-DD34CD0DC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6" y="2133600"/>
            <a:ext cx="4400426" cy="3366868"/>
          </a:xfrm>
          <a:prstGeom prst="rect">
            <a:avLst/>
          </a:prstGeom>
        </p:spPr>
      </p:pic>
    </p:spTree>
    <p:extLst>
      <p:ext uri="{BB962C8B-B14F-4D97-AF65-F5344CB8AC3E}">
        <p14:creationId xmlns:p14="http://schemas.microsoft.com/office/powerpoint/2010/main" val="13605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A155-8F86-2B1B-ABCF-07DC49442994}"/>
              </a:ext>
            </a:extLst>
          </p:cNvPr>
          <p:cNvSpPr>
            <a:spLocks noGrp="1"/>
          </p:cNvSpPr>
          <p:nvPr>
            <p:ph type="title"/>
          </p:nvPr>
        </p:nvSpPr>
        <p:spPr/>
        <p:txBody>
          <a:bodyPr/>
          <a:lstStyle/>
          <a:p>
            <a:r>
              <a:rPr lang="en-US" dirty="0"/>
              <a:t>McClelland’s Theory of Need (Achievement Motivation Model)</a:t>
            </a:r>
          </a:p>
        </p:txBody>
      </p:sp>
      <p:sp>
        <p:nvSpPr>
          <p:cNvPr id="3" name="Content Placeholder 2">
            <a:extLst>
              <a:ext uri="{FF2B5EF4-FFF2-40B4-BE49-F238E27FC236}">
                <a16:creationId xmlns:a16="http://schemas.microsoft.com/office/drawing/2014/main" id="{0E751E00-95D0-1DDF-B7B5-92A24D672F03}"/>
              </a:ext>
            </a:extLst>
          </p:cNvPr>
          <p:cNvSpPr>
            <a:spLocks noGrp="1"/>
          </p:cNvSpPr>
          <p:nvPr>
            <p:ph idx="1"/>
          </p:nvPr>
        </p:nvSpPr>
        <p:spPr>
          <a:xfrm>
            <a:off x="2589212" y="2133600"/>
            <a:ext cx="4613446" cy="3777622"/>
          </a:xfrm>
        </p:spPr>
        <p:txBody>
          <a:bodyPr>
            <a:noAutofit/>
          </a:bodyPr>
          <a:lstStyle/>
          <a:p>
            <a:pPr marL="0" indent="0">
              <a:buNone/>
            </a:pPr>
            <a:r>
              <a:rPr lang="en-AU" altLang="en-US" b="1" dirty="0"/>
              <a:t>3. Need for achievements</a:t>
            </a:r>
          </a:p>
          <a:p>
            <a:r>
              <a:rPr lang="en-AU" altLang="en-US" dirty="0"/>
              <a:t>The main focus of this theory is towards this need. </a:t>
            </a:r>
          </a:p>
          <a:p>
            <a:r>
              <a:rPr lang="en-AU" altLang="en-US" dirty="0"/>
              <a:t>It is the need for challenges, personal accomplishment and success in competitive situation. </a:t>
            </a:r>
          </a:p>
          <a:p>
            <a:r>
              <a:rPr lang="en-AU" altLang="en-US" dirty="0"/>
              <a:t>He found that people with high need for achievement perform better than those with a moderate or low need for achievement. </a:t>
            </a:r>
          </a:p>
          <a:p>
            <a:r>
              <a:rPr lang="en-AU" altLang="en-US" dirty="0"/>
              <a:t>Take personal responsibility, take risk and set challenging goals, take feed back on their performance.</a:t>
            </a:r>
          </a:p>
          <a:p>
            <a:endParaRPr lang="en-US" dirty="0"/>
          </a:p>
        </p:txBody>
      </p:sp>
      <p:pic>
        <p:nvPicPr>
          <p:cNvPr id="5" name="Picture 4">
            <a:extLst>
              <a:ext uri="{FF2B5EF4-FFF2-40B4-BE49-F238E27FC236}">
                <a16:creationId xmlns:a16="http://schemas.microsoft.com/office/drawing/2014/main" id="{9EBE1019-48AC-94E5-3AB6-C22A63DA3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403" y="2133599"/>
            <a:ext cx="4147209" cy="4100291"/>
          </a:xfrm>
          <a:prstGeom prst="rect">
            <a:avLst/>
          </a:prstGeom>
        </p:spPr>
      </p:pic>
    </p:spTree>
    <p:extLst>
      <p:ext uri="{BB962C8B-B14F-4D97-AF65-F5344CB8AC3E}">
        <p14:creationId xmlns:p14="http://schemas.microsoft.com/office/powerpoint/2010/main" val="212569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687E-AC60-AA68-708A-58F3601839D6}"/>
              </a:ext>
            </a:extLst>
          </p:cNvPr>
          <p:cNvSpPr>
            <a:spLocks noGrp="1"/>
          </p:cNvSpPr>
          <p:nvPr>
            <p:ph type="title"/>
          </p:nvPr>
        </p:nvSpPr>
        <p:spPr/>
        <p:txBody>
          <a:bodyPr/>
          <a:lstStyle/>
          <a:p>
            <a:r>
              <a:rPr lang="en-US" dirty="0"/>
              <a:t>Motivation: Concept </a:t>
            </a:r>
          </a:p>
        </p:txBody>
      </p:sp>
      <p:sp>
        <p:nvSpPr>
          <p:cNvPr id="3" name="Content Placeholder 2">
            <a:extLst>
              <a:ext uri="{FF2B5EF4-FFF2-40B4-BE49-F238E27FC236}">
                <a16:creationId xmlns:a16="http://schemas.microsoft.com/office/drawing/2014/main" id="{BF81B7A9-522B-1C39-D3F5-221AEB70DC33}"/>
              </a:ext>
            </a:extLst>
          </p:cNvPr>
          <p:cNvSpPr>
            <a:spLocks noGrp="1"/>
          </p:cNvSpPr>
          <p:nvPr>
            <p:ph idx="1"/>
          </p:nvPr>
        </p:nvSpPr>
        <p:spPr/>
        <p:txBody>
          <a:bodyPr/>
          <a:lstStyle/>
          <a:p>
            <a:r>
              <a:rPr lang="en-US" dirty="0"/>
              <a:t>Motivation is the process of encouraging the individuals to do the assigned job according to the best of their ability.</a:t>
            </a:r>
          </a:p>
          <a:p>
            <a:r>
              <a:rPr lang="en-US" dirty="0"/>
              <a:t>According to </a:t>
            </a:r>
            <a:r>
              <a:rPr lang="en-US" b="1" dirty="0"/>
              <a:t>Stephen P. Robbins </a:t>
            </a:r>
            <a:r>
              <a:rPr lang="en-US" dirty="0"/>
              <a:t>“motivation is the willingness to exert high levels of efforts toward organizational goals, conditioned by the effort’s ability to satisfy some individual need”.</a:t>
            </a:r>
          </a:p>
          <a:p>
            <a:r>
              <a:rPr lang="en-US" dirty="0"/>
              <a:t>Motivation is the process that starts with a physiological or psychological deficiency or needs that activates behaviours or a drive that is aimed at a goal or incentives. </a:t>
            </a:r>
            <a:r>
              <a:rPr lang="en-US" b="1" dirty="0"/>
              <a:t>(Fred Luthans)</a:t>
            </a:r>
          </a:p>
          <a:p>
            <a:r>
              <a:rPr lang="en-US" sz="1800" dirty="0"/>
              <a:t>The </a:t>
            </a:r>
            <a:r>
              <a:rPr lang="en-US" sz="1800" b="1" dirty="0"/>
              <a:t>process</a:t>
            </a:r>
            <a:r>
              <a:rPr lang="en-US" sz="1800" dirty="0"/>
              <a:t> by which activities are </a:t>
            </a:r>
            <a:r>
              <a:rPr lang="en-US" sz="1800" b="1" dirty="0"/>
              <a:t>started</a:t>
            </a:r>
            <a:r>
              <a:rPr lang="en-US" sz="1800" dirty="0"/>
              <a:t>, </a:t>
            </a:r>
            <a:r>
              <a:rPr lang="en-US" sz="1800" b="1" dirty="0"/>
              <a:t>directed</a:t>
            </a:r>
            <a:r>
              <a:rPr lang="en-US" sz="1800" dirty="0"/>
              <a:t>, and </a:t>
            </a:r>
            <a:r>
              <a:rPr lang="en-US" sz="1800" b="1" dirty="0"/>
              <a:t>continued </a:t>
            </a:r>
            <a:r>
              <a:rPr lang="en-US" sz="1800" dirty="0"/>
              <a:t>so that physical or psychological  </a:t>
            </a:r>
            <a:r>
              <a:rPr lang="en-US" sz="1800" b="1" dirty="0"/>
              <a:t>needs </a:t>
            </a:r>
            <a:r>
              <a:rPr lang="en-US" sz="1800" dirty="0"/>
              <a:t>or </a:t>
            </a:r>
            <a:r>
              <a:rPr lang="en-US" sz="1800" b="1" dirty="0"/>
              <a:t>wants </a:t>
            </a:r>
            <a:r>
              <a:rPr lang="en-US" sz="1800" dirty="0"/>
              <a:t>are </a:t>
            </a:r>
            <a:r>
              <a:rPr lang="en-US" sz="1800" b="1" dirty="0"/>
              <a:t>met</a:t>
            </a:r>
            <a:r>
              <a:rPr lang="en-US" sz="1800" dirty="0"/>
              <a:t>.</a:t>
            </a:r>
          </a:p>
          <a:p>
            <a:endParaRPr lang="en-US" b="1" dirty="0"/>
          </a:p>
          <a:p>
            <a:endParaRPr lang="en-US" dirty="0"/>
          </a:p>
        </p:txBody>
      </p:sp>
    </p:spTree>
    <p:extLst>
      <p:ext uri="{BB962C8B-B14F-4D97-AF65-F5344CB8AC3E}">
        <p14:creationId xmlns:p14="http://schemas.microsoft.com/office/powerpoint/2010/main" val="82967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9557-A93A-21FF-CF32-C2833DF358FA}"/>
              </a:ext>
            </a:extLst>
          </p:cNvPr>
          <p:cNvSpPr>
            <a:spLocks noGrp="1"/>
          </p:cNvSpPr>
          <p:nvPr>
            <p:ph type="title"/>
          </p:nvPr>
        </p:nvSpPr>
        <p:spPr/>
        <p:txBody>
          <a:bodyPr/>
          <a:lstStyle/>
          <a:p>
            <a:r>
              <a:rPr lang="en-US" dirty="0"/>
              <a:t>Contemporary Perspectives</a:t>
            </a:r>
          </a:p>
        </p:txBody>
      </p:sp>
      <p:sp>
        <p:nvSpPr>
          <p:cNvPr id="3" name="Content Placeholder 2">
            <a:extLst>
              <a:ext uri="{FF2B5EF4-FFF2-40B4-BE49-F238E27FC236}">
                <a16:creationId xmlns:a16="http://schemas.microsoft.com/office/drawing/2014/main" id="{53781230-777E-59DA-1073-72F6A7C969C5}"/>
              </a:ext>
            </a:extLst>
          </p:cNvPr>
          <p:cNvSpPr>
            <a:spLocks noGrp="1"/>
          </p:cNvSpPr>
          <p:nvPr>
            <p:ph idx="1"/>
          </p:nvPr>
        </p:nvSpPr>
        <p:spPr/>
        <p:txBody>
          <a:bodyPr/>
          <a:lstStyle/>
          <a:p>
            <a:pPr>
              <a:buAutoNum type="arabicPeriod"/>
            </a:pPr>
            <a:r>
              <a:rPr lang="en-US" dirty="0"/>
              <a:t>Equity Theory</a:t>
            </a:r>
          </a:p>
          <a:p>
            <a:pPr>
              <a:buAutoNum type="arabicPeriod"/>
            </a:pPr>
            <a:r>
              <a:rPr lang="en-US" dirty="0"/>
              <a:t>Reinforcement Theory</a:t>
            </a:r>
          </a:p>
          <a:p>
            <a:pPr>
              <a:buAutoNum type="arabicPeriod"/>
            </a:pPr>
            <a:r>
              <a:rPr lang="en-US" dirty="0"/>
              <a:t>Goal Setting Theory</a:t>
            </a:r>
          </a:p>
          <a:p>
            <a:pPr>
              <a:buAutoNum type="arabicPeriod"/>
            </a:pPr>
            <a:r>
              <a:rPr lang="en-US" dirty="0"/>
              <a:t>Expectancy Theory</a:t>
            </a:r>
          </a:p>
        </p:txBody>
      </p:sp>
    </p:spTree>
    <p:extLst>
      <p:ext uri="{BB962C8B-B14F-4D97-AF65-F5344CB8AC3E}">
        <p14:creationId xmlns:p14="http://schemas.microsoft.com/office/powerpoint/2010/main" val="69704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CA6A-AD44-168D-6370-D9F74615593B}"/>
              </a:ext>
            </a:extLst>
          </p:cNvPr>
          <p:cNvSpPr>
            <a:spLocks noGrp="1"/>
          </p:cNvSpPr>
          <p:nvPr>
            <p:ph type="title"/>
          </p:nvPr>
        </p:nvSpPr>
        <p:spPr/>
        <p:txBody>
          <a:bodyPr/>
          <a:lstStyle/>
          <a:p>
            <a:r>
              <a:rPr lang="en-US" dirty="0"/>
              <a:t>Equity Theory</a:t>
            </a:r>
          </a:p>
        </p:txBody>
      </p:sp>
      <p:pic>
        <p:nvPicPr>
          <p:cNvPr id="5" name="Content Placeholder 4">
            <a:extLst>
              <a:ext uri="{FF2B5EF4-FFF2-40B4-BE49-F238E27FC236}">
                <a16:creationId xmlns:a16="http://schemas.microsoft.com/office/drawing/2014/main" id="{83DF8482-2197-7C0E-90EA-C5808537E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898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09D2-BFB2-07F4-2C6E-7073D2344853}"/>
              </a:ext>
            </a:extLst>
          </p:cNvPr>
          <p:cNvSpPr>
            <a:spLocks noGrp="1"/>
          </p:cNvSpPr>
          <p:nvPr>
            <p:ph type="title"/>
          </p:nvPr>
        </p:nvSpPr>
        <p:spPr>
          <a:xfrm>
            <a:off x="2592925" y="207859"/>
            <a:ext cx="8911687" cy="1280890"/>
          </a:xfrm>
        </p:spPr>
        <p:txBody>
          <a:bodyPr/>
          <a:lstStyle/>
          <a:p>
            <a:r>
              <a:rPr lang="en-US" dirty="0"/>
              <a:t>Equity theory</a:t>
            </a:r>
          </a:p>
        </p:txBody>
      </p:sp>
      <p:sp>
        <p:nvSpPr>
          <p:cNvPr id="3" name="Content Placeholder 2">
            <a:extLst>
              <a:ext uri="{FF2B5EF4-FFF2-40B4-BE49-F238E27FC236}">
                <a16:creationId xmlns:a16="http://schemas.microsoft.com/office/drawing/2014/main" id="{83BD0E77-2187-62B7-AA8F-536CFF608300}"/>
              </a:ext>
            </a:extLst>
          </p:cNvPr>
          <p:cNvSpPr>
            <a:spLocks noGrp="1"/>
          </p:cNvSpPr>
          <p:nvPr>
            <p:ph idx="1"/>
          </p:nvPr>
        </p:nvSpPr>
        <p:spPr>
          <a:xfrm>
            <a:off x="2589212" y="1041009"/>
            <a:ext cx="8915400" cy="5510658"/>
          </a:xfrm>
        </p:spPr>
        <p:txBody>
          <a:bodyPr>
            <a:normAutofit/>
          </a:bodyPr>
          <a:lstStyle/>
          <a:p>
            <a:r>
              <a:rPr lang="en-US" dirty="0"/>
              <a:t>Equity theory is a psychological concept developed by J. Stacy Adams in the early 1960s, which focuses on the perceived fairness of social exchanges within relationships. </a:t>
            </a:r>
          </a:p>
          <a:p>
            <a:r>
              <a:rPr lang="en-US" dirty="0"/>
              <a:t>The theory suggests that individuals strive for fairness and equity in their relationships and compare their inputs and outcomes to those of others.</a:t>
            </a:r>
          </a:p>
          <a:p>
            <a:r>
              <a:rPr lang="en-US" dirty="0"/>
              <a:t>Adams proposed that people are motivated to maintain a balance between their inputs (efforts, contributions) and outcomes (rewards, benefits) in relation to the inputs and outcomes of others.</a:t>
            </a:r>
          </a:p>
          <a:p>
            <a:pPr marL="0" indent="0">
              <a:buNone/>
            </a:pPr>
            <a:r>
              <a:rPr lang="en-US" dirty="0"/>
              <a:t>Key principles of equity theory include:</a:t>
            </a:r>
          </a:p>
          <a:p>
            <a:pPr marL="0" indent="0">
              <a:buNone/>
            </a:pPr>
            <a:r>
              <a:rPr lang="en-US" b="1" dirty="0"/>
              <a:t>Inputs and Outcomes:</a:t>
            </a:r>
            <a:r>
              <a:rPr lang="en-US" dirty="0"/>
              <a:t> Inputs refer to the contributions or efforts people put into a relationship or a job, while outcomes represent the rewards or benefits they receive. Examples of inputs include time, effort, skills and outcomes can include recognition, salary, and </a:t>
            </a:r>
            <a:r>
              <a:rPr lang="en-US"/>
              <a:t>promotions.</a:t>
            </a:r>
            <a:endParaRPr lang="en-US" dirty="0"/>
          </a:p>
          <a:p>
            <a:pPr marL="0" indent="0">
              <a:buNone/>
            </a:pPr>
            <a:r>
              <a:rPr lang="en-US" b="1" dirty="0"/>
              <a:t>Equity Comparison:</a:t>
            </a:r>
            <a:r>
              <a:rPr lang="en-US" dirty="0"/>
              <a:t> Individuals compare their own input-to-outcome ratios with the input-to-outcome ratios of others. If the ratios are perceived as equitable, individuals are likely to be satisfied. However, inequity may lead to discomfort and motivation to restore balance.</a:t>
            </a:r>
          </a:p>
          <a:p>
            <a:endParaRPr lang="en-US" dirty="0"/>
          </a:p>
        </p:txBody>
      </p:sp>
    </p:spTree>
    <p:extLst>
      <p:ext uri="{BB962C8B-B14F-4D97-AF65-F5344CB8AC3E}">
        <p14:creationId xmlns:p14="http://schemas.microsoft.com/office/powerpoint/2010/main" val="357869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1887-D583-2ED4-3309-5EEE043643A6}"/>
              </a:ext>
            </a:extLst>
          </p:cNvPr>
          <p:cNvSpPr>
            <a:spLocks noGrp="1"/>
          </p:cNvSpPr>
          <p:nvPr>
            <p:ph type="title"/>
          </p:nvPr>
        </p:nvSpPr>
        <p:spPr/>
        <p:txBody>
          <a:bodyPr/>
          <a:lstStyle/>
          <a:p>
            <a:r>
              <a:rPr lang="en-US" dirty="0"/>
              <a:t>Equity theory</a:t>
            </a:r>
          </a:p>
        </p:txBody>
      </p:sp>
      <p:sp>
        <p:nvSpPr>
          <p:cNvPr id="3" name="Content Placeholder 2">
            <a:extLst>
              <a:ext uri="{FF2B5EF4-FFF2-40B4-BE49-F238E27FC236}">
                <a16:creationId xmlns:a16="http://schemas.microsoft.com/office/drawing/2014/main" id="{F8ACF5BD-5D69-A198-CD3A-93AD73E5BBF9}"/>
              </a:ext>
            </a:extLst>
          </p:cNvPr>
          <p:cNvSpPr>
            <a:spLocks noGrp="1"/>
          </p:cNvSpPr>
          <p:nvPr>
            <p:ph idx="1"/>
          </p:nvPr>
        </p:nvSpPr>
        <p:spPr/>
        <p:txBody>
          <a:bodyPr/>
          <a:lstStyle/>
          <a:p>
            <a:pPr marL="0" indent="0" algn="l">
              <a:buNone/>
            </a:pPr>
            <a:r>
              <a:rPr lang="en-US" b="1" i="0" dirty="0">
                <a:solidFill>
                  <a:srgbClr val="374151"/>
                </a:solidFill>
                <a:effectLst/>
              </a:rPr>
              <a:t>Equity Distress:</a:t>
            </a:r>
            <a:r>
              <a:rPr lang="en-US" b="0" i="0" dirty="0">
                <a:solidFill>
                  <a:srgbClr val="374151"/>
                </a:solidFill>
                <a:effectLst/>
              </a:rPr>
              <a:t> When individuals perceive an inequity (either over-rewarded or under-rewarded compared to others), they may experience distress. This distress can lead to various behavioral and cognitive reactions aimed at restoring a sense of equity.</a:t>
            </a:r>
          </a:p>
          <a:p>
            <a:pPr marL="0" indent="0" algn="l">
              <a:buNone/>
            </a:pPr>
            <a:r>
              <a:rPr lang="en-US" b="1" i="0" dirty="0">
                <a:solidFill>
                  <a:srgbClr val="374151"/>
                </a:solidFill>
                <a:effectLst/>
              </a:rPr>
              <a:t>Restoration of Equity:</a:t>
            </a:r>
            <a:r>
              <a:rPr lang="en-US" b="0" i="0" dirty="0">
                <a:solidFill>
                  <a:srgbClr val="374151"/>
                </a:solidFill>
                <a:effectLst/>
              </a:rPr>
              <a:t> People can restore equity by adjusting their inputs, changing their outcomes, altering their perceptions of the situation, or leaving the relationship or situation altogether.</a:t>
            </a:r>
          </a:p>
          <a:p>
            <a:pPr marL="0" indent="0" algn="l">
              <a:buNone/>
            </a:pPr>
            <a:r>
              <a:rPr lang="en-US" b="1" i="0" dirty="0">
                <a:solidFill>
                  <a:srgbClr val="374151"/>
                </a:solidFill>
                <a:effectLst/>
              </a:rPr>
              <a:t>Perceived Fairness:</a:t>
            </a:r>
            <a:r>
              <a:rPr lang="en-US" b="0" i="0" dirty="0">
                <a:solidFill>
                  <a:srgbClr val="374151"/>
                </a:solidFill>
                <a:effectLst/>
              </a:rPr>
              <a:t> Equity theory is based on the subjective perception of fairness. It's not just about the objective distribution of rewards but also about how individuals perceive that distribution.</a:t>
            </a:r>
          </a:p>
          <a:p>
            <a:endParaRPr lang="en-US" dirty="0"/>
          </a:p>
        </p:txBody>
      </p:sp>
    </p:spTree>
    <p:extLst>
      <p:ext uri="{BB962C8B-B14F-4D97-AF65-F5344CB8AC3E}">
        <p14:creationId xmlns:p14="http://schemas.microsoft.com/office/powerpoint/2010/main" val="3550967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321B-3503-B961-AB07-AE9FFE79FA22}"/>
              </a:ext>
            </a:extLst>
          </p:cNvPr>
          <p:cNvSpPr>
            <a:spLocks noGrp="1"/>
          </p:cNvSpPr>
          <p:nvPr>
            <p:ph type="title"/>
          </p:nvPr>
        </p:nvSpPr>
        <p:spPr/>
        <p:txBody>
          <a:bodyPr/>
          <a:lstStyle/>
          <a:p>
            <a:r>
              <a:rPr lang="en-US" dirty="0"/>
              <a:t>Reinforcement Theory- B.F. Skinner</a:t>
            </a:r>
          </a:p>
        </p:txBody>
      </p:sp>
      <p:pic>
        <p:nvPicPr>
          <p:cNvPr id="5" name="Content Placeholder 4">
            <a:extLst>
              <a:ext uri="{FF2B5EF4-FFF2-40B4-BE49-F238E27FC236}">
                <a16:creationId xmlns:a16="http://schemas.microsoft.com/office/drawing/2014/main" id="{2C00B5E1-D753-3BC1-0784-55FAD63746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534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7D5F-939F-2B82-6898-4297EF4CB7EF}"/>
              </a:ext>
            </a:extLst>
          </p:cNvPr>
          <p:cNvSpPr>
            <a:spLocks noGrp="1"/>
          </p:cNvSpPr>
          <p:nvPr>
            <p:ph type="title"/>
          </p:nvPr>
        </p:nvSpPr>
        <p:spPr/>
        <p:txBody>
          <a:bodyPr/>
          <a:lstStyle/>
          <a:p>
            <a:r>
              <a:rPr lang="en-US" dirty="0"/>
              <a:t>Goal Setting theory- Edwin Locke</a:t>
            </a:r>
          </a:p>
        </p:txBody>
      </p:sp>
      <p:pic>
        <p:nvPicPr>
          <p:cNvPr id="5" name="Content Placeholder 4">
            <a:extLst>
              <a:ext uri="{FF2B5EF4-FFF2-40B4-BE49-F238E27FC236}">
                <a16:creationId xmlns:a16="http://schemas.microsoft.com/office/drawing/2014/main" id="{218D572D-3094-7024-B586-4DD6A70958E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45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65F5-C115-F61B-2196-9DB032365818}"/>
              </a:ext>
            </a:extLst>
          </p:cNvPr>
          <p:cNvSpPr>
            <a:spLocks noGrp="1"/>
          </p:cNvSpPr>
          <p:nvPr>
            <p:ph type="title"/>
          </p:nvPr>
        </p:nvSpPr>
        <p:spPr/>
        <p:txBody>
          <a:bodyPr/>
          <a:lstStyle/>
          <a:p>
            <a:r>
              <a:rPr lang="en-US" dirty="0"/>
              <a:t>Expectancy Theory- Victor Vroom</a:t>
            </a:r>
          </a:p>
        </p:txBody>
      </p:sp>
      <p:pic>
        <p:nvPicPr>
          <p:cNvPr id="10" name="Content Placeholder 9">
            <a:extLst>
              <a:ext uri="{FF2B5EF4-FFF2-40B4-BE49-F238E27FC236}">
                <a16:creationId xmlns:a16="http://schemas.microsoft.com/office/drawing/2014/main" id="{567D1959-0630-AC14-C608-CCDF7B41B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202659"/>
          </a:xfrm>
        </p:spPr>
      </p:pic>
    </p:spTree>
    <p:extLst>
      <p:ext uri="{BB962C8B-B14F-4D97-AF65-F5344CB8AC3E}">
        <p14:creationId xmlns:p14="http://schemas.microsoft.com/office/powerpoint/2010/main" val="76993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8B0B-5422-806B-D348-06BDB76A43E0}"/>
              </a:ext>
            </a:extLst>
          </p:cNvPr>
          <p:cNvSpPr>
            <a:spLocks noGrp="1"/>
          </p:cNvSpPr>
          <p:nvPr>
            <p:ph type="title"/>
          </p:nvPr>
        </p:nvSpPr>
        <p:spPr>
          <a:xfrm>
            <a:off x="2589212" y="272418"/>
            <a:ext cx="8911687" cy="1280890"/>
          </a:xfrm>
        </p:spPr>
        <p:txBody>
          <a:bodyPr/>
          <a:lstStyle/>
          <a:p>
            <a:r>
              <a:rPr lang="en-US" dirty="0"/>
              <a:t>Expectancy theory</a:t>
            </a:r>
          </a:p>
        </p:txBody>
      </p:sp>
      <p:sp>
        <p:nvSpPr>
          <p:cNvPr id="3" name="Content Placeholder 2">
            <a:extLst>
              <a:ext uri="{FF2B5EF4-FFF2-40B4-BE49-F238E27FC236}">
                <a16:creationId xmlns:a16="http://schemas.microsoft.com/office/drawing/2014/main" id="{3513CB35-0EA3-43BC-EE64-6BC1B0EC6C65}"/>
              </a:ext>
            </a:extLst>
          </p:cNvPr>
          <p:cNvSpPr>
            <a:spLocks noGrp="1"/>
          </p:cNvSpPr>
          <p:nvPr>
            <p:ph idx="1"/>
          </p:nvPr>
        </p:nvSpPr>
        <p:spPr>
          <a:xfrm>
            <a:off x="2589212" y="1167618"/>
            <a:ext cx="8915400" cy="5915465"/>
          </a:xfrm>
        </p:spPr>
        <p:txBody>
          <a:bodyPr>
            <a:normAutofit lnSpcReduction="10000"/>
          </a:bodyPr>
          <a:lstStyle/>
          <a:p>
            <a:pPr marL="0" indent="0">
              <a:buNone/>
            </a:pPr>
            <a:r>
              <a:rPr lang="en-US" dirty="0"/>
              <a:t>Vroom's Expectancy Theory, developed by Victor Vroom in the 1960s, is a motivational theory that focuses on the relationship between an individual's efforts, performance, and the attainment of desired outcomes. </a:t>
            </a:r>
          </a:p>
          <a:p>
            <a:pPr marL="0" indent="0">
              <a:buNone/>
            </a:pPr>
            <a:r>
              <a:rPr lang="en-US" dirty="0"/>
              <a:t>This theory suggests that people are motivated to act in a certain way based on their expectations of the outcomes of their behavior.</a:t>
            </a:r>
          </a:p>
          <a:p>
            <a:pPr marL="0" indent="0">
              <a:buNone/>
            </a:pPr>
            <a:r>
              <a:rPr lang="en-US" dirty="0"/>
              <a:t>The theory is based on three key components:</a:t>
            </a:r>
          </a:p>
          <a:p>
            <a:r>
              <a:rPr lang="en-US" b="1" dirty="0"/>
              <a:t>Expectancy (E):</a:t>
            </a:r>
            <a:r>
              <a:rPr lang="en-US" dirty="0"/>
              <a:t> This refers to the belief that an individual has regarding the likelihood that their efforts will lead to successful performance. In other words, it's the perception that if they put in the effort, they can achieve the desired level of performance.</a:t>
            </a:r>
          </a:p>
          <a:p>
            <a:r>
              <a:rPr lang="en-US" b="1" dirty="0"/>
              <a:t>Instrumentality (I):</a:t>
            </a:r>
            <a:r>
              <a:rPr lang="en-US" dirty="0"/>
              <a:t> Instrumentality is the belief that successful performance will lead to certain outcomes or rewards. It assesses the perceived connection between performance and the expected outcome. If an individual believes that good performance will result in a reward, they are more likely to be motivated.</a:t>
            </a:r>
          </a:p>
          <a:p>
            <a:r>
              <a:rPr lang="en-US" b="1" dirty="0"/>
              <a:t>Valence (V):</a:t>
            </a:r>
            <a:r>
              <a:rPr lang="en-US" dirty="0"/>
              <a:t> Valence represents the value or attractiveness that an individual places on the anticipated outcome or reward. Different individuals may have different preferences for rewards, and valence reflects the subjective value attached to the potential outcomes.</a:t>
            </a:r>
          </a:p>
          <a:p>
            <a:pPr marL="0" indent="0">
              <a:buNone/>
            </a:pPr>
            <a:endParaRPr lang="en-US" dirty="0"/>
          </a:p>
        </p:txBody>
      </p:sp>
    </p:spTree>
    <p:extLst>
      <p:ext uri="{BB962C8B-B14F-4D97-AF65-F5344CB8AC3E}">
        <p14:creationId xmlns:p14="http://schemas.microsoft.com/office/powerpoint/2010/main" val="2994516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D835-BA8E-D690-E174-181F97E9C080}"/>
              </a:ext>
            </a:extLst>
          </p:cNvPr>
          <p:cNvSpPr>
            <a:spLocks noGrp="1"/>
          </p:cNvSpPr>
          <p:nvPr>
            <p:ph type="title"/>
          </p:nvPr>
        </p:nvSpPr>
        <p:spPr>
          <a:xfrm>
            <a:off x="2589212" y="306333"/>
            <a:ext cx="8911687" cy="1280890"/>
          </a:xfrm>
        </p:spPr>
        <p:txBody>
          <a:bodyPr/>
          <a:lstStyle/>
          <a:p>
            <a:r>
              <a:rPr lang="en-US" dirty="0"/>
              <a:t>Expectancy theory</a:t>
            </a:r>
          </a:p>
        </p:txBody>
      </p:sp>
      <p:sp>
        <p:nvSpPr>
          <p:cNvPr id="3" name="Content Placeholder 2">
            <a:extLst>
              <a:ext uri="{FF2B5EF4-FFF2-40B4-BE49-F238E27FC236}">
                <a16:creationId xmlns:a16="http://schemas.microsoft.com/office/drawing/2014/main" id="{EB18E3C9-7DA9-34CC-BC41-EB0041EA2042}"/>
              </a:ext>
            </a:extLst>
          </p:cNvPr>
          <p:cNvSpPr>
            <a:spLocks noGrp="1"/>
          </p:cNvSpPr>
          <p:nvPr>
            <p:ph idx="1"/>
          </p:nvPr>
        </p:nvSpPr>
        <p:spPr/>
        <p:txBody>
          <a:bodyPr/>
          <a:lstStyle/>
          <a:p>
            <a:pPr marL="0" indent="0" algn="l">
              <a:buNone/>
            </a:pPr>
            <a:r>
              <a:rPr lang="en-US" b="0" i="0" dirty="0">
                <a:solidFill>
                  <a:srgbClr val="374151"/>
                </a:solidFill>
                <a:effectLst/>
              </a:rPr>
              <a:t>The Expectancy Theory formula is often expressed as:</a:t>
            </a:r>
          </a:p>
          <a:p>
            <a:pPr marL="0" indent="0" algn="l">
              <a:buNone/>
            </a:pPr>
            <a:r>
              <a:rPr lang="en-US" b="1" i="0" dirty="0">
                <a:solidFill>
                  <a:srgbClr val="374151"/>
                </a:solidFill>
                <a:effectLst/>
              </a:rPr>
              <a:t>Motivation = (Expectancy)×(Instrumentality)×(Valence) </a:t>
            </a:r>
          </a:p>
          <a:p>
            <a:pPr marL="0" indent="0" algn="l">
              <a:buNone/>
            </a:pPr>
            <a:r>
              <a:rPr lang="en-US" b="0" i="0" dirty="0">
                <a:solidFill>
                  <a:srgbClr val="374151"/>
                </a:solidFill>
                <a:effectLst/>
              </a:rPr>
              <a:t>According to Vroom, an individual will be motivated to exert effort if they believe that </a:t>
            </a:r>
          </a:p>
          <a:p>
            <a:r>
              <a:rPr lang="en-US" b="0" i="0" dirty="0">
                <a:solidFill>
                  <a:srgbClr val="374151"/>
                </a:solidFill>
                <a:effectLst/>
              </a:rPr>
              <a:t>their efforts will lead to successful performance (high expectancy), </a:t>
            </a:r>
          </a:p>
          <a:p>
            <a:r>
              <a:rPr lang="en-US" b="0" i="0" dirty="0">
                <a:solidFill>
                  <a:srgbClr val="374151"/>
                </a:solidFill>
                <a:effectLst/>
              </a:rPr>
              <a:t>that successful performance will result in desirable outcomes (high instrumentality), </a:t>
            </a:r>
          </a:p>
          <a:p>
            <a:r>
              <a:rPr lang="en-US" b="0" i="0" dirty="0">
                <a:solidFill>
                  <a:srgbClr val="374151"/>
                </a:solidFill>
                <a:effectLst/>
              </a:rPr>
              <a:t>and that the outcomes are personally valuable or attractive (high valence).</a:t>
            </a:r>
          </a:p>
          <a:p>
            <a:endParaRPr lang="en-US" dirty="0"/>
          </a:p>
        </p:txBody>
      </p:sp>
    </p:spTree>
    <p:extLst>
      <p:ext uri="{BB962C8B-B14F-4D97-AF65-F5344CB8AC3E}">
        <p14:creationId xmlns:p14="http://schemas.microsoft.com/office/powerpoint/2010/main" val="2868437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838C-51D8-4325-BC69-7EBEC2D2E86B}"/>
              </a:ext>
            </a:extLst>
          </p:cNvPr>
          <p:cNvSpPr>
            <a:spLocks noGrp="1"/>
          </p:cNvSpPr>
          <p:nvPr>
            <p:ph type="title"/>
          </p:nvPr>
        </p:nvSpPr>
        <p:spPr/>
        <p:txBody>
          <a:bodyPr/>
          <a:lstStyle/>
          <a:p>
            <a:r>
              <a:rPr lang="en-US" dirty="0"/>
              <a:t>Contemporary Issues in Motivation</a:t>
            </a:r>
          </a:p>
        </p:txBody>
      </p:sp>
      <p:sp>
        <p:nvSpPr>
          <p:cNvPr id="3" name="Content Placeholder 2">
            <a:extLst>
              <a:ext uri="{FF2B5EF4-FFF2-40B4-BE49-F238E27FC236}">
                <a16:creationId xmlns:a16="http://schemas.microsoft.com/office/drawing/2014/main" id="{8D067DD3-4FDA-BFD3-C033-DD0AACCF523F}"/>
              </a:ext>
            </a:extLst>
          </p:cNvPr>
          <p:cNvSpPr>
            <a:spLocks noGrp="1"/>
          </p:cNvSpPr>
          <p:nvPr>
            <p:ph idx="1"/>
          </p:nvPr>
        </p:nvSpPr>
        <p:spPr>
          <a:xfrm>
            <a:off x="2589212" y="1716258"/>
            <a:ext cx="8915400" cy="4881490"/>
          </a:xfrm>
        </p:spPr>
        <p:txBody>
          <a:bodyPr>
            <a:normAutofit/>
          </a:bodyPr>
          <a:lstStyle/>
          <a:p>
            <a:pPr marL="0" indent="0">
              <a:buNone/>
            </a:pPr>
            <a:r>
              <a:rPr lang="en-US" dirty="0"/>
              <a:t>Contemporary issues in motivation encompass a variety of challenges and debates that arise in understanding, fostering, and sustaining motivation in individuals and groups within today's rapidly changing societal and organizational contexts. Some of these issues include:</a:t>
            </a:r>
          </a:p>
          <a:p>
            <a:pPr>
              <a:buAutoNum type="arabicPeriod"/>
            </a:pPr>
            <a:r>
              <a:rPr lang="en-US" b="1" dirty="0"/>
              <a:t>Remote Work Challenges: </a:t>
            </a:r>
            <a:r>
              <a:rPr lang="en-US" dirty="0"/>
              <a:t>With the increasing prevalence of remote work arrangements, maintaining motivation among employees who are physically distant from their colleagues and supervisors becomes a significant issue. Remote work can lead to feelings of isolation, reduced accountability, and difficulties in maintaining work-life balance, all of which can impact motivation levels.</a:t>
            </a:r>
          </a:p>
          <a:p>
            <a:pPr>
              <a:buAutoNum type="arabicPeriod"/>
            </a:pPr>
            <a:r>
              <a:rPr lang="en-US" b="1" dirty="0"/>
              <a:t>Generational Differences: </a:t>
            </a:r>
            <a:r>
              <a:rPr lang="en-US" dirty="0"/>
              <a:t>Different generations in the workforce, such as Baby Boomers, Generation X, Millennials, and Generation Z, may have varying preferences and motivators. Understanding and accommodating these differences in motivational factors, communication styles, and work preferences can be challenging for organizations.</a:t>
            </a:r>
          </a:p>
        </p:txBody>
      </p:sp>
    </p:spTree>
    <p:extLst>
      <p:ext uri="{BB962C8B-B14F-4D97-AF65-F5344CB8AC3E}">
        <p14:creationId xmlns:p14="http://schemas.microsoft.com/office/powerpoint/2010/main" val="18791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791-5F6B-C071-2975-C332DCB0CEA9}"/>
              </a:ext>
            </a:extLst>
          </p:cNvPr>
          <p:cNvSpPr>
            <a:spLocks noGrp="1"/>
          </p:cNvSpPr>
          <p:nvPr>
            <p:ph type="title"/>
          </p:nvPr>
        </p:nvSpPr>
        <p:spPr>
          <a:xfrm>
            <a:off x="3465122" y="0"/>
            <a:ext cx="8911687" cy="1280890"/>
          </a:xfrm>
        </p:spPr>
        <p:txBody>
          <a:bodyPr/>
          <a:lstStyle/>
          <a:p>
            <a:r>
              <a:rPr lang="en-US" dirty="0"/>
              <a:t>Features of motivation</a:t>
            </a:r>
          </a:p>
        </p:txBody>
      </p:sp>
      <p:graphicFrame>
        <p:nvGraphicFramePr>
          <p:cNvPr id="7" name="Diagram 6">
            <a:extLst>
              <a:ext uri="{FF2B5EF4-FFF2-40B4-BE49-F238E27FC236}">
                <a16:creationId xmlns:a16="http://schemas.microsoft.com/office/drawing/2014/main" id="{BDCA6ECE-295D-46E4-9071-721A99580296}"/>
              </a:ext>
            </a:extLst>
          </p:cNvPr>
          <p:cNvGraphicFramePr/>
          <p:nvPr>
            <p:extLst>
              <p:ext uri="{D42A27DB-BD31-4B8C-83A1-F6EECF244321}">
                <p14:modId xmlns:p14="http://schemas.microsoft.com/office/powerpoint/2010/main" val="3970124447"/>
              </p:ext>
            </p:extLst>
          </p:nvPr>
        </p:nvGraphicFramePr>
        <p:xfrm>
          <a:off x="2032000" y="105729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59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6F83-5063-4D01-37D7-79183EFC8FC7}"/>
              </a:ext>
            </a:extLst>
          </p:cNvPr>
          <p:cNvSpPr>
            <a:spLocks noGrp="1"/>
          </p:cNvSpPr>
          <p:nvPr>
            <p:ph type="title"/>
          </p:nvPr>
        </p:nvSpPr>
        <p:spPr>
          <a:xfrm>
            <a:off x="2410045" y="187281"/>
            <a:ext cx="8911687" cy="1280890"/>
          </a:xfrm>
        </p:spPr>
        <p:txBody>
          <a:bodyPr/>
          <a:lstStyle/>
          <a:p>
            <a:endParaRPr lang="en-US"/>
          </a:p>
        </p:txBody>
      </p:sp>
      <p:sp>
        <p:nvSpPr>
          <p:cNvPr id="3" name="Content Placeholder 2">
            <a:extLst>
              <a:ext uri="{FF2B5EF4-FFF2-40B4-BE49-F238E27FC236}">
                <a16:creationId xmlns:a16="http://schemas.microsoft.com/office/drawing/2014/main" id="{CA793C8C-A532-B99B-B233-0202875EAB6A}"/>
              </a:ext>
            </a:extLst>
          </p:cNvPr>
          <p:cNvSpPr>
            <a:spLocks noGrp="1"/>
          </p:cNvSpPr>
          <p:nvPr>
            <p:ph idx="1"/>
          </p:nvPr>
        </p:nvSpPr>
        <p:spPr>
          <a:xfrm>
            <a:off x="2589212" y="1448972"/>
            <a:ext cx="8915400" cy="4965896"/>
          </a:xfrm>
        </p:spPr>
        <p:txBody>
          <a:bodyPr>
            <a:normAutofit lnSpcReduction="10000"/>
          </a:bodyPr>
          <a:lstStyle/>
          <a:p>
            <a:pPr marL="0" indent="0" algn="l">
              <a:buNone/>
            </a:pPr>
            <a:r>
              <a:rPr lang="en-US" sz="1900" b="1" i="0" dirty="0">
                <a:solidFill>
                  <a:srgbClr val="0D0D0D"/>
                </a:solidFill>
                <a:effectLst/>
              </a:rPr>
              <a:t>3. Work-Life Balance</a:t>
            </a:r>
            <a:r>
              <a:rPr lang="en-US" sz="1900" b="0" i="0" dirty="0">
                <a:solidFill>
                  <a:srgbClr val="0D0D0D"/>
                </a:solidFill>
                <a:effectLst/>
              </a:rPr>
              <a:t>: Achieving a healthy balance between work and personal life is increasingly important for employee motivation and well-being. Employers need to consider flexible work arrangements, leave policies, and support systems to help employees manage competing demands and maintain motivation.</a:t>
            </a:r>
          </a:p>
          <a:p>
            <a:pPr marL="0" indent="0" algn="l">
              <a:buNone/>
            </a:pPr>
            <a:r>
              <a:rPr lang="en-US" sz="1900" b="1" i="0" dirty="0">
                <a:solidFill>
                  <a:srgbClr val="0D0D0D"/>
                </a:solidFill>
                <a:effectLst/>
              </a:rPr>
              <a:t>4. Intrinsic vs. Extrinsic Motivation</a:t>
            </a:r>
            <a:r>
              <a:rPr lang="en-US" sz="1900" b="0" i="0" dirty="0">
                <a:solidFill>
                  <a:srgbClr val="0D0D0D"/>
                </a:solidFill>
                <a:effectLst/>
              </a:rPr>
              <a:t>: There's an ongoing debate about the relative importance of intrinsic (internal) versus extrinsic (external) motivators in driving behavior and performance. While intrinsic motivation, such as a sense of purpose or autonomy, is often considered more sustainable and effective, organizations may rely heavily on extrinsic rewards like bonuses and financial incentives.</a:t>
            </a:r>
          </a:p>
          <a:p>
            <a:pPr marL="0" indent="0" algn="l">
              <a:buNone/>
            </a:pPr>
            <a:r>
              <a:rPr lang="en-US" sz="1900" b="1" i="0" dirty="0">
                <a:solidFill>
                  <a:srgbClr val="0D0D0D"/>
                </a:solidFill>
                <a:effectLst/>
              </a:rPr>
              <a:t>5. Employee Engagement</a:t>
            </a:r>
            <a:r>
              <a:rPr lang="en-US" sz="1900" b="0" i="0" dirty="0">
                <a:solidFill>
                  <a:srgbClr val="0D0D0D"/>
                </a:solidFill>
                <a:effectLst/>
              </a:rPr>
              <a:t>: Engaging employees in their work and fostering a sense of connection to the organization's mission and values is crucial for motivation. However, many organizations struggle to create environments where employees feel valued, heard, and empowered to contribute meaningfully.</a:t>
            </a:r>
          </a:p>
          <a:p>
            <a:endParaRPr lang="en-US" dirty="0"/>
          </a:p>
        </p:txBody>
      </p:sp>
    </p:spTree>
    <p:extLst>
      <p:ext uri="{BB962C8B-B14F-4D97-AF65-F5344CB8AC3E}">
        <p14:creationId xmlns:p14="http://schemas.microsoft.com/office/powerpoint/2010/main" val="249755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F4CA-9900-2AC7-73C3-537FFE06E4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D766EA-523B-E76A-FD57-A50F9AE45679}"/>
              </a:ext>
            </a:extLst>
          </p:cNvPr>
          <p:cNvSpPr>
            <a:spLocks noGrp="1"/>
          </p:cNvSpPr>
          <p:nvPr>
            <p:ph idx="1"/>
          </p:nvPr>
        </p:nvSpPr>
        <p:spPr>
          <a:xfrm>
            <a:off x="2589212" y="2133599"/>
            <a:ext cx="8915400" cy="4393809"/>
          </a:xfrm>
        </p:spPr>
        <p:txBody>
          <a:bodyPr>
            <a:normAutofit/>
          </a:bodyPr>
          <a:lstStyle/>
          <a:p>
            <a:pPr marL="0" indent="0">
              <a:buNone/>
            </a:pPr>
            <a:r>
              <a:rPr lang="en-US" b="1" i="0" dirty="0">
                <a:solidFill>
                  <a:srgbClr val="0D0D0D"/>
                </a:solidFill>
                <a:effectLst/>
              </a:rPr>
              <a:t>6. Diversity and Inclusion</a:t>
            </a:r>
            <a:r>
              <a:rPr lang="en-US" b="0" i="0" dirty="0">
                <a:solidFill>
                  <a:srgbClr val="0D0D0D"/>
                </a:solidFill>
                <a:effectLst/>
              </a:rPr>
              <a:t>: Ensuring that all employees feel included and valued regardless of their background or identity is essential for maintaining motivation and fostering a positive work culture. Organizations need to address issues of bias, discrimination, and other barriers that may hinder certain groups' motivation and engagement.</a:t>
            </a:r>
          </a:p>
          <a:p>
            <a:pPr marL="0" indent="0" algn="l">
              <a:buNone/>
            </a:pPr>
            <a:r>
              <a:rPr lang="en-US" b="1" i="0" dirty="0">
                <a:solidFill>
                  <a:srgbClr val="0D0D0D"/>
                </a:solidFill>
                <a:effectLst/>
              </a:rPr>
              <a:t>7. Health and Well-being</a:t>
            </a:r>
            <a:r>
              <a:rPr lang="en-US" b="0" i="0" dirty="0">
                <a:solidFill>
                  <a:srgbClr val="0D0D0D"/>
                </a:solidFill>
                <a:effectLst/>
              </a:rPr>
              <a:t>: Employee well-being, both physical and mental, is closely linked to motivation and productivity. Organizations need to prioritize initiatives that promote employee health, such as wellness programs, mental health support, and ergonomic work environments.</a:t>
            </a:r>
          </a:p>
          <a:p>
            <a:pPr marL="0" indent="0" algn="l">
              <a:buNone/>
            </a:pPr>
            <a:r>
              <a:rPr lang="en-US" b="1" i="0" dirty="0">
                <a:solidFill>
                  <a:srgbClr val="0D0D0D"/>
                </a:solidFill>
                <a:effectLst/>
              </a:rPr>
              <a:t>8. Purpose-driven Work</a:t>
            </a:r>
            <a:r>
              <a:rPr lang="en-US" b="0" i="0" dirty="0">
                <a:solidFill>
                  <a:srgbClr val="0D0D0D"/>
                </a:solidFill>
                <a:effectLst/>
              </a:rPr>
              <a:t>: Increasingly, employees seek meaning and purpose in their work beyond financial compensation. Organizations that align their mission with social or environmental causes may attract and retain motivated employees who are passionate about making a positive impact.</a:t>
            </a:r>
          </a:p>
          <a:p>
            <a:pPr marL="0" indent="0">
              <a:buNone/>
            </a:pPr>
            <a:endParaRPr lang="en-US" dirty="0"/>
          </a:p>
        </p:txBody>
      </p:sp>
    </p:spTree>
    <p:extLst>
      <p:ext uri="{BB962C8B-B14F-4D97-AF65-F5344CB8AC3E}">
        <p14:creationId xmlns:p14="http://schemas.microsoft.com/office/powerpoint/2010/main" val="1588535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F391-B958-B042-EE20-6EB337F2ECDF}"/>
              </a:ext>
            </a:extLst>
          </p:cNvPr>
          <p:cNvSpPr>
            <a:spLocks noGrp="1"/>
          </p:cNvSpPr>
          <p:nvPr>
            <p:ph type="title"/>
          </p:nvPr>
        </p:nvSpPr>
        <p:spPr/>
        <p:txBody>
          <a:bodyPr/>
          <a:lstStyle/>
          <a:p>
            <a:r>
              <a:rPr lang="en-US" dirty="0"/>
              <a:t>Suggestions for motivating employees</a:t>
            </a:r>
          </a:p>
        </p:txBody>
      </p:sp>
      <p:sp>
        <p:nvSpPr>
          <p:cNvPr id="3" name="Content Placeholder 2">
            <a:extLst>
              <a:ext uri="{FF2B5EF4-FFF2-40B4-BE49-F238E27FC236}">
                <a16:creationId xmlns:a16="http://schemas.microsoft.com/office/drawing/2014/main" id="{CBF0A49D-FCB2-722B-2749-DE5294AFC986}"/>
              </a:ext>
            </a:extLst>
          </p:cNvPr>
          <p:cNvSpPr>
            <a:spLocks noGrp="1"/>
          </p:cNvSpPr>
          <p:nvPr>
            <p:ph idx="1"/>
          </p:nvPr>
        </p:nvSpPr>
        <p:spPr>
          <a:xfrm>
            <a:off x="2589212" y="2133600"/>
            <a:ext cx="8915400" cy="4100290"/>
          </a:xfrm>
        </p:spPr>
        <p:txBody>
          <a:bodyPr>
            <a:normAutofit fontScale="92500" lnSpcReduction="20000"/>
          </a:bodyPr>
          <a:lstStyle/>
          <a:p>
            <a:pPr algn="l">
              <a:buFont typeface="+mj-lt"/>
              <a:buAutoNum type="arabicPeriod"/>
            </a:pPr>
            <a:r>
              <a:rPr lang="en-US" b="1" i="0">
                <a:solidFill>
                  <a:srgbClr val="0D0D0D"/>
                </a:solidFill>
                <a:effectLst/>
                <a:latin typeface="Söhne"/>
              </a:rPr>
              <a:t>Recognize individual differences</a:t>
            </a:r>
          </a:p>
          <a:p>
            <a:pPr algn="l">
              <a:buFont typeface="+mj-lt"/>
              <a:buAutoNum type="arabicPeriod"/>
            </a:pPr>
            <a:r>
              <a:rPr lang="en-US" b="1" i="0" dirty="0">
                <a:solidFill>
                  <a:srgbClr val="0D0D0D"/>
                </a:solidFill>
                <a:effectLst/>
                <a:latin typeface="Söhne"/>
              </a:rPr>
              <a:t>Recognition and Appreciation </a:t>
            </a:r>
          </a:p>
          <a:p>
            <a:pPr algn="l">
              <a:buFont typeface="+mj-lt"/>
              <a:buAutoNum type="arabicPeriod"/>
            </a:pPr>
            <a:r>
              <a:rPr lang="en-US" b="1" i="0" dirty="0">
                <a:solidFill>
                  <a:srgbClr val="0D0D0D"/>
                </a:solidFill>
                <a:effectLst/>
                <a:latin typeface="Söhne"/>
              </a:rPr>
              <a:t>Opportunities for Growth and Development </a:t>
            </a:r>
          </a:p>
          <a:p>
            <a:pPr algn="l">
              <a:buFont typeface="+mj-lt"/>
              <a:buAutoNum type="arabicPeriod"/>
            </a:pPr>
            <a:r>
              <a:rPr lang="en-US" b="1" i="0" dirty="0">
                <a:solidFill>
                  <a:srgbClr val="0D0D0D"/>
                </a:solidFill>
                <a:effectLst/>
                <a:latin typeface="Söhne"/>
              </a:rPr>
              <a:t>Feedback and Communication</a:t>
            </a:r>
          </a:p>
          <a:p>
            <a:pPr algn="l">
              <a:buFont typeface="+mj-lt"/>
              <a:buAutoNum type="arabicPeriod"/>
            </a:pPr>
            <a:r>
              <a:rPr lang="en-US" b="1" i="0" dirty="0">
                <a:solidFill>
                  <a:srgbClr val="0D0D0D"/>
                </a:solidFill>
                <a:effectLst/>
                <a:latin typeface="Söhne"/>
              </a:rPr>
              <a:t>Autonomy and Empowerment</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Work-Life Balance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Incentives and Rewards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Team Building and Collaboration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Clear Goals and Expectations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Wellness Initiatives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Lead by Example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Stay Flexible and Adaptive</a:t>
            </a:r>
            <a:endParaRPr lang="en-US" b="0" i="0" dirty="0">
              <a:solidFill>
                <a:srgbClr val="0D0D0D"/>
              </a:solidFill>
              <a:effectLst/>
              <a:latin typeface="Söhne"/>
            </a:endParaRPr>
          </a:p>
        </p:txBody>
      </p:sp>
    </p:spTree>
    <p:extLst>
      <p:ext uri="{BB962C8B-B14F-4D97-AF65-F5344CB8AC3E}">
        <p14:creationId xmlns:p14="http://schemas.microsoft.com/office/powerpoint/2010/main" val="201962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BB15-C4F6-6807-713A-17536CEF76BD}"/>
              </a:ext>
            </a:extLst>
          </p:cNvPr>
          <p:cNvSpPr>
            <a:spLocks noGrp="1"/>
          </p:cNvSpPr>
          <p:nvPr>
            <p:ph type="title"/>
          </p:nvPr>
        </p:nvSpPr>
        <p:spPr>
          <a:xfrm>
            <a:off x="3280313" y="0"/>
            <a:ext cx="8911687" cy="1280890"/>
          </a:xfrm>
        </p:spPr>
        <p:txBody>
          <a:bodyPr/>
          <a:lstStyle/>
          <a:p>
            <a:r>
              <a:rPr lang="en-US" dirty="0"/>
              <a:t>Importance of motivation</a:t>
            </a:r>
          </a:p>
        </p:txBody>
      </p:sp>
      <p:graphicFrame>
        <p:nvGraphicFramePr>
          <p:cNvPr id="4" name="Content Placeholder 3">
            <a:extLst>
              <a:ext uri="{FF2B5EF4-FFF2-40B4-BE49-F238E27FC236}">
                <a16:creationId xmlns:a16="http://schemas.microsoft.com/office/drawing/2014/main" id="{9747AF2A-5742-FD9F-8053-0A01E100B8E2}"/>
              </a:ext>
            </a:extLst>
          </p:cNvPr>
          <p:cNvGraphicFramePr>
            <a:graphicFrameLocks noGrp="1"/>
          </p:cNvGraphicFramePr>
          <p:nvPr>
            <p:ph idx="1"/>
            <p:extLst>
              <p:ext uri="{D42A27DB-BD31-4B8C-83A1-F6EECF244321}">
                <p14:modId xmlns:p14="http://schemas.microsoft.com/office/powerpoint/2010/main" val="3294361167"/>
              </p:ext>
            </p:extLst>
          </p:nvPr>
        </p:nvGraphicFramePr>
        <p:xfrm>
          <a:off x="2086489" y="801858"/>
          <a:ext cx="8915400" cy="5711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30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5D2C-3DE8-CD04-6155-ED70B397B886}"/>
              </a:ext>
            </a:extLst>
          </p:cNvPr>
          <p:cNvSpPr>
            <a:spLocks noGrp="1"/>
          </p:cNvSpPr>
          <p:nvPr>
            <p:ph type="title"/>
          </p:nvPr>
        </p:nvSpPr>
        <p:spPr>
          <a:xfrm>
            <a:off x="2621060" y="232115"/>
            <a:ext cx="8911687" cy="1280890"/>
          </a:xfrm>
        </p:spPr>
        <p:txBody>
          <a:bodyPr/>
          <a:lstStyle/>
          <a:p>
            <a:r>
              <a:rPr lang="en-US" dirty="0"/>
              <a:t>Techniques of motivation</a:t>
            </a:r>
          </a:p>
        </p:txBody>
      </p:sp>
      <p:graphicFrame>
        <p:nvGraphicFramePr>
          <p:cNvPr id="5" name="Content Placeholder 4">
            <a:extLst>
              <a:ext uri="{FF2B5EF4-FFF2-40B4-BE49-F238E27FC236}">
                <a16:creationId xmlns:a16="http://schemas.microsoft.com/office/drawing/2014/main" id="{B30CE503-5A4A-FF8D-3C1C-541878EA5D99}"/>
              </a:ext>
            </a:extLst>
          </p:cNvPr>
          <p:cNvGraphicFramePr>
            <a:graphicFrameLocks noGrp="1"/>
          </p:cNvGraphicFramePr>
          <p:nvPr>
            <p:ph idx="1"/>
            <p:extLst>
              <p:ext uri="{D42A27DB-BD31-4B8C-83A1-F6EECF244321}">
                <p14:modId xmlns:p14="http://schemas.microsoft.com/office/powerpoint/2010/main" val="3957375231"/>
              </p:ext>
            </p:extLst>
          </p:nvPr>
        </p:nvGraphicFramePr>
        <p:xfrm>
          <a:off x="3240636" y="1364565"/>
          <a:ext cx="4838529" cy="4895560"/>
        </p:xfrm>
        <a:graphic>
          <a:graphicData uri="http://schemas.openxmlformats.org/drawingml/2006/table">
            <a:tbl>
              <a:tblPr firstRow="1" bandRow="1">
                <a:tableStyleId>{5C22544A-7EE6-4342-B048-85BDC9FD1C3A}</a:tableStyleId>
              </a:tblPr>
              <a:tblGrid>
                <a:gridCol w="4838529">
                  <a:extLst>
                    <a:ext uri="{9D8B030D-6E8A-4147-A177-3AD203B41FA5}">
                      <a16:colId xmlns:a16="http://schemas.microsoft.com/office/drawing/2014/main" val="1408731353"/>
                    </a:ext>
                  </a:extLst>
                </a:gridCol>
              </a:tblGrid>
              <a:tr h="489556">
                <a:tc>
                  <a:txBody>
                    <a:bodyPr/>
                    <a:lstStyle/>
                    <a:p>
                      <a:pPr algn="ctr"/>
                      <a:r>
                        <a:rPr lang="en-US" sz="2400" b="1" dirty="0">
                          <a:solidFill>
                            <a:schemeClr val="bg1"/>
                          </a:solidFill>
                        </a:rPr>
                        <a:t>1. Financial incentives</a:t>
                      </a:r>
                    </a:p>
                  </a:txBody>
                  <a:tcPr>
                    <a:blipFill>
                      <a:blip r:embed="rId2"/>
                      <a:tile tx="0" ty="0" sx="100000" sy="100000" flip="none" algn="tl"/>
                    </a:blipFill>
                  </a:tcPr>
                </a:tc>
                <a:extLst>
                  <a:ext uri="{0D108BD9-81ED-4DB2-BD59-A6C34878D82A}">
                    <a16:rowId xmlns:a16="http://schemas.microsoft.com/office/drawing/2014/main" val="489176740"/>
                  </a:ext>
                </a:extLst>
              </a:tr>
              <a:tr h="489556">
                <a:tc>
                  <a:txBody>
                    <a:bodyPr/>
                    <a:lstStyle/>
                    <a:p>
                      <a:pPr algn="ctr"/>
                      <a:r>
                        <a:rPr lang="en-US" sz="2400" b="1" dirty="0">
                          <a:solidFill>
                            <a:schemeClr val="bg1"/>
                          </a:solidFill>
                        </a:rPr>
                        <a:t>2. Participation</a:t>
                      </a:r>
                    </a:p>
                  </a:txBody>
                  <a:tcPr>
                    <a:blipFill>
                      <a:blip r:embed="rId2"/>
                      <a:tile tx="0" ty="0" sx="100000" sy="100000" flip="none" algn="tl"/>
                    </a:blipFill>
                  </a:tcPr>
                </a:tc>
                <a:extLst>
                  <a:ext uri="{0D108BD9-81ED-4DB2-BD59-A6C34878D82A}">
                    <a16:rowId xmlns:a16="http://schemas.microsoft.com/office/drawing/2014/main" val="245015995"/>
                  </a:ext>
                </a:extLst>
              </a:tr>
              <a:tr h="489556">
                <a:tc>
                  <a:txBody>
                    <a:bodyPr/>
                    <a:lstStyle/>
                    <a:p>
                      <a:pPr algn="ctr"/>
                      <a:r>
                        <a:rPr lang="en-US" sz="2400" b="1" dirty="0">
                          <a:solidFill>
                            <a:schemeClr val="bg1"/>
                          </a:solidFill>
                        </a:rPr>
                        <a:t>3. Delegation of authority</a:t>
                      </a:r>
                    </a:p>
                  </a:txBody>
                  <a:tcPr>
                    <a:blipFill>
                      <a:blip r:embed="rId2"/>
                      <a:tile tx="0" ty="0" sx="100000" sy="100000" flip="none" algn="tl"/>
                    </a:blipFill>
                  </a:tcPr>
                </a:tc>
                <a:extLst>
                  <a:ext uri="{0D108BD9-81ED-4DB2-BD59-A6C34878D82A}">
                    <a16:rowId xmlns:a16="http://schemas.microsoft.com/office/drawing/2014/main" val="665496235"/>
                  </a:ext>
                </a:extLst>
              </a:tr>
              <a:tr h="489556">
                <a:tc>
                  <a:txBody>
                    <a:bodyPr/>
                    <a:lstStyle/>
                    <a:p>
                      <a:pPr algn="ctr"/>
                      <a:r>
                        <a:rPr lang="en-US" sz="2400" b="1" dirty="0">
                          <a:solidFill>
                            <a:schemeClr val="bg1"/>
                          </a:solidFill>
                        </a:rPr>
                        <a:t>4. Job security</a:t>
                      </a:r>
                    </a:p>
                  </a:txBody>
                  <a:tcPr>
                    <a:blipFill>
                      <a:blip r:embed="rId2"/>
                      <a:tile tx="0" ty="0" sx="100000" sy="100000" flip="none" algn="tl"/>
                    </a:blipFill>
                  </a:tcPr>
                </a:tc>
                <a:extLst>
                  <a:ext uri="{0D108BD9-81ED-4DB2-BD59-A6C34878D82A}">
                    <a16:rowId xmlns:a16="http://schemas.microsoft.com/office/drawing/2014/main" val="450982909"/>
                  </a:ext>
                </a:extLst>
              </a:tr>
              <a:tr h="489556">
                <a:tc>
                  <a:txBody>
                    <a:bodyPr/>
                    <a:lstStyle/>
                    <a:p>
                      <a:pPr algn="ctr"/>
                      <a:r>
                        <a:rPr lang="en-US" sz="2400" b="1" dirty="0">
                          <a:solidFill>
                            <a:schemeClr val="bg1"/>
                          </a:solidFill>
                        </a:rPr>
                        <a:t>5. Job enlargement</a:t>
                      </a:r>
                    </a:p>
                  </a:txBody>
                  <a:tcPr>
                    <a:blipFill>
                      <a:blip r:embed="rId2"/>
                      <a:tile tx="0" ty="0" sx="100000" sy="100000" flip="none" algn="tl"/>
                    </a:blipFill>
                  </a:tcPr>
                </a:tc>
                <a:extLst>
                  <a:ext uri="{0D108BD9-81ED-4DB2-BD59-A6C34878D82A}">
                    <a16:rowId xmlns:a16="http://schemas.microsoft.com/office/drawing/2014/main" val="3095444641"/>
                  </a:ext>
                </a:extLst>
              </a:tr>
              <a:tr h="489556">
                <a:tc>
                  <a:txBody>
                    <a:bodyPr/>
                    <a:lstStyle/>
                    <a:p>
                      <a:pPr algn="ctr"/>
                      <a:r>
                        <a:rPr lang="en-US" sz="2400" b="1" dirty="0">
                          <a:solidFill>
                            <a:schemeClr val="bg1"/>
                          </a:solidFill>
                        </a:rPr>
                        <a:t>6. Job enrichment</a:t>
                      </a:r>
                    </a:p>
                  </a:txBody>
                  <a:tcPr>
                    <a:blipFill>
                      <a:blip r:embed="rId2"/>
                      <a:tile tx="0" ty="0" sx="100000" sy="100000" flip="none" algn="tl"/>
                    </a:blipFill>
                  </a:tcPr>
                </a:tc>
                <a:extLst>
                  <a:ext uri="{0D108BD9-81ED-4DB2-BD59-A6C34878D82A}">
                    <a16:rowId xmlns:a16="http://schemas.microsoft.com/office/drawing/2014/main" val="1877896969"/>
                  </a:ext>
                </a:extLst>
              </a:tr>
              <a:tr h="489556">
                <a:tc>
                  <a:txBody>
                    <a:bodyPr/>
                    <a:lstStyle/>
                    <a:p>
                      <a:pPr algn="ctr"/>
                      <a:r>
                        <a:rPr lang="en-US" sz="2400" b="1" dirty="0">
                          <a:solidFill>
                            <a:schemeClr val="bg1"/>
                          </a:solidFill>
                        </a:rPr>
                        <a:t>7. Job rotation</a:t>
                      </a:r>
                    </a:p>
                  </a:txBody>
                  <a:tcPr>
                    <a:blipFill>
                      <a:blip r:embed="rId2"/>
                      <a:tile tx="0" ty="0" sx="100000" sy="100000" flip="none" algn="tl"/>
                    </a:blipFill>
                  </a:tcPr>
                </a:tc>
                <a:extLst>
                  <a:ext uri="{0D108BD9-81ED-4DB2-BD59-A6C34878D82A}">
                    <a16:rowId xmlns:a16="http://schemas.microsoft.com/office/drawing/2014/main" val="3955559426"/>
                  </a:ext>
                </a:extLst>
              </a:tr>
              <a:tr h="489556">
                <a:tc>
                  <a:txBody>
                    <a:bodyPr/>
                    <a:lstStyle/>
                    <a:p>
                      <a:pPr algn="ctr"/>
                      <a:r>
                        <a:rPr lang="en-US" sz="2400" b="1" dirty="0">
                          <a:solidFill>
                            <a:schemeClr val="bg1"/>
                          </a:solidFill>
                        </a:rPr>
                        <a:t>8. Reinforcement</a:t>
                      </a:r>
                    </a:p>
                  </a:txBody>
                  <a:tcPr>
                    <a:blipFill>
                      <a:blip r:embed="rId2"/>
                      <a:tile tx="0" ty="0" sx="100000" sy="100000" flip="none" algn="tl"/>
                    </a:blipFill>
                  </a:tcPr>
                </a:tc>
                <a:extLst>
                  <a:ext uri="{0D108BD9-81ED-4DB2-BD59-A6C34878D82A}">
                    <a16:rowId xmlns:a16="http://schemas.microsoft.com/office/drawing/2014/main" val="1337009915"/>
                  </a:ext>
                </a:extLst>
              </a:tr>
              <a:tr h="489556">
                <a:tc>
                  <a:txBody>
                    <a:bodyPr/>
                    <a:lstStyle/>
                    <a:p>
                      <a:pPr algn="ctr"/>
                      <a:r>
                        <a:rPr lang="en-US" sz="2400" b="1" dirty="0">
                          <a:solidFill>
                            <a:schemeClr val="bg1"/>
                          </a:solidFill>
                        </a:rPr>
                        <a:t>9. Quality of work life</a:t>
                      </a:r>
                    </a:p>
                  </a:txBody>
                  <a:tcPr>
                    <a:blipFill>
                      <a:blip r:embed="rId2"/>
                      <a:tile tx="0" ty="0" sx="100000" sy="100000" flip="none" algn="tl"/>
                    </a:blipFill>
                  </a:tcPr>
                </a:tc>
                <a:extLst>
                  <a:ext uri="{0D108BD9-81ED-4DB2-BD59-A6C34878D82A}">
                    <a16:rowId xmlns:a16="http://schemas.microsoft.com/office/drawing/2014/main" val="648332469"/>
                  </a:ext>
                </a:extLst>
              </a:tr>
              <a:tr h="489556">
                <a:tc>
                  <a:txBody>
                    <a:bodyPr/>
                    <a:lstStyle/>
                    <a:p>
                      <a:pPr algn="ctr"/>
                      <a:r>
                        <a:rPr lang="en-US" sz="2400" b="1" dirty="0">
                          <a:solidFill>
                            <a:schemeClr val="bg1"/>
                          </a:solidFill>
                        </a:rPr>
                        <a:t>10. Competition</a:t>
                      </a:r>
                    </a:p>
                  </a:txBody>
                  <a:tcPr>
                    <a:blipFill>
                      <a:blip r:embed="rId2"/>
                      <a:tile tx="0" ty="0" sx="100000" sy="100000" flip="none" algn="tl"/>
                    </a:blipFill>
                  </a:tcPr>
                </a:tc>
                <a:extLst>
                  <a:ext uri="{0D108BD9-81ED-4DB2-BD59-A6C34878D82A}">
                    <a16:rowId xmlns:a16="http://schemas.microsoft.com/office/drawing/2014/main" val="1468771187"/>
                  </a:ext>
                </a:extLst>
              </a:tr>
            </a:tbl>
          </a:graphicData>
        </a:graphic>
      </p:graphicFrame>
    </p:spTree>
    <p:extLst>
      <p:ext uri="{BB962C8B-B14F-4D97-AF65-F5344CB8AC3E}">
        <p14:creationId xmlns:p14="http://schemas.microsoft.com/office/powerpoint/2010/main" val="336306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28A0FF-D2EF-8B0E-C72B-349D84181E09}"/>
              </a:ext>
            </a:extLst>
          </p:cNvPr>
          <p:cNvSpPr>
            <a:spLocks noGrp="1"/>
          </p:cNvSpPr>
          <p:nvPr>
            <p:ph type="title"/>
          </p:nvPr>
        </p:nvSpPr>
        <p:spPr>
          <a:xfrm>
            <a:off x="3804456" y="103606"/>
            <a:ext cx="8911687" cy="1280890"/>
          </a:xfrm>
        </p:spPr>
        <p:txBody>
          <a:bodyPr/>
          <a:lstStyle/>
          <a:p>
            <a:r>
              <a:rPr lang="en-US" b="1" dirty="0"/>
              <a:t>Need hierarchy theory</a:t>
            </a:r>
          </a:p>
        </p:txBody>
      </p:sp>
      <p:pic>
        <p:nvPicPr>
          <p:cNvPr id="6" name="Content Placeholder 5">
            <a:extLst>
              <a:ext uri="{FF2B5EF4-FFF2-40B4-BE49-F238E27FC236}">
                <a16:creationId xmlns:a16="http://schemas.microsoft.com/office/drawing/2014/main" id="{EE85FC7C-D733-3B63-8AF3-6BA29E3D3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558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DAD8-C4B3-B9A4-5C20-4AE3D35AC493}"/>
              </a:ext>
            </a:extLst>
          </p:cNvPr>
          <p:cNvSpPr>
            <a:spLocks noGrp="1"/>
          </p:cNvSpPr>
          <p:nvPr>
            <p:ph type="title"/>
          </p:nvPr>
        </p:nvSpPr>
        <p:spPr>
          <a:xfrm>
            <a:off x="2589212" y="226255"/>
            <a:ext cx="8911687" cy="1144173"/>
          </a:xfrm>
        </p:spPr>
        <p:txBody>
          <a:bodyPr/>
          <a:lstStyle/>
          <a:p>
            <a:r>
              <a:rPr lang="en-US" b="1" dirty="0"/>
              <a:t>Maslow’s hierarchy of needs</a:t>
            </a:r>
          </a:p>
        </p:txBody>
      </p:sp>
      <p:sp>
        <p:nvSpPr>
          <p:cNvPr id="3" name="Content Placeholder 2">
            <a:extLst>
              <a:ext uri="{FF2B5EF4-FFF2-40B4-BE49-F238E27FC236}">
                <a16:creationId xmlns:a16="http://schemas.microsoft.com/office/drawing/2014/main" id="{207A57B4-F8B4-3DF6-3D3F-BA74528DBC6F}"/>
              </a:ext>
            </a:extLst>
          </p:cNvPr>
          <p:cNvSpPr>
            <a:spLocks noGrp="1"/>
          </p:cNvSpPr>
          <p:nvPr>
            <p:ph idx="1"/>
          </p:nvPr>
        </p:nvSpPr>
        <p:spPr>
          <a:xfrm>
            <a:off x="2585499" y="1370428"/>
            <a:ext cx="8915400" cy="5190979"/>
          </a:xfrm>
        </p:spPr>
        <p:txBody>
          <a:bodyPr>
            <a:normAutofit/>
          </a:bodyPr>
          <a:lstStyle/>
          <a:p>
            <a:pPr marL="0" indent="0">
              <a:buNone/>
            </a:pPr>
            <a:r>
              <a:rPr lang="en-AU" altLang="en-US" sz="1800" b="1" dirty="0"/>
              <a:t>Developed by Abraham Maslow in 1943</a:t>
            </a:r>
          </a:p>
          <a:p>
            <a:pPr>
              <a:buAutoNum type="arabicPeriod"/>
            </a:pPr>
            <a:r>
              <a:rPr lang="en-AU" altLang="en-US" sz="1800" b="1" dirty="0"/>
              <a:t>Physiological needs</a:t>
            </a:r>
            <a:r>
              <a:rPr lang="en-AU" altLang="en-US" b="1" dirty="0"/>
              <a:t>:</a:t>
            </a:r>
            <a:r>
              <a:rPr lang="en-AU" altLang="en-US" sz="1800" dirty="0"/>
              <a:t> </a:t>
            </a:r>
          </a:p>
          <a:p>
            <a:r>
              <a:rPr lang="en-AU" altLang="en-US" sz="1800" dirty="0"/>
              <a:t>Hunger, thrust , sleep are the foundation for other levels of needs. </a:t>
            </a:r>
          </a:p>
          <a:p>
            <a:r>
              <a:rPr lang="en-AU" altLang="en-US" sz="1800" dirty="0"/>
              <a:t>In physiological term they are the strong motivator to act in a particular job.</a:t>
            </a:r>
          </a:p>
          <a:p>
            <a:r>
              <a:rPr lang="en-AU" altLang="en-US" sz="1800" dirty="0"/>
              <a:t>These basic needs arise out of physiological or biological tension and are important to sustain life. </a:t>
            </a:r>
          </a:p>
          <a:p>
            <a:r>
              <a:rPr lang="en-AU" altLang="en-US" sz="1800" dirty="0"/>
              <a:t>Once these needs satisfied, the employees  will start to work for higher order needs.</a:t>
            </a:r>
          </a:p>
          <a:p>
            <a:pPr marL="0" indent="0">
              <a:buNone/>
            </a:pPr>
            <a:r>
              <a:rPr lang="en-AU" altLang="en-US" sz="1800" b="1" dirty="0"/>
              <a:t>2. Security needs</a:t>
            </a:r>
            <a:r>
              <a:rPr lang="en-AU" altLang="en-US" b="1" dirty="0"/>
              <a:t>: </a:t>
            </a:r>
          </a:p>
          <a:p>
            <a:r>
              <a:rPr lang="en-AU" altLang="en-US" sz="1800" dirty="0"/>
              <a:t>In the next level security needs become predominant. </a:t>
            </a:r>
          </a:p>
          <a:p>
            <a:r>
              <a:rPr lang="en-AU" altLang="en-US" sz="1800" dirty="0"/>
              <a:t>These needs are protection against danger, threat and deprivation. </a:t>
            </a:r>
          </a:p>
          <a:p>
            <a:r>
              <a:rPr lang="en-AU" altLang="en-US" sz="1800" dirty="0"/>
              <a:t>Retirement, insurance, medical benefits provided by organization for motivating employees.</a:t>
            </a:r>
          </a:p>
          <a:p>
            <a:endParaRPr lang="en-US" dirty="0"/>
          </a:p>
        </p:txBody>
      </p:sp>
    </p:spTree>
    <p:extLst>
      <p:ext uri="{BB962C8B-B14F-4D97-AF65-F5344CB8AC3E}">
        <p14:creationId xmlns:p14="http://schemas.microsoft.com/office/powerpoint/2010/main" val="21046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DB59-EADA-3817-CF75-B6AA3064522A}"/>
              </a:ext>
            </a:extLst>
          </p:cNvPr>
          <p:cNvSpPr>
            <a:spLocks noGrp="1"/>
          </p:cNvSpPr>
          <p:nvPr>
            <p:ph type="title"/>
          </p:nvPr>
        </p:nvSpPr>
        <p:spPr>
          <a:xfrm>
            <a:off x="2513208" y="33267"/>
            <a:ext cx="8911687" cy="1280890"/>
          </a:xfrm>
        </p:spPr>
        <p:txBody>
          <a:bodyPr/>
          <a:lstStyle/>
          <a:p>
            <a:r>
              <a:rPr lang="en-US" b="1" dirty="0"/>
              <a:t>Maslow’s hierarchy of needs</a:t>
            </a:r>
            <a:endParaRPr lang="en-US" dirty="0"/>
          </a:p>
        </p:txBody>
      </p:sp>
      <p:sp>
        <p:nvSpPr>
          <p:cNvPr id="3" name="Content Placeholder 2">
            <a:extLst>
              <a:ext uri="{FF2B5EF4-FFF2-40B4-BE49-F238E27FC236}">
                <a16:creationId xmlns:a16="http://schemas.microsoft.com/office/drawing/2014/main" id="{0AE161E3-557C-C05F-C64D-D714812E2032}"/>
              </a:ext>
            </a:extLst>
          </p:cNvPr>
          <p:cNvSpPr>
            <a:spLocks noGrp="1"/>
          </p:cNvSpPr>
          <p:nvPr>
            <p:ph idx="1"/>
          </p:nvPr>
        </p:nvSpPr>
        <p:spPr>
          <a:xfrm>
            <a:off x="2589212" y="1314157"/>
            <a:ext cx="8915400" cy="5002237"/>
          </a:xfrm>
        </p:spPr>
        <p:txBody>
          <a:bodyPr>
            <a:normAutofit lnSpcReduction="10000"/>
          </a:bodyPr>
          <a:lstStyle/>
          <a:p>
            <a:pPr marL="0" indent="0">
              <a:buNone/>
            </a:pPr>
            <a:r>
              <a:rPr lang="en-AU" altLang="en-US" sz="1800" b="1" dirty="0"/>
              <a:t>3. Social/love/belonging needs: </a:t>
            </a:r>
          </a:p>
          <a:p>
            <a:r>
              <a:rPr lang="en-AU" altLang="en-US" sz="1800" dirty="0"/>
              <a:t>People need to have sense of belonging and acceptance to motivate their behaviour towards certain action. </a:t>
            </a:r>
          </a:p>
          <a:p>
            <a:r>
              <a:rPr lang="en-AU" altLang="en-US" sz="1800" dirty="0"/>
              <a:t>These needs include the needs for associations with others, belonging to groups, and giving and receiving friendship and affection. </a:t>
            </a:r>
          </a:p>
          <a:p>
            <a:r>
              <a:rPr lang="en-AU" altLang="en-US" sz="1800" dirty="0"/>
              <a:t>Such needs are satisfied by relationship with friends, families and co-workers.</a:t>
            </a:r>
          </a:p>
          <a:p>
            <a:pPr marL="0" indent="0">
              <a:buNone/>
            </a:pPr>
            <a:r>
              <a:rPr lang="en-AU" altLang="en-US" sz="1800" b="1" dirty="0"/>
              <a:t>4. Esteem needs: </a:t>
            </a:r>
          </a:p>
          <a:p>
            <a:r>
              <a:rPr lang="en-AU" altLang="en-US" sz="1800" dirty="0"/>
              <a:t>Esteem needs include the needs for self respect, respect of others and ego or status. </a:t>
            </a:r>
          </a:p>
          <a:p>
            <a:r>
              <a:rPr lang="en-AU" altLang="en-US" sz="1800" dirty="0"/>
              <a:t>Self respect is the internal recognition whereas respect of others is external recognition. </a:t>
            </a:r>
          </a:p>
          <a:p>
            <a:r>
              <a:rPr lang="en-AU" altLang="en-US" sz="1800" dirty="0"/>
              <a:t>Managers can provide self respect by arrangements of good office environment, job title and similar pay arrangements, providing challenging and meaningful jobs to motivate people.  </a:t>
            </a:r>
          </a:p>
          <a:p>
            <a:endParaRPr lang="en-US" dirty="0"/>
          </a:p>
        </p:txBody>
      </p:sp>
    </p:spTree>
    <p:extLst>
      <p:ext uri="{BB962C8B-B14F-4D97-AF65-F5344CB8AC3E}">
        <p14:creationId xmlns:p14="http://schemas.microsoft.com/office/powerpoint/2010/main" val="100767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CC8-8E57-753F-D6C1-55ECE084A3F5}"/>
              </a:ext>
            </a:extLst>
          </p:cNvPr>
          <p:cNvSpPr>
            <a:spLocks noGrp="1"/>
          </p:cNvSpPr>
          <p:nvPr>
            <p:ph type="title"/>
          </p:nvPr>
        </p:nvSpPr>
        <p:spPr>
          <a:xfrm>
            <a:off x="2367842" y="306333"/>
            <a:ext cx="8911687" cy="1280890"/>
          </a:xfrm>
        </p:spPr>
        <p:txBody>
          <a:bodyPr/>
          <a:lstStyle/>
          <a:p>
            <a:r>
              <a:rPr lang="en-US" b="1" dirty="0"/>
              <a:t>Maslow’s hierarchy of needs</a:t>
            </a:r>
            <a:endParaRPr lang="en-US" dirty="0"/>
          </a:p>
        </p:txBody>
      </p:sp>
      <p:sp>
        <p:nvSpPr>
          <p:cNvPr id="3" name="Content Placeholder 2">
            <a:extLst>
              <a:ext uri="{FF2B5EF4-FFF2-40B4-BE49-F238E27FC236}">
                <a16:creationId xmlns:a16="http://schemas.microsoft.com/office/drawing/2014/main" id="{EE88CF11-E5FB-A064-C091-B9F09C94DB63}"/>
              </a:ext>
            </a:extLst>
          </p:cNvPr>
          <p:cNvSpPr>
            <a:spLocks noGrp="1"/>
          </p:cNvSpPr>
          <p:nvPr>
            <p:ph idx="1"/>
          </p:nvPr>
        </p:nvSpPr>
        <p:spPr/>
        <p:txBody>
          <a:bodyPr/>
          <a:lstStyle/>
          <a:p>
            <a:pPr marL="0" indent="0">
              <a:buNone/>
            </a:pPr>
            <a:r>
              <a:rPr lang="en-AU" altLang="en-US" b="1" dirty="0"/>
              <a:t>5. Self actualization needs:</a:t>
            </a:r>
          </a:p>
          <a:p>
            <a:r>
              <a:rPr lang="en-AU" altLang="en-US" dirty="0"/>
              <a:t>It is the desire to become what one is capable of becoming. </a:t>
            </a:r>
          </a:p>
          <a:p>
            <a:r>
              <a:rPr lang="en-AU" altLang="en-US" dirty="0"/>
              <a:t>The self actualization needs include achieving the potential within oneself , maximum self development, creativity and self-expression. </a:t>
            </a:r>
          </a:p>
          <a:p>
            <a:r>
              <a:rPr lang="en-AU" altLang="en-US" dirty="0"/>
              <a:t>At this level, and individual seeks challenging work assignments that allow for creativity and opportunities for personal growth and advancement.</a:t>
            </a:r>
          </a:p>
          <a:p>
            <a:r>
              <a:rPr lang="en-AU" altLang="en-US" dirty="0"/>
              <a:t>The fulfilment of such needs depends on how a managers provides opportunities for his subordinates to participate in decision making, learn new things on the job and in organization.</a:t>
            </a:r>
          </a:p>
          <a:p>
            <a:pPr marL="0" indent="0">
              <a:buNone/>
            </a:pPr>
            <a:endParaRPr lang="en-US" dirty="0"/>
          </a:p>
        </p:txBody>
      </p:sp>
    </p:spTree>
    <p:extLst>
      <p:ext uri="{BB962C8B-B14F-4D97-AF65-F5344CB8AC3E}">
        <p14:creationId xmlns:p14="http://schemas.microsoft.com/office/powerpoint/2010/main" val="7283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764</TotalTime>
  <Words>2417</Words>
  <Application>Microsoft Office PowerPoint</Application>
  <PresentationFormat>Widescreen</PresentationFormat>
  <Paragraphs>180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Söhne</vt:lpstr>
      <vt:lpstr>Wingdings 3</vt:lpstr>
      <vt:lpstr>Wisp</vt:lpstr>
      <vt:lpstr>Motivation</vt:lpstr>
      <vt:lpstr>Motivation: Concept </vt:lpstr>
      <vt:lpstr>Features of motivation</vt:lpstr>
      <vt:lpstr>Importance of motivation</vt:lpstr>
      <vt:lpstr>Techniques of motivation</vt:lpstr>
      <vt:lpstr>Need hierarchy theory</vt:lpstr>
      <vt:lpstr>Maslow’s hierarchy of needs</vt:lpstr>
      <vt:lpstr>Maslow’s hierarchy of needs</vt:lpstr>
      <vt:lpstr>Maslow’s hierarchy of needs</vt:lpstr>
      <vt:lpstr>Two Factor Theory</vt:lpstr>
      <vt:lpstr>Need hierarchy and two factor theory</vt:lpstr>
      <vt:lpstr>Theory X and Theory Y</vt:lpstr>
      <vt:lpstr>Theory X and Theory Y</vt:lpstr>
      <vt:lpstr>PowerPoint Presentation</vt:lpstr>
      <vt:lpstr>Theory X and Theory Y (Concluding Note)</vt:lpstr>
      <vt:lpstr>McClelland’s Theory of Need (Achievement Motivation Model)</vt:lpstr>
      <vt:lpstr>McClelland’s Theory of Need (Achievement Motivation Model)</vt:lpstr>
      <vt:lpstr>McClelland’s Theory of Need (Achievement Motivation Model)</vt:lpstr>
      <vt:lpstr>McClelland’s Theory of Need (Achievement Motivation Model)</vt:lpstr>
      <vt:lpstr>Contemporary Perspectives</vt:lpstr>
      <vt:lpstr>Equity Theory</vt:lpstr>
      <vt:lpstr>Equity theory</vt:lpstr>
      <vt:lpstr>Equity theory</vt:lpstr>
      <vt:lpstr>Reinforcement Theory- B.F. Skinner</vt:lpstr>
      <vt:lpstr>Goal Setting theory- Edwin Locke</vt:lpstr>
      <vt:lpstr>Expectancy Theory- Victor Vroom</vt:lpstr>
      <vt:lpstr>Expectancy theory</vt:lpstr>
      <vt:lpstr>Expectancy theory</vt:lpstr>
      <vt:lpstr>Contemporary Issues in Motivation</vt:lpstr>
      <vt:lpstr>PowerPoint Presentation</vt:lpstr>
      <vt:lpstr>PowerPoint Presentation</vt:lpstr>
      <vt:lpstr>Suggestions for motivating employees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IT SPACE</dc:creator>
  <cp:lastModifiedBy>IT SPACE</cp:lastModifiedBy>
  <cp:revision>20</cp:revision>
  <dcterms:created xsi:type="dcterms:W3CDTF">2023-12-21T02:00:13Z</dcterms:created>
  <dcterms:modified xsi:type="dcterms:W3CDTF">2024-03-28T15:23:02Z</dcterms:modified>
</cp:coreProperties>
</file>