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7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9" r:id="rId22"/>
    <p:sldId id="289" r:id="rId23"/>
    <p:sldId id="290" r:id="rId24"/>
    <p:sldId id="291" r:id="rId25"/>
    <p:sldId id="292" r:id="rId26"/>
    <p:sldId id="293" r:id="rId27"/>
    <p:sldId id="294" r:id="rId28"/>
    <p:sldId id="295" r:id="rId29"/>
    <p:sldId id="296"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1E30DE-404A-492F-8072-6E736D5F974E}" type="datetimeFigureOut">
              <a:rPr lang="en-US" smtClean="0"/>
              <a:t>3/20/2025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CA8AAB-442B-49C4-9398-6D56324876FB}" type="slidenum">
              <a:rPr lang="en-US" smtClean="0"/>
              <a:t>‹#›</a:t>
            </a:fld>
            <a:endParaRPr lang="en-US"/>
          </a:p>
        </p:txBody>
      </p:sp>
    </p:spTree>
    <p:extLst>
      <p:ext uri="{BB962C8B-B14F-4D97-AF65-F5344CB8AC3E}">
        <p14:creationId xmlns:p14="http://schemas.microsoft.com/office/powerpoint/2010/main" val="3744303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758953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862373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720D93-B599-4742-978F-1B40099E9D5C}"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103880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3902605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720D93-B599-4742-978F-1B40099E9D5C}"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686073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8133552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21938654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528062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8844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418197-7F6D-47CE-B447-6B6577ED75C8}"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678323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2916724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418197-7F6D-47CE-B447-6B6577ED75C8}" type="datetimeFigureOut">
              <a:rPr lang="en-US" smtClean="0"/>
              <a:t>3/20/2025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4235121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418197-7F6D-47CE-B447-6B6577ED75C8}" type="datetimeFigureOut">
              <a:rPr lang="en-US" smtClean="0"/>
              <a:t>3/20/2025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614556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418197-7F6D-47CE-B447-6B6577ED75C8}" type="datetimeFigureOut">
              <a:rPr lang="en-US" smtClean="0"/>
              <a:t>3/20/2025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301243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7530866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418197-7F6D-47CE-B447-6B6577ED75C8}" type="datetimeFigureOut">
              <a:rPr lang="en-US" smtClean="0"/>
              <a:t>3/20/2025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3720D93-B599-4742-978F-1B40099E9D5C}" type="slidenum">
              <a:rPr lang="en-US" smtClean="0"/>
              <a:t>‹#›</a:t>
            </a:fld>
            <a:endParaRPr lang="en-US"/>
          </a:p>
        </p:txBody>
      </p:sp>
    </p:spTree>
    <p:extLst>
      <p:ext uri="{BB962C8B-B14F-4D97-AF65-F5344CB8AC3E}">
        <p14:creationId xmlns:p14="http://schemas.microsoft.com/office/powerpoint/2010/main" val="33423587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7418197-7F6D-47CE-B447-6B6577ED75C8}" type="datetimeFigureOut">
              <a:rPr lang="en-US" smtClean="0"/>
              <a:t>3/20/2025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3720D93-B599-4742-978F-1B40099E9D5C}" type="slidenum">
              <a:rPr lang="en-US" smtClean="0"/>
              <a:t>‹#›</a:t>
            </a:fld>
            <a:endParaRPr lang="en-US"/>
          </a:p>
        </p:txBody>
      </p:sp>
    </p:spTree>
    <p:extLst>
      <p:ext uri="{BB962C8B-B14F-4D97-AF65-F5344CB8AC3E}">
        <p14:creationId xmlns:p14="http://schemas.microsoft.com/office/powerpoint/2010/main" val="21773419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FCF09D-D575-0D62-8B03-6CF93FB503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04367BD-0389-7EE0-5D86-188C3548D6ED}"/>
              </a:ext>
            </a:extLst>
          </p:cNvPr>
          <p:cNvSpPr>
            <a:spLocks noGrp="1"/>
          </p:cNvSpPr>
          <p:nvPr>
            <p:ph type="ctrTitle"/>
          </p:nvPr>
        </p:nvSpPr>
        <p:spPr>
          <a:xfrm>
            <a:off x="1323122" y="773723"/>
            <a:ext cx="5344964" cy="1795030"/>
          </a:xfrm>
        </p:spPr>
        <p:txBody>
          <a:bodyPr>
            <a:normAutofit/>
          </a:bodyPr>
          <a:lstStyle/>
          <a:p>
            <a:r>
              <a:rPr lang="en-US" sz="7200" b="1" dirty="0"/>
              <a:t>Leadership</a:t>
            </a:r>
          </a:p>
        </p:txBody>
      </p:sp>
    </p:spTree>
    <p:extLst>
      <p:ext uri="{BB962C8B-B14F-4D97-AF65-F5344CB8AC3E}">
        <p14:creationId xmlns:p14="http://schemas.microsoft.com/office/powerpoint/2010/main" val="2425564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B52EA-5A75-3431-FBF3-0D61EA2849E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21B81C-745C-8EEF-9A0C-7BA431DFAD16}"/>
              </a:ext>
            </a:extLst>
          </p:cNvPr>
          <p:cNvSpPr>
            <a:spLocks noGrp="1"/>
          </p:cNvSpPr>
          <p:nvPr>
            <p:ph idx="1"/>
          </p:nvPr>
        </p:nvSpPr>
        <p:spPr/>
        <p:txBody>
          <a:bodyPr>
            <a:normAutofit/>
          </a:bodyPr>
          <a:lstStyle/>
          <a:p>
            <a:pPr marL="0" indent="0">
              <a:buNone/>
            </a:pPr>
            <a:r>
              <a:rPr lang="en-US" b="1" dirty="0"/>
              <a:t>B. The university of Michigan Studies</a:t>
            </a:r>
          </a:p>
          <a:p>
            <a:pPr marL="0" indent="0">
              <a:buNone/>
            </a:pPr>
            <a:r>
              <a:rPr lang="en-US" dirty="0"/>
              <a:t>The researchers at university of Michigan conducted a study to identify the behavioral characteristics of leaders that were related to performance effectiveness.</a:t>
            </a:r>
          </a:p>
          <a:p>
            <a:pPr eaLnBrk="1" hangingPunct="1">
              <a:buFont typeface="Arial" charset="0"/>
              <a:buChar char="•"/>
              <a:defRPr/>
            </a:pPr>
            <a:r>
              <a:rPr lang="en-US" sz="1800" dirty="0"/>
              <a:t>The research findings showed two basic forms of leadership behavior:</a:t>
            </a:r>
          </a:p>
          <a:p>
            <a:pPr eaLnBrk="1" hangingPunct="1">
              <a:buFont typeface="Arial" charset="0"/>
              <a:buChar char="•"/>
              <a:defRPr/>
            </a:pPr>
            <a:r>
              <a:rPr lang="en-US" sz="1800" b="1" dirty="0"/>
              <a:t>Employee-Oriented Leader Behavior: </a:t>
            </a:r>
            <a:r>
              <a:rPr lang="en-US" sz="1800" dirty="0"/>
              <a:t>Emphasizing interpersonal relations; taking a personal interest in the needs of employees and accepting individual differences among members.</a:t>
            </a:r>
          </a:p>
          <a:p>
            <a:pPr eaLnBrk="1" hangingPunct="1">
              <a:buFont typeface="Arial" charset="0"/>
              <a:buChar char="•"/>
              <a:defRPr/>
            </a:pPr>
            <a:r>
              <a:rPr lang="en-US" sz="1800" dirty="0"/>
              <a:t>This leadership behavior shows more concern for human aspects of the group. The leaders concern here is to build effective work groups.</a:t>
            </a:r>
          </a:p>
          <a:p>
            <a:pPr marL="0" indent="0" eaLnBrk="1" hangingPunct="1">
              <a:buNone/>
              <a:defRPr/>
            </a:pPr>
            <a:endParaRPr lang="en-US" dirty="0"/>
          </a:p>
          <a:p>
            <a:pPr marL="0" indent="0">
              <a:buNone/>
            </a:pPr>
            <a:endParaRPr lang="en-US" dirty="0"/>
          </a:p>
        </p:txBody>
      </p:sp>
    </p:spTree>
    <p:extLst>
      <p:ext uri="{BB962C8B-B14F-4D97-AF65-F5344CB8AC3E}">
        <p14:creationId xmlns:p14="http://schemas.microsoft.com/office/powerpoint/2010/main" val="398089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E58C3-BAAD-8C79-1C26-3F32582D842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BBE24F-898C-606D-2E17-84413D0C1C8D}"/>
              </a:ext>
            </a:extLst>
          </p:cNvPr>
          <p:cNvSpPr>
            <a:spLocks noGrp="1"/>
          </p:cNvSpPr>
          <p:nvPr>
            <p:ph idx="1"/>
          </p:nvPr>
        </p:nvSpPr>
        <p:spPr/>
        <p:txBody>
          <a:bodyPr/>
          <a:lstStyle/>
          <a:p>
            <a:pPr marL="0" indent="0" eaLnBrk="1" hangingPunct="1">
              <a:buNone/>
              <a:defRPr/>
            </a:pPr>
            <a:r>
              <a:rPr lang="en-US" b="1" dirty="0"/>
              <a:t>Production-Oriented Leader Behavior: </a:t>
            </a:r>
          </a:p>
          <a:p>
            <a:pPr marL="0" indent="0" eaLnBrk="1" hangingPunct="1">
              <a:buNone/>
              <a:defRPr/>
            </a:pPr>
            <a:r>
              <a:rPr lang="en-US" dirty="0"/>
              <a:t>Emphasizing technical or task aspects of the job.</a:t>
            </a:r>
          </a:p>
          <a:p>
            <a:pPr marL="0" indent="0" eaLnBrk="1" hangingPunct="1">
              <a:buNone/>
              <a:defRPr/>
            </a:pPr>
            <a:r>
              <a:rPr lang="en-US" dirty="0"/>
              <a:t>This leadership behavior pays close attention to the work of subordinates and is mainly interested in performance. The leaders concern’s here is efficiency and task performance.</a:t>
            </a:r>
          </a:p>
          <a:p>
            <a:pPr marL="0" indent="0" eaLnBrk="1" hangingPunct="1">
              <a:buNone/>
              <a:defRPr/>
            </a:pPr>
            <a:r>
              <a:rPr lang="en-US" b="1" dirty="0"/>
              <a:t>Conclusion: </a:t>
            </a:r>
            <a:r>
              <a:rPr lang="en-US" dirty="0"/>
              <a:t>Unlike other studies, the Michigan studies concluded that leaders who were employee oriented were able to get high group productivity and high group member satisfaction.</a:t>
            </a:r>
            <a:endParaRPr lang="en-US" b="1" dirty="0"/>
          </a:p>
          <a:p>
            <a:pPr marL="0" indent="0" eaLnBrk="1" hangingPunct="1">
              <a:buNone/>
              <a:defRPr/>
            </a:pPr>
            <a:endParaRPr lang="en-US" dirty="0"/>
          </a:p>
          <a:p>
            <a:pPr marL="0" indent="0" eaLnBrk="1" hangingPunct="1">
              <a:buNone/>
              <a:defRPr/>
            </a:pPr>
            <a:r>
              <a:rPr lang="en-US" b="1" i="1" dirty="0"/>
              <a:t>Criticism: </a:t>
            </a:r>
            <a:r>
              <a:rPr lang="en-US" i="1" dirty="0"/>
              <a:t>It</a:t>
            </a:r>
            <a:r>
              <a:rPr lang="en-US" dirty="0"/>
              <a:t> ignores the impact of situation on leadership behavior. </a:t>
            </a:r>
          </a:p>
          <a:p>
            <a:endParaRPr lang="en-US" dirty="0"/>
          </a:p>
        </p:txBody>
      </p:sp>
    </p:spTree>
    <p:extLst>
      <p:ext uri="{BB962C8B-B14F-4D97-AF65-F5344CB8AC3E}">
        <p14:creationId xmlns:p14="http://schemas.microsoft.com/office/powerpoint/2010/main" val="36491285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D6932-F434-03C4-606A-DCD81CCB3C2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D791CCB-BDB4-F081-63B3-A7656EF88AA5}"/>
              </a:ext>
            </a:extLst>
          </p:cNvPr>
          <p:cNvSpPr>
            <a:spLocks noGrp="1"/>
          </p:cNvSpPr>
          <p:nvPr>
            <p:ph idx="1"/>
          </p:nvPr>
        </p:nvSpPr>
        <p:spPr/>
        <p:txBody>
          <a:bodyPr/>
          <a:lstStyle/>
          <a:p>
            <a:pPr marL="0" indent="0">
              <a:buNone/>
            </a:pPr>
            <a:r>
              <a:rPr lang="en-US" b="1" dirty="0"/>
              <a:t>C. The managerial grid</a:t>
            </a:r>
          </a:p>
          <a:p>
            <a:pPr eaLnBrk="1" hangingPunct="1">
              <a:buFont typeface="Arial" charset="0"/>
              <a:buNone/>
              <a:defRPr/>
            </a:pPr>
            <a:r>
              <a:rPr lang="en-US" b="1" dirty="0"/>
              <a:t> </a:t>
            </a:r>
            <a:r>
              <a:rPr lang="en-US" sz="1800" b="1" dirty="0"/>
              <a:t>Robert R Blake and Jane S Mouton</a:t>
            </a:r>
            <a:r>
              <a:rPr lang="en-US" sz="1800" dirty="0"/>
              <a:t>, 1964 developed the two behavioral dimensions of leadership- </a:t>
            </a:r>
            <a:r>
              <a:rPr lang="en-US" sz="1800" i="1" dirty="0"/>
              <a:t>concern for people and concern for production </a:t>
            </a:r>
            <a:r>
              <a:rPr lang="en-US" sz="1800" dirty="0"/>
              <a:t>as used by the Ohio and the Michigan Studies.</a:t>
            </a:r>
          </a:p>
          <a:p>
            <a:pPr eaLnBrk="1" hangingPunct="1">
              <a:buFont typeface="Arial" panose="020B0604020202020204" pitchFamily="34" charset="0"/>
              <a:buChar char="•"/>
              <a:defRPr/>
            </a:pPr>
            <a:r>
              <a:rPr lang="en-US" sz="1800" dirty="0"/>
              <a:t> The people centered dimension reflected the concern for people and task centered dimension reflects concern for production. </a:t>
            </a:r>
          </a:p>
          <a:p>
            <a:pPr eaLnBrk="1" hangingPunct="1">
              <a:buFont typeface="Arial" charset="0"/>
              <a:buChar char="•"/>
              <a:defRPr/>
            </a:pPr>
            <a:r>
              <a:rPr lang="en-US" sz="1800" dirty="0"/>
              <a:t>Arranging the two dimensions a leadership grid can be obtained depicting (9*9 =) 81styles of leadership as in the figure below. The scale 1 stands for minimum and 9 for maximum concern. Horizontal axis concerns for production and vertical axis concern for people.</a:t>
            </a:r>
            <a:endParaRPr lang="en-US" dirty="0"/>
          </a:p>
        </p:txBody>
      </p:sp>
    </p:spTree>
    <p:extLst>
      <p:ext uri="{BB962C8B-B14F-4D97-AF65-F5344CB8AC3E}">
        <p14:creationId xmlns:p14="http://schemas.microsoft.com/office/powerpoint/2010/main" val="319795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CBEAF-BF0E-91D9-33EA-7AFEF5204652}"/>
              </a:ext>
            </a:extLst>
          </p:cNvPr>
          <p:cNvSpPr>
            <a:spLocks noGrp="1"/>
          </p:cNvSpPr>
          <p:nvPr>
            <p:ph idx="1"/>
          </p:nvPr>
        </p:nvSpPr>
        <p:spPr>
          <a:xfrm>
            <a:off x="2364129" y="801859"/>
            <a:ext cx="8915400" cy="5866228"/>
          </a:xfrm>
        </p:spPr>
        <p:txBody>
          <a:bodyPr>
            <a:normAutofit/>
          </a:bodyPr>
          <a:lstStyle/>
          <a:p>
            <a:pPr marL="0" indent="0" eaLnBrk="1" hangingPunct="1">
              <a:buNone/>
              <a:defRPr/>
            </a:pPr>
            <a:r>
              <a:rPr lang="en-US" dirty="0"/>
              <a:t> </a:t>
            </a:r>
            <a:r>
              <a:rPr lang="en-US" sz="1800" b="1" dirty="0"/>
              <a:t>Managerial Grid </a:t>
            </a:r>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endParaRPr lang="en-US" dirty="0"/>
          </a:p>
          <a:p>
            <a:pPr eaLnBrk="1" hangingPunct="1">
              <a:buFont typeface="Arial" charset="0"/>
              <a:buChar char="•"/>
              <a:defRPr/>
            </a:pPr>
            <a:endParaRPr lang="en-US" sz="1800" dirty="0"/>
          </a:p>
          <a:p>
            <a:pPr eaLnBrk="1" hangingPunct="1">
              <a:buFont typeface="Arial" charset="0"/>
              <a:buChar char="•"/>
              <a:defRPr/>
            </a:pPr>
            <a:endParaRPr lang="en-US" sz="1800" dirty="0"/>
          </a:p>
          <a:p>
            <a:pPr eaLnBrk="1" hangingPunct="1">
              <a:buFont typeface="Arial" charset="0"/>
              <a:buChar char="•"/>
              <a:defRPr/>
            </a:pPr>
            <a:r>
              <a:rPr lang="en-US" sz="1800" b="1" dirty="0"/>
              <a:t>The 9, 1 style:</a:t>
            </a:r>
            <a:r>
              <a:rPr lang="en-US" sz="1800" dirty="0"/>
              <a:t> the leaders’ shows primary concern for production. This style is also called task management or authoritarian management. </a:t>
            </a:r>
          </a:p>
          <a:p>
            <a:pPr eaLnBrk="1" hangingPunct="1">
              <a:buFont typeface="Arial" charset="0"/>
              <a:buChar char="•"/>
              <a:defRPr/>
            </a:pPr>
            <a:r>
              <a:rPr lang="en-US" sz="1800" b="1" dirty="0"/>
              <a:t>The 1, 9 style:</a:t>
            </a:r>
            <a:r>
              <a:rPr lang="en-US" sz="1800" dirty="0"/>
              <a:t> the leader shows primary concern for people. This style is also known as country-club type of leadership.</a:t>
            </a:r>
          </a:p>
          <a:p>
            <a:endParaRPr lang="en-US" dirty="0"/>
          </a:p>
        </p:txBody>
      </p:sp>
      <p:pic>
        <p:nvPicPr>
          <p:cNvPr id="6" name="Picture 8">
            <a:extLst>
              <a:ext uri="{FF2B5EF4-FFF2-40B4-BE49-F238E27FC236}">
                <a16:creationId xmlns:a16="http://schemas.microsoft.com/office/drawing/2014/main" id="{F5A0ED12-5BB3-99E9-4A8F-05553C1294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4129" y="1435490"/>
            <a:ext cx="4979964"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72088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1909C-4D37-CB0A-866A-811E8D409749}"/>
              </a:ext>
            </a:extLst>
          </p:cNvPr>
          <p:cNvSpPr>
            <a:spLocks noGrp="1"/>
          </p:cNvSpPr>
          <p:nvPr>
            <p:ph idx="1"/>
          </p:nvPr>
        </p:nvSpPr>
        <p:spPr>
          <a:xfrm>
            <a:off x="2420400" y="1041009"/>
            <a:ext cx="8915400" cy="5605976"/>
          </a:xfrm>
        </p:spPr>
        <p:txBody>
          <a:bodyPr>
            <a:normAutofit/>
          </a:bodyPr>
          <a:lstStyle/>
          <a:p>
            <a:pPr eaLnBrk="1" hangingPunct="1">
              <a:buFont typeface="Arial" charset="0"/>
              <a:buChar char="•"/>
              <a:defRPr/>
            </a:pPr>
            <a:r>
              <a:rPr lang="en-US" b="1" dirty="0"/>
              <a:t>The 1, 1 style:</a:t>
            </a:r>
            <a:r>
              <a:rPr lang="en-US" dirty="0"/>
              <a:t> the leader has minimum concern for either people or production. This style is also called impoverished leadership or laissez-fair management.</a:t>
            </a:r>
          </a:p>
          <a:p>
            <a:pPr eaLnBrk="1" hangingPunct="1">
              <a:buFont typeface="Arial" charset="0"/>
              <a:buChar char="•"/>
              <a:defRPr/>
            </a:pPr>
            <a:r>
              <a:rPr lang="en-US" b="1" dirty="0"/>
              <a:t>The 5, 5 style:</a:t>
            </a:r>
            <a:r>
              <a:rPr lang="en-US" dirty="0"/>
              <a:t> the leader has moderate concern for both production and people. This style is also called middle-of-the-road or compromising leadership.</a:t>
            </a:r>
          </a:p>
          <a:p>
            <a:pPr eaLnBrk="1" hangingPunct="1">
              <a:buFont typeface="Arial" charset="0"/>
              <a:buChar char="•"/>
              <a:defRPr/>
            </a:pPr>
            <a:r>
              <a:rPr lang="en-US" b="1" dirty="0"/>
              <a:t>The 9, 9 style:</a:t>
            </a:r>
            <a:r>
              <a:rPr lang="en-US" dirty="0"/>
              <a:t> the leader shows high concern for both people and production. This is also called team-based style or democratic management. This is the most effective leadership style.</a:t>
            </a:r>
          </a:p>
          <a:p>
            <a:pPr eaLnBrk="1" hangingPunct="1">
              <a:buFont typeface="Arial" charset="0"/>
              <a:buChar char="•"/>
              <a:defRPr/>
            </a:pPr>
            <a:r>
              <a:rPr lang="en-US" dirty="0"/>
              <a:t>The researchers proposed that it is the best to be high on both. Managers who do not score a 9, 9 would then receive training on how to become a 9, 9 leader. Leaders are most effective when they achieve high and balanced concern for both people and task.  </a:t>
            </a:r>
          </a:p>
          <a:p>
            <a:pPr eaLnBrk="1" hangingPunct="1">
              <a:buFont typeface="Arial" charset="0"/>
              <a:buChar char="•"/>
              <a:defRPr/>
            </a:pPr>
            <a:r>
              <a:rPr lang="en-US" b="1" dirty="0"/>
              <a:t>Today this model is criticized. </a:t>
            </a:r>
            <a:r>
              <a:rPr lang="en-US" dirty="0"/>
              <a:t>It makes very simplistic assumptions about leadership style. It basically follows one best way style. The argument is that 9, 9 styles can’t be based under all circumstances.</a:t>
            </a:r>
          </a:p>
          <a:p>
            <a:endParaRPr lang="en-US" dirty="0"/>
          </a:p>
        </p:txBody>
      </p:sp>
    </p:spTree>
    <p:extLst>
      <p:ext uri="{BB962C8B-B14F-4D97-AF65-F5344CB8AC3E}">
        <p14:creationId xmlns:p14="http://schemas.microsoft.com/office/powerpoint/2010/main" val="1785409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91F8-ABA9-4DFC-5F5B-15771E290E44}"/>
              </a:ext>
            </a:extLst>
          </p:cNvPr>
          <p:cNvSpPr>
            <a:spLocks noGrp="1"/>
          </p:cNvSpPr>
          <p:nvPr>
            <p:ph type="title"/>
          </p:nvPr>
        </p:nvSpPr>
        <p:spPr/>
        <p:txBody>
          <a:bodyPr/>
          <a:lstStyle/>
          <a:p>
            <a:r>
              <a:rPr lang="en-US" dirty="0"/>
              <a:t>Contingency Theories</a:t>
            </a:r>
          </a:p>
        </p:txBody>
      </p:sp>
      <p:sp>
        <p:nvSpPr>
          <p:cNvPr id="3" name="Content Placeholder 2">
            <a:extLst>
              <a:ext uri="{FF2B5EF4-FFF2-40B4-BE49-F238E27FC236}">
                <a16:creationId xmlns:a16="http://schemas.microsoft.com/office/drawing/2014/main" id="{3FC16DDC-60A2-420D-EB3A-34C321568734}"/>
              </a:ext>
            </a:extLst>
          </p:cNvPr>
          <p:cNvSpPr>
            <a:spLocks noGrp="1"/>
          </p:cNvSpPr>
          <p:nvPr>
            <p:ph idx="1"/>
          </p:nvPr>
        </p:nvSpPr>
        <p:spPr/>
        <p:txBody>
          <a:bodyPr/>
          <a:lstStyle/>
          <a:p>
            <a:r>
              <a:rPr lang="en-US" altLang="en-US" dirty="0"/>
              <a:t>This theory has assumed that appropriate leader behavior varies from one situation to another. Thus, the goal of a contingency theory is to identify important situational factors and to specify how they interact to determine appropriate leader behavior. </a:t>
            </a:r>
            <a:endParaRPr lang="en-AU" altLang="en-US" dirty="0"/>
          </a:p>
          <a:p>
            <a:r>
              <a:rPr lang="en-US" altLang="en-US" dirty="0"/>
              <a:t>Since, it is based on situation it is also called situational approach. The situational characteristics that affect decision making of leaders are the type of organization, group effectiveness, the problem itself, and time pressures</a:t>
            </a:r>
            <a:endParaRPr lang="en-AU" altLang="en-US" dirty="0"/>
          </a:p>
          <a:p>
            <a:endParaRPr lang="en-US" dirty="0"/>
          </a:p>
        </p:txBody>
      </p:sp>
    </p:spTree>
    <p:extLst>
      <p:ext uri="{BB962C8B-B14F-4D97-AF65-F5344CB8AC3E}">
        <p14:creationId xmlns:p14="http://schemas.microsoft.com/office/powerpoint/2010/main" val="4232199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CC75-37F4-5B1C-4C50-B56739770E26}"/>
              </a:ext>
            </a:extLst>
          </p:cNvPr>
          <p:cNvSpPr>
            <a:spLocks noGrp="1"/>
          </p:cNvSpPr>
          <p:nvPr>
            <p:ph type="title"/>
          </p:nvPr>
        </p:nvSpPr>
        <p:spPr/>
        <p:txBody>
          <a:bodyPr/>
          <a:lstStyle/>
          <a:p>
            <a:r>
              <a:rPr lang="en-US" dirty="0"/>
              <a:t>Contingency Theories</a:t>
            </a:r>
          </a:p>
        </p:txBody>
      </p:sp>
      <p:sp>
        <p:nvSpPr>
          <p:cNvPr id="3" name="Content Placeholder 2">
            <a:extLst>
              <a:ext uri="{FF2B5EF4-FFF2-40B4-BE49-F238E27FC236}">
                <a16:creationId xmlns:a16="http://schemas.microsoft.com/office/drawing/2014/main" id="{469DA493-E0F9-F5A7-330C-4CC94B7F99ED}"/>
              </a:ext>
            </a:extLst>
          </p:cNvPr>
          <p:cNvSpPr>
            <a:spLocks noGrp="1"/>
          </p:cNvSpPr>
          <p:nvPr>
            <p:ph idx="1"/>
          </p:nvPr>
        </p:nvSpPr>
        <p:spPr/>
        <p:txBody>
          <a:bodyPr>
            <a:normAutofit/>
          </a:bodyPr>
          <a:lstStyle/>
          <a:p>
            <a:pPr marL="0" indent="0">
              <a:buNone/>
            </a:pPr>
            <a:r>
              <a:rPr lang="en-US" b="1" dirty="0"/>
              <a:t>The Fiedler Model</a:t>
            </a:r>
          </a:p>
          <a:p>
            <a:pPr marL="0" indent="0">
              <a:buNone/>
            </a:pPr>
            <a:r>
              <a:rPr lang="en-US" altLang="en-US" dirty="0"/>
              <a:t>The first comprehensive contingency model for leadership was developed by Fred Fiedler. This model proposes that effective group performance depends on the proper match between the leader’s style of interacting with his or her subordinates and the degree to which the situation gives control and influence to the leader. </a:t>
            </a:r>
            <a:endParaRPr lang="en-AU" altLang="en-US" dirty="0"/>
          </a:p>
          <a:p>
            <a:pPr marL="0" indent="0">
              <a:buNone/>
            </a:pPr>
            <a:r>
              <a:rPr lang="en-US" altLang="en-US" dirty="0"/>
              <a:t>In this theory, Fielder assumes that:</a:t>
            </a:r>
            <a:endParaRPr lang="en-AU" altLang="en-US" dirty="0"/>
          </a:p>
          <a:p>
            <a:r>
              <a:rPr lang="en-US" altLang="en-US" dirty="0"/>
              <a:t>Leadership style is fixed, that is either task oriented or relationship oriented</a:t>
            </a:r>
            <a:endParaRPr lang="en-AU" altLang="en-US" dirty="0"/>
          </a:p>
          <a:p>
            <a:r>
              <a:rPr lang="en-US" altLang="en-US" dirty="0"/>
              <a:t>Leader-member relations, task structure, and position power are the key variables that determine situational favorableness for a leader</a:t>
            </a:r>
            <a:endParaRPr lang="en-AU" altLang="en-US" dirty="0"/>
          </a:p>
          <a:p>
            <a:pPr marL="0" indent="0">
              <a:buNone/>
            </a:pPr>
            <a:endParaRPr lang="en-US" b="1" dirty="0"/>
          </a:p>
        </p:txBody>
      </p:sp>
    </p:spTree>
    <p:extLst>
      <p:ext uri="{BB962C8B-B14F-4D97-AF65-F5344CB8AC3E}">
        <p14:creationId xmlns:p14="http://schemas.microsoft.com/office/powerpoint/2010/main" val="1531437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C048B-75D8-76AE-228D-F759C637D81F}"/>
              </a:ext>
            </a:extLst>
          </p:cNvPr>
          <p:cNvSpPr>
            <a:spLocks noGrp="1"/>
          </p:cNvSpPr>
          <p:nvPr>
            <p:ph type="title"/>
          </p:nvPr>
        </p:nvSpPr>
        <p:spPr/>
        <p:txBody>
          <a:bodyPr/>
          <a:lstStyle/>
          <a:p>
            <a:r>
              <a:rPr lang="en-US" dirty="0"/>
              <a:t>Contingency Theories</a:t>
            </a:r>
          </a:p>
        </p:txBody>
      </p:sp>
      <p:sp>
        <p:nvSpPr>
          <p:cNvPr id="3" name="Content Placeholder 2">
            <a:extLst>
              <a:ext uri="{FF2B5EF4-FFF2-40B4-BE49-F238E27FC236}">
                <a16:creationId xmlns:a16="http://schemas.microsoft.com/office/drawing/2014/main" id="{55D965A9-E691-D92E-98D1-C03986F2D0E8}"/>
              </a:ext>
            </a:extLst>
          </p:cNvPr>
          <p:cNvSpPr>
            <a:spLocks noGrp="1"/>
          </p:cNvSpPr>
          <p:nvPr>
            <p:ph idx="1"/>
          </p:nvPr>
        </p:nvSpPr>
        <p:spPr/>
        <p:txBody>
          <a:bodyPr>
            <a:normAutofit fontScale="92500"/>
          </a:bodyPr>
          <a:lstStyle/>
          <a:p>
            <a:pPr marL="0" indent="0">
              <a:buNone/>
            </a:pPr>
            <a:r>
              <a:rPr lang="en-US" dirty="0"/>
              <a:t>The three situational factors identified are:</a:t>
            </a:r>
          </a:p>
          <a:p>
            <a:r>
              <a:rPr lang="en-US" dirty="0"/>
              <a:t>leader-member relations(the degree of confidence, trust, and respect subordinates have in or for their leader), </a:t>
            </a:r>
          </a:p>
          <a:p>
            <a:r>
              <a:rPr lang="en-US" dirty="0"/>
              <a:t>task structure ( the degree to which the job assignments of subordinates are structured) and </a:t>
            </a:r>
          </a:p>
          <a:p>
            <a:r>
              <a:rPr lang="en-US" dirty="0"/>
              <a:t>position power (the degree of influence a leader has over power variables such as hiring, firing, discipline, promotion etc.)</a:t>
            </a:r>
          </a:p>
          <a:p>
            <a:pPr marL="0" indent="0">
              <a:buNone/>
            </a:pPr>
            <a:r>
              <a:rPr lang="en-US" dirty="0"/>
              <a:t>It was found that when the situation was favorable for the leader, task oriented leadership style was found to be giving positive outcomes, similarly even when the situation was unfavorable, the task oriented leadership style was found to give positive results. However, when the situation was moderately favorable the people oriented leadership style was found to be giving positive outcomes.</a:t>
            </a:r>
          </a:p>
        </p:txBody>
      </p:sp>
    </p:spTree>
    <p:extLst>
      <p:ext uri="{BB962C8B-B14F-4D97-AF65-F5344CB8AC3E}">
        <p14:creationId xmlns:p14="http://schemas.microsoft.com/office/powerpoint/2010/main" val="3225300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3EA0-50D1-C224-EA86-539428F1CD03}"/>
              </a:ext>
            </a:extLst>
          </p:cNvPr>
          <p:cNvSpPr>
            <a:spLocks noGrp="1"/>
          </p:cNvSpPr>
          <p:nvPr>
            <p:ph type="title"/>
          </p:nvPr>
        </p:nvSpPr>
        <p:spPr>
          <a:xfrm>
            <a:off x="1498209" y="427163"/>
            <a:ext cx="9746150" cy="1280890"/>
          </a:xfrm>
        </p:spPr>
        <p:txBody>
          <a:bodyPr/>
          <a:lstStyle/>
          <a:p>
            <a:r>
              <a:rPr lang="en-US" dirty="0"/>
              <a:t>Contingency Theories</a:t>
            </a:r>
          </a:p>
        </p:txBody>
      </p:sp>
      <p:sp>
        <p:nvSpPr>
          <p:cNvPr id="3" name="Content Placeholder 2">
            <a:extLst>
              <a:ext uri="{FF2B5EF4-FFF2-40B4-BE49-F238E27FC236}">
                <a16:creationId xmlns:a16="http://schemas.microsoft.com/office/drawing/2014/main" id="{C727E15C-EF99-D563-B54C-D87DEC0A184D}"/>
              </a:ext>
            </a:extLst>
          </p:cNvPr>
          <p:cNvSpPr>
            <a:spLocks noGrp="1"/>
          </p:cNvSpPr>
          <p:nvPr>
            <p:ph idx="1"/>
          </p:nvPr>
        </p:nvSpPr>
        <p:spPr>
          <a:xfrm>
            <a:off x="1237957" y="1905000"/>
            <a:ext cx="10266655" cy="4664612"/>
          </a:xfrm>
        </p:spPr>
        <p:txBody>
          <a:bodyPr>
            <a:normAutofit lnSpcReduction="10000"/>
          </a:bodyPr>
          <a:lstStyle/>
          <a:p>
            <a:pPr marL="0" indent="0">
              <a:buNone/>
            </a:pPr>
            <a:r>
              <a:rPr lang="en-US" b="1" dirty="0"/>
              <a:t>Path Goal theory</a:t>
            </a:r>
          </a:p>
          <a:p>
            <a:r>
              <a:rPr lang="en-US" altLang="en-US" sz="1800" dirty="0"/>
              <a:t>Path-goal theory is  developed by Robert House, path –goal theory is a contingency model of leadership. This  theory provides a way of diagnosing the leadership style needed in very complex organizational situations. According to this theory, leaders attempt to influence their employees’ perceptions of payoffs for accomplishing their goals and show them ways to achieve the goals.  </a:t>
            </a:r>
            <a:endParaRPr lang="en-AU" altLang="en-US" sz="1800" dirty="0"/>
          </a:p>
          <a:p>
            <a:r>
              <a:rPr lang="en-US" altLang="en-US" sz="1800" u="sng" dirty="0"/>
              <a:t>Premise</a:t>
            </a:r>
            <a:endParaRPr lang="en-AU" altLang="en-US" sz="1800" dirty="0"/>
          </a:p>
          <a:p>
            <a:r>
              <a:rPr lang="en-US" altLang="en-US" sz="1800" dirty="0"/>
              <a:t> Leader must help followers attaining goals and reduce roadblocks to success </a:t>
            </a:r>
            <a:endParaRPr lang="en-AU" altLang="en-US" sz="1800" dirty="0"/>
          </a:p>
          <a:p>
            <a:r>
              <a:rPr lang="en-US" altLang="en-US" sz="1800" dirty="0"/>
              <a:t>Leaders must change behaviors to fit the situation (environmental contingencies &amp; subordinate contingencies)</a:t>
            </a:r>
            <a:endParaRPr lang="en-AU" altLang="en-US" sz="1800" dirty="0"/>
          </a:p>
          <a:p>
            <a:r>
              <a:rPr lang="en-US" altLang="en-US" dirty="0"/>
              <a:t>The path-goal theory of leadership suggests that the primary functions of a leader are to make valued or desired rewards available in the workplace and to clarify for the subordinate the kinds of behavior that will lead to goal accomplishment and valued rewards- that is, the leader should clarify the paths to goal attainment. So, leader plays a role of path shower in this theory. </a:t>
            </a:r>
            <a:endParaRPr lang="en-AU" altLang="en-US" dirty="0"/>
          </a:p>
          <a:p>
            <a:pPr marL="0" indent="0">
              <a:buNone/>
            </a:pPr>
            <a:endParaRPr lang="en-US" b="1" dirty="0"/>
          </a:p>
        </p:txBody>
      </p:sp>
    </p:spTree>
    <p:extLst>
      <p:ext uri="{BB962C8B-B14F-4D97-AF65-F5344CB8AC3E}">
        <p14:creationId xmlns:p14="http://schemas.microsoft.com/office/powerpoint/2010/main" val="1453789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C5C58-A281-7556-D46D-2E24FEDE07AF}"/>
              </a:ext>
            </a:extLst>
          </p:cNvPr>
          <p:cNvSpPr>
            <a:spLocks noGrp="1"/>
          </p:cNvSpPr>
          <p:nvPr>
            <p:ph type="title"/>
          </p:nvPr>
        </p:nvSpPr>
        <p:spPr/>
        <p:txBody>
          <a:bodyPr/>
          <a:lstStyle/>
          <a:p>
            <a:r>
              <a:rPr lang="en-US" dirty="0"/>
              <a:t>Contingency Theories</a:t>
            </a:r>
          </a:p>
        </p:txBody>
      </p:sp>
      <p:pic>
        <p:nvPicPr>
          <p:cNvPr id="4" name="Content Placeholder 3">
            <a:extLst>
              <a:ext uri="{FF2B5EF4-FFF2-40B4-BE49-F238E27FC236}">
                <a16:creationId xmlns:a16="http://schemas.microsoft.com/office/drawing/2014/main" id="{833661A9-15B2-9812-6DFC-9E58A680F0E3}"/>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a:xfrm>
            <a:off x="2311571" y="1699404"/>
            <a:ext cx="8911687" cy="4534486"/>
          </a:xfrm>
        </p:spPr>
      </p:pic>
    </p:spTree>
    <p:extLst>
      <p:ext uri="{BB962C8B-B14F-4D97-AF65-F5344CB8AC3E}">
        <p14:creationId xmlns:p14="http://schemas.microsoft.com/office/powerpoint/2010/main" val="987685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FC18E-728B-D015-27ED-D6C20E78B139}"/>
              </a:ext>
            </a:extLst>
          </p:cNvPr>
          <p:cNvSpPr>
            <a:spLocks noGrp="1"/>
          </p:cNvSpPr>
          <p:nvPr>
            <p:ph type="title"/>
          </p:nvPr>
        </p:nvSpPr>
        <p:spPr/>
        <p:txBody>
          <a:bodyPr/>
          <a:lstStyle/>
          <a:p>
            <a:r>
              <a:rPr lang="en-US" altLang="en-US" dirty="0"/>
              <a:t>Concept of Leadership </a:t>
            </a:r>
            <a:endParaRPr lang="en-US" dirty="0"/>
          </a:p>
        </p:txBody>
      </p:sp>
      <p:sp>
        <p:nvSpPr>
          <p:cNvPr id="3" name="Content Placeholder 2">
            <a:extLst>
              <a:ext uri="{FF2B5EF4-FFF2-40B4-BE49-F238E27FC236}">
                <a16:creationId xmlns:a16="http://schemas.microsoft.com/office/drawing/2014/main" id="{DD155B2F-E36B-C30A-6B76-35055BF77012}"/>
              </a:ext>
            </a:extLst>
          </p:cNvPr>
          <p:cNvSpPr>
            <a:spLocks noGrp="1"/>
          </p:cNvSpPr>
          <p:nvPr>
            <p:ph idx="1"/>
          </p:nvPr>
        </p:nvSpPr>
        <p:spPr/>
        <p:txBody>
          <a:bodyPr>
            <a:normAutofit/>
          </a:bodyPr>
          <a:lstStyle/>
          <a:p>
            <a:pPr eaLnBrk="1" fontAlgn="auto" hangingPunct="1">
              <a:spcAft>
                <a:spcPts val="0"/>
              </a:spcAft>
              <a:defRPr/>
            </a:pPr>
            <a:r>
              <a:rPr lang="en-US" dirty="0"/>
              <a:t>According to </a:t>
            </a:r>
            <a:r>
              <a:rPr lang="en-US" b="1" dirty="0"/>
              <a:t>Robbins</a:t>
            </a:r>
            <a:r>
              <a:rPr lang="en-US" dirty="0"/>
              <a:t>, “Leadership is the ability to influence a group toward the achievement of goals.”</a:t>
            </a:r>
          </a:p>
          <a:p>
            <a:pPr eaLnBrk="1" fontAlgn="auto" hangingPunct="1">
              <a:spcAft>
                <a:spcPts val="0"/>
              </a:spcAft>
              <a:defRPr/>
            </a:pPr>
            <a:r>
              <a:rPr lang="en-US" dirty="0"/>
              <a:t>According to </a:t>
            </a:r>
            <a:r>
              <a:rPr lang="en-US" b="1" dirty="0"/>
              <a:t>Keith Davis</a:t>
            </a:r>
            <a:r>
              <a:rPr lang="en-US" dirty="0"/>
              <a:t>, “leadership is the ability to persuade others to seek defined objectives enthusiastically.” </a:t>
            </a:r>
          </a:p>
          <a:p>
            <a:pPr eaLnBrk="1" fontAlgn="auto" hangingPunct="1">
              <a:spcAft>
                <a:spcPts val="0"/>
              </a:spcAft>
              <a:defRPr/>
            </a:pPr>
            <a:r>
              <a:rPr lang="en-US" dirty="0"/>
              <a:t>Leadership can be taken as a:</a:t>
            </a:r>
          </a:p>
          <a:p>
            <a:pPr eaLnBrk="1" fontAlgn="auto" hangingPunct="1">
              <a:spcAft>
                <a:spcPts val="0"/>
              </a:spcAft>
              <a:defRPr/>
            </a:pPr>
            <a:r>
              <a:rPr lang="en-US" b="1" dirty="0"/>
              <a:t>Process</a:t>
            </a:r>
            <a:r>
              <a:rPr lang="en-US" dirty="0"/>
              <a:t>: It is used to direct, motivate and coordinate the employees</a:t>
            </a:r>
          </a:p>
          <a:p>
            <a:pPr eaLnBrk="1" fontAlgn="auto" hangingPunct="1">
              <a:spcAft>
                <a:spcPts val="0"/>
              </a:spcAft>
              <a:defRPr/>
            </a:pPr>
            <a:r>
              <a:rPr lang="en-US" b="1" dirty="0"/>
              <a:t>Property:</a:t>
            </a:r>
            <a:r>
              <a:rPr lang="en-US" dirty="0"/>
              <a:t> It involves traits of a leader and how he uses his traits to motivate the employees</a:t>
            </a:r>
          </a:p>
          <a:p>
            <a:pPr eaLnBrk="1" fontAlgn="auto" hangingPunct="1">
              <a:spcAft>
                <a:spcPts val="0"/>
              </a:spcAft>
              <a:defRPr/>
            </a:pPr>
            <a:r>
              <a:rPr lang="en-US" b="1" dirty="0"/>
              <a:t>Power:</a:t>
            </a:r>
            <a:r>
              <a:rPr lang="en-US" dirty="0"/>
              <a:t> Power of getting things done.</a:t>
            </a:r>
          </a:p>
          <a:p>
            <a:endParaRPr lang="en-US" dirty="0"/>
          </a:p>
        </p:txBody>
      </p:sp>
    </p:spTree>
    <p:extLst>
      <p:ext uri="{BB962C8B-B14F-4D97-AF65-F5344CB8AC3E}">
        <p14:creationId xmlns:p14="http://schemas.microsoft.com/office/powerpoint/2010/main" val="319446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EF15D-9B2A-7BC3-F785-E5716B79987B}"/>
              </a:ext>
            </a:extLst>
          </p:cNvPr>
          <p:cNvSpPr>
            <a:spLocks noGrp="1"/>
          </p:cNvSpPr>
          <p:nvPr>
            <p:ph type="title"/>
          </p:nvPr>
        </p:nvSpPr>
        <p:spPr/>
        <p:txBody>
          <a:bodyPr/>
          <a:lstStyle/>
          <a:p>
            <a:r>
              <a:rPr lang="en-US" dirty="0"/>
              <a:t>Contingency Theories</a:t>
            </a:r>
          </a:p>
        </p:txBody>
      </p:sp>
      <p:sp>
        <p:nvSpPr>
          <p:cNvPr id="3" name="Content Placeholder 2">
            <a:extLst>
              <a:ext uri="{FF2B5EF4-FFF2-40B4-BE49-F238E27FC236}">
                <a16:creationId xmlns:a16="http://schemas.microsoft.com/office/drawing/2014/main" id="{C0C274A1-02BF-F5CC-13F9-9D368B93FD12}"/>
              </a:ext>
            </a:extLst>
          </p:cNvPr>
          <p:cNvSpPr>
            <a:spLocks noGrp="1"/>
          </p:cNvSpPr>
          <p:nvPr>
            <p:ph idx="1"/>
          </p:nvPr>
        </p:nvSpPr>
        <p:spPr>
          <a:xfrm>
            <a:off x="2589212" y="1905000"/>
            <a:ext cx="8915400" cy="4580206"/>
          </a:xfrm>
        </p:spPr>
        <p:txBody>
          <a:bodyPr>
            <a:normAutofit/>
          </a:bodyPr>
          <a:lstStyle/>
          <a:p>
            <a:pPr>
              <a:buFont typeface="Arial" panose="020B0604020202020204" pitchFamily="34" charset="0"/>
              <a:buNone/>
            </a:pPr>
            <a:r>
              <a:rPr lang="en-US" altLang="en-US" sz="1800" dirty="0"/>
              <a:t>The leader chooses among four styles </a:t>
            </a:r>
            <a:endParaRPr lang="en-AU" altLang="en-US" sz="1800" dirty="0"/>
          </a:p>
          <a:p>
            <a:r>
              <a:rPr lang="en-US" altLang="en-US" sz="1800" b="1" dirty="0"/>
              <a:t>Directive</a:t>
            </a:r>
            <a:r>
              <a:rPr lang="en-US" altLang="en-US" sz="1800" dirty="0"/>
              <a:t>: The leader tells employees what s/he expects of them, gives them guidance about what they should do, and shows them how to do it. This dimension closely parallels the Ohio State studies’ initiating structure.</a:t>
            </a:r>
            <a:endParaRPr lang="en-AU" altLang="en-US" sz="1800" dirty="0"/>
          </a:p>
          <a:p>
            <a:r>
              <a:rPr lang="en-US" altLang="en-US" sz="1800" b="1" dirty="0"/>
              <a:t>Supportive</a:t>
            </a:r>
            <a:r>
              <a:rPr lang="en-US" altLang="en-US" sz="1800" dirty="0"/>
              <a:t>: The leader shows concern for the well-being and needs of his/her employees by being friendly and approachable. This dimension is essentially synonymous with Ohio State studies’ consideration.</a:t>
            </a:r>
            <a:endParaRPr lang="en-AU" altLang="en-US" sz="1800" dirty="0"/>
          </a:p>
          <a:p>
            <a:r>
              <a:rPr lang="en-US" altLang="en-US" b="1" dirty="0"/>
              <a:t>Participative</a:t>
            </a:r>
            <a:r>
              <a:rPr lang="en-US" altLang="en-US" dirty="0"/>
              <a:t>: The leader involves employees in decision making, consults with them about their views of the situation, asks for their suggestions, considers those suggestions in making a decision, and sometimes lets the employees make the decisions.</a:t>
            </a:r>
            <a:endParaRPr lang="en-AU" altLang="en-US" dirty="0"/>
          </a:p>
          <a:p>
            <a:r>
              <a:rPr lang="en-US" altLang="en-US" b="1" dirty="0"/>
              <a:t>Achievement-oriented</a:t>
            </a:r>
            <a:r>
              <a:rPr lang="en-US" altLang="en-US" dirty="0"/>
              <a:t>: The leader helps employees set challenging goals, rewards the accomplishment of these goals, and encourages employees to assume responsibility for achieving the goals.</a:t>
            </a:r>
            <a:endParaRPr lang="en-AU" altLang="en-US" dirty="0"/>
          </a:p>
          <a:p>
            <a:endParaRPr lang="en-US" dirty="0"/>
          </a:p>
        </p:txBody>
      </p:sp>
    </p:spTree>
    <p:extLst>
      <p:ext uri="{BB962C8B-B14F-4D97-AF65-F5344CB8AC3E}">
        <p14:creationId xmlns:p14="http://schemas.microsoft.com/office/powerpoint/2010/main" val="482981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E949-7333-2CFA-D91C-AB1475AC3405}"/>
              </a:ext>
            </a:extLst>
          </p:cNvPr>
          <p:cNvSpPr>
            <a:spLocks noGrp="1"/>
          </p:cNvSpPr>
          <p:nvPr>
            <p:ph type="title"/>
          </p:nvPr>
        </p:nvSpPr>
        <p:spPr>
          <a:xfrm>
            <a:off x="1814732" y="624110"/>
            <a:ext cx="8911687" cy="1280890"/>
          </a:xfrm>
        </p:spPr>
        <p:txBody>
          <a:bodyPr/>
          <a:lstStyle/>
          <a:p>
            <a:r>
              <a:rPr lang="en-US" dirty="0"/>
              <a:t>Emerging approaches to leadership</a:t>
            </a:r>
          </a:p>
        </p:txBody>
      </p:sp>
      <p:sp>
        <p:nvSpPr>
          <p:cNvPr id="5" name="Content Placeholder 4">
            <a:extLst>
              <a:ext uri="{FF2B5EF4-FFF2-40B4-BE49-F238E27FC236}">
                <a16:creationId xmlns:a16="http://schemas.microsoft.com/office/drawing/2014/main" id="{1C37C6E6-4C87-78F4-788D-5C17D98CE8EB}"/>
              </a:ext>
            </a:extLst>
          </p:cNvPr>
          <p:cNvSpPr>
            <a:spLocks noGrp="1"/>
          </p:cNvSpPr>
          <p:nvPr>
            <p:ph idx="1"/>
          </p:nvPr>
        </p:nvSpPr>
        <p:spPr>
          <a:xfrm>
            <a:off x="1814732" y="1905000"/>
            <a:ext cx="9689880" cy="5092505"/>
          </a:xfrm>
        </p:spPr>
        <p:txBody>
          <a:bodyPr>
            <a:normAutofit/>
          </a:bodyPr>
          <a:lstStyle/>
          <a:p>
            <a:pPr>
              <a:buNone/>
            </a:pPr>
            <a:r>
              <a:rPr lang="en-US" b="1" dirty="0"/>
              <a:t>1. Transactional Leadership</a:t>
            </a:r>
          </a:p>
          <a:p>
            <a:r>
              <a:rPr lang="en-US" dirty="0"/>
              <a:t>Transactional leaders focus on structure, order, and rewards to maintain performance and efficiency.</a:t>
            </a:r>
          </a:p>
          <a:p>
            <a:pPr>
              <a:buNone/>
            </a:pPr>
            <a:r>
              <a:rPr lang="en-US" b="1" dirty="0"/>
              <a:t>Key Characteristics:</a:t>
            </a:r>
          </a:p>
          <a:p>
            <a:pPr marL="0" indent="0">
              <a:buNone/>
            </a:pPr>
            <a:r>
              <a:rPr lang="en-US" dirty="0"/>
              <a:t>✅ </a:t>
            </a:r>
            <a:r>
              <a:rPr lang="en-US" b="1" dirty="0"/>
              <a:t>Task-Oriented</a:t>
            </a:r>
            <a:r>
              <a:rPr lang="en-US" dirty="0"/>
              <a:t> – Leaders ensure employees follow rules and complete assigned tasks.</a:t>
            </a:r>
            <a:br>
              <a:rPr lang="en-US" dirty="0"/>
            </a:br>
            <a:r>
              <a:rPr lang="en-US" dirty="0"/>
              <a:t>✅ </a:t>
            </a:r>
            <a:r>
              <a:rPr lang="en-US" b="1" dirty="0"/>
              <a:t>Rewards &amp; Punishments</a:t>
            </a:r>
            <a:r>
              <a:rPr lang="en-US" dirty="0"/>
              <a:t> – Performance is managed through incentives (rewards for success, punishments for failure).</a:t>
            </a:r>
            <a:br>
              <a:rPr lang="en-US" dirty="0"/>
            </a:br>
            <a:r>
              <a:rPr lang="en-US" dirty="0"/>
              <a:t>✅ </a:t>
            </a:r>
            <a:r>
              <a:rPr lang="en-US" b="1" dirty="0"/>
              <a:t>Clear Expectations</a:t>
            </a:r>
            <a:r>
              <a:rPr lang="en-US" dirty="0"/>
              <a:t> – Employees know what is expected of them through formal processes.</a:t>
            </a:r>
            <a:br>
              <a:rPr lang="en-US" dirty="0"/>
            </a:br>
            <a:r>
              <a:rPr lang="en-US" dirty="0"/>
              <a:t>✅ </a:t>
            </a:r>
            <a:r>
              <a:rPr lang="en-US" b="1" dirty="0"/>
              <a:t>Short-Term Focus</a:t>
            </a:r>
            <a:r>
              <a:rPr lang="en-US" dirty="0"/>
              <a:t> – Focuses on maintaining stability and efficiency rather than long-term innovation.</a:t>
            </a:r>
            <a:br>
              <a:rPr lang="en-US" dirty="0"/>
            </a:br>
            <a:r>
              <a:rPr lang="en-US" dirty="0"/>
              <a:t>✅ </a:t>
            </a:r>
            <a:r>
              <a:rPr lang="en-US" b="1" dirty="0"/>
              <a:t>Top-Down Approach</a:t>
            </a:r>
            <a:r>
              <a:rPr lang="en-US" dirty="0"/>
              <a:t> – Decision-making is centralized, with little room for employee input.</a:t>
            </a:r>
          </a:p>
          <a:p>
            <a:endParaRPr lang="en-US" dirty="0"/>
          </a:p>
        </p:txBody>
      </p:sp>
    </p:spTree>
    <p:extLst>
      <p:ext uri="{BB962C8B-B14F-4D97-AF65-F5344CB8AC3E}">
        <p14:creationId xmlns:p14="http://schemas.microsoft.com/office/powerpoint/2010/main" val="4270934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751CC-F768-8650-57A2-F4CACB12D9A3}"/>
              </a:ext>
            </a:extLst>
          </p:cNvPr>
          <p:cNvSpPr>
            <a:spLocks noGrp="1"/>
          </p:cNvSpPr>
          <p:nvPr>
            <p:ph type="title"/>
          </p:nvPr>
        </p:nvSpPr>
        <p:spPr/>
        <p:txBody>
          <a:bodyPr/>
          <a:lstStyle/>
          <a:p>
            <a:r>
              <a:rPr lang="en-US" dirty="0"/>
              <a:t>Emerging approaches to leadership</a:t>
            </a:r>
          </a:p>
        </p:txBody>
      </p:sp>
      <p:sp>
        <p:nvSpPr>
          <p:cNvPr id="3" name="Content Placeholder 2">
            <a:extLst>
              <a:ext uri="{FF2B5EF4-FFF2-40B4-BE49-F238E27FC236}">
                <a16:creationId xmlns:a16="http://schemas.microsoft.com/office/drawing/2014/main" id="{E00DF0E8-F249-B501-49EA-9B3D977CB104}"/>
              </a:ext>
            </a:extLst>
          </p:cNvPr>
          <p:cNvSpPr>
            <a:spLocks noGrp="1"/>
          </p:cNvSpPr>
          <p:nvPr>
            <p:ph idx="1"/>
          </p:nvPr>
        </p:nvSpPr>
        <p:spPr>
          <a:xfrm>
            <a:off x="2589212" y="1730327"/>
            <a:ext cx="8915400" cy="4895556"/>
          </a:xfrm>
        </p:spPr>
        <p:txBody>
          <a:bodyPr/>
          <a:lstStyle/>
          <a:p>
            <a:pPr>
              <a:buNone/>
            </a:pPr>
            <a:r>
              <a:rPr lang="en-US" b="1" dirty="0"/>
              <a:t>Advantages:</a:t>
            </a:r>
          </a:p>
          <a:p>
            <a:pPr>
              <a:buNone/>
            </a:pPr>
            <a:r>
              <a:rPr lang="en-US" dirty="0"/>
              <a:t>✔️ Ensures discipline and order.</a:t>
            </a:r>
          </a:p>
          <a:p>
            <a:pPr>
              <a:buNone/>
            </a:pPr>
            <a:r>
              <a:rPr lang="en-US" dirty="0"/>
              <a:t>✔️ Efficient in structured environments (e.g., military, large corporations).</a:t>
            </a:r>
          </a:p>
          <a:p>
            <a:pPr>
              <a:buNone/>
            </a:pPr>
            <a:r>
              <a:rPr lang="en-US" dirty="0"/>
              <a:t>✔️ Clear roles and responsibilities lead to productivity.</a:t>
            </a:r>
          </a:p>
          <a:p>
            <a:pPr>
              <a:buNone/>
            </a:pPr>
            <a:r>
              <a:rPr lang="en-US" b="1" dirty="0"/>
              <a:t>Disadvantages:</a:t>
            </a:r>
          </a:p>
          <a:p>
            <a:pPr marL="0" indent="0">
              <a:buNone/>
            </a:pPr>
            <a:r>
              <a:rPr lang="en-US" dirty="0"/>
              <a:t>❌ Can limit creativity and innovation.</a:t>
            </a:r>
            <a:br>
              <a:rPr lang="en-US" dirty="0"/>
            </a:br>
            <a:r>
              <a:rPr lang="en-US" dirty="0"/>
              <a:t>❌ Employees may feel micromanaged.</a:t>
            </a:r>
            <a:br>
              <a:rPr lang="en-US" dirty="0"/>
            </a:br>
            <a:r>
              <a:rPr lang="en-US" dirty="0"/>
              <a:t>❌ Less effective in dynamic or rapidly changing environments.</a:t>
            </a:r>
          </a:p>
          <a:p>
            <a:endParaRPr lang="en-US" dirty="0"/>
          </a:p>
        </p:txBody>
      </p:sp>
    </p:spTree>
    <p:extLst>
      <p:ext uri="{BB962C8B-B14F-4D97-AF65-F5344CB8AC3E}">
        <p14:creationId xmlns:p14="http://schemas.microsoft.com/office/powerpoint/2010/main" val="3700478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54C64-DD53-C704-9821-DA7ADBE0AFA9}"/>
              </a:ext>
            </a:extLst>
          </p:cNvPr>
          <p:cNvSpPr>
            <a:spLocks noGrp="1"/>
          </p:cNvSpPr>
          <p:nvPr>
            <p:ph type="title"/>
          </p:nvPr>
        </p:nvSpPr>
        <p:spPr/>
        <p:txBody>
          <a:bodyPr/>
          <a:lstStyle/>
          <a:p>
            <a:r>
              <a:rPr lang="en-US" dirty="0"/>
              <a:t>Emerging approaches to leadership</a:t>
            </a:r>
          </a:p>
        </p:txBody>
      </p:sp>
      <p:sp>
        <p:nvSpPr>
          <p:cNvPr id="3" name="Content Placeholder 2">
            <a:extLst>
              <a:ext uri="{FF2B5EF4-FFF2-40B4-BE49-F238E27FC236}">
                <a16:creationId xmlns:a16="http://schemas.microsoft.com/office/drawing/2014/main" id="{1BA4CF30-4682-591C-00E6-EE431B50F0A0}"/>
              </a:ext>
            </a:extLst>
          </p:cNvPr>
          <p:cNvSpPr>
            <a:spLocks noGrp="1"/>
          </p:cNvSpPr>
          <p:nvPr>
            <p:ph idx="1"/>
          </p:nvPr>
        </p:nvSpPr>
        <p:spPr>
          <a:xfrm>
            <a:off x="2589212" y="2133600"/>
            <a:ext cx="8915400" cy="4337538"/>
          </a:xfrm>
        </p:spPr>
        <p:txBody>
          <a:bodyPr>
            <a:normAutofit/>
          </a:bodyPr>
          <a:lstStyle/>
          <a:p>
            <a:pPr>
              <a:buNone/>
            </a:pPr>
            <a:r>
              <a:rPr lang="en-US" b="1" dirty="0"/>
              <a:t>2. Transformational Leadership</a:t>
            </a:r>
          </a:p>
          <a:p>
            <a:r>
              <a:rPr lang="en-US" dirty="0"/>
              <a:t>Transformational leaders inspire and motivate employees to exceed expectations and foster innovation.</a:t>
            </a:r>
          </a:p>
          <a:p>
            <a:pPr>
              <a:buNone/>
            </a:pPr>
            <a:r>
              <a:rPr lang="en-US" b="1" dirty="0"/>
              <a:t>Key Characteristics:</a:t>
            </a:r>
          </a:p>
          <a:p>
            <a:r>
              <a:rPr lang="en-US" dirty="0"/>
              <a:t>✅ </a:t>
            </a:r>
            <a:r>
              <a:rPr lang="en-US" b="1" dirty="0"/>
              <a:t>Visionary &amp; Inspirational</a:t>
            </a:r>
            <a:r>
              <a:rPr lang="en-US" dirty="0"/>
              <a:t> – Leaders communicate a strong vision and encourage enthusiasm.</a:t>
            </a:r>
            <a:br>
              <a:rPr lang="en-US" dirty="0"/>
            </a:br>
            <a:r>
              <a:rPr lang="en-US" dirty="0"/>
              <a:t>✅ </a:t>
            </a:r>
            <a:r>
              <a:rPr lang="en-US" b="1" dirty="0"/>
              <a:t>Encourages Innovation</a:t>
            </a:r>
            <a:r>
              <a:rPr lang="en-US" dirty="0"/>
              <a:t> – Employees are empowered to be creative and take initiative.</a:t>
            </a:r>
            <a:br>
              <a:rPr lang="en-US" dirty="0"/>
            </a:br>
            <a:r>
              <a:rPr lang="en-US" dirty="0"/>
              <a:t>✅ </a:t>
            </a:r>
            <a:r>
              <a:rPr lang="en-US" b="1" dirty="0"/>
              <a:t>Focus on Growth</a:t>
            </a:r>
            <a:r>
              <a:rPr lang="en-US" dirty="0"/>
              <a:t> – Leadership is based on personal development and motivation.</a:t>
            </a:r>
            <a:br>
              <a:rPr lang="en-US" dirty="0"/>
            </a:br>
            <a:r>
              <a:rPr lang="en-US" dirty="0"/>
              <a:t>✅ </a:t>
            </a:r>
            <a:r>
              <a:rPr lang="en-US" b="1" dirty="0"/>
              <a:t>Emphasizes Change</a:t>
            </a:r>
            <a:r>
              <a:rPr lang="en-US" dirty="0"/>
              <a:t> – Leaders challenge the status quo and adapt to dynamic environments.</a:t>
            </a:r>
            <a:br>
              <a:rPr lang="en-US" dirty="0"/>
            </a:br>
            <a:r>
              <a:rPr lang="en-US" dirty="0"/>
              <a:t>✅ </a:t>
            </a:r>
            <a:r>
              <a:rPr lang="en-US" b="1" dirty="0"/>
              <a:t>High Emotional Intelligence</a:t>
            </a:r>
            <a:r>
              <a:rPr lang="en-US" dirty="0"/>
              <a:t> – Builds trust, strong relationships, and a positive work culture.</a:t>
            </a:r>
          </a:p>
          <a:p>
            <a:endParaRPr lang="en-US" dirty="0"/>
          </a:p>
        </p:txBody>
      </p:sp>
    </p:spTree>
    <p:extLst>
      <p:ext uri="{BB962C8B-B14F-4D97-AF65-F5344CB8AC3E}">
        <p14:creationId xmlns:p14="http://schemas.microsoft.com/office/powerpoint/2010/main" val="32435011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0732F-3E1F-5335-0BB4-EEB55C6802BE}"/>
              </a:ext>
            </a:extLst>
          </p:cNvPr>
          <p:cNvSpPr>
            <a:spLocks noGrp="1"/>
          </p:cNvSpPr>
          <p:nvPr>
            <p:ph type="title"/>
          </p:nvPr>
        </p:nvSpPr>
        <p:spPr/>
        <p:txBody>
          <a:bodyPr/>
          <a:lstStyle/>
          <a:p>
            <a:r>
              <a:rPr lang="en-US" dirty="0"/>
              <a:t>Emerging approaches to leadership</a:t>
            </a:r>
          </a:p>
        </p:txBody>
      </p:sp>
      <p:sp>
        <p:nvSpPr>
          <p:cNvPr id="3" name="Content Placeholder 2">
            <a:extLst>
              <a:ext uri="{FF2B5EF4-FFF2-40B4-BE49-F238E27FC236}">
                <a16:creationId xmlns:a16="http://schemas.microsoft.com/office/drawing/2014/main" id="{5E786B8E-FA02-32F6-3D4E-4A78644A31A5}"/>
              </a:ext>
            </a:extLst>
          </p:cNvPr>
          <p:cNvSpPr>
            <a:spLocks noGrp="1"/>
          </p:cNvSpPr>
          <p:nvPr>
            <p:ph idx="1"/>
          </p:nvPr>
        </p:nvSpPr>
        <p:spPr>
          <a:xfrm>
            <a:off x="2589212" y="2133600"/>
            <a:ext cx="8915400" cy="4267200"/>
          </a:xfrm>
        </p:spPr>
        <p:txBody>
          <a:bodyPr/>
          <a:lstStyle/>
          <a:p>
            <a:pPr>
              <a:buNone/>
            </a:pPr>
            <a:r>
              <a:rPr lang="en-US" b="1" dirty="0"/>
              <a:t>Advantages:</a:t>
            </a:r>
          </a:p>
          <a:p>
            <a:pPr>
              <a:buNone/>
            </a:pPr>
            <a:r>
              <a:rPr lang="en-US" dirty="0"/>
              <a:t>✔️ Boosts employee engagement and job satisfaction.</a:t>
            </a:r>
          </a:p>
          <a:p>
            <a:pPr>
              <a:buNone/>
            </a:pPr>
            <a:r>
              <a:rPr lang="en-US" dirty="0"/>
              <a:t>✔️ Encourages creativity and innovation.</a:t>
            </a:r>
          </a:p>
          <a:p>
            <a:pPr>
              <a:buNone/>
            </a:pPr>
            <a:r>
              <a:rPr lang="en-US" dirty="0"/>
              <a:t>✔️ Adaptable in fast-changing industries (e.g., technology, startups).</a:t>
            </a:r>
          </a:p>
          <a:p>
            <a:pPr>
              <a:buNone/>
            </a:pPr>
            <a:r>
              <a:rPr lang="en-US" b="1" dirty="0"/>
              <a:t>Disadvantages:</a:t>
            </a:r>
          </a:p>
          <a:p>
            <a:pPr marL="0" indent="0">
              <a:buNone/>
            </a:pPr>
            <a:r>
              <a:rPr lang="en-US" dirty="0"/>
              <a:t>❌ Requires strong communication and emotional intelligence.</a:t>
            </a:r>
            <a:br>
              <a:rPr lang="en-US" dirty="0"/>
            </a:br>
            <a:r>
              <a:rPr lang="en-US" dirty="0"/>
              <a:t>❌ May not be suitable for rigid or highly structured organizations.</a:t>
            </a:r>
            <a:br>
              <a:rPr lang="en-US" dirty="0"/>
            </a:br>
            <a:r>
              <a:rPr lang="en-US" dirty="0"/>
              <a:t>❌ Can be risky if the vision is unrealistic or poorly implemented.</a:t>
            </a:r>
          </a:p>
          <a:p>
            <a:endParaRPr lang="en-US" dirty="0"/>
          </a:p>
        </p:txBody>
      </p:sp>
    </p:spTree>
    <p:extLst>
      <p:ext uri="{BB962C8B-B14F-4D97-AF65-F5344CB8AC3E}">
        <p14:creationId xmlns:p14="http://schemas.microsoft.com/office/powerpoint/2010/main" val="342915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65313BD6-18E1-ACE9-6C92-9F39DEFF87F1}"/>
              </a:ext>
            </a:extLst>
          </p:cNvPr>
          <p:cNvGraphicFramePr>
            <a:graphicFrameLocks noGrp="1"/>
          </p:cNvGraphicFramePr>
          <p:nvPr>
            <p:ph idx="1"/>
            <p:extLst>
              <p:ext uri="{D42A27DB-BD31-4B8C-83A1-F6EECF244321}">
                <p14:modId xmlns:p14="http://schemas.microsoft.com/office/powerpoint/2010/main" val="1177559104"/>
              </p:ext>
            </p:extLst>
          </p:nvPr>
        </p:nvGraphicFramePr>
        <p:xfrm>
          <a:off x="1975642" y="1978856"/>
          <a:ext cx="8969022" cy="4450814"/>
        </p:xfrm>
        <a:graphic>
          <a:graphicData uri="http://schemas.openxmlformats.org/drawingml/2006/table">
            <a:tbl>
              <a:tblPr/>
              <a:tblGrid>
                <a:gridCol w="2989674">
                  <a:extLst>
                    <a:ext uri="{9D8B030D-6E8A-4147-A177-3AD203B41FA5}">
                      <a16:colId xmlns:a16="http://schemas.microsoft.com/office/drawing/2014/main" val="3101944970"/>
                    </a:ext>
                  </a:extLst>
                </a:gridCol>
                <a:gridCol w="2989674">
                  <a:extLst>
                    <a:ext uri="{9D8B030D-6E8A-4147-A177-3AD203B41FA5}">
                      <a16:colId xmlns:a16="http://schemas.microsoft.com/office/drawing/2014/main" val="3947544665"/>
                    </a:ext>
                  </a:extLst>
                </a:gridCol>
                <a:gridCol w="2989674">
                  <a:extLst>
                    <a:ext uri="{9D8B030D-6E8A-4147-A177-3AD203B41FA5}">
                      <a16:colId xmlns:a16="http://schemas.microsoft.com/office/drawing/2014/main" val="441113965"/>
                    </a:ext>
                  </a:extLst>
                </a:gridCol>
              </a:tblGrid>
              <a:tr h="706111">
                <a:tc>
                  <a:txBody>
                    <a:bodyPr/>
                    <a:lstStyle/>
                    <a:p>
                      <a:r>
                        <a:rPr lang="en-US" sz="2400" b="1"/>
                        <a:t>Feature</a:t>
                      </a:r>
                    </a:p>
                  </a:txBody>
                  <a:tcPr marL="87866" marR="87866" marT="43933" marB="43933" anchor="ctr">
                    <a:lnL>
                      <a:noFill/>
                    </a:lnL>
                    <a:lnR>
                      <a:noFill/>
                    </a:lnR>
                    <a:lnT>
                      <a:noFill/>
                    </a:lnT>
                    <a:lnB>
                      <a:noFill/>
                    </a:lnB>
                    <a:noFill/>
                  </a:tcPr>
                </a:tc>
                <a:tc>
                  <a:txBody>
                    <a:bodyPr/>
                    <a:lstStyle/>
                    <a:p>
                      <a:r>
                        <a:rPr lang="en-US" sz="2400" b="1" dirty="0"/>
                        <a:t>Transactional Leadership</a:t>
                      </a:r>
                    </a:p>
                  </a:txBody>
                  <a:tcPr marL="87866" marR="87866" marT="43933" marB="43933" anchor="ctr">
                    <a:lnL>
                      <a:noFill/>
                    </a:lnL>
                    <a:lnR>
                      <a:noFill/>
                    </a:lnR>
                    <a:lnT>
                      <a:noFill/>
                    </a:lnT>
                    <a:lnB>
                      <a:noFill/>
                    </a:lnB>
                    <a:noFill/>
                  </a:tcPr>
                </a:tc>
                <a:tc>
                  <a:txBody>
                    <a:bodyPr/>
                    <a:lstStyle/>
                    <a:p>
                      <a:r>
                        <a:rPr lang="en-US" sz="2400" b="1" dirty="0"/>
                        <a:t>Transformational Leadership</a:t>
                      </a:r>
                    </a:p>
                  </a:txBody>
                  <a:tcPr marL="87866" marR="87866" marT="43933" marB="43933" anchor="ctr">
                    <a:lnL>
                      <a:noFill/>
                    </a:lnL>
                    <a:lnR>
                      <a:noFill/>
                    </a:lnR>
                    <a:lnT>
                      <a:noFill/>
                    </a:lnT>
                    <a:lnB>
                      <a:noFill/>
                    </a:lnB>
                    <a:noFill/>
                  </a:tcPr>
                </a:tc>
                <a:extLst>
                  <a:ext uri="{0D108BD9-81ED-4DB2-BD59-A6C34878D82A}">
                    <a16:rowId xmlns:a16="http://schemas.microsoft.com/office/drawing/2014/main" val="3861604763"/>
                  </a:ext>
                </a:extLst>
              </a:tr>
              <a:tr h="706111">
                <a:tc>
                  <a:txBody>
                    <a:bodyPr/>
                    <a:lstStyle/>
                    <a:p>
                      <a:r>
                        <a:rPr lang="en-US" sz="1700" b="1"/>
                        <a:t>Focus</a:t>
                      </a:r>
                      <a:endParaRPr lang="en-US" sz="1700"/>
                    </a:p>
                  </a:txBody>
                  <a:tcPr marL="87866" marR="87866" marT="43933" marB="43933" anchor="ctr">
                    <a:lnL>
                      <a:noFill/>
                    </a:lnL>
                    <a:lnR>
                      <a:noFill/>
                    </a:lnR>
                    <a:lnT>
                      <a:noFill/>
                    </a:lnT>
                    <a:lnB>
                      <a:noFill/>
                    </a:lnB>
                    <a:noFill/>
                  </a:tcPr>
                </a:tc>
                <a:tc>
                  <a:txBody>
                    <a:bodyPr/>
                    <a:lstStyle/>
                    <a:p>
                      <a:r>
                        <a:rPr lang="en-US" sz="1700"/>
                        <a:t>Task completion &amp; efficiency</a:t>
                      </a:r>
                    </a:p>
                  </a:txBody>
                  <a:tcPr marL="87866" marR="87866" marT="43933" marB="43933" anchor="ctr">
                    <a:lnL>
                      <a:noFill/>
                    </a:lnL>
                    <a:lnR>
                      <a:noFill/>
                    </a:lnR>
                    <a:lnT>
                      <a:noFill/>
                    </a:lnT>
                    <a:lnB>
                      <a:noFill/>
                    </a:lnB>
                    <a:noFill/>
                  </a:tcPr>
                </a:tc>
                <a:tc>
                  <a:txBody>
                    <a:bodyPr/>
                    <a:lstStyle/>
                    <a:p>
                      <a:r>
                        <a:rPr lang="en-US" sz="1700"/>
                        <a:t>Innovation &amp; motivation</a:t>
                      </a:r>
                    </a:p>
                  </a:txBody>
                  <a:tcPr marL="87866" marR="87866" marT="43933" marB="43933" anchor="ctr">
                    <a:lnL>
                      <a:noFill/>
                    </a:lnL>
                    <a:lnR>
                      <a:noFill/>
                    </a:lnR>
                    <a:lnT>
                      <a:noFill/>
                    </a:lnT>
                    <a:lnB>
                      <a:noFill/>
                    </a:lnB>
                    <a:noFill/>
                  </a:tcPr>
                </a:tc>
                <a:extLst>
                  <a:ext uri="{0D108BD9-81ED-4DB2-BD59-A6C34878D82A}">
                    <a16:rowId xmlns:a16="http://schemas.microsoft.com/office/drawing/2014/main" val="1409212895"/>
                  </a:ext>
                </a:extLst>
              </a:tr>
              <a:tr h="706111">
                <a:tc>
                  <a:txBody>
                    <a:bodyPr/>
                    <a:lstStyle/>
                    <a:p>
                      <a:r>
                        <a:rPr lang="en-US" sz="1700" b="1"/>
                        <a:t>Motivation</a:t>
                      </a:r>
                      <a:endParaRPr lang="en-US" sz="1700"/>
                    </a:p>
                  </a:txBody>
                  <a:tcPr marL="87866" marR="87866" marT="43933" marB="43933" anchor="ctr">
                    <a:lnL>
                      <a:noFill/>
                    </a:lnL>
                    <a:lnR>
                      <a:noFill/>
                    </a:lnR>
                    <a:lnT>
                      <a:noFill/>
                    </a:lnT>
                    <a:lnB>
                      <a:noFill/>
                    </a:lnB>
                    <a:noFill/>
                  </a:tcPr>
                </a:tc>
                <a:tc>
                  <a:txBody>
                    <a:bodyPr/>
                    <a:lstStyle/>
                    <a:p>
                      <a:r>
                        <a:rPr lang="en-US" sz="1700"/>
                        <a:t>Rewards &amp; punishments</a:t>
                      </a:r>
                    </a:p>
                  </a:txBody>
                  <a:tcPr marL="87866" marR="87866" marT="43933" marB="43933" anchor="ctr">
                    <a:lnL>
                      <a:noFill/>
                    </a:lnL>
                    <a:lnR>
                      <a:noFill/>
                    </a:lnR>
                    <a:lnT>
                      <a:noFill/>
                    </a:lnT>
                    <a:lnB>
                      <a:noFill/>
                    </a:lnB>
                    <a:noFill/>
                  </a:tcPr>
                </a:tc>
                <a:tc>
                  <a:txBody>
                    <a:bodyPr/>
                    <a:lstStyle/>
                    <a:p>
                      <a:r>
                        <a:rPr lang="en-US" sz="1700"/>
                        <a:t>Inspiration &amp; empowerment</a:t>
                      </a:r>
                    </a:p>
                  </a:txBody>
                  <a:tcPr marL="87866" marR="87866" marT="43933" marB="43933" anchor="ctr">
                    <a:lnL>
                      <a:noFill/>
                    </a:lnL>
                    <a:lnR>
                      <a:noFill/>
                    </a:lnR>
                    <a:lnT>
                      <a:noFill/>
                    </a:lnT>
                    <a:lnB>
                      <a:noFill/>
                    </a:lnB>
                    <a:noFill/>
                  </a:tcPr>
                </a:tc>
                <a:extLst>
                  <a:ext uri="{0D108BD9-81ED-4DB2-BD59-A6C34878D82A}">
                    <a16:rowId xmlns:a16="http://schemas.microsoft.com/office/drawing/2014/main" val="3174121144"/>
                  </a:ext>
                </a:extLst>
              </a:tr>
              <a:tr h="403492">
                <a:tc>
                  <a:txBody>
                    <a:bodyPr/>
                    <a:lstStyle/>
                    <a:p>
                      <a:r>
                        <a:rPr lang="en-US" sz="1700" b="1"/>
                        <a:t>Decision-Making</a:t>
                      </a:r>
                      <a:endParaRPr lang="en-US" sz="1700"/>
                    </a:p>
                  </a:txBody>
                  <a:tcPr marL="87866" marR="87866" marT="43933" marB="43933" anchor="ctr">
                    <a:lnL>
                      <a:noFill/>
                    </a:lnL>
                    <a:lnR>
                      <a:noFill/>
                    </a:lnR>
                    <a:lnT>
                      <a:noFill/>
                    </a:lnT>
                    <a:lnB>
                      <a:noFill/>
                    </a:lnB>
                    <a:noFill/>
                  </a:tcPr>
                </a:tc>
                <a:tc>
                  <a:txBody>
                    <a:bodyPr/>
                    <a:lstStyle/>
                    <a:p>
                      <a:r>
                        <a:rPr lang="en-US" sz="1700"/>
                        <a:t>Centralized, top-down</a:t>
                      </a:r>
                    </a:p>
                  </a:txBody>
                  <a:tcPr marL="87866" marR="87866" marT="43933" marB="43933" anchor="ctr">
                    <a:lnL>
                      <a:noFill/>
                    </a:lnL>
                    <a:lnR>
                      <a:noFill/>
                    </a:lnR>
                    <a:lnT>
                      <a:noFill/>
                    </a:lnT>
                    <a:lnB>
                      <a:noFill/>
                    </a:lnB>
                    <a:noFill/>
                  </a:tcPr>
                </a:tc>
                <a:tc>
                  <a:txBody>
                    <a:bodyPr/>
                    <a:lstStyle/>
                    <a:p>
                      <a:r>
                        <a:rPr lang="en-US" sz="1700"/>
                        <a:t>Shared, participatory</a:t>
                      </a:r>
                    </a:p>
                  </a:txBody>
                  <a:tcPr marL="87866" marR="87866" marT="43933" marB="43933" anchor="ctr">
                    <a:lnL>
                      <a:noFill/>
                    </a:lnL>
                    <a:lnR>
                      <a:noFill/>
                    </a:lnR>
                    <a:lnT>
                      <a:noFill/>
                    </a:lnT>
                    <a:lnB>
                      <a:noFill/>
                    </a:lnB>
                    <a:noFill/>
                  </a:tcPr>
                </a:tc>
                <a:extLst>
                  <a:ext uri="{0D108BD9-81ED-4DB2-BD59-A6C34878D82A}">
                    <a16:rowId xmlns:a16="http://schemas.microsoft.com/office/drawing/2014/main" val="1159347630"/>
                  </a:ext>
                </a:extLst>
              </a:tr>
              <a:tr h="403492">
                <a:tc>
                  <a:txBody>
                    <a:bodyPr/>
                    <a:lstStyle/>
                    <a:p>
                      <a:r>
                        <a:rPr lang="en-US" sz="1700" b="1"/>
                        <a:t>Change Approach</a:t>
                      </a:r>
                      <a:endParaRPr lang="en-US" sz="1700"/>
                    </a:p>
                  </a:txBody>
                  <a:tcPr marL="87866" marR="87866" marT="43933" marB="43933" anchor="ctr">
                    <a:lnL>
                      <a:noFill/>
                    </a:lnL>
                    <a:lnR>
                      <a:noFill/>
                    </a:lnR>
                    <a:lnT>
                      <a:noFill/>
                    </a:lnT>
                    <a:lnB>
                      <a:noFill/>
                    </a:lnB>
                    <a:noFill/>
                  </a:tcPr>
                </a:tc>
                <a:tc>
                  <a:txBody>
                    <a:bodyPr/>
                    <a:lstStyle/>
                    <a:p>
                      <a:r>
                        <a:rPr lang="en-US" sz="1700"/>
                        <a:t>Maintains stability</a:t>
                      </a:r>
                    </a:p>
                  </a:txBody>
                  <a:tcPr marL="87866" marR="87866" marT="43933" marB="43933" anchor="ctr">
                    <a:lnL>
                      <a:noFill/>
                    </a:lnL>
                    <a:lnR>
                      <a:noFill/>
                    </a:lnR>
                    <a:lnT>
                      <a:noFill/>
                    </a:lnT>
                    <a:lnB>
                      <a:noFill/>
                    </a:lnB>
                    <a:noFill/>
                  </a:tcPr>
                </a:tc>
                <a:tc>
                  <a:txBody>
                    <a:bodyPr/>
                    <a:lstStyle/>
                    <a:p>
                      <a:r>
                        <a:rPr lang="en-US" sz="1700"/>
                        <a:t>Embraces change</a:t>
                      </a:r>
                    </a:p>
                  </a:txBody>
                  <a:tcPr marL="87866" marR="87866" marT="43933" marB="43933" anchor="ctr">
                    <a:lnL>
                      <a:noFill/>
                    </a:lnL>
                    <a:lnR>
                      <a:noFill/>
                    </a:lnR>
                    <a:lnT>
                      <a:noFill/>
                    </a:lnT>
                    <a:lnB>
                      <a:noFill/>
                    </a:lnB>
                    <a:noFill/>
                  </a:tcPr>
                </a:tc>
                <a:extLst>
                  <a:ext uri="{0D108BD9-81ED-4DB2-BD59-A6C34878D82A}">
                    <a16:rowId xmlns:a16="http://schemas.microsoft.com/office/drawing/2014/main" val="412300998"/>
                  </a:ext>
                </a:extLst>
              </a:tr>
              <a:tr h="403492">
                <a:tc>
                  <a:txBody>
                    <a:bodyPr/>
                    <a:lstStyle/>
                    <a:p>
                      <a:r>
                        <a:rPr lang="en-US" sz="1700" b="1"/>
                        <a:t>Employee Engagement</a:t>
                      </a:r>
                      <a:endParaRPr lang="en-US" sz="1700"/>
                    </a:p>
                  </a:txBody>
                  <a:tcPr marL="87866" marR="87866" marT="43933" marB="43933" anchor="ctr">
                    <a:lnL>
                      <a:noFill/>
                    </a:lnL>
                    <a:lnR>
                      <a:noFill/>
                    </a:lnR>
                    <a:lnT>
                      <a:noFill/>
                    </a:lnT>
                    <a:lnB>
                      <a:noFill/>
                    </a:lnB>
                    <a:noFill/>
                  </a:tcPr>
                </a:tc>
                <a:tc>
                  <a:txBody>
                    <a:bodyPr/>
                    <a:lstStyle/>
                    <a:p>
                      <a:r>
                        <a:rPr lang="en-US" sz="1700"/>
                        <a:t>Low to moderate</a:t>
                      </a:r>
                    </a:p>
                  </a:txBody>
                  <a:tcPr marL="87866" marR="87866" marT="43933" marB="43933" anchor="ctr">
                    <a:lnL>
                      <a:noFill/>
                    </a:lnL>
                    <a:lnR>
                      <a:noFill/>
                    </a:lnR>
                    <a:lnT>
                      <a:noFill/>
                    </a:lnT>
                    <a:lnB>
                      <a:noFill/>
                    </a:lnB>
                    <a:noFill/>
                  </a:tcPr>
                </a:tc>
                <a:tc>
                  <a:txBody>
                    <a:bodyPr/>
                    <a:lstStyle/>
                    <a:p>
                      <a:r>
                        <a:rPr lang="en-US" sz="1700"/>
                        <a:t>High</a:t>
                      </a:r>
                    </a:p>
                  </a:txBody>
                  <a:tcPr marL="87866" marR="87866" marT="43933" marB="43933" anchor="ctr">
                    <a:lnL>
                      <a:noFill/>
                    </a:lnL>
                    <a:lnR>
                      <a:noFill/>
                    </a:lnR>
                    <a:lnT>
                      <a:noFill/>
                    </a:lnT>
                    <a:lnB>
                      <a:noFill/>
                    </a:lnB>
                    <a:noFill/>
                  </a:tcPr>
                </a:tc>
                <a:extLst>
                  <a:ext uri="{0D108BD9-81ED-4DB2-BD59-A6C34878D82A}">
                    <a16:rowId xmlns:a16="http://schemas.microsoft.com/office/drawing/2014/main" val="2318414017"/>
                  </a:ext>
                </a:extLst>
              </a:tr>
              <a:tr h="1008730">
                <a:tc>
                  <a:txBody>
                    <a:bodyPr/>
                    <a:lstStyle/>
                    <a:p>
                      <a:r>
                        <a:rPr lang="en-US" sz="1700" b="1"/>
                        <a:t>Best For</a:t>
                      </a:r>
                      <a:endParaRPr lang="en-US" sz="1700"/>
                    </a:p>
                  </a:txBody>
                  <a:tcPr marL="87866" marR="87866" marT="43933" marB="43933" anchor="ctr">
                    <a:lnL>
                      <a:noFill/>
                    </a:lnL>
                    <a:lnR>
                      <a:noFill/>
                    </a:lnR>
                    <a:lnT>
                      <a:noFill/>
                    </a:lnT>
                    <a:lnB>
                      <a:noFill/>
                    </a:lnB>
                    <a:noFill/>
                  </a:tcPr>
                </a:tc>
                <a:tc>
                  <a:txBody>
                    <a:bodyPr/>
                    <a:lstStyle/>
                    <a:p>
                      <a:r>
                        <a:rPr lang="en-US" sz="1700"/>
                        <a:t>Routine tasks, predictable environments</a:t>
                      </a:r>
                    </a:p>
                  </a:txBody>
                  <a:tcPr marL="87866" marR="87866" marT="43933" marB="43933" anchor="ctr">
                    <a:lnL>
                      <a:noFill/>
                    </a:lnL>
                    <a:lnR>
                      <a:noFill/>
                    </a:lnR>
                    <a:lnT>
                      <a:noFill/>
                    </a:lnT>
                    <a:lnB>
                      <a:noFill/>
                    </a:lnB>
                    <a:noFill/>
                  </a:tcPr>
                </a:tc>
                <a:tc>
                  <a:txBody>
                    <a:bodyPr/>
                    <a:lstStyle/>
                    <a:p>
                      <a:r>
                        <a:rPr lang="en-US" sz="1700" dirty="0"/>
                        <a:t>Dynamic industries, growth-focused teams</a:t>
                      </a:r>
                    </a:p>
                  </a:txBody>
                  <a:tcPr marL="87866" marR="87866" marT="43933" marB="43933" anchor="ctr">
                    <a:lnL>
                      <a:noFill/>
                    </a:lnL>
                    <a:lnR>
                      <a:noFill/>
                    </a:lnR>
                    <a:lnT>
                      <a:noFill/>
                    </a:lnT>
                    <a:lnB>
                      <a:noFill/>
                    </a:lnB>
                    <a:noFill/>
                  </a:tcPr>
                </a:tc>
                <a:extLst>
                  <a:ext uri="{0D108BD9-81ED-4DB2-BD59-A6C34878D82A}">
                    <a16:rowId xmlns:a16="http://schemas.microsoft.com/office/drawing/2014/main" val="3393308799"/>
                  </a:ext>
                </a:extLst>
              </a:tr>
            </a:tbl>
          </a:graphicData>
        </a:graphic>
      </p:graphicFrame>
      <p:sp>
        <p:nvSpPr>
          <p:cNvPr id="5" name="Rectangle 1">
            <a:extLst>
              <a:ext uri="{FF2B5EF4-FFF2-40B4-BE49-F238E27FC236}">
                <a16:creationId xmlns:a16="http://schemas.microsoft.com/office/drawing/2014/main" id="{2B8CE72F-AB0F-B3A9-4F17-A504F43BA351}"/>
              </a:ext>
            </a:extLst>
          </p:cNvPr>
          <p:cNvSpPr>
            <a:spLocks noChangeArrowheads="1"/>
          </p:cNvSpPr>
          <p:nvPr/>
        </p:nvSpPr>
        <p:spPr bwMode="auto">
          <a:xfrm>
            <a:off x="1975642" y="749181"/>
            <a:ext cx="9151417"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Key Differences at a Glance: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41707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975F-0B1B-DA27-FA3B-31C61D5E0E93}"/>
              </a:ext>
            </a:extLst>
          </p:cNvPr>
          <p:cNvSpPr>
            <a:spLocks noGrp="1"/>
          </p:cNvSpPr>
          <p:nvPr>
            <p:ph type="title"/>
          </p:nvPr>
        </p:nvSpPr>
        <p:spPr>
          <a:xfrm>
            <a:off x="1744394" y="365030"/>
            <a:ext cx="8911687" cy="1280890"/>
          </a:xfrm>
        </p:spPr>
        <p:txBody>
          <a:bodyPr/>
          <a:lstStyle/>
          <a:p>
            <a:r>
              <a:rPr lang="en-US" dirty="0"/>
              <a:t>Emerging approaches to leadership</a:t>
            </a:r>
          </a:p>
        </p:txBody>
      </p:sp>
      <p:sp>
        <p:nvSpPr>
          <p:cNvPr id="3" name="Content Placeholder 2">
            <a:extLst>
              <a:ext uri="{FF2B5EF4-FFF2-40B4-BE49-F238E27FC236}">
                <a16:creationId xmlns:a16="http://schemas.microsoft.com/office/drawing/2014/main" id="{7D8D1620-1C4F-D013-BE86-1953DA54C39B}"/>
              </a:ext>
            </a:extLst>
          </p:cNvPr>
          <p:cNvSpPr>
            <a:spLocks noGrp="1"/>
          </p:cNvSpPr>
          <p:nvPr>
            <p:ph idx="1"/>
          </p:nvPr>
        </p:nvSpPr>
        <p:spPr>
          <a:xfrm>
            <a:off x="1744394" y="1645920"/>
            <a:ext cx="9760218" cy="5212080"/>
          </a:xfrm>
        </p:spPr>
        <p:txBody>
          <a:bodyPr>
            <a:normAutofit/>
          </a:bodyPr>
          <a:lstStyle/>
          <a:p>
            <a:pPr>
              <a:buNone/>
            </a:pPr>
            <a:r>
              <a:rPr lang="en-US" sz="2000" b="1" dirty="0"/>
              <a:t>3. Charismatic Leadership</a:t>
            </a:r>
          </a:p>
          <a:p>
            <a:r>
              <a:rPr lang="en-US" sz="2000" dirty="0"/>
              <a:t>Charismatic leadership is a style where leaders inspire and influence others through their </a:t>
            </a:r>
            <a:r>
              <a:rPr lang="en-US" sz="2000" b="1" dirty="0"/>
              <a:t>personal charm, confidence, and strong vision</a:t>
            </a:r>
            <a:r>
              <a:rPr lang="en-US" sz="2000" dirty="0"/>
              <a:t>. They create </a:t>
            </a:r>
            <a:r>
              <a:rPr lang="en-US" sz="2000" b="1" dirty="0"/>
              <a:t>emotional connections</a:t>
            </a:r>
            <a:r>
              <a:rPr lang="en-US" sz="2000" dirty="0"/>
              <a:t> with their followers, making people highly motivated and loyal.</a:t>
            </a:r>
          </a:p>
          <a:p>
            <a:pPr>
              <a:buNone/>
            </a:pPr>
            <a:r>
              <a:rPr lang="en-US" sz="2000" b="1" dirty="0"/>
              <a:t>Key Characteristics of Charismatic Leaders:</a:t>
            </a:r>
          </a:p>
          <a:p>
            <a:pPr marL="0" indent="0">
              <a:buNone/>
            </a:pPr>
            <a:r>
              <a:rPr lang="en-US" sz="2000" dirty="0"/>
              <a:t>✅ </a:t>
            </a:r>
            <a:r>
              <a:rPr lang="en-US" sz="2000" b="1" dirty="0"/>
              <a:t>Strong Communication Skills</a:t>
            </a:r>
            <a:r>
              <a:rPr lang="en-US" sz="2000" dirty="0"/>
              <a:t> – They can </a:t>
            </a:r>
            <a:r>
              <a:rPr lang="en-US" sz="2000" b="1" dirty="0"/>
              <a:t>persuade and inspire</a:t>
            </a:r>
            <a:r>
              <a:rPr lang="en-US" sz="2000" dirty="0"/>
              <a:t> people easily.</a:t>
            </a:r>
            <a:br>
              <a:rPr lang="en-US" sz="2000" dirty="0"/>
            </a:br>
            <a:r>
              <a:rPr lang="en-US" sz="2000" dirty="0"/>
              <a:t>✅ </a:t>
            </a:r>
            <a:r>
              <a:rPr lang="en-US" sz="2000" b="1" dirty="0"/>
              <a:t>Confidence &amp; Presence</a:t>
            </a:r>
            <a:r>
              <a:rPr lang="en-US" sz="2000" dirty="0"/>
              <a:t> – They project </a:t>
            </a:r>
            <a:r>
              <a:rPr lang="en-US" sz="2000" b="1" dirty="0"/>
              <a:t>self-assurance and authority</a:t>
            </a:r>
            <a:r>
              <a:rPr lang="en-US" sz="2000" dirty="0"/>
              <a:t>.</a:t>
            </a:r>
            <a:br>
              <a:rPr lang="en-US" sz="2000" dirty="0"/>
            </a:br>
            <a:r>
              <a:rPr lang="en-US" sz="2000" dirty="0"/>
              <a:t>✅ </a:t>
            </a:r>
            <a:r>
              <a:rPr lang="en-US" sz="2000" b="1" dirty="0"/>
              <a:t>Emotional Connection</a:t>
            </a:r>
            <a:r>
              <a:rPr lang="en-US" sz="2000" dirty="0"/>
              <a:t> – They build </a:t>
            </a:r>
            <a:r>
              <a:rPr lang="en-US" sz="2000" b="1" dirty="0"/>
              <a:t>strong relationships</a:t>
            </a:r>
            <a:r>
              <a:rPr lang="en-US" sz="2000" dirty="0"/>
              <a:t> with followers.</a:t>
            </a:r>
            <a:br>
              <a:rPr lang="en-US" sz="2000" dirty="0"/>
            </a:br>
            <a:r>
              <a:rPr lang="en-US" sz="2000" dirty="0"/>
              <a:t>✅ </a:t>
            </a:r>
            <a:r>
              <a:rPr lang="en-US" sz="2000" b="1" dirty="0"/>
              <a:t>Visionary Thinking</a:t>
            </a:r>
            <a:r>
              <a:rPr lang="en-US" sz="2000" dirty="0"/>
              <a:t> – They have a </a:t>
            </a:r>
            <a:r>
              <a:rPr lang="en-US" sz="2000" b="1" dirty="0"/>
              <a:t>clear and ambitious</a:t>
            </a:r>
            <a:r>
              <a:rPr lang="en-US" sz="2000" dirty="0"/>
              <a:t> vision for the future.</a:t>
            </a:r>
            <a:br>
              <a:rPr lang="en-US" sz="2000" dirty="0"/>
            </a:br>
            <a:r>
              <a:rPr lang="en-US" sz="2000" dirty="0"/>
              <a:t>✅ </a:t>
            </a:r>
            <a:r>
              <a:rPr lang="en-US" sz="2000" b="1" dirty="0"/>
              <a:t>Inspiring &amp; Motivating</a:t>
            </a:r>
            <a:r>
              <a:rPr lang="en-US" sz="2000" dirty="0"/>
              <a:t> – They make people </a:t>
            </a:r>
            <a:r>
              <a:rPr lang="en-US" sz="2000" b="1" dirty="0"/>
              <a:t>believe in a cause or mission</a:t>
            </a:r>
            <a:r>
              <a:rPr lang="en-US" sz="2000" dirty="0"/>
              <a:t>.</a:t>
            </a:r>
          </a:p>
          <a:p>
            <a:endParaRPr lang="en-US" dirty="0"/>
          </a:p>
        </p:txBody>
      </p:sp>
    </p:spTree>
    <p:extLst>
      <p:ext uri="{BB962C8B-B14F-4D97-AF65-F5344CB8AC3E}">
        <p14:creationId xmlns:p14="http://schemas.microsoft.com/office/powerpoint/2010/main" val="23513724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B28D1-2DF0-0C3B-F2C5-195DED0963A8}"/>
              </a:ext>
            </a:extLst>
          </p:cNvPr>
          <p:cNvSpPr>
            <a:spLocks noGrp="1"/>
          </p:cNvSpPr>
          <p:nvPr>
            <p:ph type="title"/>
          </p:nvPr>
        </p:nvSpPr>
        <p:spPr>
          <a:xfrm>
            <a:off x="1640156" y="295422"/>
            <a:ext cx="8911687" cy="1280890"/>
          </a:xfrm>
        </p:spPr>
        <p:txBody>
          <a:bodyPr/>
          <a:lstStyle/>
          <a:p>
            <a:r>
              <a:rPr lang="en-US" dirty="0"/>
              <a:t>Contemporary issues in Leadership</a:t>
            </a:r>
          </a:p>
        </p:txBody>
      </p:sp>
      <p:sp>
        <p:nvSpPr>
          <p:cNvPr id="3" name="Content Placeholder 2">
            <a:extLst>
              <a:ext uri="{FF2B5EF4-FFF2-40B4-BE49-F238E27FC236}">
                <a16:creationId xmlns:a16="http://schemas.microsoft.com/office/drawing/2014/main" id="{D0D4401D-313A-F496-6F6F-2883B23CDCF9}"/>
              </a:ext>
            </a:extLst>
          </p:cNvPr>
          <p:cNvSpPr>
            <a:spLocks noGrp="1"/>
          </p:cNvSpPr>
          <p:nvPr>
            <p:ph idx="1"/>
          </p:nvPr>
        </p:nvSpPr>
        <p:spPr>
          <a:xfrm>
            <a:off x="1730326" y="1181686"/>
            <a:ext cx="9774286" cy="5676314"/>
          </a:xfrm>
        </p:spPr>
        <p:txBody>
          <a:bodyPr>
            <a:normAutofit/>
          </a:bodyPr>
          <a:lstStyle/>
          <a:p>
            <a:pPr>
              <a:buNone/>
            </a:pPr>
            <a:r>
              <a:rPr lang="en-US" b="1" dirty="0"/>
              <a:t>1. Ethical Leadership &amp; Integrity</a:t>
            </a:r>
          </a:p>
          <a:p>
            <a:pPr>
              <a:buFont typeface="Arial" panose="020B0604020202020204" pitchFamily="34" charset="0"/>
              <a:buChar char="•"/>
            </a:pPr>
            <a:r>
              <a:rPr lang="en-US" dirty="0"/>
              <a:t>Leaders today face increased scrutiny regarding ethical behavior. Scandals and corporate fraud have made trust and transparency essential.</a:t>
            </a:r>
          </a:p>
          <a:p>
            <a:pPr>
              <a:buFont typeface="Arial" panose="020B0604020202020204" pitchFamily="34" charset="0"/>
              <a:buChar char="•"/>
            </a:pPr>
            <a:r>
              <a:rPr lang="en-US" dirty="0"/>
              <a:t>Issues like corruption, workplace harassment, and financial misconduct require leaders to set ethical standards.</a:t>
            </a:r>
          </a:p>
          <a:p>
            <a:pPr>
              <a:buNone/>
            </a:pPr>
            <a:r>
              <a:rPr lang="en-US" b="1" dirty="0"/>
              <a:t>2. Diversity, Equity, and Inclusion (DEI)</a:t>
            </a:r>
          </a:p>
          <a:p>
            <a:pPr>
              <a:buFont typeface="Arial" panose="020B0604020202020204" pitchFamily="34" charset="0"/>
              <a:buChar char="•"/>
            </a:pPr>
            <a:r>
              <a:rPr lang="en-US" dirty="0"/>
              <a:t>Organizations are expected to embrace diversity in terms of gender, race, culture, and perspectives.</a:t>
            </a:r>
          </a:p>
          <a:p>
            <a:pPr>
              <a:buFont typeface="Arial" panose="020B0604020202020204" pitchFamily="34" charset="0"/>
              <a:buChar char="•"/>
            </a:pPr>
            <a:r>
              <a:rPr lang="en-US" dirty="0"/>
              <a:t>Leaders must create inclusive environments, prevent discrimination, and ensure equal opportunities for all employees.</a:t>
            </a:r>
          </a:p>
          <a:p>
            <a:pPr>
              <a:buNone/>
            </a:pPr>
            <a:r>
              <a:rPr lang="en-US" b="1" dirty="0"/>
              <a:t>3. Technological Disruptions &amp; Digital Transformation</a:t>
            </a:r>
          </a:p>
          <a:p>
            <a:pPr>
              <a:buFont typeface="Arial" panose="020B0604020202020204" pitchFamily="34" charset="0"/>
              <a:buChar char="•"/>
            </a:pPr>
            <a:r>
              <a:rPr lang="en-US" dirty="0"/>
              <a:t>Advancements in AI, automation, and remote work have changed how organizations operate.</a:t>
            </a:r>
          </a:p>
          <a:p>
            <a:pPr>
              <a:buFont typeface="Arial" panose="020B0604020202020204" pitchFamily="34" charset="0"/>
              <a:buChar char="•"/>
            </a:pPr>
            <a:r>
              <a:rPr lang="en-US" dirty="0"/>
              <a:t>Leaders need to adapt to digital tools, manage remote teams, and handle cybersecurity concerns.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1371380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394361-F0EB-36CD-4C9F-D2A0B200DBDC}"/>
              </a:ext>
            </a:extLst>
          </p:cNvPr>
          <p:cNvSpPr>
            <a:spLocks noGrp="1"/>
          </p:cNvSpPr>
          <p:nvPr>
            <p:ph idx="1"/>
          </p:nvPr>
        </p:nvSpPr>
        <p:spPr>
          <a:xfrm>
            <a:off x="1702191" y="1266091"/>
            <a:ext cx="9802421" cy="5359791"/>
          </a:xfrm>
        </p:spPr>
        <p:txBody>
          <a:bodyPr>
            <a:normAutofit/>
          </a:bodyPr>
          <a:lstStyle/>
          <a:p>
            <a:pPr>
              <a:buNone/>
            </a:pPr>
            <a:r>
              <a:rPr lang="en-US" b="1" dirty="0"/>
              <a:t>4. Workplace Culture &amp; Employee Well-being</a:t>
            </a:r>
          </a:p>
          <a:p>
            <a:pPr>
              <a:buFont typeface="Arial" panose="020B0604020202020204" pitchFamily="34" charset="0"/>
              <a:buChar char="•"/>
            </a:pPr>
            <a:r>
              <a:rPr lang="en-US" dirty="0"/>
              <a:t>The modern workforce demands better work-life balance, mental health support, and flexibility (such as remote or hybrid work models).</a:t>
            </a:r>
          </a:p>
          <a:p>
            <a:pPr>
              <a:buFont typeface="Arial" panose="020B0604020202020204" pitchFamily="34" charset="0"/>
              <a:buChar char="•"/>
            </a:pPr>
            <a:r>
              <a:rPr lang="en-US" dirty="0"/>
              <a:t>Leaders must create policies that prevent burnout and increase employee engagement.</a:t>
            </a:r>
          </a:p>
          <a:p>
            <a:pPr>
              <a:buNone/>
            </a:pPr>
            <a:r>
              <a:rPr lang="en-US" b="1" dirty="0"/>
              <a:t>5. Globalization &amp; Cross-Cultural Leadership</a:t>
            </a:r>
          </a:p>
          <a:p>
            <a:pPr>
              <a:buFont typeface="Arial" panose="020B0604020202020204" pitchFamily="34" charset="0"/>
              <a:buChar char="•"/>
            </a:pPr>
            <a:r>
              <a:rPr lang="en-US" dirty="0"/>
              <a:t>With businesses operating across borders, leaders must understand cultural differences, legal regulations, and international market dynamics.</a:t>
            </a:r>
          </a:p>
          <a:p>
            <a:pPr>
              <a:buFont typeface="Arial" panose="020B0604020202020204" pitchFamily="34" charset="0"/>
              <a:buChar char="•"/>
            </a:pPr>
            <a:r>
              <a:rPr lang="en-US" dirty="0"/>
              <a:t>Navigating trade policies, supply chain disruptions, and political instability requires strong global leadership.</a:t>
            </a:r>
          </a:p>
          <a:p>
            <a:pPr>
              <a:buNone/>
            </a:pPr>
            <a:r>
              <a:rPr lang="en-US" b="1" dirty="0"/>
              <a:t>6. Crisis Leadership &amp; Resilience</a:t>
            </a:r>
          </a:p>
          <a:p>
            <a:pPr>
              <a:buFont typeface="Arial" panose="020B0604020202020204" pitchFamily="34" charset="0"/>
              <a:buChar char="•"/>
            </a:pPr>
            <a:r>
              <a:rPr lang="en-US" dirty="0"/>
              <a:t>The COVID-19 pandemic showed the importance of crisis management.</a:t>
            </a:r>
          </a:p>
          <a:p>
            <a:pPr>
              <a:buFont typeface="Arial" panose="020B0604020202020204" pitchFamily="34" charset="0"/>
              <a:buChar char="•"/>
            </a:pPr>
            <a:r>
              <a:rPr lang="en-US" dirty="0"/>
              <a:t>Leaders must be prepared for economic downturns, public health crises, or environmental disasters while maintaining organizational stability.</a:t>
            </a:r>
          </a:p>
          <a:p>
            <a:endParaRPr lang="en-US" dirty="0"/>
          </a:p>
        </p:txBody>
      </p:sp>
    </p:spTree>
    <p:extLst>
      <p:ext uri="{BB962C8B-B14F-4D97-AF65-F5344CB8AC3E}">
        <p14:creationId xmlns:p14="http://schemas.microsoft.com/office/powerpoint/2010/main" val="1941322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A9308-CCA2-5318-4E99-95CABBD412B4}"/>
              </a:ext>
            </a:extLst>
          </p:cNvPr>
          <p:cNvSpPr>
            <a:spLocks noGrp="1"/>
          </p:cNvSpPr>
          <p:nvPr>
            <p:ph idx="1"/>
          </p:nvPr>
        </p:nvSpPr>
        <p:spPr>
          <a:xfrm>
            <a:off x="1716258" y="1237957"/>
            <a:ext cx="9788354" cy="5472332"/>
          </a:xfrm>
        </p:spPr>
        <p:txBody>
          <a:bodyPr>
            <a:normAutofit/>
          </a:bodyPr>
          <a:lstStyle/>
          <a:p>
            <a:pPr>
              <a:buNone/>
            </a:pPr>
            <a:r>
              <a:rPr lang="en-US" b="1" dirty="0"/>
              <a:t>7. Sustainability &amp; Corporate Social Responsibility (CSR)</a:t>
            </a:r>
          </a:p>
          <a:p>
            <a:pPr>
              <a:buFont typeface="Arial" panose="020B0604020202020204" pitchFamily="34" charset="0"/>
              <a:buChar char="•"/>
            </a:pPr>
            <a:r>
              <a:rPr lang="en-US" dirty="0"/>
              <a:t>Environmental concerns, climate change, and sustainable business practices are now leadership priorities.</a:t>
            </a:r>
          </a:p>
          <a:p>
            <a:pPr>
              <a:buFont typeface="Arial" panose="020B0604020202020204" pitchFamily="34" charset="0"/>
              <a:buChar char="•"/>
            </a:pPr>
            <a:r>
              <a:rPr lang="en-US" dirty="0"/>
              <a:t>Organizations are expected to reduce carbon footprints and adopt sustainable policies.</a:t>
            </a:r>
          </a:p>
          <a:p>
            <a:pPr>
              <a:buNone/>
            </a:pPr>
            <a:r>
              <a:rPr lang="en-US" b="1" dirty="0"/>
              <a:t>8. Innovation &amp; Change Management</a:t>
            </a:r>
          </a:p>
          <a:p>
            <a:pPr>
              <a:buFont typeface="Arial" panose="020B0604020202020204" pitchFamily="34" charset="0"/>
              <a:buChar char="•"/>
            </a:pPr>
            <a:r>
              <a:rPr lang="en-US" dirty="0"/>
              <a:t>Rapid changes in market trends require leaders to foster innovation and adaptability.</a:t>
            </a:r>
          </a:p>
          <a:p>
            <a:pPr>
              <a:buFont typeface="Arial" panose="020B0604020202020204" pitchFamily="34" charset="0"/>
              <a:buChar char="•"/>
            </a:pPr>
            <a:r>
              <a:rPr lang="en-US" dirty="0"/>
              <a:t>Resistance to change within organizations can be a major challenge.</a:t>
            </a:r>
          </a:p>
          <a:p>
            <a:pPr>
              <a:buNone/>
            </a:pPr>
            <a:r>
              <a:rPr lang="en-US" b="1" dirty="0"/>
              <a:t>9. Power Dynamics &amp; Employee Empowerment</a:t>
            </a:r>
          </a:p>
          <a:p>
            <a:pPr>
              <a:buFont typeface="Arial" panose="020B0604020202020204" pitchFamily="34" charset="0"/>
              <a:buChar char="•"/>
            </a:pPr>
            <a:r>
              <a:rPr lang="en-US" dirty="0"/>
              <a:t>Traditional hierarchical leadership is being replaced by collaborative and servant leadership styles.</a:t>
            </a:r>
          </a:p>
          <a:p>
            <a:pPr>
              <a:buFont typeface="Arial" panose="020B0604020202020204" pitchFamily="34" charset="0"/>
              <a:buChar char="•"/>
            </a:pPr>
            <a:r>
              <a:rPr lang="en-US" dirty="0"/>
              <a:t>Employees seek more autonomy and participation in decision-making.</a:t>
            </a:r>
          </a:p>
          <a:p>
            <a:endParaRPr lang="en-US" dirty="0"/>
          </a:p>
        </p:txBody>
      </p:sp>
    </p:spTree>
    <p:extLst>
      <p:ext uri="{BB962C8B-B14F-4D97-AF65-F5344CB8AC3E}">
        <p14:creationId xmlns:p14="http://schemas.microsoft.com/office/powerpoint/2010/main" val="1014364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82F81-AECB-9748-9648-8319C2E9B7B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C499754-D6C2-C3C5-AB61-6EAB6E2E7F9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2038"/>
          <a:stretch/>
        </p:blipFill>
        <p:spPr>
          <a:xfrm>
            <a:off x="0" y="0"/>
            <a:ext cx="12192000" cy="6858000"/>
          </a:xfrm>
        </p:spPr>
      </p:pic>
    </p:spTree>
    <p:extLst>
      <p:ext uri="{BB962C8B-B14F-4D97-AF65-F5344CB8AC3E}">
        <p14:creationId xmlns:p14="http://schemas.microsoft.com/office/powerpoint/2010/main" val="1366074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B9291-6013-E454-70DA-D8BFA810F049}"/>
              </a:ext>
            </a:extLst>
          </p:cNvPr>
          <p:cNvSpPr>
            <a:spLocks noGrp="1"/>
          </p:cNvSpPr>
          <p:nvPr>
            <p:ph type="title"/>
          </p:nvPr>
        </p:nvSpPr>
        <p:spPr/>
        <p:txBody>
          <a:bodyPr/>
          <a:lstStyle/>
          <a:p>
            <a:r>
              <a:rPr lang="en-US" dirty="0"/>
              <a:t>Trait Theory of Leadership</a:t>
            </a:r>
          </a:p>
        </p:txBody>
      </p:sp>
      <p:sp>
        <p:nvSpPr>
          <p:cNvPr id="3" name="Content Placeholder 2">
            <a:extLst>
              <a:ext uri="{FF2B5EF4-FFF2-40B4-BE49-F238E27FC236}">
                <a16:creationId xmlns:a16="http://schemas.microsoft.com/office/drawing/2014/main" id="{B92A7527-1D02-3B91-5FBB-E95AFC487593}"/>
              </a:ext>
            </a:extLst>
          </p:cNvPr>
          <p:cNvSpPr>
            <a:spLocks noGrp="1"/>
          </p:cNvSpPr>
          <p:nvPr>
            <p:ph idx="1"/>
          </p:nvPr>
        </p:nvSpPr>
        <p:spPr>
          <a:xfrm>
            <a:off x="2592925" y="1669365"/>
            <a:ext cx="8915400" cy="4323471"/>
          </a:xfrm>
        </p:spPr>
        <p:txBody>
          <a:bodyPr>
            <a:normAutofit/>
          </a:bodyPr>
          <a:lstStyle/>
          <a:p>
            <a:pPr eaLnBrk="1" fontAlgn="auto" hangingPunct="1">
              <a:spcAft>
                <a:spcPts val="0"/>
              </a:spcAft>
              <a:buFont typeface="Wingdings" panose="05000000000000000000" pitchFamily="2" charset="2"/>
              <a:buChar char="Ø"/>
              <a:defRPr/>
            </a:pPr>
            <a:r>
              <a:rPr lang="en-US" sz="1800" dirty="0"/>
              <a:t>This theory is the first organized approach to studying leadership which analyzed the personal, psychological, and physical traits of strong leaders.</a:t>
            </a:r>
          </a:p>
          <a:p>
            <a:pPr eaLnBrk="1" fontAlgn="auto" hangingPunct="1">
              <a:spcAft>
                <a:spcPts val="0"/>
              </a:spcAft>
              <a:buFont typeface="Wingdings" panose="05000000000000000000" pitchFamily="2" charset="2"/>
              <a:buChar char="Ø"/>
              <a:defRPr/>
            </a:pPr>
            <a:r>
              <a:rPr lang="en-US" sz="1800" dirty="0"/>
              <a:t>Trait theory of leadership, also known as the "great man" theory, suggests that certain individuals possess inherent traits or characteristics that make them natural leaders. These traits are believed to be relatively stable over time and across different situations.</a:t>
            </a:r>
          </a:p>
          <a:p>
            <a:pPr marL="0" indent="0" eaLnBrk="1" fontAlgn="auto" hangingPunct="1">
              <a:spcAft>
                <a:spcPts val="0"/>
              </a:spcAft>
              <a:buNone/>
              <a:defRPr/>
            </a:pPr>
            <a:r>
              <a:rPr lang="en-US" sz="1800" dirty="0"/>
              <a:t>The traits approach assumed that:</a:t>
            </a:r>
          </a:p>
          <a:p>
            <a:pPr eaLnBrk="1" fontAlgn="auto" hangingPunct="1">
              <a:spcAft>
                <a:spcPts val="0"/>
              </a:spcAft>
              <a:defRPr/>
            </a:pPr>
            <a:r>
              <a:rPr lang="en-US" sz="1800" dirty="0"/>
              <a:t>Leaders are born not made</a:t>
            </a:r>
          </a:p>
          <a:p>
            <a:pPr eaLnBrk="1" fontAlgn="auto" hangingPunct="1">
              <a:spcAft>
                <a:spcPts val="0"/>
              </a:spcAft>
              <a:defRPr/>
            </a:pPr>
            <a:r>
              <a:rPr lang="en-US" sz="1800" dirty="0"/>
              <a:t>Some basic trait or set of traits existed that differentiated leaders from    non-leaders.</a:t>
            </a:r>
          </a:p>
          <a:p>
            <a:pPr eaLnBrk="1" fontAlgn="auto" hangingPunct="1">
              <a:spcAft>
                <a:spcPts val="0"/>
              </a:spcAft>
              <a:defRPr/>
            </a:pPr>
            <a:r>
              <a:rPr lang="en-US" sz="1800" dirty="0"/>
              <a:t>Traits remain unchanged over time</a:t>
            </a:r>
          </a:p>
          <a:p>
            <a:pPr eaLnBrk="1" fontAlgn="auto" hangingPunct="1">
              <a:spcAft>
                <a:spcPts val="0"/>
              </a:spcAft>
              <a:defRPr/>
            </a:pPr>
            <a:r>
              <a:rPr lang="en-US" sz="1800" dirty="0"/>
              <a:t>If those traits could be defined, potential leaders could be identified.</a:t>
            </a:r>
            <a:endParaRPr lang="en-US" dirty="0"/>
          </a:p>
        </p:txBody>
      </p:sp>
    </p:spTree>
    <p:extLst>
      <p:ext uri="{BB962C8B-B14F-4D97-AF65-F5344CB8AC3E}">
        <p14:creationId xmlns:p14="http://schemas.microsoft.com/office/powerpoint/2010/main" val="1621090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A4596-6BBA-C2B7-D11E-059C3D1A0812}"/>
              </a:ext>
            </a:extLst>
          </p:cNvPr>
          <p:cNvSpPr>
            <a:spLocks noGrp="1"/>
          </p:cNvSpPr>
          <p:nvPr>
            <p:ph type="title"/>
          </p:nvPr>
        </p:nvSpPr>
        <p:spPr/>
        <p:txBody>
          <a:bodyPr/>
          <a:lstStyle/>
          <a:p>
            <a:r>
              <a:rPr lang="en-US" dirty="0"/>
              <a:t>Trait Theory of Leadership</a:t>
            </a:r>
          </a:p>
        </p:txBody>
      </p:sp>
      <p:sp>
        <p:nvSpPr>
          <p:cNvPr id="3" name="Content Placeholder 2">
            <a:extLst>
              <a:ext uri="{FF2B5EF4-FFF2-40B4-BE49-F238E27FC236}">
                <a16:creationId xmlns:a16="http://schemas.microsoft.com/office/drawing/2014/main" id="{C6E362D0-6680-0E91-D3B2-D55C5BD5C9F9}"/>
              </a:ext>
            </a:extLst>
          </p:cNvPr>
          <p:cNvSpPr>
            <a:spLocks noGrp="1"/>
          </p:cNvSpPr>
          <p:nvPr>
            <p:ph idx="1"/>
          </p:nvPr>
        </p:nvSpPr>
        <p:spPr>
          <a:xfrm>
            <a:off x="2589212" y="1905001"/>
            <a:ext cx="8915400" cy="4439528"/>
          </a:xfrm>
        </p:spPr>
        <p:txBody>
          <a:bodyPr>
            <a:normAutofit/>
          </a:bodyPr>
          <a:lstStyle/>
          <a:p>
            <a:pPr marL="0" indent="0">
              <a:buNone/>
            </a:pPr>
            <a:r>
              <a:rPr lang="en-US" dirty="0"/>
              <a:t>Some common traits that an effective leader should possess are:</a:t>
            </a:r>
          </a:p>
          <a:p>
            <a:pPr>
              <a:buAutoNum type="arabicPeriod"/>
            </a:pPr>
            <a:r>
              <a:rPr lang="en-US" dirty="0"/>
              <a:t>Achievement drive</a:t>
            </a:r>
          </a:p>
          <a:p>
            <a:pPr>
              <a:buAutoNum type="arabicPeriod"/>
            </a:pPr>
            <a:r>
              <a:rPr lang="en-US" dirty="0"/>
              <a:t>Leadership motivation</a:t>
            </a:r>
          </a:p>
          <a:p>
            <a:pPr>
              <a:buAutoNum type="arabicPeriod"/>
            </a:pPr>
            <a:r>
              <a:rPr lang="en-US" dirty="0"/>
              <a:t>Honesty and integrity</a:t>
            </a:r>
          </a:p>
          <a:p>
            <a:pPr>
              <a:buAutoNum type="arabicPeriod"/>
            </a:pPr>
            <a:r>
              <a:rPr lang="en-US" dirty="0"/>
              <a:t>Self confidence</a:t>
            </a:r>
          </a:p>
          <a:p>
            <a:pPr>
              <a:buAutoNum type="arabicPeriod"/>
            </a:pPr>
            <a:r>
              <a:rPr lang="en-US" dirty="0"/>
              <a:t>Cognitive ability</a:t>
            </a:r>
          </a:p>
          <a:p>
            <a:pPr>
              <a:buAutoNum type="arabicPeriod"/>
            </a:pPr>
            <a:r>
              <a:rPr lang="en-US" dirty="0"/>
              <a:t>Job related knowledge</a:t>
            </a:r>
          </a:p>
          <a:p>
            <a:pPr>
              <a:buAutoNum type="arabicPeriod"/>
            </a:pPr>
            <a:r>
              <a:rPr lang="en-US" dirty="0"/>
              <a:t>Emotional maturity</a:t>
            </a:r>
          </a:p>
          <a:p>
            <a:pPr>
              <a:buAutoNum type="arabicPeriod"/>
            </a:pPr>
            <a:r>
              <a:rPr lang="en-US" dirty="0"/>
              <a:t>Creativity and originality</a:t>
            </a:r>
          </a:p>
          <a:p>
            <a:pPr>
              <a:buAutoNum type="arabicPeriod"/>
            </a:pPr>
            <a:r>
              <a:rPr lang="en-US" dirty="0"/>
              <a:t>Organizing ability</a:t>
            </a:r>
          </a:p>
          <a:p>
            <a:pPr>
              <a:buAutoNum type="arabicPeriod"/>
            </a:pPr>
            <a:endParaRPr lang="en-US" dirty="0"/>
          </a:p>
        </p:txBody>
      </p:sp>
    </p:spTree>
    <p:extLst>
      <p:ext uri="{BB962C8B-B14F-4D97-AF65-F5344CB8AC3E}">
        <p14:creationId xmlns:p14="http://schemas.microsoft.com/office/powerpoint/2010/main" val="652698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3071E-DFAB-9EB7-67C3-81EF218CB281}"/>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75F0FC1-85DC-4B0C-CC1D-3D800B2BC082}"/>
              </a:ext>
            </a:extLst>
          </p:cNvPr>
          <p:cNvSpPr>
            <a:spLocks noGrp="1"/>
          </p:cNvSpPr>
          <p:nvPr>
            <p:ph idx="1"/>
          </p:nvPr>
        </p:nvSpPr>
        <p:spPr/>
        <p:txBody>
          <a:bodyPr>
            <a:normAutofit/>
          </a:bodyPr>
          <a:lstStyle/>
          <a:p>
            <a:pPr eaLnBrk="1" fontAlgn="auto" hangingPunct="1">
              <a:spcAft>
                <a:spcPts val="0"/>
              </a:spcAft>
              <a:buFont typeface="Arial" panose="020B0604020202020204" pitchFamily="34" charset="0"/>
              <a:buNone/>
              <a:defRPr/>
            </a:pPr>
            <a:r>
              <a:rPr lang="en-US" dirty="0"/>
              <a:t>Based on latest findings, two conclusions can be listed:</a:t>
            </a:r>
          </a:p>
          <a:p>
            <a:pPr eaLnBrk="1" fontAlgn="auto" hangingPunct="1">
              <a:spcAft>
                <a:spcPts val="0"/>
              </a:spcAft>
              <a:defRPr/>
            </a:pPr>
            <a:r>
              <a:rPr lang="en-US" dirty="0"/>
              <a:t>Traits can predict leadership</a:t>
            </a:r>
          </a:p>
          <a:p>
            <a:pPr eaLnBrk="1" fontAlgn="auto" hangingPunct="1">
              <a:spcAft>
                <a:spcPts val="0"/>
              </a:spcAft>
              <a:defRPr/>
            </a:pPr>
            <a:r>
              <a:rPr lang="en-US" dirty="0"/>
              <a:t>Traits do a better job at predicting the emergence of leaders and the appearance of leaders</a:t>
            </a:r>
          </a:p>
          <a:p>
            <a:pPr eaLnBrk="1" fontAlgn="auto" hangingPunct="1">
              <a:spcAft>
                <a:spcPts val="0"/>
              </a:spcAft>
              <a:defRPr/>
            </a:pPr>
            <a:r>
              <a:rPr lang="en-US" b="1" dirty="0"/>
              <a:t>Limitations:</a:t>
            </a:r>
          </a:p>
          <a:p>
            <a:pPr eaLnBrk="1" fontAlgn="auto" hangingPunct="1">
              <a:spcAft>
                <a:spcPts val="0"/>
              </a:spcAft>
              <a:defRPr/>
            </a:pPr>
            <a:r>
              <a:rPr lang="en-US" dirty="0"/>
              <a:t>No universal traits found that predict leadership in all situations.</a:t>
            </a:r>
          </a:p>
          <a:p>
            <a:pPr eaLnBrk="1" fontAlgn="auto" hangingPunct="1">
              <a:spcAft>
                <a:spcPts val="0"/>
              </a:spcAft>
              <a:defRPr/>
            </a:pPr>
            <a:r>
              <a:rPr lang="en-US" dirty="0"/>
              <a:t>Unclear evidence of the cause and effect of relationship of leadership and traits.</a:t>
            </a:r>
          </a:p>
          <a:p>
            <a:pPr eaLnBrk="1" fontAlgn="auto" hangingPunct="1">
              <a:spcAft>
                <a:spcPts val="0"/>
              </a:spcAft>
              <a:defRPr/>
            </a:pPr>
            <a:r>
              <a:rPr lang="en-US" dirty="0"/>
              <a:t>Better predictor of the appearance of leadership than distinguishing effective and ineffective leaders.</a:t>
            </a:r>
          </a:p>
          <a:p>
            <a:endParaRPr lang="en-US" dirty="0"/>
          </a:p>
        </p:txBody>
      </p:sp>
    </p:spTree>
    <p:extLst>
      <p:ext uri="{BB962C8B-B14F-4D97-AF65-F5344CB8AC3E}">
        <p14:creationId xmlns:p14="http://schemas.microsoft.com/office/powerpoint/2010/main" val="2900866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CE28-6DD7-498B-50C4-7E7048C7B0C6}"/>
              </a:ext>
            </a:extLst>
          </p:cNvPr>
          <p:cNvSpPr>
            <a:spLocks noGrp="1"/>
          </p:cNvSpPr>
          <p:nvPr>
            <p:ph type="title"/>
          </p:nvPr>
        </p:nvSpPr>
        <p:spPr/>
        <p:txBody>
          <a:bodyPr/>
          <a:lstStyle/>
          <a:p>
            <a:r>
              <a:rPr lang="en-US" dirty="0"/>
              <a:t>Behavioral Approach to Leadership</a:t>
            </a:r>
          </a:p>
        </p:txBody>
      </p:sp>
      <p:sp>
        <p:nvSpPr>
          <p:cNvPr id="3" name="Content Placeholder 2">
            <a:extLst>
              <a:ext uri="{FF2B5EF4-FFF2-40B4-BE49-F238E27FC236}">
                <a16:creationId xmlns:a16="http://schemas.microsoft.com/office/drawing/2014/main" id="{4DA90931-E08D-6D8C-2C9F-B6DCFE56A07D}"/>
              </a:ext>
            </a:extLst>
          </p:cNvPr>
          <p:cNvSpPr>
            <a:spLocks noGrp="1"/>
          </p:cNvSpPr>
          <p:nvPr>
            <p:ph idx="1"/>
          </p:nvPr>
        </p:nvSpPr>
        <p:spPr/>
        <p:txBody>
          <a:bodyPr/>
          <a:lstStyle/>
          <a:p>
            <a:pPr>
              <a:buAutoNum type="alphaUcPeriod"/>
            </a:pPr>
            <a:r>
              <a:rPr lang="en-US" b="1" dirty="0"/>
              <a:t>The Ohio state studies</a:t>
            </a:r>
          </a:p>
          <a:p>
            <a:r>
              <a:rPr lang="en-US" dirty="0"/>
              <a:t>Behavioral theories propose that specific role behaviors differentiate leaders from non-leaders.    </a:t>
            </a:r>
          </a:p>
          <a:p>
            <a:r>
              <a:rPr lang="en-US" dirty="0"/>
              <a:t>The specific role behavior is determined in terms of how leaders delegate their tasks, how they communicate and motivated their followers. </a:t>
            </a:r>
          </a:p>
          <a:p>
            <a:r>
              <a:rPr lang="en-US" dirty="0"/>
              <a:t>The fundamental assumption of behavioral theories is </a:t>
            </a:r>
            <a:r>
              <a:rPr lang="en-US" b="1" i="1" dirty="0"/>
              <a:t>“Leadership behavior can be taught.”</a:t>
            </a:r>
            <a:r>
              <a:rPr lang="en-US" dirty="0"/>
              <a:t> The main goal of these behavioral theories was to develop leaders.</a:t>
            </a:r>
          </a:p>
          <a:p>
            <a:endParaRPr lang="en-US" dirty="0"/>
          </a:p>
          <a:p>
            <a:pPr marL="0" indent="0">
              <a:buNone/>
            </a:pPr>
            <a:endParaRPr lang="en-US" b="1" dirty="0"/>
          </a:p>
        </p:txBody>
      </p:sp>
    </p:spTree>
    <p:extLst>
      <p:ext uri="{BB962C8B-B14F-4D97-AF65-F5344CB8AC3E}">
        <p14:creationId xmlns:p14="http://schemas.microsoft.com/office/powerpoint/2010/main" val="1605324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8AEB4F-5D0B-D56C-85AB-3F6A2C8238C9}"/>
              </a:ext>
            </a:extLst>
          </p:cNvPr>
          <p:cNvSpPr>
            <a:spLocks noGrp="1"/>
          </p:cNvSpPr>
          <p:nvPr>
            <p:ph idx="1"/>
          </p:nvPr>
        </p:nvSpPr>
        <p:spPr>
          <a:xfrm>
            <a:off x="2589212" y="1252025"/>
            <a:ext cx="8915400" cy="5605975"/>
          </a:xfrm>
        </p:spPr>
        <p:txBody>
          <a:bodyPr>
            <a:normAutofit lnSpcReduction="10000"/>
          </a:bodyPr>
          <a:lstStyle/>
          <a:p>
            <a:pPr eaLnBrk="1" fontAlgn="auto" hangingPunct="1">
              <a:spcAft>
                <a:spcPts val="0"/>
              </a:spcAft>
              <a:defRPr/>
            </a:pPr>
            <a:r>
              <a:rPr lang="en-US" sz="1800" dirty="0"/>
              <a:t>Two dimensions of leadership i.e. initiating structure and consideration. </a:t>
            </a:r>
          </a:p>
          <a:p>
            <a:pPr eaLnBrk="1" fontAlgn="auto" hangingPunct="1">
              <a:spcAft>
                <a:spcPts val="0"/>
              </a:spcAft>
              <a:defRPr/>
            </a:pPr>
            <a:r>
              <a:rPr lang="en-US" sz="1800" b="1" dirty="0"/>
              <a:t>Initiating Structure: </a:t>
            </a:r>
            <a:r>
              <a:rPr lang="en-US" sz="1800" dirty="0"/>
              <a:t>It refers to the extent to which a leader is likely to define and structure his or her role and those of sub-ordinates (in the search for goal attainment). </a:t>
            </a:r>
          </a:p>
          <a:p>
            <a:pPr eaLnBrk="1" fontAlgn="auto" hangingPunct="1">
              <a:spcAft>
                <a:spcPts val="0"/>
              </a:spcAft>
              <a:defRPr/>
            </a:pPr>
            <a:r>
              <a:rPr lang="en-US" sz="1800" b="1" dirty="0"/>
              <a:t>Consideration: </a:t>
            </a:r>
            <a:r>
              <a:rPr lang="en-US" sz="1800" dirty="0"/>
              <a:t>It refers to the extent to which a leader is likely to have job relationships characterized by mutual trust, respect for subordinate’s ideas, and regard for their feelings.</a:t>
            </a:r>
          </a:p>
          <a:p>
            <a:pPr eaLnBrk="1" fontAlgn="auto" hangingPunct="1">
              <a:spcAft>
                <a:spcPts val="0"/>
              </a:spcAft>
              <a:defRPr/>
            </a:pPr>
            <a:endParaRPr lang="en-US" sz="1800" dirty="0"/>
          </a:p>
          <a:p>
            <a:pPr eaLnBrk="1" fontAlgn="auto" hangingPunct="1">
              <a:spcAft>
                <a:spcPts val="0"/>
              </a:spcAft>
              <a:defRPr/>
            </a:pPr>
            <a:endParaRPr lang="en-US" sz="1800" dirty="0"/>
          </a:p>
          <a:p>
            <a:pPr marL="0" indent="0" eaLnBrk="1" fontAlgn="auto" hangingPunct="1">
              <a:spcAft>
                <a:spcPts val="0"/>
              </a:spcAft>
              <a:buNone/>
              <a:defRPr/>
            </a:pPr>
            <a:r>
              <a:rPr lang="en-US" sz="1800" b="1" i="1" dirty="0"/>
              <a:t>              High                                                                                             </a:t>
            </a:r>
          </a:p>
          <a:p>
            <a:pPr eaLnBrk="1" fontAlgn="auto" hangingPunct="1">
              <a:spcAft>
                <a:spcPts val="0"/>
              </a:spcAft>
              <a:defRPr/>
            </a:pPr>
            <a:endParaRPr lang="en-US" sz="1800" b="1" i="1" dirty="0"/>
          </a:p>
          <a:p>
            <a:pPr eaLnBrk="1" fontAlgn="auto" hangingPunct="1">
              <a:spcAft>
                <a:spcPts val="0"/>
              </a:spcAft>
              <a:buFont typeface="Arial" panose="020B0604020202020204" pitchFamily="34" charset="0"/>
              <a:buNone/>
              <a:defRPr/>
            </a:pPr>
            <a:r>
              <a:rPr lang="en-US" sz="1800" b="1" i="1" dirty="0"/>
              <a:t>Consideration</a:t>
            </a:r>
          </a:p>
          <a:p>
            <a:pPr eaLnBrk="1" fontAlgn="auto" hangingPunct="1">
              <a:spcAft>
                <a:spcPts val="0"/>
              </a:spcAft>
              <a:buFont typeface="Arial" panose="020B0604020202020204" pitchFamily="34" charset="0"/>
              <a:buNone/>
              <a:defRPr/>
            </a:pPr>
            <a:endParaRPr lang="en-US" sz="1800" b="1" i="1" dirty="0"/>
          </a:p>
          <a:p>
            <a:pPr eaLnBrk="1" fontAlgn="auto" hangingPunct="1">
              <a:spcAft>
                <a:spcPts val="0"/>
              </a:spcAft>
              <a:buFont typeface="Arial" panose="020B0604020202020204" pitchFamily="34" charset="0"/>
              <a:buNone/>
              <a:defRPr/>
            </a:pPr>
            <a:r>
              <a:rPr lang="en-US" sz="1800" b="1" i="1" dirty="0"/>
              <a:t>               Low                   </a:t>
            </a:r>
          </a:p>
          <a:p>
            <a:pPr eaLnBrk="1" fontAlgn="auto" hangingPunct="1">
              <a:spcAft>
                <a:spcPts val="0"/>
              </a:spcAft>
              <a:buFont typeface="Arial" panose="020B0604020202020204" pitchFamily="34" charset="0"/>
              <a:buNone/>
              <a:defRPr/>
            </a:pPr>
            <a:r>
              <a:rPr lang="en-US" b="1" i="1" dirty="0"/>
              <a:t>                                         </a:t>
            </a:r>
            <a:r>
              <a:rPr lang="en-US" sz="1800" b="1" i="1" dirty="0"/>
              <a:t>   Initiating             High</a:t>
            </a:r>
          </a:p>
          <a:p>
            <a:pPr eaLnBrk="1" fontAlgn="auto" hangingPunct="1">
              <a:spcAft>
                <a:spcPts val="0"/>
              </a:spcAft>
              <a:buFont typeface="Arial" panose="020B0604020202020204" pitchFamily="34" charset="0"/>
              <a:buNone/>
              <a:defRPr/>
            </a:pPr>
            <a:r>
              <a:rPr lang="en-US" sz="1800" b="1" i="1" dirty="0"/>
              <a:t>                                            Structure</a:t>
            </a:r>
          </a:p>
          <a:p>
            <a:endParaRPr lang="en-US" dirty="0"/>
          </a:p>
        </p:txBody>
      </p:sp>
      <p:pic>
        <p:nvPicPr>
          <p:cNvPr id="5" name="Picture 4">
            <a:extLst>
              <a:ext uri="{FF2B5EF4-FFF2-40B4-BE49-F238E27FC236}">
                <a16:creationId xmlns:a16="http://schemas.microsoft.com/office/drawing/2014/main" id="{EB4542EC-2A2C-EB35-8186-A3D399B54875}"/>
              </a:ext>
            </a:extLst>
          </p:cNvPr>
          <p:cNvPicPr>
            <a:picLocks noChangeAspect="1"/>
          </p:cNvPicPr>
          <p:nvPr/>
        </p:nvPicPr>
        <p:blipFill>
          <a:blip r:embed="rId2"/>
          <a:stretch>
            <a:fillRect/>
          </a:stretch>
        </p:blipFill>
        <p:spPr>
          <a:xfrm>
            <a:off x="4344177" y="3974508"/>
            <a:ext cx="3700593" cy="1956986"/>
          </a:xfrm>
          <a:prstGeom prst="rect">
            <a:avLst/>
          </a:prstGeom>
        </p:spPr>
      </p:pic>
    </p:spTree>
    <p:extLst>
      <p:ext uri="{BB962C8B-B14F-4D97-AF65-F5344CB8AC3E}">
        <p14:creationId xmlns:p14="http://schemas.microsoft.com/office/powerpoint/2010/main" val="194899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6B71A-51D2-05E9-3256-352875FA78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145D27-935D-F3C8-B169-AE90300368A9}"/>
              </a:ext>
            </a:extLst>
          </p:cNvPr>
          <p:cNvSpPr>
            <a:spLocks noGrp="1"/>
          </p:cNvSpPr>
          <p:nvPr>
            <p:ph idx="1"/>
          </p:nvPr>
        </p:nvSpPr>
        <p:spPr/>
        <p:txBody>
          <a:bodyPr>
            <a:normAutofit lnSpcReduction="10000"/>
          </a:bodyPr>
          <a:lstStyle/>
          <a:p>
            <a:pPr marL="0" indent="0" eaLnBrk="1" fontAlgn="auto" hangingPunct="1">
              <a:spcAft>
                <a:spcPts val="0"/>
              </a:spcAft>
              <a:buNone/>
              <a:defRPr/>
            </a:pPr>
            <a:r>
              <a:rPr lang="en-US" b="1" dirty="0"/>
              <a:t>The findings of the study showed that:</a:t>
            </a:r>
          </a:p>
          <a:p>
            <a:pPr eaLnBrk="1" fontAlgn="auto" hangingPunct="1">
              <a:spcAft>
                <a:spcPts val="0"/>
              </a:spcAft>
              <a:buFont typeface="Arial" panose="020B0604020202020204" pitchFamily="34" charset="0"/>
              <a:buNone/>
              <a:defRPr/>
            </a:pPr>
            <a:r>
              <a:rPr lang="en-US" dirty="0"/>
              <a:t>     Higher structure behavior resulted in higher performance of employees, but   lower level of their satisfaction.</a:t>
            </a:r>
          </a:p>
          <a:p>
            <a:pPr eaLnBrk="1" fontAlgn="auto" hangingPunct="1">
              <a:spcAft>
                <a:spcPts val="0"/>
              </a:spcAft>
              <a:buFont typeface="Arial" panose="020B0604020202020204" pitchFamily="34" charset="0"/>
              <a:buNone/>
              <a:defRPr/>
            </a:pPr>
            <a:r>
              <a:rPr lang="en-US" dirty="0"/>
              <a:t>      Higher consideration behavior resulted in lower performance of employees, but had fewer absences from work.</a:t>
            </a:r>
          </a:p>
          <a:p>
            <a:pPr eaLnBrk="1" fontAlgn="auto" hangingPunct="1">
              <a:spcAft>
                <a:spcPts val="0"/>
              </a:spcAft>
              <a:buFont typeface="Arial" panose="020B0604020202020204" pitchFamily="34" charset="0"/>
              <a:buNone/>
              <a:defRPr/>
            </a:pPr>
            <a:r>
              <a:rPr lang="en-US" dirty="0"/>
              <a:t>     Thus, high structure and high consideration style was the best all round style as it embraces the best of both the categories.</a:t>
            </a:r>
            <a:r>
              <a:rPr lang="en-US" b="1" i="1" dirty="0"/>
              <a:t> </a:t>
            </a:r>
          </a:p>
          <a:p>
            <a:pPr eaLnBrk="1" fontAlgn="auto" hangingPunct="1">
              <a:spcAft>
                <a:spcPts val="0"/>
              </a:spcAft>
              <a:buFont typeface="Arial" panose="020B0604020202020204" pitchFamily="34" charset="0"/>
              <a:buNone/>
              <a:defRPr/>
            </a:pPr>
            <a:r>
              <a:rPr lang="en-US" b="1" i="1" dirty="0"/>
              <a:t>     Criticisms: </a:t>
            </a:r>
            <a:r>
              <a:rPr lang="en-US" dirty="0"/>
              <a:t>Both initiating structure and consideration may or may not be used in balance way. Further only selected considerations and initiating factors are not ultimate elements to result in best leadership. It does not take into account the situational variables that affect consideration and initiating structure.</a:t>
            </a:r>
            <a:r>
              <a:rPr lang="en-US" b="1" dirty="0"/>
              <a:t> </a:t>
            </a:r>
          </a:p>
          <a:p>
            <a:pPr eaLnBrk="1" fontAlgn="auto" hangingPunct="1">
              <a:spcAft>
                <a:spcPts val="0"/>
              </a:spcAft>
              <a:buFont typeface="Arial" panose="020B0604020202020204" pitchFamily="34" charset="0"/>
              <a:buNone/>
              <a:defRPr/>
            </a:pPr>
            <a:endParaRPr lang="en-US" dirty="0"/>
          </a:p>
          <a:p>
            <a:endParaRPr lang="en-US" dirty="0"/>
          </a:p>
        </p:txBody>
      </p:sp>
    </p:spTree>
    <p:extLst>
      <p:ext uri="{BB962C8B-B14F-4D97-AF65-F5344CB8AC3E}">
        <p14:creationId xmlns:p14="http://schemas.microsoft.com/office/powerpoint/2010/main" val="336869968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606</TotalTime>
  <Words>2609</Words>
  <Application>Microsoft Office PowerPoint</Application>
  <PresentationFormat>Widescreen</PresentationFormat>
  <Paragraphs>196</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Century Gothic</vt:lpstr>
      <vt:lpstr>Wingdings</vt:lpstr>
      <vt:lpstr>Wingdings 3</vt:lpstr>
      <vt:lpstr>Wisp</vt:lpstr>
      <vt:lpstr>Leadership</vt:lpstr>
      <vt:lpstr>Concept of Leadership </vt:lpstr>
      <vt:lpstr>PowerPoint Presentation</vt:lpstr>
      <vt:lpstr>Trait Theory of Leadership</vt:lpstr>
      <vt:lpstr>Trait Theory of Leadership</vt:lpstr>
      <vt:lpstr>PowerPoint Presentation</vt:lpstr>
      <vt:lpstr>Behavioral Approach to Leadership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Contingency Theories</vt:lpstr>
      <vt:lpstr>Contingency Theories</vt:lpstr>
      <vt:lpstr>Contingency Theories</vt:lpstr>
      <vt:lpstr>Contingency Theories</vt:lpstr>
      <vt:lpstr>Contingency Theories</vt:lpstr>
      <vt:lpstr>Contingency Theories</vt:lpstr>
      <vt:lpstr>Emerging approaches to leadership</vt:lpstr>
      <vt:lpstr>Emerging approaches to leadership</vt:lpstr>
      <vt:lpstr>Emerging approaches to leadership</vt:lpstr>
      <vt:lpstr>Emerging approaches to leadership</vt:lpstr>
      <vt:lpstr>PowerPoint Presentation</vt:lpstr>
      <vt:lpstr>Emerging approaches to leadership</vt:lpstr>
      <vt:lpstr>Contemporary issues in Leadership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IT SPACE</dc:creator>
  <cp:lastModifiedBy>IT SPACE</cp:lastModifiedBy>
  <cp:revision>11</cp:revision>
  <dcterms:created xsi:type="dcterms:W3CDTF">2024-02-14T07:40:12Z</dcterms:created>
  <dcterms:modified xsi:type="dcterms:W3CDTF">2025-03-20T15:48:57Z</dcterms:modified>
</cp:coreProperties>
</file>