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660"/>
  </p:normalViewPr>
  <p:slideViewPr>
    <p:cSldViewPr snapToGrid="0">
      <p:cViewPr varScale="1">
        <p:scale>
          <a:sx n="64" d="100"/>
          <a:sy n="64" d="100"/>
        </p:scale>
        <p:origin x="97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5B48A5-287C-89DC-B2E1-BB2B5319D4C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4CDB21C-A553-37AE-DE98-7A3B3DC0EB2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B974C14-FFBE-9018-6956-C6EFA74EC632}"/>
              </a:ext>
            </a:extLst>
          </p:cNvPr>
          <p:cNvSpPr>
            <a:spLocks noGrp="1"/>
          </p:cNvSpPr>
          <p:nvPr>
            <p:ph type="dt" sz="half" idx="10"/>
          </p:nvPr>
        </p:nvSpPr>
        <p:spPr/>
        <p:txBody>
          <a:bodyPr/>
          <a:lstStyle/>
          <a:p>
            <a:fld id="{4986DF0E-0F64-4CD0-9DFE-3F76B2B95299}" type="datetimeFigureOut">
              <a:rPr lang="en-US" smtClean="0"/>
              <a:t>3/23/2025</a:t>
            </a:fld>
            <a:endParaRPr lang="en-US"/>
          </a:p>
        </p:txBody>
      </p:sp>
      <p:sp>
        <p:nvSpPr>
          <p:cNvPr id="5" name="Footer Placeholder 4">
            <a:extLst>
              <a:ext uri="{FF2B5EF4-FFF2-40B4-BE49-F238E27FC236}">
                <a16:creationId xmlns:a16="http://schemas.microsoft.com/office/drawing/2014/main" id="{71E3C51C-9BCF-00AF-4FDF-41DED4D112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AB002C-7CE3-9036-979C-07FC757F32DB}"/>
              </a:ext>
            </a:extLst>
          </p:cNvPr>
          <p:cNvSpPr>
            <a:spLocks noGrp="1"/>
          </p:cNvSpPr>
          <p:nvPr>
            <p:ph type="sldNum" sz="quarter" idx="12"/>
          </p:nvPr>
        </p:nvSpPr>
        <p:spPr/>
        <p:txBody>
          <a:bodyPr/>
          <a:lstStyle/>
          <a:p>
            <a:fld id="{E7AC032F-9032-4458-B4EC-402F74343CB7}" type="slidenum">
              <a:rPr lang="en-US" smtClean="0"/>
              <a:t>‹#›</a:t>
            </a:fld>
            <a:endParaRPr lang="en-US"/>
          </a:p>
        </p:txBody>
      </p:sp>
    </p:spTree>
    <p:extLst>
      <p:ext uri="{BB962C8B-B14F-4D97-AF65-F5344CB8AC3E}">
        <p14:creationId xmlns:p14="http://schemas.microsoft.com/office/powerpoint/2010/main" val="23931880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D711E-C824-3D66-1FE9-6EA6ED48C56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FC9F0B4-1CBC-67C3-5F8D-C804C0F995E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CCDA0D6-0C7E-D965-5DC8-2E4EC3CA7396}"/>
              </a:ext>
            </a:extLst>
          </p:cNvPr>
          <p:cNvSpPr>
            <a:spLocks noGrp="1"/>
          </p:cNvSpPr>
          <p:nvPr>
            <p:ph type="dt" sz="half" idx="10"/>
          </p:nvPr>
        </p:nvSpPr>
        <p:spPr/>
        <p:txBody>
          <a:bodyPr/>
          <a:lstStyle/>
          <a:p>
            <a:fld id="{4986DF0E-0F64-4CD0-9DFE-3F76B2B95299}" type="datetimeFigureOut">
              <a:rPr lang="en-US" smtClean="0"/>
              <a:t>3/23/2025</a:t>
            </a:fld>
            <a:endParaRPr lang="en-US"/>
          </a:p>
        </p:txBody>
      </p:sp>
      <p:sp>
        <p:nvSpPr>
          <p:cNvPr id="5" name="Footer Placeholder 4">
            <a:extLst>
              <a:ext uri="{FF2B5EF4-FFF2-40B4-BE49-F238E27FC236}">
                <a16:creationId xmlns:a16="http://schemas.microsoft.com/office/drawing/2014/main" id="{D6E69BF7-5072-8B24-27D7-E442471A66F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B01BCA-037A-3031-A4F4-CBE8499B2CD7}"/>
              </a:ext>
            </a:extLst>
          </p:cNvPr>
          <p:cNvSpPr>
            <a:spLocks noGrp="1"/>
          </p:cNvSpPr>
          <p:nvPr>
            <p:ph type="sldNum" sz="quarter" idx="12"/>
          </p:nvPr>
        </p:nvSpPr>
        <p:spPr/>
        <p:txBody>
          <a:bodyPr/>
          <a:lstStyle/>
          <a:p>
            <a:fld id="{E7AC032F-9032-4458-B4EC-402F74343CB7}" type="slidenum">
              <a:rPr lang="en-US" smtClean="0"/>
              <a:t>‹#›</a:t>
            </a:fld>
            <a:endParaRPr lang="en-US"/>
          </a:p>
        </p:txBody>
      </p:sp>
    </p:spTree>
    <p:extLst>
      <p:ext uri="{BB962C8B-B14F-4D97-AF65-F5344CB8AC3E}">
        <p14:creationId xmlns:p14="http://schemas.microsoft.com/office/powerpoint/2010/main" val="26130609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80CBFF7-CCF9-A819-70BB-812938467C9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2179E67-1E4D-62CD-8355-188964DB31C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90186A7-3CB8-C963-2A8B-F46CDFB92C10}"/>
              </a:ext>
            </a:extLst>
          </p:cNvPr>
          <p:cNvSpPr>
            <a:spLocks noGrp="1"/>
          </p:cNvSpPr>
          <p:nvPr>
            <p:ph type="dt" sz="half" idx="10"/>
          </p:nvPr>
        </p:nvSpPr>
        <p:spPr/>
        <p:txBody>
          <a:bodyPr/>
          <a:lstStyle/>
          <a:p>
            <a:fld id="{4986DF0E-0F64-4CD0-9DFE-3F76B2B95299}" type="datetimeFigureOut">
              <a:rPr lang="en-US" smtClean="0"/>
              <a:t>3/23/2025</a:t>
            </a:fld>
            <a:endParaRPr lang="en-US"/>
          </a:p>
        </p:txBody>
      </p:sp>
      <p:sp>
        <p:nvSpPr>
          <p:cNvPr id="5" name="Footer Placeholder 4">
            <a:extLst>
              <a:ext uri="{FF2B5EF4-FFF2-40B4-BE49-F238E27FC236}">
                <a16:creationId xmlns:a16="http://schemas.microsoft.com/office/drawing/2014/main" id="{A3D20F68-79BC-9114-A693-6EF62831EC4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AF45A95-6E16-9F44-9077-9972101F2EDE}"/>
              </a:ext>
            </a:extLst>
          </p:cNvPr>
          <p:cNvSpPr>
            <a:spLocks noGrp="1"/>
          </p:cNvSpPr>
          <p:nvPr>
            <p:ph type="sldNum" sz="quarter" idx="12"/>
          </p:nvPr>
        </p:nvSpPr>
        <p:spPr/>
        <p:txBody>
          <a:bodyPr/>
          <a:lstStyle/>
          <a:p>
            <a:fld id="{E7AC032F-9032-4458-B4EC-402F74343CB7}" type="slidenum">
              <a:rPr lang="en-US" smtClean="0"/>
              <a:t>‹#›</a:t>
            </a:fld>
            <a:endParaRPr lang="en-US"/>
          </a:p>
        </p:txBody>
      </p:sp>
    </p:spTree>
    <p:extLst>
      <p:ext uri="{BB962C8B-B14F-4D97-AF65-F5344CB8AC3E}">
        <p14:creationId xmlns:p14="http://schemas.microsoft.com/office/powerpoint/2010/main" val="24988798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FDB1E-7AD5-7249-34FB-F550B67B321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002EBCA-B0FA-35D6-8B98-A8404E5F47F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7D5D24-3947-DA9A-0EE6-C76505AECEB2}"/>
              </a:ext>
            </a:extLst>
          </p:cNvPr>
          <p:cNvSpPr>
            <a:spLocks noGrp="1"/>
          </p:cNvSpPr>
          <p:nvPr>
            <p:ph type="dt" sz="half" idx="10"/>
          </p:nvPr>
        </p:nvSpPr>
        <p:spPr/>
        <p:txBody>
          <a:bodyPr/>
          <a:lstStyle/>
          <a:p>
            <a:fld id="{4986DF0E-0F64-4CD0-9DFE-3F76B2B95299}" type="datetimeFigureOut">
              <a:rPr lang="en-US" smtClean="0"/>
              <a:t>3/23/2025</a:t>
            </a:fld>
            <a:endParaRPr lang="en-US"/>
          </a:p>
        </p:txBody>
      </p:sp>
      <p:sp>
        <p:nvSpPr>
          <p:cNvPr id="5" name="Footer Placeholder 4">
            <a:extLst>
              <a:ext uri="{FF2B5EF4-FFF2-40B4-BE49-F238E27FC236}">
                <a16:creationId xmlns:a16="http://schemas.microsoft.com/office/drawing/2014/main" id="{DB61798D-B502-AB36-A342-1700A4F2043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CC9E56A-0AB2-F65A-C17C-8EA384748B2F}"/>
              </a:ext>
            </a:extLst>
          </p:cNvPr>
          <p:cNvSpPr>
            <a:spLocks noGrp="1"/>
          </p:cNvSpPr>
          <p:nvPr>
            <p:ph type="sldNum" sz="quarter" idx="12"/>
          </p:nvPr>
        </p:nvSpPr>
        <p:spPr/>
        <p:txBody>
          <a:bodyPr/>
          <a:lstStyle/>
          <a:p>
            <a:fld id="{E7AC032F-9032-4458-B4EC-402F74343CB7}" type="slidenum">
              <a:rPr lang="en-US" smtClean="0"/>
              <a:t>‹#›</a:t>
            </a:fld>
            <a:endParaRPr lang="en-US"/>
          </a:p>
        </p:txBody>
      </p:sp>
    </p:spTree>
    <p:extLst>
      <p:ext uri="{BB962C8B-B14F-4D97-AF65-F5344CB8AC3E}">
        <p14:creationId xmlns:p14="http://schemas.microsoft.com/office/powerpoint/2010/main" val="37041333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5BE0CD-24AD-A650-12F1-0907EBFF562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DDC5EC3-54A0-0597-A487-F94C3FEF12A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BCC552D-2552-4961-6721-986630D4B2BC}"/>
              </a:ext>
            </a:extLst>
          </p:cNvPr>
          <p:cNvSpPr>
            <a:spLocks noGrp="1"/>
          </p:cNvSpPr>
          <p:nvPr>
            <p:ph type="dt" sz="half" idx="10"/>
          </p:nvPr>
        </p:nvSpPr>
        <p:spPr/>
        <p:txBody>
          <a:bodyPr/>
          <a:lstStyle/>
          <a:p>
            <a:fld id="{4986DF0E-0F64-4CD0-9DFE-3F76B2B95299}" type="datetimeFigureOut">
              <a:rPr lang="en-US" smtClean="0"/>
              <a:t>3/23/2025</a:t>
            </a:fld>
            <a:endParaRPr lang="en-US"/>
          </a:p>
        </p:txBody>
      </p:sp>
      <p:sp>
        <p:nvSpPr>
          <p:cNvPr id="5" name="Footer Placeholder 4">
            <a:extLst>
              <a:ext uri="{FF2B5EF4-FFF2-40B4-BE49-F238E27FC236}">
                <a16:creationId xmlns:a16="http://schemas.microsoft.com/office/drawing/2014/main" id="{DA8C2B06-392A-AF30-D93F-5E006CFEE9C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35FE93-61C6-290A-B870-10432697B05F}"/>
              </a:ext>
            </a:extLst>
          </p:cNvPr>
          <p:cNvSpPr>
            <a:spLocks noGrp="1"/>
          </p:cNvSpPr>
          <p:nvPr>
            <p:ph type="sldNum" sz="quarter" idx="12"/>
          </p:nvPr>
        </p:nvSpPr>
        <p:spPr/>
        <p:txBody>
          <a:bodyPr/>
          <a:lstStyle/>
          <a:p>
            <a:fld id="{E7AC032F-9032-4458-B4EC-402F74343CB7}" type="slidenum">
              <a:rPr lang="en-US" smtClean="0"/>
              <a:t>‹#›</a:t>
            </a:fld>
            <a:endParaRPr lang="en-US"/>
          </a:p>
        </p:txBody>
      </p:sp>
    </p:spTree>
    <p:extLst>
      <p:ext uri="{BB962C8B-B14F-4D97-AF65-F5344CB8AC3E}">
        <p14:creationId xmlns:p14="http://schemas.microsoft.com/office/powerpoint/2010/main" val="1316161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9B754E-54ED-59C7-53A2-2D4019BED31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43C5749-600B-2C16-6DA1-D08650D92B5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AF2F868-F7E7-1340-FC54-BC18774BBDE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9C6B9DB-DF10-C970-4D6D-DF01AC084820}"/>
              </a:ext>
            </a:extLst>
          </p:cNvPr>
          <p:cNvSpPr>
            <a:spLocks noGrp="1"/>
          </p:cNvSpPr>
          <p:nvPr>
            <p:ph type="dt" sz="half" idx="10"/>
          </p:nvPr>
        </p:nvSpPr>
        <p:spPr/>
        <p:txBody>
          <a:bodyPr/>
          <a:lstStyle/>
          <a:p>
            <a:fld id="{4986DF0E-0F64-4CD0-9DFE-3F76B2B95299}" type="datetimeFigureOut">
              <a:rPr lang="en-US" smtClean="0"/>
              <a:t>3/23/2025</a:t>
            </a:fld>
            <a:endParaRPr lang="en-US"/>
          </a:p>
        </p:txBody>
      </p:sp>
      <p:sp>
        <p:nvSpPr>
          <p:cNvPr id="6" name="Footer Placeholder 5">
            <a:extLst>
              <a:ext uri="{FF2B5EF4-FFF2-40B4-BE49-F238E27FC236}">
                <a16:creationId xmlns:a16="http://schemas.microsoft.com/office/drawing/2014/main" id="{0F675FC5-E31A-1491-E80D-53CD1AEAF18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1BD4DC-AA25-2119-C77A-A5FEB09D0E41}"/>
              </a:ext>
            </a:extLst>
          </p:cNvPr>
          <p:cNvSpPr>
            <a:spLocks noGrp="1"/>
          </p:cNvSpPr>
          <p:nvPr>
            <p:ph type="sldNum" sz="quarter" idx="12"/>
          </p:nvPr>
        </p:nvSpPr>
        <p:spPr/>
        <p:txBody>
          <a:bodyPr/>
          <a:lstStyle/>
          <a:p>
            <a:fld id="{E7AC032F-9032-4458-B4EC-402F74343CB7}" type="slidenum">
              <a:rPr lang="en-US" smtClean="0"/>
              <a:t>‹#›</a:t>
            </a:fld>
            <a:endParaRPr lang="en-US"/>
          </a:p>
        </p:txBody>
      </p:sp>
    </p:spTree>
    <p:extLst>
      <p:ext uri="{BB962C8B-B14F-4D97-AF65-F5344CB8AC3E}">
        <p14:creationId xmlns:p14="http://schemas.microsoft.com/office/powerpoint/2010/main" val="32033069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87FC9-13B4-0088-6A21-E3A6C418604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8305593-2472-4919-FE1D-BBDF8F3D610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63D895F-66F4-F286-BDE6-38617194119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978A2BA-DF36-5A6E-A3F3-B8A69B46AD2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8ABDDA3-70B6-690A-F4CB-C6FE9EA7448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6C08798-6BD4-249C-4B82-228C7C8B834B}"/>
              </a:ext>
            </a:extLst>
          </p:cNvPr>
          <p:cNvSpPr>
            <a:spLocks noGrp="1"/>
          </p:cNvSpPr>
          <p:nvPr>
            <p:ph type="dt" sz="half" idx="10"/>
          </p:nvPr>
        </p:nvSpPr>
        <p:spPr/>
        <p:txBody>
          <a:bodyPr/>
          <a:lstStyle/>
          <a:p>
            <a:fld id="{4986DF0E-0F64-4CD0-9DFE-3F76B2B95299}" type="datetimeFigureOut">
              <a:rPr lang="en-US" smtClean="0"/>
              <a:t>3/23/2025</a:t>
            </a:fld>
            <a:endParaRPr lang="en-US"/>
          </a:p>
        </p:txBody>
      </p:sp>
      <p:sp>
        <p:nvSpPr>
          <p:cNvPr id="8" name="Footer Placeholder 7">
            <a:extLst>
              <a:ext uri="{FF2B5EF4-FFF2-40B4-BE49-F238E27FC236}">
                <a16:creationId xmlns:a16="http://schemas.microsoft.com/office/drawing/2014/main" id="{3BB94E55-DC54-7CC7-DF1A-7DB23CA3086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EF2B39D-8D6A-5966-7791-0D17310A908A}"/>
              </a:ext>
            </a:extLst>
          </p:cNvPr>
          <p:cNvSpPr>
            <a:spLocks noGrp="1"/>
          </p:cNvSpPr>
          <p:nvPr>
            <p:ph type="sldNum" sz="quarter" idx="12"/>
          </p:nvPr>
        </p:nvSpPr>
        <p:spPr/>
        <p:txBody>
          <a:bodyPr/>
          <a:lstStyle/>
          <a:p>
            <a:fld id="{E7AC032F-9032-4458-B4EC-402F74343CB7}" type="slidenum">
              <a:rPr lang="en-US" smtClean="0"/>
              <a:t>‹#›</a:t>
            </a:fld>
            <a:endParaRPr lang="en-US"/>
          </a:p>
        </p:txBody>
      </p:sp>
    </p:spTree>
    <p:extLst>
      <p:ext uri="{BB962C8B-B14F-4D97-AF65-F5344CB8AC3E}">
        <p14:creationId xmlns:p14="http://schemas.microsoft.com/office/powerpoint/2010/main" val="38192229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9B835-2104-DC64-3D64-6E7BD5491E9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D288E72-8D6E-FCAC-0F3D-353AAD7E533E}"/>
              </a:ext>
            </a:extLst>
          </p:cNvPr>
          <p:cNvSpPr>
            <a:spLocks noGrp="1"/>
          </p:cNvSpPr>
          <p:nvPr>
            <p:ph type="dt" sz="half" idx="10"/>
          </p:nvPr>
        </p:nvSpPr>
        <p:spPr/>
        <p:txBody>
          <a:bodyPr/>
          <a:lstStyle/>
          <a:p>
            <a:fld id="{4986DF0E-0F64-4CD0-9DFE-3F76B2B95299}" type="datetimeFigureOut">
              <a:rPr lang="en-US" smtClean="0"/>
              <a:t>3/23/2025</a:t>
            </a:fld>
            <a:endParaRPr lang="en-US"/>
          </a:p>
        </p:txBody>
      </p:sp>
      <p:sp>
        <p:nvSpPr>
          <p:cNvPr id="4" name="Footer Placeholder 3">
            <a:extLst>
              <a:ext uri="{FF2B5EF4-FFF2-40B4-BE49-F238E27FC236}">
                <a16:creationId xmlns:a16="http://schemas.microsoft.com/office/drawing/2014/main" id="{A4278CC4-73C4-B7AE-59F5-C5A6B271539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515429B-10E8-E716-00B8-5EFB843DA917}"/>
              </a:ext>
            </a:extLst>
          </p:cNvPr>
          <p:cNvSpPr>
            <a:spLocks noGrp="1"/>
          </p:cNvSpPr>
          <p:nvPr>
            <p:ph type="sldNum" sz="quarter" idx="12"/>
          </p:nvPr>
        </p:nvSpPr>
        <p:spPr/>
        <p:txBody>
          <a:bodyPr/>
          <a:lstStyle/>
          <a:p>
            <a:fld id="{E7AC032F-9032-4458-B4EC-402F74343CB7}" type="slidenum">
              <a:rPr lang="en-US" smtClean="0"/>
              <a:t>‹#›</a:t>
            </a:fld>
            <a:endParaRPr lang="en-US"/>
          </a:p>
        </p:txBody>
      </p:sp>
    </p:spTree>
    <p:extLst>
      <p:ext uri="{BB962C8B-B14F-4D97-AF65-F5344CB8AC3E}">
        <p14:creationId xmlns:p14="http://schemas.microsoft.com/office/powerpoint/2010/main" val="38969521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1779A9C-1DCB-368C-FF22-951E79923632}"/>
              </a:ext>
            </a:extLst>
          </p:cNvPr>
          <p:cNvSpPr>
            <a:spLocks noGrp="1"/>
          </p:cNvSpPr>
          <p:nvPr>
            <p:ph type="dt" sz="half" idx="10"/>
          </p:nvPr>
        </p:nvSpPr>
        <p:spPr/>
        <p:txBody>
          <a:bodyPr/>
          <a:lstStyle/>
          <a:p>
            <a:fld id="{4986DF0E-0F64-4CD0-9DFE-3F76B2B95299}" type="datetimeFigureOut">
              <a:rPr lang="en-US" smtClean="0"/>
              <a:t>3/23/2025</a:t>
            </a:fld>
            <a:endParaRPr lang="en-US"/>
          </a:p>
        </p:txBody>
      </p:sp>
      <p:sp>
        <p:nvSpPr>
          <p:cNvPr id="3" name="Footer Placeholder 2">
            <a:extLst>
              <a:ext uri="{FF2B5EF4-FFF2-40B4-BE49-F238E27FC236}">
                <a16:creationId xmlns:a16="http://schemas.microsoft.com/office/drawing/2014/main" id="{1A1E43BF-AAE1-E676-1198-3BD0C982493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1319083-993D-63A4-6732-49FD6346A43F}"/>
              </a:ext>
            </a:extLst>
          </p:cNvPr>
          <p:cNvSpPr>
            <a:spLocks noGrp="1"/>
          </p:cNvSpPr>
          <p:nvPr>
            <p:ph type="sldNum" sz="quarter" idx="12"/>
          </p:nvPr>
        </p:nvSpPr>
        <p:spPr/>
        <p:txBody>
          <a:bodyPr/>
          <a:lstStyle/>
          <a:p>
            <a:fld id="{E7AC032F-9032-4458-B4EC-402F74343CB7}" type="slidenum">
              <a:rPr lang="en-US" smtClean="0"/>
              <a:t>‹#›</a:t>
            </a:fld>
            <a:endParaRPr lang="en-US"/>
          </a:p>
        </p:txBody>
      </p:sp>
    </p:spTree>
    <p:extLst>
      <p:ext uri="{BB962C8B-B14F-4D97-AF65-F5344CB8AC3E}">
        <p14:creationId xmlns:p14="http://schemas.microsoft.com/office/powerpoint/2010/main" val="34777415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E45D2A-FDF6-57D7-F162-89FA002C911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CE2137D-C610-ED8D-7610-813A980F1D7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A90901F-3A9B-B68F-35D5-39DC4AD3633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93FA14F-9F97-B0EF-B747-BD7847D61592}"/>
              </a:ext>
            </a:extLst>
          </p:cNvPr>
          <p:cNvSpPr>
            <a:spLocks noGrp="1"/>
          </p:cNvSpPr>
          <p:nvPr>
            <p:ph type="dt" sz="half" idx="10"/>
          </p:nvPr>
        </p:nvSpPr>
        <p:spPr/>
        <p:txBody>
          <a:bodyPr/>
          <a:lstStyle/>
          <a:p>
            <a:fld id="{4986DF0E-0F64-4CD0-9DFE-3F76B2B95299}" type="datetimeFigureOut">
              <a:rPr lang="en-US" smtClean="0"/>
              <a:t>3/23/2025</a:t>
            </a:fld>
            <a:endParaRPr lang="en-US"/>
          </a:p>
        </p:txBody>
      </p:sp>
      <p:sp>
        <p:nvSpPr>
          <p:cNvPr id="6" name="Footer Placeholder 5">
            <a:extLst>
              <a:ext uri="{FF2B5EF4-FFF2-40B4-BE49-F238E27FC236}">
                <a16:creationId xmlns:a16="http://schemas.microsoft.com/office/drawing/2014/main" id="{C59EB096-A742-A04B-0304-5155FFCAE20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CCEB8CC-2D79-379E-9194-87EA8741DD45}"/>
              </a:ext>
            </a:extLst>
          </p:cNvPr>
          <p:cNvSpPr>
            <a:spLocks noGrp="1"/>
          </p:cNvSpPr>
          <p:nvPr>
            <p:ph type="sldNum" sz="quarter" idx="12"/>
          </p:nvPr>
        </p:nvSpPr>
        <p:spPr/>
        <p:txBody>
          <a:bodyPr/>
          <a:lstStyle/>
          <a:p>
            <a:fld id="{E7AC032F-9032-4458-B4EC-402F74343CB7}" type="slidenum">
              <a:rPr lang="en-US" smtClean="0"/>
              <a:t>‹#›</a:t>
            </a:fld>
            <a:endParaRPr lang="en-US"/>
          </a:p>
        </p:txBody>
      </p:sp>
    </p:spTree>
    <p:extLst>
      <p:ext uri="{BB962C8B-B14F-4D97-AF65-F5344CB8AC3E}">
        <p14:creationId xmlns:p14="http://schemas.microsoft.com/office/powerpoint/2010/main" val="31605055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E90C1E-68AA-31F8-83B0-F0C56C8B7FD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93CB114-AC17-5FA3-E666-D6516725F51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56C938B-9920-E276-10C8-4B2EEDD5AA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25F7130-45F4-3FF3-4F13-3E2A0779CCB2}"/>
              </a:ext>
            </a:extLst>
          </p:cNvPr>
          <p:cNvSpPr>
            <a:spLocks noGrp="1"/>
          </p:cNvSpPr>
          <p:nvPr>
            <p:ph type="dt" sz="half" idx="10"/>
          </p:nvPr>
        </p:nvSpPr>
        <p:spPr/>
        <p:txBody>
          <a:bodyPr/>
          <a:lstStyle/>
          <a:p>
            <a:fld id="{4986DF0E-0F64-4CD0-9DFE-3F76B2B95299}" type="datetimeFigureOut">
              <a:rPr lang="en-US" smtClean="0"/>
              <a:t>3/23/2025</a:t>
            </a:fld>
            <a:endParaRPr lang="en-US"/>
          </a:p>
        </p:txBody>
      </p:sp>
      <p:sp>
        <p:nvSpPr>
          <p:cNvPr id="6" name="Footer Placeholder 5">
            <a:extLst>
              <a:ext uri="{FF2B5EF4-FFF2-40B4-BE49-F238E27FC236}">
                <a16:creationId xmlns:a16="http://schemas.microsoft.com/office/drawing/2014/main" id="{F67D0F55-8A44-99B5-DDB3-B93A0EF9BD1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B888BC6-D333-84FD-ECC5-41C1C5CE9B9E}"/>
              </a:ext>
            </a:extLst>
          </p:cNvPr>
          <p:cNvSpPr>
            <a:spLocks noGrp="1"/>
          </p:cNvSpPr>
          <p:nvPr>
            <p:ph type="sldNum" sz="quarter" idx="12"/>
          </p:nvPr>
        </p:nvSpPr>
        <p:spPr/>
        <p:txBody>
          <a:bodyPr/>
          <a:lstStyle/>
          <a:p>
            <a:fld id="{E7AC032F-9032-4458-B4EC-402F74343CB7}" type="slidenum">
              <a:rPr lang="en-US" smtClean="0"/>
              <a:t>‹#›</a:t>
            </a:fld>
            <a:endParaRPr lang="en-US"/>
          </a:p>
        </p:txBody>
      </p:sp>
    </p:spTree>
    <p:extLst>
      <p:ext uri="{BB962C8B-B14F-4D97-AF65-F5344CB8AC3E}">
        <p14:creationId xmlns:p14="http://schemas.microsoft.com/office/powerpoint/2010/main" val="15692522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920B21-0F08-8994-6B86-67682E566FD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34F96BA-3B74-7A7C-BBC8-661D4FA3A6A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9D319BB-8053-BE9F-8B33-61F7AB2E0F2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986DF0E-0F64-4CD0-9DFE-3F76B2B95299}" type="datetimeFigureOut">
              <a:rPr lang="en-US" smtClean="0"/>
              <a:t>3/23/2025</a:t>
            </a:fld>
            <a:endParaRPr lang="en-US"/>
          </a:p>
        </p:txBody>
      </p:sp>
      <p:sp>
        <p:nvSpPr>
          <p:cNvPr id="5" name="Footer Placeholder 4">
            <a:extLst>
              <a:ext uri="{FF2B5EF4-FFF2-40B4-BE49-F238E27FC236}">
                <a16:creationId xmlns:a16="http://schemas.microsoft.com/office/drawing/2014/main" id="{564C5948-DBB7-75D7-C779-72CEB43C041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972D4AB-DE3A-B599-1216-93EAC4F837E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7AC032F-9032-4458-B4EC-402F74343CB7}" type="slidenum">
              <a:rPr lang="en-US" smtClean="0"/>
              <a:t>‹#›</a:t>
            </a:fld>
            <a:endParaRPr lang="en-US"/>
          </a:p>
        </p:txBody>
      </p:sp>
    </p:spTree>
    <p:extLst>
      <p:ext uri="{BB962C8B-B14F-4D97-AF65-F5344CB8AC3E}">
        <p14:creationId xmlns:p14="http://schemas.microsoft.com/office/powerpoint/2010/main" val="24399132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5DF3D44-286D-C080-10F4-E2AA42C47D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1E072C49-A08D-2C59-A141-552D14D01726}"/>
              </a:ext>
            </a:extLst>
          </p:cNvPr>
          <p:cNvSpPr>
            <a:spLocks noGrp="1"/>
          </p:cNvSpPr>
          <p:nvPr>
            <p:ph type="ctrTitle"/>
          </p:nvPr>
        </p:nvSpPr>
        <p:spPr>
          <a:xfrm>
            <a:off x="-814465" y="4170596"/>
            <a:ext cx="9144000" cy="2387600"/>
          </a:xfrm>
        </p:spPr>
        <p:txBody>
          <a:bodyPr>
            <a:normAutofit/>
          </a:bodyPr>
          <a:lstStyle/>
          <a:p>
            <a:r>
              <a:rPr lang="en-US" sz="8800" b="1" dirty="0">
                <a:latin typeface="Algerian" panose="04020705040A02060702" pitchFamily="82" charset="0"/>
              </a:rPr>
              <a:t>Controlling</a:t>
            </a:r>
          </a:p>
        </p:txBody>
      </p:sp>
    </p:spTree>
    <p:extLst>
      <p:ext uri="{BB962C8B-B14F-4D97-AF65-F5344CB8AC3E}">
        <p14:creationId xmlns:p14="http://schemas.microsoft.com/office/powerpoint/2010/main" val="26595535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4D3D5D-D8B6-0AD2-6F96-CC151C9B6CBE}"/>
              </a:ext>
            </a:extLst>
          </p:cNvPr>
          <p:cNvSpPr>
            <a:spLocks noGrp="1"/>
          </p:cNvSpPr>
          <p:nvPr>
            <p:ph type="title"/>
          </p:nvPr>
        </p:nvSpPr>
        <p:spPr/>
        <p:txBody>
          <a:bodyPr/>
          <a:lstStyle/>
          <a:p>
            <a:r>
              <a:rPr lang="en-US" dirty="0">
                <a:solidFill>
                  <a:srgbClr val="C00000"/>
                </a:solidFill>
              </a:rPr>
              <a:t>Types of Control</a:t>
            </a:r>
            <a:endParaRPr lang="en-US" dirty="0"/>
          </a:p>
        </p:txBody>
      </p:sp>
      <p:sp>
        <p:nvSpPr>
          <p:cNvPr id="3" name="Content Placeholder 2">
            <a:extLst>
              <a:ext uri="{FF2B5EF4-FFF2-40B4-BE49-F238E27FC236}">
                <a16:creationId xmlns:a16="http://schemas.microsoft.com/office/drawing/2014/main" id="{E87C5D16-7A55-1A9E-9C09-B8BC541B17E5}"/>
              </a:ext>
            </a:extLst>
          </p:cNvPr>
          <p:cNvSpPr>
            <a:spLocks noGrp="1"/>
          </p:cNvSpPr>
          <p:nvPr>
            <p:ph idx="1"/>
          </p:nvPr>
        </p:nvSpPr>
        <p:spPr/>
        <p:txBody>
          <a:bodyPr>
            <a:normAutofit fontScale="92500"/>
          </a:bodyPr>
          <a:lstStyle/>
          <a:p>
            <a:pPr marL="0" indent="0">
              <a:buNone/>
            </a:pPr>
            <a:r>
              <a:rPr lang="en-US" b="1" dirty="0"/>
              <a:t>2. Concurrent Control:</a:t>
            </a:r>
          </a:p>
          <a:p>
            <a:r>
              <a:rPr lang="en-US" dirty="0"/>
              <a:t>Takes place while a work activity is in progress.</a:t>
            </a:r>
          </a:p>
          <a:p>
            <a:r>
              <a:rPr lang="en-US" dirty="0"/>
              <a:t>Another term for this is </a:t>
            </a:r>
            <a:r>
              <a:rPr lang="en-US" b="1" dirty="0"/>
              <a:t>management by walking around</a:t>
            </a:r>
            <a:r>
              <a:rPr lang="en-US" dirty="0"/>
              <a:t>, which describes a manager being in the work area, interacting directly with employees.</a:t>
            </a:r>
          </a:p>
          <a:p>
            <a:r>
              <a:rPr lang="en-US" dirty="0"/>
              <a:t>Managers can benefit from using concurrent control because it can help them correct problems before they become too costly.</a:t>
            </a:r>
          </a:p>
          <a:p>
            <a:r>
              <a:rPr lang="en-US" dirty="0"/>
              <a:t>For example: Google’s team keep a watchful eye on its online ads, where they watch the number of searches and clicks, the rate at which users click on ads, the revenue this generates every hour and is compared with past data. If they find something not working well, they fine tune it.</a:t>
            </a:r>
          </a:p>
        </p:txBody>
      </p:sp>
    </p:spTree>
    <p:extLst>
      <p:ext uri="{BB962C8B-B14F-4D97-AF65-F5344CB8AC3E}">
        <p14:creationId xmlns:p14="http://schemas.microsoft.com/office/powerpoint/2010/main" val="42883883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0B7167-9A9E-6E2E-B3C1-62E42AAE0AB3}"/>
              </a:ext>
            </a:extLst>
          </p:cNvPr>
          <p:cNvSpPr>
            <a:spLocks noGrp="1"/>
          </p:cNvSpPr>
          <p:nvPr>
            <p:ph type="title"/>
          </p:nvPr>
        </p:nvSpPr>
        <p:spPr/>
        <p:txBody>
          <a:bodyPr/>
          <a:lstStyle/>
          <a:p>
            <a:r>
              <a:rPr lang="en-US" dirty="0">
                <a:solidFill>
                  <a:srgbClr val="C00000"/>
                </a:solidFill>
              </a:rPr>
              <a:t>Types of Control</a:t>
            </a:r>
            <a:endParaRPr lang="en-US" dirty="0"/>
          </a:p>
        </p:txBody>
      </p:sp>
      <p:sp>
        <p:nvSpPr>
          <p:cNvPr id="3" name="Content Placeholder 2">
            <a:extLst>
              <a:ext uri="{FF2B5EF4-FFF2-40B4-BE49-F238E27FC236}">
                <a16:creationId xmlns:a16="http://schemas.microsoft.com/office/drawing/2014/main" id="{483C4D03-8A7F-5CD1-6813-585527AA4B63}"/>
              </a:ext>
            </a:extLst>
          </p:cNvPr>
          <p:cNvSpPr>
            <a:spLocks noGrp="1"/>
          </p:cNvSpPr>
          <p:nvPr>
            <p:ph idx="1"/>
          </p:nvPr>
        </p:nvSpPr>
        <p:spPr/>
        <p:txBody>
          <a:bodyPr/>
          <a:lstStyle/>
          <a:p>
            <a:pPr marL="0" indent="0">
              <a:buNone/>
            </a:pPr>
            <a:r>
              <a:rPr lang="en-US" b="1" dirty="0"/>
              <a:t>3. Feedback Control:</a:t>
            </a:r>
          </a:p>
          <a:p>
            <a:r>
              <a:rPr lang="en-US" dirty="0"/>
              <a:t>The control takes place after the activity is done.</a:t>
            </a:r>
          </a:p>
          <a:p>
            <a:r>
              <a:rPr lang="en-US" dirty="0"/>
              <a:t>Major problem with this type of control is that, by the time a manager has the information, the problems have already occurred, leading to waste or damage.</a:t>
            </a:r>
          </a:p>
          <a:p>
            <a:r>
              <a:rPr lang="en-US" dirty="0"/>
              <a:t>However feedback can enhance motivation as people want to know how well they are doing, and feedback provides the information.</a:t>
            </a:r>
          </a:p>
          <a:p>
            <a:r>
              <a:rPr lang="en-US" dirty="0"/>
              <a:t>Feedback shows variance between the standard and actual performance.</a:t>
            </a:r>
          </a:p>
        </p:txBody>
      </p:sp>
    </p:spTree>
    <p:extLst>
      <p:ext uri="{BB962C8B-B14F-4D97-AF65-F5344CB8AC3E}">
        <p14:creationId xmlns:p14="http://schemas.microsoft.com/office/powerpoint/2010/main" val="41073775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D9EED1-14D1-4AD7-1B26-50A86A43A32E}"/>
              </a:ext>
            </a:extLst>
          </p:cNvPr>
          <p:cNvSpPr>
            <a:spLocks noGrp="1"/>
          </p:cNvSpPr>
          <p:nvPr>
            <p:ph type="title"/>
          </p:nvPr>
        </p:nvSpPr>
        <p:spPr/>
        <p:txBody>
          <a:bodyPr/>
          <a:lstStyle/>
          <a:p>
            <a:r>
              <a:rPr lang="en-US" dirty="0">
                <a:solidFill>
                  <a:srgbClr val="C00000"/>
                </a:solidFill>
              </a:rPr>
              <a:t>Qualities of effective control</a:t>
            </a:r>
          </a:p>
        </p:txBody>
      </p:sp>
      <p:sp>
        <p:nvSpPr>
          <p:cNvPr id="3" name="Content Placeholder 2">
            <a:extLst>
              <a:ext uri="{FF2B5EF4-FFF2-40B4-BE49-F238E27FC236}">
                <a16:creationId xmlns:a16="http://schemas.microsoft.com/office/drawing/2014/main" id="{BEFF6544-2473-1487-3653-C6E9A3D64EC6}"/>
              </a:ext>
            </a:extLst>
          </p:cNvPr>
          <p:cNvSpPr>
            <a:spLocks noGrp="1"/>
          </p:cNvSpPr>
          <p:nvPr>
            <p:ph idx="1"/>
          </p:nvPr>
        </p:nvSpPr>
        <p:spPr>
          <a:xfrm>
            <a:off x="838200" y="1825624"/>
            <a:ext cx="10515600" cy="4919949"/>
          </a:xfrm>
        </p:spPr>
        <p:txBody>
          <a:bodyPr>
            <a:normAutofit lnSpcReduction="10000"/>
          </a:bodyPr>
          <a:lstStyle/>
          <a:p>
            <a:pPr algn="l">
              <a:buFont typeface="+mj-lt"/>
              <a:buAutoNum type="arabicPeriod"/>
            </a:pPr>
            <a:r>
              <a:rPr lang="en-US" b="1" i="0" dirty="0">
                <a:solidFill>
                  <a:srgbClr val="0D0D0D"/>
                </a:solidFill>
                <a:effectLst/>
                <a:highlight>
                  <a:srgbClr val="FFFFFF"/>
                </a:highlight>
              </a:rPr>
              <a:t>Clarity</a:t>
            </a:r>
            <a:r>
              <a:rPr lang="en-US" b="0" i="0" dirty="0">
                <a:solidFill>
                  <a:srgbClr val="0D0D0D"/>
                </a:solidFill>
                <a:effectLst/>
                <a:highlight>
                  <a:srgbClr val="FFFFFF"/>
                </a:highlight>
              </a:rPr>
              <a:t>: Control measures should have clearly defined objectives and targets, ensuring that everyone understands what needs to be achieved and how success will be measured.</a:t>
            </a:r>
          </a:p>
          <a:p>
            <a:pPr algn="l">
              <a:buFont typeface="+mj-lt"/>
              <a:buAutoNum type="arabicPeriod"/>
            </a:pPr>
            <a:r>
              <a:rPr lang="en-US" b="1" i="0" dirty="0">
                <a:solidFill>
                  <a:srgbClr val="0D0D0D"/>
                </a:solidFill>
                <a:effectLst/>
                <a:highlight>
                  <a:srgbClr val="FFFFFF"/>
                </a:highlight>
              </a:rPr>
              <a:t>Flexibility</a:t>
            </a:r>
            <a:r>
              <a:rPr lang="en-US" b="0" i="0" dirty="0">
                <a:solidFill>
                  <a:srgbClr val="0D0D0D"/>
                </a:solidFill>
                <a:effectLst/>
                <a:highlight>
                  <a:srgbClr val="FFFFFF"/>
                </a:highlight>
              </a:rPr>
              <a:t>: While control measures need clarity, they should also be flexible enough to adapt to changing circumstances. Rigidity can hinder responsiveness to new challenges or opportunities.</a:t>
            </a:r>
          </a:p>
          <a:p>
            <a:pPr algn="l">
              <a:buFont typeface="+mj-lt"/>
              <a:buAutoNum type="arabicPeriod"/>
            </a:pPr>
            <a:r>
              <a:rPr lang="en-US" b="1" i="0" dirty="0">
                <a:solidFill>
                  <a:srgbClr val="0D0D0D"/>
                </a:solidFill>
                <a:effectLst/>
                <a:highlight>
                  <a:srgbClr val="FFFFFF"/>
                </a:highlight>
              </a:rPr>
              <a:t>Timeliness</a:t>
            </a:r>
            <a:r>
              <a:rPr lang="en-US" b="0" i="0" dirty="0">
                <a:solidFill>
                  <a:srgbClr val="0D0D0D"/>
                </a:solidFill>
                <a:effectLst/>
                <a:highlight>
                  <a:srgbClr val="FFFFFF"/>
                </a:highlight>
              </a:rPr>
              <a:t>: Controls should provide feedback promptly so that any deviations from plans or standards can be addressed promptly, minimizing the potential impact on performance.</a:t>
            </a:r>
          </a:p>
          <a:p>
            <a:pPr algn="l">
              <a:buFont typeface="+mj-lt"/>
              <a:buAutoNum type="arabicPeriod"/>
            </a:pPr>
            <a:r>
              <a:rPr lang="en-US" b="1" i="0" dirty="0">
                <a:solidFill>
                  <a:srgbClr val="0D0D0D"/>
                </a:solidFill>
                <a:effectLst/>
                <a:highlight>
                  <a:srgbClr val="FFFFFF"/>
                </a:highlight>
              </a:rPr>
              <a:t>Accuracy</a:t>
            </a:r>
            <a:r>
              <a:rPr lang="en-US" b="0" i="0" dirty="0">
                <a:solidFill>
                  <a:srgbClr val="0D0D0D"/>
                </a:solidFill>
                <a:effectLst/>
                <a:highlight>
                  <a:srgbClr val="FFFFFF"/>
                </a:highlight>
              </a:rPr>
              <a:t>: Control systems must generate accurate information about performance, ensuring that decisions are based on reliable data rather than assumptions or guesswork.</a:t>
            </a:r>
          </a:p>
          <a:p>
            <a:endParaRPr lang="en-US" dirty="0"/>
          </a:p>
        </p:txBody>
      </p:sp>
    </p:spTree>
    <p:extLst>
      <p:ext uri="{BB962C8B-B14F-4D97-AF65-F5344CB8AC3E}">
        <p14:creationId xmlns:p14="http://schemas.microsoft.com/office/powerpoint/2010/main" val="15542885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49FC2-EE64-5182-CF5B-3F13130F2ADA}"/>
              </a:ext>
            </a:extLst>
          </p:cNvPr>
          <p:cNvSpPr>
            <a:spLocks noGrp="1"/>
          </p:cNvSpPr>
          <p:nvPr>
            <p:ph type="title"/>
          </p:nvPr>
        </p:nvSpPr>
        <p:spPr/>
        <p:txBody>
          <a:bodyPr/>
          <a:lstStyle/>
          <a:p>
            <a:r>
              <a:rPr lang="en-US" dirty="0">
                <a:solidFill>
                  <a:srgbClr val="C00000"/>
                </a:solidFill>
              </a:rPr>
              <a:t>Qualities of effective control</a:t>
            </a:r>
            <a:endParaRPr lang="en-US" dirty="0"/>
          </a:p>
        </p:txBody>
      </p:sp>
      <p:sp>
        <p:nvSpPr>
          <p:cNvPr id="3" name="Content Placeholder 2">
            <a:extLst>
              <a:ext uri="{FF2B5EF4-FFF2-40B4-BE49-F238E27FC236}">
                <a16:creationId xmlns:a16="http://schemas.microsoft.com/office/drawing/2014/main" id="{03041EB5-C8D2-73C5-13D6-A89526081A23}"/>
              </a:ext>
            </a:extLst>
          </p:cNvPr>
          <p:cNvSpPr>
            <a:spLocks noGrp="1"/>
          </p:cNvSpPr>
          <p:nvPr>
            <p:ph idx="1"/>
          </p:nvPr>
        </p:nvSpPr>
        <p:spPr>
          <a:xfrm>
            <a:off x="838200" y="1825624"/>
            <a:ext cx="10515600" cy="5032375"/>
          </a:xfrm>
        </p:spPr>
        <p:txBody>
          <a:bodyPr>
            <a:normAutofit fontScale="92500" lnSpcReduction="10000"/>
          </a:bodyPr>
          <a:lstStyle/>
          <a:p>
            <a:pPr marL="0" indent="0" algn="l">
              <a:buNone/>
            </a:pPr>
            <a:r>
              <a:rPr lang="en-US" b="1" i="0" dirty="0">
                <a:solidFill>
                  <a:srgbClr val="0D0D0D"/>
                </a:solidFill>
                <a:effectLst/>
                <a:highlight>
                  <a:srgbClr val="FFFFFF"/>
                </a:highlight>
              </a:rPr>
              <a:t>5. Consistency</a:t>
            </a:r>
            <a:r>
              <a:rPr lang="en-US" b="0" i="0" dirty="0">
                <a:solidFill>
                  <a:srgbClr val="0D0D0D"/>
                </a:solidFill>
                <a:effectLst/>
                <a:highlight>
                  <a:srgbClr val="FFFFFF"/>
                </a:highlight>
              </a:rPr>
              <a:t>: Controls should be applied consistently across different areas of the organization to ensure fairness and equity. Inconsistencies can breed resentment and undermine the credibility of the control system.</a:t>
            </a:r>
          </a:p>
          <a:p>
            <a:pPr marL="0" indent="0" algn="l">
              <a:buNone/>
            </a:pPr>
            <a:r>
              <a:rPr lang="en-US" b="1" i="0" dirty="0">
                <a:solidFill>
                  <a:srgbClr val="0D0D0D"/>
                </a:solidFill>
                <a:effectLst/>
                <a:highlight>
                  <a:srgbClr val="FFFFFF"/>
                </a:highlight>
              </a:rPr>
              <a:t>6. Alignment</a:t>
            </a:r>
            <a:r>
              <a:rPr lang="en-US" b="0" i="0" dirty="0">
                <a:solidFill>
                  <a:srgbClr val="0D0D0D"/>
                </a:solidFill>
                <a:effectLst/>
                <a:highlight>
                  <a:srgbClr val="FFFFFF"/>
                </a:highlight>
              </a:rPr>
              <a:t>: Control mechanisms should align with the overall strategies and values of the organization. They should support the desired culture and behavior rather than working against them.</a:t>
            </a:r>
          </a:p>
          <a:p>
            <a:pPr marL="0" indent="0" algn="l">
              <a:buNone/>
            </a:pPr>
            <a:r>
              <a:rPr lang="en-US" b="1" i="0" dirty="0">
                <a:solidFill>
                  <a:srgbClr val="0D0D0D"/>
                </a:solidFill>
                <a:effectLst/>
                <a:highlight>
                  <a:srgbClr val="FFFFFF"/>
                </a:highlight>
              </a:rPr>
              <a:t>7. Participation</a:t>
            </a:r>
            <a:r>
              <a:rPr lang="en-US" b="0" i="0" dirty="0">
                <a:solidFill>
                  <a:srgbClr val="0D0D0D"/>
                </a:solidFill>
                <a:effectLst/>
                <a:highlight>
                  <a:srgbClr val="FFFFFF"/>
                </a:highlight>
              </a:rPr>
              <a:t>: Involving relevant stakeholders in the design and implementation of control measures can increase buy-in and accountability. When people have a say in the process, they are more likely to support the outcomes.</a:t>
            </a:r>
          </a:p>
          <a:p>
            <a:pPr marL="0" indent="0">
              <a:buNone/>
            </a:pPr>
            <a:r>
              <a:rPr lang="en-US" b="1" dirty="0">
                <a:solidFill>
                  <a:srgbClr val="0D0D0D"/>
                </a:solidFill>
                <a:highlight>
                  <a:srgbClr val="FFFFFF"/>
                </a:highlight>
              </a:rPr>
              <a:t>8. </a:t>
            </a:r>
            <a:r>
              <a:rPr lang="en-US" b="1" i="0" dirty="0">
                <a:solidFill>
                  <a:srgbClr val="0D0D0D"/>
                </a:solidFill>
                <a:effectLst/>
                <a:highlight>
                  <a:srgbClr val="FFFFFF"/>
                </a:highlight>
              </a:rPr>
              <a:t>Continuous Improvement</a:t>
            </a:r>
            <a:r>
              <a:rPr lang="en-US" b="0" i="0" dirty="0">
                <a:solidFill>
                  <a:srgbClr val="0D0D0D"/>
                </a:solidFill>
                <a:effectLst/>
                <a:highlight>
                  <a:srgbClr val="FFFFFF"/>
                </a:highlight>
              </a:rPr>
              <a:t>: Effective control is not a one-time effort but an ongoing process of monitoring, evaluation, and adjustment. Organizations should regularly review their control measures and seek ways to enhance their effectiveness.</a:t>
            </a:r>
          </a:p>
          <a:p>
            <a:endParaRPr lang="en-US" dirty="0"/>
          </a:p>
        </p:txBody>
      </p:sp>
    </p:spTree>
    <p:extLst>
      <p:ext uri="{BB962C8B-B14F-4D97-AF65-F5344CB8AC3E}">
        <p14:creationId xmlns:p14="http://schemas.microsoft.com/office/powerpoint/2010/main" val="31783630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84DD39-2E35-1B73-0D25-655EA97A99F4}"/>
              </a:ext>
            </a:extLst>
          </p:cNvPr>
          <p:cNvSpPr>
            <a:spLocks noGrp="1"/>
          </p:cNvSpPr>
          <p:nvPr>
            <p:ph type="title"/>
          </p:nvPr>
        </p:nvSpPr>
        <p:spPr/>
        <p:txBody>
          <a:bodyPr/>
          <a:lstStyle/>
          <a:p>
            <a:r>
              <a:rPr lang="en-US" dirty="0">
                <a:solidFill>
                  <a:srgbClr val="C00000"/>
                </a:solidFill>
              </a:rPr>
              <a:t>The dysfunctional side of control</a:t>
            </a:r>
          </a:p>
        </p:txBody>
      </p:sp>
      <p:sp>
        <p:nvSpPr>
          <p:cNvPr id="3" name="Content Placeholder 2">
            <a:extLst>
              <a:ext uri="{FF2B5EF4-FFF2-40B4-BE49-F238E27FC236}">
                <a16:creationId xmlns:a16="http://schemas.microsoft.com/office/drawing/2014/main" id="{6240F9C0-33BC-700A-3CB2-4E1DC3061CD7}"/>
              </a:ext>
            </a:extLst>
          </p:cNvPr>
          <p:cNvSpPr>
            <a:spLocks noGrp="1"/>
          </p:cNvSpPr>
          <p:nvPr>
            <p:ph idx="1"/>
          </p:nvPr>
        </p:nvSpPr>
        <p:spPr/>
        <p:txBody>
          <a:bodyPr>
            <a:normAutofit fontScale="92500" lnSpcReduction="10000"/>
          </a:bodyPr>
          <a:lstStyle/>
          <a:p>
            <a:pPr algn="l">
              <a:buFont typeface="+mj-lt"/>
              <a:buAutoNum type="arabicPeriod"/>
            </a:pPr>
            <a:r>
              <a:rPr lang="en-US" b="1" i="0" dirty="0">
                <a:solidFill>
                  <a:srgbClr val="0D0D0D"/>
                </a:solidFill>
                <a:effectLst/>
                <a:highlight>
                  <a:srgbClr val="FFFFFF"/>
                </a:highlight>
                <a:latin typeface="Söhne"/>
              </a:rPr>
              <a:t>Micromanagement</a:t>
            </a:r>
            <a:r>
              <a:rPr lang="en-US" b="0" i="0" dirty="0">
                <a:solidFill>
                  <a:srgbClr val="0D0D0D"/>
                </a:solidFill>
                <a:effectLst/>
                <a:highlight>
                  <a:srgbClr val="FFFFFF"/>
                </a:highlight>
                <a:latin typeface="Söhne"/>
              </a:rPr>
              <a:t>: Excessive control can lead to micromanagement, where managers excessively monitor and interfere with the work of their subordinates. This can stifle creativity, demotivate employees, and inhibit autonomy.</a:t>
            </a:r>
          </a:p>
          <a:p>
            <a:pPr algn="l">
              <a:buFont typeface="+mj-lt"/>
              <a:buAutoNum type="arabicPeriod"/>
            </a:pPr>
            <a:r>
              <a:rPr lang="en-US" b="1" i="0" dirty="0">
                <a:solidFill>
                  <a:srgbClr val="0D0D0D"/>
                </a:solidFill>
                <a:effectLst/>
                <a:highlight>
                  <a:srgbClr val="FFFFFF"/>
                </a:highlight>
                <a:latin typeface="Söhne"/>
              </a:rPr>
              <a:t>Resistance and Resentment</a:t>
            </a:r>
            <a:r>
              <a:rPr lang="en-US" b="0" i="0" dirty="0">
                <a:solidFill>
                  <a:srgbClr val="0D0D0D"/>
                </a:solidFill>
                <a:effectLst/>
                <a:highlight>
                  <a:srgbClr val="FFFFFF"/>
                </a:highlight>
                <a:latin typeface="Söhne"/>
              </a:rPr>
              <a:t>: Employees may perceive stringent control measures as a lack of trust from management, leading to resentment and resistance. This can result in passive-aggressive behavior, decreased morale, and even intentional subversion of control systems.</a:t>
            </a:r>
          </a:p>
          <a:p>
            <a:pPr algn="l">
              <a:buFont typeface="+mj-lt"/>
              <a:buAutoNum type="arabicPeriod"/>
            </a:pPr>
            <a:r>
              <a:rPr lang="en-US" b="1" i="0" dirty="0">
                <a:solidFill>
                  <a:srgbClr val="0D0D0D"/>
                </a:solidFill>
                <a:effectLst/>
                <a:highlight>
                  <a:srgbClr val="FFFFFF"/>
                </a:highlight>
                <a:latin typeface="Söhne"/>
              </a:rPr>
              <a:t>Bureaucracy</a:t>
            </a:r>
            <a:r>
              <a:rPr lang="en-US" b="0" i="0" dirty="0">
                <a:solidFill>
                  <a:srgbClr val="0D0D0D"/>
                </a:solidFill>
                <a:effectLst/>
                <a:highlight>
                  <a:srgbClr val="FFFFFF"/>
                </a:highlight>
                <a:latin typeface="Söhne"/>
              </a:rPr>
              <a:t>: Overly complex control systems can create bureaucratic red tape, slowing down decision-making processes and hindering organizational agility. Excessive paperwork, approvals, and layers of hierarchy can impede innovation and responsiveness.</a:t>
            </a:r>
          </a:p>
          <a:p>
            <a:endParaRPr lang="en-US" dirty="0"/>
          </a:p>
        </p:txBody>
      </p:sp>
    </p:spTree>
    <p:extLst>
      <p:ext uri="{BB962C8B-B14F-4D97-AF65-F5344CB8AC3E}">
        <p14:creationId xmlns:p14="http://schemas.microsoft.com/office/powerpoint/2010/main" val="42843666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E93E67-8406-5183-D410-12E3C6EEFD2C}"/>
              </a:ext>
            </a:extLst>
          </p:cNvPr>
          <p:cNvSpPr>
            <a:spLocks noGrp="1"/>
          </p:cNvSpPr>
          <p:nvPr>
            <p:ph type="title"/>
          </p:nvPr>
        </p:nvSpPr>
        <p:spPr/>
        <p:txBody>
          <a:bodyPr/>
          <a:lstStyle/>
          <a:p>
            <a:r>
              <a:rPr lang="en-US" dirty="0">
                <a:solidFill>
                  <a:srgbClr val="C00000"/>
                </a:solidFill>
              </a:rPr>
              <a:t>The dysfunctional side of control</a:t>
            </a:r>
            <a:endParaRPr lang="en-US" dirty="0"/>
          </a:p>
        </p:txBody>
      </p:sp>
      <p:sp>
        <p:nvSpPr>
          <p:cNvPr id="3" name="Content Placeholder 2">
            <a:extLst>
              <a:ext uri="{FF2B5EF4-FFF2-40B4-BE49-F238E27FC236}">
                <a16:creationId xmlns:a16="http://schemas.microsoft.com/office/drawing/2014/main" id="{F898A1F4-4D80-FA4E-BC35-B8E9105D00CC}"/>
              </a:ext>
            </a:extLst>
          </p:cNvPr>
          <p:cNvSpPr>
            <a:spLocks noGrp="1"/>
          </p:cNvSpPr>
          <p:nvPr>
            <p:ph idx="1"/>
          </p:nvPr>
        </p:nvSpPr>
        <p:spPr/>
        <p:txBody>
          <a:bodyPr>
            <a:normAutofit fontScale="92500" lnSpcReduction="20000"/>
          </a:bodyPr>
          <a:lstStyle/>
          <a:p>
            <a:pPr marL="0" indent="0" algn="l">
              <a:buNone/>
            </a:pPr>
            <a:r>
              <a:rPr lang="en-US" b="1" i="0" dirty="0">
                <a:solidFill>
                  <a:srgbClr val="0D0D0D"/>
                </a:solidFill>
                <a:effectLst/>
                <a:highlight>
                  <a:srgbClr val="FFFFFF"/>
                </a:highlight>
                <a:latin typeface="Söhne"/>
              </a:rPr>
              <a:t>4. Loss of Flexibility</a:t>
            </a:r>
            <a:r>
              <a:rPr lang="en-US" b="0" i="0" dirty="0">
                <a:solidFill>
                  <a:srgbClr val="0D0D0D"/>
                </a:solidFill>
                <a:effectLst/>
                <a:highlight>
                  <a:srgbClr val="FFFFFF"/>
                </a:highlight>
                <a:latin typeface="Söhne"/>
              </a:rPr>
              <a:t>: Overemphasis on control can reduce organizational flexibility, making it difficult to adapt to changing market conditions or unexpected challenges. Organizations may miss out on opportunities or fail to address emerging threats due to rigid adherence to established procedures.</a:t>
            </a:r>
          </a:p>
          <a:p>
            <a:pPr marL="0" indent="0" algn="l">
              <a:buNone/>
            </a:pPr>
            <a:r>
              <a:rPr lang="en-US" b="1" i="0" dirty="0">
                <a:solidFill>
                  <a:srgbClr val="0D0D0D"/>
                </a:solidFill>
                <a:effectLst/>
                <a:highlight>
                  <a:srgbClr val="FFFFFF"/>
                </a:highlight>
                <a:latin typeface="Söhne"/>
              </a:rPr>
              <a:t>5. Costs and Resource Drain</a:t>
            </a:r>
            <a:r>
              <a:rPr lang="en-US" b="0" i="0" dirty="0">
                <a:solidFill>
                  <a:srgbClr val="0D0D0D"/>
                </a:solidFill>
                <a:effectLst/>
                <a:highlight>
                  <a:srgbClr val="FFFFFF"/>
                </a:highlight>
                <a:latin typeface="Söhne"/>
              </a:rPr>
              <a:t>: Implementing and maintaining control measures can be resource-intensive, requiring investments in technology, personnel, and training. If the costs outweigh the benefits or if resources are allocated inefficiently, control mechanisms can become a drain on organizational resources.</a:t>
            </a:r>
          </a:p>
          <a:p>
            <a:pPr marL="0" indent="0" algn="l">
              <a:buNone/>
            </a:pPr>
            <a:r>
              <a:rPr lang="en-US" b="1" i="0" dirty="0">
                <a:solidFill>
                  <a:srgbClr val="0D0D0D"/>
                </a:solidFill>
                <a:effectLst/>
                <a:highlight>
                  <a:srgbClr val="FFFFFF"/>
                </a:highlight>
                <a:latin typeface="Söhne"/>
              </a:rPr>
              <a:t>6. Dysfunctional Competition</a:t>
            </a:r>
            <a:r>
              <a:rPr lang="en-US" b="0" i="0" dirty="0">
                <a:solidFill>
                  <a:srgbClr val="0D0D0D"/>
                </a:solidFill>
                <a:effectLst/>
                <a:highlight>
                  <a:srgbClr val="FFFFFF"/>
                </a:highlight>
                <a:latin typeface="Söhne"/>
              </a:rPr>
              <a:t>: Control measures based on individual performance metrics may foster unhealthy competition among employees, leading to siloed behavior, sabotage, or a lack of collaboration.</a:t>
            </a:r>
          </a:p>
          <a:p>
            <a:endParaRPr lang="en-US" dirty="0"/>
          </a:p>
        </p:txBody>
      </p:sp>
    </p:spTree>
    <p:extLst>
      <p:ext uri="{BB962C8B-B14F-4D97-AF65-F5344CB8AC3E}">
        <p14:creationId xmlns:p14="http://schemas.microsoft.com/office/powerpoint/2010/main" val="21046014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B6321D-7B87-C090-6DD7-4B697960AFC2}"/>
              </a:ext>
            </a:extLst>
          </p:cNvPr>
          <p:cNvSpPr>
            <a:spLocks noGrp="1"/>
          </p:cNvSpPr>
          <p:nvPr>
            <p:ph type="title"/>
          </p:nvPr>
        </p:nvSpPr>
        <p:spPr/>
        <p:txBody>
          <a:bodyPr/>
          <a:lstStyle/>
          <a:p>
            <a:r>
              <a:rPr lang="en-US" dirty="0">
                <a:solidFill>
                  <a:srgbClr val="C00000"/>
                </a:solidFill>
              </a:rPr>
              <a:t>Ethical issues in control</a:t>
            </a:r>
          </a:p>
        </p:txBody>
      </p:sp>
      <p:sp>
        <p:nvSpPr>
          <p:cNvPr id="3" name="Content Placeholder 2">
            <a:extLst>
              <a:ext uri="{FF2B5EF4-FFF2-40B4-BE49-F238E27FC236}">
                <a16:creationId xmlns:a16="http://schemas.microsoft.com/office/drawing/2014/main" id="{E19D45D0-FDA1-2970-0E9E-DB73444C8EF2}"/>
              </a:ext>
            </a:extLst>
          </p:cNvPr>
          <p:cNvSpPr>
            <a:spLocks noGrp="1"/>
          </p:cNvSpPr>
          <p:nvPr>
            <p:ph idx="1"/>
          </p:nvPr>
        </p:nvSpPr>
        <p:spPr/>
        <p:txBody>
          <a:bodyPr/>
          <a:lstStyle/>
          <a:p>
            <a:pPr algn="l">
              <a:buFont typeface="+mj-lt"/>
              <a:buAutoNum type="arabicPeriod"/>
            </a:pPr>
            <a:r>
              <a:rPr lang="en-US" b="1" i="0" dirty="0">
                <a:solidFill>
                  <a:srgbClr val="0D0D0D"/>
                </a:solidFill>
                <a:effectLst/>
                <a:highlight>
                  <a:srgbClr val="FFFFFF"/>
                </a:highlight>
                <a:latin typeface="Söhne"/>
              </a:rPr>
              <a:t>Privacy and Surveillance</a:t>
            </a:r>
            <a:r>
              <a:rPr lang="en-US" b="0" i="0" dirty="0">
                <a:solidFill>
                  <a:srgbClr val="0D0D0D"/>
                </a:solidFill>
                <a:effectLst/>
                <a:highlight>
                  <a:srgbClr val="FFFFFF"/>
                </a:highlight>
                <a:latin typeface="Söhne"/>
              </a:rPr>
              <a:t>: Monitoring employee activities to enforce control measures can raise concerns about privacy and surveillance. Employees may feel their rights are being violated if their personal information or activities are excessively monitored without legitimate reasons.</a:t>
            </a:r>
          </a:p>
          <a:p>
            <a:pPr algn="l">
              <a:buFont typeface="+mj-lt"/>
              <a:buAutoNum type="arabicPeriod"/>
            </a:pPr>
            <a:r>
              <a:rPr lang="en-US" b="1" i="0" dirty="0">
                <a:solidFill>
                  <a:srgbClr val="0D0D0D"/>
                </a:solidFill>
                <a:effectLst/>
                <a:highlight>
                  <a:srgbClr val="FFFFFF"/>
                </a:highlight>
                <a:latin typeface="Söhne"/>
              </a:rPr>
              <a:t>Fairness and Equity</a:t>
            </a:r>
            <a:r>
              <a:rPr lang="en-US" b="0" i="0" dirty="0">
                <a:solidFill>
                  <a:srgbClr val="0D0D0D"/>
                </a:solidFill>
                <a:effectLst/>
                <a:highlight>
                  <a:srgbClr val="FFFFFF"/>
                </a:highlight>
                <a:latin typeface="Söhne"/>
              </a:rPr>
              <a:t>: Control measures should be applied fairly and equitably across all members of the organization. Ethical issues may arise if certain groups or individuals are disproportionately targeted or disadvantaged by control systems, leading to perceptions of unfairness or discrimination.</a:t>
            </a:r>
          </a:p>
          <a:p>
            <a:endParaRPr lang="en-US" dirty="0"/>
          </a:p>
        </p:txBody>
      </p:sp>
    </p:spTree>
    <p:extLst>
      <p:ext uri="{BB962C8B-B14F-4D97-AF65-F5344CB8AC3E}">
        <p14:creationId xmlns:p14="http://schemas.microsoft.com/office/powerpoint/2010/main" val="30704417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DC4921-573D-59EF-F279-5648B403F09C}"/>
              </a:ext>
            </a:extLst>
          </p:cNvPr>
          <p:cNvSpPr>
            <a:spLocks noGrp="1"/>
          </p:cNvSpPr>
          <p:nvPr>
            <p:ph type="title"/>
          </p:nvPr>
        </p:nvSpPr>
        <p:spPr/>
        <p:txBody>
          <a:bodyPr/>
          <a:lstStyle/>
          <a:p>
            <a:r>
              <a:rPr lang="en-US" dirty="0">
                <a:solidFill>
                  <a:srgbClr val="C00000"/>
                </a:solidFill>
              </a:rPr>
              <a:t>Ethical issues in control</a:t>
            </a:r>
            <a:endParaRPr lang="en-US" dirty="0"/>
          </a:p>
        </p:txBody>
      </p:sp>
      <p:sp>
        <p:nvSpPr>
          <p:cNvPr id="3" name="Content Placeholder 2">
            <a:extLst>
              <a:ext uri="{FF2B5EF4-FFF2-40B4-BE49-F238E27FC236}">
                <a16:creationId xmlns:a16="http://schemas.microsoft.com/office/drawing/2014/main" id="{88B4AE06-3B4E-C801-6F86-992DDB737957}"/>
              </a:ext>
            </a:extLst>
          </p:cNvPr>
          <p:cNvSpPr>
            <a:spLocks noGrp="1"/>
          </p:cNvSpPr>
          <p:nvPr>
            <p:ph idx="1"/>
          </p:nvPr>
        </p:nvSpPr>
        <p:spPr/>
        <p:txBody>
          <a:bodyPr>
            <a:normAutofit lnSpcReduction="10000"/>
          </a:bodyPr>
          <a:lstStyle/>
          <a:p>
            <a:pPr marL="0" indent="0">
              <a:buNone/>
            </a:pPr>
            <a:r>
              <a:rPr lang="en-US" b="1" i="0" dirty="0">
                <a:solidFill>
                  <a:srgbClr val="0D0D0D"/>
                </a:solidFill>
                <a:effectLst/>
                <a:highlight>
                  <a:srgbClr val="FFFFFF"/>
                </a:highlight>
                <a:latin typeface="Söhne"/>
              </a:rPr>
              <a:t>3. Transparency and Accountability</a:t>
            </a:r>
            <a:r>
              <a:rPr lang="en-US" b="0" i="0" dirty="0">
                <a:solidFill>
                  <a:srgbClr val="0D0D0D"/>
                </a:solidFill>
                <a:effectLst/>
                <a:highlight>
                  <a:srgbClr val="FFFFFF"/>
                </a:highlight>
                <a:latin typeface="Söhne"/>
              </a:rPr>
              <a:t>: Control mechanisms should be transparent, with clear communication about the purposes, methods, and consequences of control measures. Lack of transparency can erode trust and accountability, as employees may feel unfairly scrutinized or penalized without understanding the rationale behind control decisions.</a:t>
            </a:r>
          </a:p>
          <a:p>
            <a:pPr marL="0" indent="0">
              <a:buNone/>
            </a:pPr>
            <a:r>
              <a:rPr lang="en-US" b="1" i="0" dirty="0">
                <a:solidFill>
                  <a:srgbClr val="0D0D0D"/>
                </a:solidFill>
                <a:effectLst/>
                <a:highlight>
                  <a:srgbClr val="FFFFFF"/>
                </a:highlight>
                <a:latin typeface="Söhne"/>
              </a:rPr>
              <a:t>4. Whistleblower Protection</a:t>
            </a:r>
            <a:r>
              <a:rPr lang="en-US" b="0" i="0" dirty="0">
                <a:solidFill>
                  <a:srgbClr val="0D0D0D"/>
                </a:solidFill>
                <a:effectLst/>
                <a:highlight>
                  <a:srgbClr val="FFFFFF"/>
                </a:highlight>
                <a:latin typeface="Söhne"/>
              </a:rPr>
              <a:t>: Employees who observe unethical behavior or misconduct within an organization may face ethical dilemmas regarding whether and how to report such issues. Control mechanisms should include safeguards to protect whistleblowers from retaliation and ensure their concerns are taken seriously and addressed appropriately.</a:t>
            </a:r>
          </a:p>
          <a:p>
            <a:endParaRPr lang="en-US" dirty="0"/>
          </a:p>
        </p:txBody>
      </p:sp>
    </p:spTree>
    <p:extLst>
      <p:ext uri="{BB962C8B-B14F-4D97-AF65-F5344CB8AC3E}">
        <p14:creationId xmlns:p14="http://schemas.microsoft.com/office/powerpoint/2010/main" val="11574983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1470E8-04E7-94EF-A834-00DBFE60F13C}"/>
              </a:ext>
            </a:extLst>
          </p:cNvPr>
          <p:cNvSpPr>
            <a:spLocks noGrp="1"/>
          </p:cNvSpPr>
          <p:nvPr>
            <p:ph type="title"/>
          </p:nvPr>
        </p:nvSpPr>
        <p:spPr/>
        <p:txBody>
          <a:bodyPr/>
          <a:lstStyle/>
          <a:p>
            <a:r>
              <a:rPr lang="en-US" dirty="0">
                <a:solidFill>
                  <a:srgbClr val="C00000"/>
                </a:solidFill>
              </a:rPr>
              <a:t>Ethical issues in control</a:t>
            </a:r>
            <a:endParaRPr lang="en-US" dirty="0"/>
          </a:p>
        </p:txBody>
      </p:sp>
      <p:sp>
        <p:nvSpPr>
          <p:cNvPr id="3" name="Content Placeholder 2">
            <a:extLst>
              <a:ext uri="{FF2B5EF4-FFF2-40B4-BE49-F238E27FC236}">
                <a16:creationId xmlns:a16="http://schemas.microsoft.com/office/drawing/2014/main" id="{BF561421-33A2-8E67-8443-FED25FB0C630}"/>
              </a:ext>
            </a:extLst>
          </p:cNvPr>
          <p:cNvSpPr>
            <a:spLocks noGrp="1"/>
          </p:cNvSpPr>
          <p:nvPr>
            <p:ph idx="1"/>
          </p:nvPr>
        </p:nvSpPr>
        <p:spPr/>
        <p:txBody>
          <a:bodyPr/>
          <a:lstStyle/>
          <a:p>
            <a:pPr marL="0" indent="0">
              <a:buNone/>
            </a:pPr>
            <a:r>
              <a:rPr lang="en-US" b="1" i="0" dirty="0">
                <a:solidFill>
                  <a:srgbClr val="0D0D0D"/>
                </a:solidFill>
                <a:effectLst/>
                <a:highlight>
                  <a:srgbClr val="FFFFFF"/>
                </a:highlight>
                <a:latin typeface="Söhne"/>
              </a:rPr>
              <a:t>5. Balancing Control with Empowerment</a:t>
            </a:r>
            <a:r>
              <a:rPr lang="en-US" b="0" i="0" dirty="0">
                <a:solidFill>
                  <a:srgbClr val="0D0D0D"/>
                </a:solidFill>
                <a:effectLst/>
                <a:highlight>
                  <a:srgbClr val="FFFFFF"/>
                </a:highlight>
                <a:latin typeface="Söhne"/>
              </a:rPr>
              <a:t>: Ethical control requires striking a balance between maintaining accountability and empowering individuals to exercise autonomy and creativity. Ethical issues arise when control measures are overly restrictive or stifling, preventing individuals from contributing their full potential to the organization.</a:t>
            </a:r>
          </a:p>
          <a:p>
            <a:pPr marL="0" indent="0">
              <a:buNone/>
            </a:pPr>
            <a:endParaRPr lang="en-US" b="0" i="0" dirty="0">
              <a:solidFill>
                <a:srgbClr val="0D0D0D"/>
              </a:solidFill>
              <a:effectLst/>
              <a:highlight>
                <a:srgbClr val="FFFFFF"/>
              </a:highlight>
              <a:latin typeface="Söhne"/>
            </a:endParaRPr>
          </a:p>
          <a:p>
            <a:endParaRPr lang="en-US" dirty="0"/>
          </a:p>
        </p:txBody>
      </p:sp>
    </p:spTree>
    <p:extLst>
      <p:ext uri="{BB962C8B-B14F-4D97-AF65-F5344CB8AC3E}">
        <p14:creationId xmlns:p14="http://schemas.microsoft.com/office/powerpoint/2010/main" val="15630499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D9C52-F7A2-6B8B-543F-8D4C635F4923}"/>
              </a:ext>
            </a:extLst>
          </p:cNvPr>
          <p:cNvSpPr>
            <a:spLocks noGrp="1"/>
          </p:cNvSpPr>
          <p:nvPr>
            <p:ph type="title"/>
          </p:nvPr>
        </p:nvSpPr>
        <p:spPr/>
        <p:txBody>
          <a:bodyPr/>
          <a:lstStyle/>
          <a:p>
            <a:r>
              <a:rPr lang="en-US" dirty="0">
                <a:solidFill>
                  <a:srgbClr val="C00000"/>
                </a:solidFill>
              </a:rPr>
              <a:t>Meaning</a:t>
            </a:r>
          </a:p>
        </p:txBody>
      </p:sp>
      <p:sp>
        <p:nvSpPr>
          <p:cNvPr id="3" name="Content Placeholder 2">
            <a:extLst>
              <a:ext uri="{FF2B5EF4-FFF2-40B4-BE49-F238E27FC236}">
                <a16:creationId xmlns:a16="http://schemas.microsoft.com/office/drawing/2014/main" id="{88ADAB4D-5C6C-4B04-C670-59C9D38DCC46}"/>
              </a:ext>
            </a:extLst>
          </p:cNvPr>
          <p:cNvSpPr>
            <a:spLocks noGrp="1"/>
          </p:cNvSpPr>
          <p:nvPr>
            <p:ph idx="1"/>
          </p:nvPr>
        </p:nvSpPr>
        <p:spPr/>
        <p:txBody>
          <a:bodyPr>
            <a:normAutofit lnSpcReduction="10000"/>
          </a:bodyPr>
          <a:lstStyle/>
          <a:p>
            <a:r>
              <a:rPr lang="en-US" dirty="0"/>
              <a:t>Controlling is one of the important functions of a manager. In order to seek planned results from the subordinates, a manager needs to exercise effective control over the activities of the subordinates. </a:t>
            </a:r>
          </a:p>
          <a:p>
            <a:r>
              <a:rPr lang="en-US" dirty="0"/>
              <a:t>In other words, the meaning of controlling function can be defined as ensuring that activities in an organization are performed as per the plans.</a:t>
            </a:r>
          </a:p>
          <a:p>
            <a:r>
              <a:rPr lang="en-US" dirty="0"/>
              <a:t>Controlling also ensures that an organization’s resources are being used effectively &amp; efficiently for the achievement of predetermined goals.</a:t>
            </a:r>
          </a:p>
          <a:p>
            <a:r>
              <a:rPr lang="en-US" b="1" dirty="0"/>
              <a:t>Hence, controlling is the process of monitoring, comparing and correcting work performance.</a:t>
            </a:r>
          </a:p>
        </p:txBody>
      </p:sp>
    </p:spTree>
    <p:extLst>
      <p:ext uri="{BB962C8B-B14F-4D97-AF65-F5344CB8AC3E}">
        <p14:creationId xmlns:p14="http://schemas.microsoft.com/office/powerpoint/2010/main" val="20628440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8F210F-C585-6273-5AC4-4AB3A30AB321}"/>
              </a:ext>
            </a:extLst>
          </p:cNvPr>
          <p:cNvSpPr>
            <a:spLocks noGrp="1"/>
          </p:cNvSpPr>
          <p:nvPr>
            <p:ph type="title"/>
          </p:nvPr>
        </p:nvSpPr>
        <p:spPr/>
        <p:txBody>
          <a:bodyPr/>
          <a:lstStyle/>
          <a:p>
            <a:r>
              <a:rPr lang="en-US" dirty="0">
                <a:solidFill>
                  <a:srgbClr val="C00000"/>
                </a:solidFill>
              </a:rPr>
              <a:t>Importance of controlling</a:t>
            </a:r>
          </a:p>
        </p:txBody>
      </p:sp>
      <p:sp>
        <p:nvSpPr>
          <p:cNvPr id="3" name="Content Placeholder 2">
            <a:extLst>
              <a:ext uri="{FF2B5EF4-FFF2-40B4-BE49-F238E27FC236}">
                <a16:creationId xmlns:a16="http://schemas.microsoft.com/office/drawing/2014/main" id="{C699CDA5-D816-C491-CC9B-AFA6A8935472}"/>
              </a:ext>
            </a:extLst>
          </p:cNvPr>
          <p:cNvSpPr>
            <a:spLocks noGrp="1"/>
          </p:cNvSpPr>
          <p:nvPr>
            <p:ph idx="1"/>
          </p:nvPr>
        </p:nvSpPr>
        <p:spPr>
          <a:xfrm>
            <a:off x="838200" y="1543987"/>
            <a:ext cx="10515600" cy="5141626"/>
          </a:xfrm>
        </p:spPr>
        <p:txBody>
          <a:bodyPr>
            <a:normAutofit fontScale="85000" lnSpcReduction="20000"/>
          </a:bodyPr>
          <a:lstStyle/>
          <a:p>
            <a:pPr marL="0" indent="0">
              <a:buNone/>
            </a:pPr>
            <a:r>
              <a:rPr lang="en-US" b="1" dirty="0"/>
              <a:t>1-Helps in Achieving Organization goals: -</a:t>
            </a:r>
          </a:p>
          <a:p>
            <a:pPr marL="0" indent="0">
              <a:buNone/>
            </a:pPr>
            <a:r>
              <a:rPr lang="en-US" dirty="0"/>
              <a:t>Controlling function ensures that all the activities in the organization takes place. According to plan and if there is any deviation, timely action is taken to bring back the activities on the path of planning.</a:t>
            </a:r>
          </a:p>
          <a:p>
            <a:pPr marL="0" indent="0">
              <a:buNone/>
            </a:pPr>
            <a:r>
              <a:rPr lang="en-US" b="1" dirty="0"/>
              <a:t>2-Judging Accuracy of Standards: -</a:t>
            </a:r>
          </a:p>
          <a:p>
            <a:pPr marL="0" indent="0">
              <a:buNone/>
            </a:pPr>
            <a:r>
              <a:rPr lang="en-US" dirty="0"/>
              <a:t>An accurate control system revise standards from time to time to match them with environmental changes.</a:t>
            </a:r>
          </a:p>
          <a:p>
            <a:pPr marL="0" indent="0">
              <a:buNone/>
            </a:pPr>
            <a:r>
              <a:rPr lang="en-US" b="1" dirty="0"/>
              <a:t>3-Making Efficient use of Resources: </a:t>
            </a:r>
            <a:r>
              <a:rPr lang="en-US" dirty="0"/>
              <a:t>-</a:t>
            </a:r>
          </a:p>
          <a:p>
            <a:pPr marL="0" indent="0">
              <a:buNone/>
            </a:pPr>
            <a:r>
              <a:rPr lang="en-US" dirty="0"/>
              <a:t>Under controlling each activity is performed according to pre-determined standards. As a result, there is effective use of resources.</a:t>
            </a:r>
          </a:p>
          <a:p>
            <a:pPr marL="0" indent="0">
              <a:buNone/>
            </a:pPr>
            <a:r>
              <a:rPr lang="en-US" b="1" dirty="0"/>
              <a:t>4-Imporves Employee Motivation: -</a:t>
            </a:r>
          </a:p>
          <a:p>
            <a:pPr marL="0" indent="0">
              <a:buNone/>
            </a:pPr>
            <a:r>
              <a:rPr lang="en-US" dirty="0"/>
              <a:t>The employees must know clearly the standards against which their performance will be judged. An effective control system communicates the goal and standards of appraisal for employees to subordinates well in advance which motivates them to perform in certain way.</a:t>
            </a:r>
          </a:p>
        </p:txBody>
      </p:sp>
    </p:spTree>
    <p:extLst>
      <p:ext uri="{BB962C8B-B14F-4D97-AF65-F5344CB8AC3E}">
        <p14:creationId xmlns:p14="http://schemas.microsoft.com/office/powerpoint/2010/main" val="1272468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DC8330-4EE0-F84D-385E-0D93DCA3374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FC74EDB-5EC8-F33F-7384-C093A9E97630}"/>
              </a:ext>
            </a:extLst>
          </p:cNvPr>
          <p:cNvSpPr>
            <a:spLocks noGrp="1"/>
          </p:cNvSpPr>
          <p:nvPr>
            <p:ph idx="1"/>
          </p:nvPr>
        </p:nvSpPr>
        <p:spPr>
          <a:xfrm>
            <a:off x="838200" y="1825624"/>
            <a:ext cx="10515600" cy="4800027"/>
          </a:xfrm>
        </p:spPr>
        <p:txBody>
          <a:bodyPr>
            <a:normAutofit/>
          </a:bodyPr>
          <a:lstStyle/>
          <a:p>
            <a:pPr marL="0" indent="0">
              <a:buNone/>
            </a:pPr>
            <a:r>
              <a:rPr lang="en-US" b="1" dirty="0"/>
              <a:t>5-Ensures Order and Discipline: -</a:t>
            </a:r>
          </a:p>
          <a:p>
            <a:pPr marL="0" indent="0">
              <a:buNone/>
            </a:pPr>
            <a:r>
              <a:rPr lang="en-US" dirty="0"/>
              <a:t>Effective controlling system keeps the subordinates under check and makes sure they perform their function efficiently.</a:t>
            </a:r>
          </a:p>
          <a:p>
            <a:pPr marL="0" indent="0">
              <a:buNone/>
            </a:pPr>
            <a:r>
              <a:rPr lang="en-US" b="1" dirty="0"/>
              <a:t>6-Controlling Helps in Minimizing the Errors: -</a:t>
            </a:r>
          </a:p>
          <a:p>
            <a:pPr marL="0" indent="0">
              <a:buNone/>
            </a:pPr>
            <a:r>
              <a:rPr lang="en-US" dirty="0"/>
              <a:t>An effective controlling system helps in minimizing the errors by continuous monitoring and check.</a:t>
            </a:r>
          </a:p>
        </p:txBody>
      </p:sp>
    </p:spTree>
    <p:extLst>
      <p:ext uri="{BB962C8B-B14F-4D97-AF65-F5344CB8AC3E}">
        <p14:creationId xmlns:p14="http://schemas.microsoft.com/office/powerpoint/2010/main" val="15639127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DC7B63-78BB-023B-587B-2F2A11E5BD65}"/>
              </a:ext>
            </a:extLst>
          </p:cNvPr>
          <p:cNvSpPr>
            <a:spLocks noGrp="1"/>
          </p:cNvSpPr>
          <p:nvPr>
            <p:ph type="title"/>
          </p:nvPr>
        </p:nvSpPr>
        <p:spPr/>
        <p:txBody>
          <a:bodyPr/>
          <a:lstStyle/>
          <a:p>
            <a:r>
              <a:rPr lang="en-US" dirty="0">
                <a:solidFill>
                  <a:srgbClr val="C00000"/>
                </a:solidFill>
              </a:rPr>
              <a:t>The Control Process</a:t>
            </a:r>
          </a:p>
        </p:txBody>
      </p:sp>
      <p:sp>
        <p:nvSpPr>
          <p:cNvPr id="3" name="Content Placeholder 2">
            <a:extLst>
              <a:ext uri="{FF2B5EF4-FFF2-40B4-BE49-F238E27FC236}">
                <a16:creationId xmlns:a16="http://schemas.microsoft.com/office/drawing/2014/main" id="{F6677301-7A16-0C37-BC4D-46D5CE23D118}"/>
              </a:ext>
            </a:extLst>
          </p:cNvPr>
          <p:cNvSpPr>
            <a:spLocks noGrp="1"/>
          </p:cNvSpPr>
          <p:nvPr>
            <p:ph idx="1"/>
          </p:nvPr>
        </p:nvSpPr>
        <p:spPr/>
        <p:txBody>
          <a:bodyPr/>
          <a:lstStyle/>
          <a:p>
            <a:pPr marL="0" indent="0">
              <a:buNone/>
            </a:pPr>
            <a:r>
              <a:rPr lang="en-US" b="1" dirty="0"/>
              <a:t>1. Setting up of Standards: -</a:t>
            </a:r>
          </a:p>
          <a:p>
            <a:r>
              <a:rPr lang="en-US" dirty="0"/>
              <a:t>Standards means target or the yardstick which the actual performance is measured.</a:t>
            </a:r>
          </a:p>
          <a:p>
            <a:r>
              <a:rPr lang="en-US" dirty="0"/>
              <a:t>Standards must be set up keeping in mind the resources of the organization and as far as possible standards must be set up in numerical or measurable terms.</a:t>
            </a:r>
          </a:p>
        </p:txBody>
      </p:sp>
    </p:spTree>
    <p:extLst>
      <p:ext uri="{BB962C8B-B14F-4D97-AF65-F5344CB8AC3E}">
        <p14:creationId xmlns:p14="http://schemas.microsoft.com/office/powerpoint/2010/main" val="32856960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70841E-CF11-0925-6ACA-68C9F93C0AA3}"/>
              </a:ext>
            </a:extLst>
          </p:cNvPr>
          <p:cNvSpPr>
            <a:spLocks noGrp="1"/>
          </p:cNvSpPr>
          <p:nvPr>
            <p:ph type="title"/>
          </p:nvPr>
        </p:nvSpPr>
        <p:spPr/>
        <p:txBody>
          <a:bodyPr/>
          <a:lstStyle/>
          <a:p>
            <a:r>
              <a:rPr lang="en-US" dirty="0">
                <a:solidFill>
                  <a:srgbClr val="C00000"/>
                </a:solidFill>
              </a:rPr>
              <a:t>The Control Process</a:t>
            </a:r>
            <a:endParaRPr lang="en-US" dirty="0"/>
          </a:p>
        </p:txBody>
      </p:sp>
      <p:sp>
        <p:nvSpPr>
          <p:cNvPr id="3" name="Content Placeholder 2">
            <a:extLst>
              <a:ext uri="{FF2B5EF4-FFF2-40B4-BE49-F238E27FC236}">
                <a16:creationId xmlns:a16="http://schemas.microsoft.com/office/drawing/2014/main" id="{2514251A-86F4-260B-A321-A5E6BF5EEDC8}"/>
              </a:ext>
            </a:extLst>
          </p:cNvPr>
          <p:cNvSpPr>
            <a:spLocks noGrp="1"/>
          </p:cNvSpPr>
          <p:nvPr>
            <p:ph idx="1"/>
          </p:nvPr>
        </p:nvSpPr>
        <p:spPr/>
        <p:txBody>
          <a:bodyPr/>
          <a:lstStyle/>
          <a:p>
            <a:pPr marL="0" indent="0">
              <a:buNone/>
            </a:pPr>
            <a:r>
              <a:rPr lang="en-US" b="1" dirty="0"/>
              <a:t>2. Measuring of Performance: -</a:t>
            </a:r>
          </a:p>
          <a:p>
            <a:r>
              <a:rPr lang="en-US" dirty="0"/>
              <a:t>After setting up standards the performance of the employees is measured by evaluation of the actual work done by the employees.</a:t>
            </a:r>
          </a:p>
          <a:p>
            <a:r>
              <a:rPr lang="en-US" dirty="0"/>
              <a:t> While measuring the performance the quantitative as well as qualitative aspect of performance is kept in mind.</a:t>
            </a:r>
          </a:p>
          <a:p>
            <a:r>
              <a:rPr lang="en-US" dirty="0"/>
              <a:t>Measurement and preparation of report can be done on the basis of personal observations, statistical reports, oral reports and written reports.</a:t>
            </a:r>
          </a:p>
        </p:txBody>
      </p:sp>
    </p:spTree>
    <p:extLst>
      <p:ext uri="{BB962C8B-B14F-4D97-AF65-F5344CB8AC3E}">
        <p14:creationId xmlns:p14="http://schemas.microsoft.com/office/powerpoint/2010/main" val="3296756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910693-F01B-8FAF-DFC2-68598DB0586D}"/>
              </a:ext>
            </a:extLst>
          </p:cNvPr>
          <p:cNvSpPr>
            <a:spLocks noGrp="1"/>
          </p:cNvSpPr>
          <p:nvPr>
            <p:ph type="title"/>
          </p:nvPr>
        </p:nvSpPr>
        <p:spPr/>
        <p:txBody>
          <a:bodyPr/>
          <a:lstStyle/>
          <a:p>
            <a:r>
              <a:rPr lang="en-US" dirty="0">
                <a:solidFill>
                  <a:srgbClr val="C00000"/>
                </a:solidFill>
              </a:rPr>
              <a:t>The Control Process</a:t>
            </a:r>
            <a:endParaRPr lang="en-US" dirty="0"/>
          </a:p>
        </p:txBody>
      </p:sp>
      <p:sp>
        <p:nvSpPr>
          <p:cNvPr id="3" name="Content Placeholder 2">
            <a:extLst>
              <a:ext uri="{FF2B5EF4-FFF2-40B4-BE49-F238E27FC236}">
                <a16:creationId xmlns:a16="http://schemas.microsoft.com/office/drawing/2014/main" id="{B9C69E2F-C99D-7146-4337-B5B5B7B83A76}"/>
              </a:ext>
            </a:extLst>
          </p:cNvPr>
          <p:cNvSpPr>
            <a:spLocks noGrp="1"/>
          </p:cNvSpPr>
          <p:nvPr>
            <p:ph idx="1"/>
          </p:nvPr>
        </p:nvSpPr>
        <p:spPr/>
        <p:txBody>
          <a:bodyPr/>
          <a:lstStyle/>
          <a:p>
            <a:pPr marL="0" indent="0">
              <a:buNone/>
            </a:pPr>
            <a:r>
              <a:rPr lang="en-US" b="1" dirty="0"/>
              <a:t>3. Compare Performance against Standards: -</a:t>
            </a:r>
          </a:p>
          <a:p>
            <a:r>
              <a:rPr lang="en-US" dirty="0"/>
              <a:t>After measuring the performance, the manager compares the actual performance with the planned performance and standards. </a:t>
            </a:r>
          </a:p>
          <a:p>
            <a:r>
              <a:rPr lang="en-US" dirty="0"/>
              <a:t>If there is match in both then the controlling function ends there, but if there is mismatch or deviation then the manager tries to find out the extent of deviation.</a:t>
            </a:r>
          </a:p>
          <a:p>
            <a:r>
              <a:rPr lang="en-US" dirty="0"/>
              <a:t>Deviations outside the acceptable range of variation need attention.</a:t>
            </a:r>
          </a:p>
        </p:txBody>
      </p:sp>
    </p:spTree>
    <p:extLst>
      <p:ext uri="{BB962C8B-B14F-4D97-AF65-F5344CB8AC3E}">
        <p14:creationId xmlns:p14="http://schemas.microsoft.com/office/powerpoint/2010/main" val="26748866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B4D3A-D192-DECD-01C8-398F116BE6B9}"/>
              </a:ext>
            </a:extLst>
          </p:cNvPr>
          <p:cNvSpPr>
            <a:spLocks noGrp="1"/>
          </p:cNvSpPr>
          <p:nvPr>
            <p:ph type="title"/>
          </p:nvPr>
        </p:nvSpPr>
        <p:spPr/>
        <p:txBody>
          <a:bodyPr/>
          <a:lstStyle/>
          <a:p>
            <a:r>
              <a:rPr lang="en-US" dirty="0">
                <a:solidFill>
                  <a:srgbClr val="C00000"/>
                </a:solidFill>
              </a:rPr>
              <a:t>The Control Process</a:t>
            </a:r>
            <a:endParaRPr lang="en-US" dirty="0"/>
          </a:p>
        </p:txBody>
      </p:sp>
      <p:sp>
        <p:nvSpPr>
          <p:cNvPr id="3" name="Content Placeholder 2">
            <a:extLst>
              <a:ext uri="{FF2B5EF4-FFF2-40B4-BE49-F238E27FC236}">
                <a16:creationId xmlns:a16="http://schemas.microsoft.com/office/drawing/2014/main" id="{76171253-BF6F-38EB-AB26-11F4F5910A95}"/>
              </a:ext>
            </a:extLst>
          </p:cNvPr>
          <p:cNvSpPr>
            <a:spLocks noGrp="1"/>
          </p:cNvSpPr>
          <p:nvPr>
            <p:ph idx="1"/>
          </p:nvPr>
        </p:nvSpPr>
        <p:spPr>
          <a:xfrm>
            <a:off x="838200" y="1825625"/>
            <a:ext cx="10515600" cy="4667250"/>
          </a:xfrm>
        </p:spPr>
        <p:txBody>
          <a:bodyPr>
            <a:normAutofit fontScale="92500" lnSpcReduction="10000"/>
          </a:bodyPr>
          <a:lstStyle/>
          <a:p>
            <a:pPr marL="0" indent="0">
              <a:buNone/>
            </a:pPr>
            <a:r>
              <a:rPr lang="en-US" b="1" dirty="0"/>
              <a:t>4. Taking managerial action</a:t>
            </a:r>
          </a:p>
          <a:p>
            <a:pPr marL="0" indent="0">
              <a:buNone/>
            </a:pPr>
            <a:r>
              <a:rPr lang="en-US" dirty="0"/>
              <a:t>Managers choose among three possible courses of action: do nothing, correct the actual performance or revise the standard.</a:t>
            </a:r>
          </a:p>
          <a:p>
            <a:pPr marL="0" indent="0">
              <a:buNone/>
            </a:pPr>
            <a:r>
              <a:rPr lang="en-US" b="1" dirty="0"/>
              <a:t>Correct actual performance: </a:t>
            </a:r>
          </a:p>
          <a:p>
            <a:pPr marL="0" indent="0">
              <a:buNone/>
            </a:pPr>
            <a:r>
              <a:rPr lang="en-US" dirty="0"/>
              <a:t>Depending on what the problem is, a manager could take different corrective actions. </a:t>
            </a:r>
          </a:p>
          <a:p>
            <a:pPr marL="0" indent="0">
              <a:buNone/>
            </a:pPr>
            <a:r>
              <a:rPr lang="en-US" dirty="0"/>
              <a:t>For instance, if unsatisfactory work is the reason for performance variations, the manager could correct it by implementing training programs, taking disciplinary actions, making changes in compensation practices and so on.</a:t>
            </a:r>
          </a:p>
          <a:p>
            <a:pPr marL="0" indent="0">
              <a:buNone/>
            </a:pPr>
            <a:r>
              <a:rPr lang="en-US" b="1" dirty="0"/>
              <a:t>Revise the standard:</a:t>
            </a:r>
          </a:p>
          <a:p>
            <a:pPr marL="0" indent="0">
              <a:buNone/>
            </a:pPr>
            <a:r>
              <a:rPr lang="en-US" dirty="0"/>
              <a:t>In some cases, the variance may be a result of an unrealistic standard-a goal that is too low or too high. In this case the standard needs corrective action.</a:t>
            </a:r>
          </a:p>
        </p:txBody>
      </p:sp>
    </p:spTree>
    <p:extLst>
      <p:ext uri="{BB962C8B-B14F-4D97-AF65-F5344CB8AC3E}">
        <p14:creationId xmlns:p14="http://schemas.microsoft.com/office/powerpoint/2010/main" val="7143725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F9225-0CD4-6CE8-A968-4474A23CD444}"/>
              </a:ext>
            </a:extLst>
          </p:cNvPr>
          <p:cNvSpPr>
            <a:spLocks noGrp="1"/>
          </p:cNvSpPr>
          <p:nvPr>
            <p:ph type="title"/>
          </p:nvPr>
        </p:nvSpPr>
        <p:spPr/>
        <p:txBody>
          <a:bodyPr/>
          <a:lstStyle/>
          <a:p>
            <a:r>
              <a:rPr lang="en-US" dirty="0">
                <a:solidFill>
                  <a:srgbClr val="C00000"/>
                </a:solidFill>
              </a:rPr>
              <a:t>Types of Control</a:t>
            </a:r>
          </a:p>
        </p:txBody>
      </p:sp>
      <p:sp>
        <p:nvSpPr>
          <p:cNvPr id="3" name="Content Placeholder 2">
            <a:extLst>
              <a:ext uri="{FF2B5EF4-FFF2-40B4-BE49-F238E27FC236}">
                <a16:creationId xmlns:a16="http://schemas.microsoft.com/office/drawing/2014/main" id="{B54DA930-EE55-C251-990A-BE44174C50D8}"/>
              </a:ext>
            </a:extLst>
          </p:cNvPr>
          <p:cNvSpPr>
            <a:spLocks noGrp="1"/>
          </p:cNvSpPr>
          <p:nvPr>
            <p:ph idx="1"/>
          </p:nvPr>
        </p:nvSpPr>
        <p:spPr/>
        <p:txBody>
          <a:bodyPr>
            <a:normAutofit fontScale="92500"/>
          </a:bodyPr>
          <a:lstStyle/>
          <a:p>
            <a:pPr marL="514350" indent="-514350">
              <a:buAutoNum type="arabicPeriod"/>
            </a:pPr>
            <a:r>
              <a:rPr lang="en-US" b="1" dirty="0"/>
              <a:t>Feedforward Control:</a:t>
            </a:r>
          </a:p>
          <a:p>
            <a:r>
              <a:rPr lang="en-US" dirty="0"/>
              <a:t>It is the most desirable type of control which takes place before the actual activity.</a:t>
            </a:r>
          </a:p>
          <a:p>
            <a:r>
              <a:rPr lang="en-US" dirty="0"/>
              <a:t>Taking managerial action before a problem occurs.</a:t>
            </a:r>
          </a:p>
          <a:p>
            <a:r>
              <a:rPr lang="en-US" dirty="0"/>
              <a:t>This way, problems can be prevented rather than requiring correction after any damage like poor quality products, lost customers lost revenue etc.</a:t>
            </a:r>
          </a:p>
          <a:p>
            <a:r>
              <a:rPr lang="en-US" dirty="0"/>
              <a:t>However, feedforward control requires timely and accurate information that isn’t always easy to get.</a:t>
            </a:r>
          </a:p>
          <a:p>
            <a:r>
              <a:rPr lang="en-US" b="1" dirty="0"/>
              <a:t>For example: </a:t>
            </a:r>
            <a:r>
              <a:rPr lang="en-US" dirty="0"/>
              <a:t>Scheduled preventive maintenance programs on aircraft done by the major airlines.</a:t>
            </a:r>
          </a:p>
        </p:txBody>
      </p:sp>
    </p:spTree>
    <p:extLst>
      <p:ext uri="{BB962C8B-B14F-4D97-AF65-F5344CB8AC3E}">
        <p14:creationId xmlns:p14="http://schemas.microsoft.com/office/powerpoint/2010/main" val="11798532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170</TotalTime>
  <Words>1657</Words>
  <Application>Microsoft Office PowerPoint</Application>
  <PresentationFormat>Widescreen</PresentationFormat>
  <Paragraphs>86</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Algerian</vt:lpstr>
      <vt:lpstr>Arial</vt:lpstr>
      <vt:lpstr>Calibri</vt:lpstr>
      <vt:lpstr>Calibri Light</vt:lpstr>
      <vt:lpstr>Söhne</vt:lpstr>
      <vt:lpstr>Office Theme</vt:lpstr>
      <vt:lpstr>Controlling</vt:lpstr>
      <vt:lpstr>Meaning</vt:lpstr>
      <vt:lpstr>Importance of controlling</vt:lpstr>
      <vt:lpstr>PowerPoint Presentation</vt:lpstr>
      <vt:lpstr>The Control Process</vt:lpstr>
      <vt:lpstr>The Control Process</vt:lpstr>
      <vt:lpstr>The Control Process</vt:lpstr>
      <vt:lpstr>The Control Process</vt:lpstr>
      <vt:lpstr>Types of Control</vt:lpstr>
      <vt:lpstr>Types of Control</vt:lpstr>
      <vt:lpstr>Types of Control</vt:lpstr>
      <vt:lpstr>Qualities of effective control</vt:lpstr>
      <vt:lpstr>Qualities of effective control</vt:lpstr>
      <vt:lpstr>The dysfunctional side of control</vt:lpstr>
      <vt:lpstr>The dysfunctional side of control</vt:lpstr>
      <vt:lpstr>Ethical issues in control</vt:lpstr>
      <vt:lpstr>Ethical issues in control</vt:lpstr>
      <vt:lpstr>Ethical issues in control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Controlling</dc:title>
  <dc:creator>IT SPACE</dc:creator>
  <cp:lastModifiedBy>IT SPACE</cp:lastModifiedBy>
  <cp:revision>6</cp:revision>
  <dcterms:created xsi:type="dcterms:W3CDTF">2024-04-15T13:25:54Z</dcterms:created>
  <dcterms:modified xsi:type="dcterms:W3CDTF">2025-03-23T15:02:12Z</dcterms:modified>
</cp:coreProperties>
</file>