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4" r:id="rId3"/>
    <p:sldId id="257" r:id="rId4"/>
    <p:sldId id="258" r:id="rId5"/>
    <p:sldId id="259" r:id="rId6"/>
    <p:sldId id="268" r:id="rId7"/>
    <p:sldId id="260" r:id="rId8"/>
    <p:sldId id="275" r:id="rId9"/>
    <p:sldId id="262" r:id="rId10"/>
    <p:sldId id="263" r:id="rId11"/>
    <p:sldId id="270" r:id="rId12"/>
    <p:sldId id="265" r:id="rId13"/>
    <p:sldId id="266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25" autoAdjust="0"/>
    <p:restoredTop sz="94681" autoAdjust="0"/>
  </p:normalViewPr>
  <p:slideViewPr>
    <p:cSldViewPr snapToGrid="0" snapToObjects="1">
      <p:cViewPr varScale="1">
        <p:scale>
          <a:sx n="132" d="100"/>
          <a:sy n="132" d="100"/>
        </p:scale>
        <p:origin x="184" y="5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lang="en-US" sz="3300" b="1" kern="1200">
                <a:solidFill>
                  <a:schemeClr val="accent4">
                    <a:lumMod val="20000"/>
                    <a:lumOff val="80000"/>
                  </a:schemeClr>
                </a:solidFill>
                <a:latin typeface="Arial Rounded MT Bold" panose="020F0704030504030204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9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  <a:latin typeface="Arial Rounded MT Bold" panose="020F07040305040302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7" r:id="rId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>
        <p:tmplLst>
          <p:tmpl lvl="1">
            <p:tnLst>
              <p:par>
                <p:cTn presetID="22" presetClass="entr" presetSubtype="8" fill="hold" nodeType="click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342900" rtl="0" eaLnBrk="1" latinLnBrk="0" hangingPunct="1">
        <a:spcBef>
          <a:spcPct val="0"/>
        </a:spcBef>
        <a:buNone/>
        <a:defRPr lang="en-US" sz="3300" b="1" kern="1200" dirty="0">
          <a:solidFill>
            <a:schemeClr val="accent6">
              <a:lumMod val="20000"/>
              <a:lumOff val="80000"/>
            </a:schemeClr>
          </a:solidFill>
          <a:latin typeface="Arial Rounded MT Bold" panose="020F0704030504030204" pitchFamily="34" charset="77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5">
              <a:lumMod val="20000"/>
              <a:lumOff val="80000"/>
            </a:schemeClr>
          </a:solidFill>
          <a:latin typeface="Chalkboard" panose="03050602040202020205" pitchFamily="66" charset="77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5">
              <a:lumMod val="20000"/>
              <a:lumOff val="80000"/>
            </a:schemeClr>
          </a:solidFill>
          <a:latin typeface="Chalkboard" panose="03050602040202020205" pitchFamily="66" charset="77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accent5">
              <a:lumMod val="20000"/>
              <a:lumOff val="80000"/>
            </a:schemeClr>
          </a:solidFill>
          <a:latin typeface="Chalkboard" panose="03050602040202020205" pitchFamily="66" charset="77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accent5">
              <a:lumMod val="20000"/>
              <a:lumOff val="80000"/>
            </a:schemeClr>
          </a:solidFill>
          <a:latin typeface="Chalkboard" panose="03050602040202020205" pitchFamily="66" charset="77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accent5">
              <a:lumMod val="20000"/>
              <a:lumOff val="80000"/>
            </a:schemeClr>
          </a:solidFill>
          <a:latin typeface="Chalkboard" panose="03050602040202020205" pitchFamily="66" charset="77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F54F13-39D4-5FD1-494F-315F0D61DFEC}"/>
              </a:ext>
            </a:extLst>
          </p:cNvPr>
          <p:cNvSpPr txBox="1"/>
          <p:nvPr/>
        </p:nvSpPr>
        <p:spPr>
          <a:xfrm>
            <a:off x="3461824" y="31588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Data Collection 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6DF66-BF21-793F-2D17-9B622A97B67B}"/>
              </a:ext>
            </a:extLst>
          </p:cNvPr>
          <p:cNvSpPr txBox="1"/>
          <p:nvPr/>
        </p:nvSpPr>
        <p:spPr>
          <a:xfrm>
            <a:off x="3856515" y="2713503"/>
            <a:ext cx="175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Training Phase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1E1B1-3626-B84E-2F90-D0B290780ECC}"/>
              </a:ext>
            </a:extLst>
          </p:cNvPr>
          <p:cNvCxnSpPr/>
          <p:nvPr/>
        </p:nvCxnSpPr>
        <p:spPr>
          <a:xfrm>
            <a:off x="0" y="2521873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3F1D6-E6A6-0FF8-374D-222D61C0175E}"/>
              </a:ext>
            </a:extLst>
          </p:cNvPr>
          <p:cNvSpPr/>
          <p:nvPr/>
        </p:nvSpPr>
        <p:spPr>
          <a:xfrm>
            <a:off x="380827" y="1152171"/>
            <a:ext cx="2310938" cy="90274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ENVIRONMENT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D1C57D-933C-7B0A-99B1-D4E6D17E5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76" t="60275" r="50000" b="13296"/>
          <a:stretch/>
        </p:blipFill>
        <p:spPr>
          <a:xfrm>
            <a:off x="3874638" y="728747"/>
            <a:ext cx="1608333" cy="143827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C38551-71BF-5142-662D-9898C6C5A0E6}"/>
              </a:ext>
            </a:extLst>
          </p:cNvPr>
          <p:cNvCxnSpPr>
            <a:cxnSpLocks/>
          </p:cNvCxnSpPr>
          <p:nvPr/>
        </p:nvCxnSpPr>
        <p:spPr>
          <a:xfrm>
            <a:off x="2942100" y="1317566"/>
            <a:ext cx="785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48EFAA-FB86-8E77-BAF4-B5661BFE1708}"/>
              </a:ext>
            </a:extLst>
          </p:cNvPr>
          <p:cNvCxnSpPr>
            <a:cxnSpLocks/>
          </p:cNvCxnSpPr>
          <p:nvPr/>
        </p:nvCxnSpPr>
        <p:spPr>
          <a:xfrm flipH="1">
            <a:off x="2942100" y="1812175"/>
            <a:ext cx="785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A07A75-1976-3B3F-95B4-D04FAB10E424}"/>
              </a:ext>
            </a:extLst>
          </p:cNvPr>
          <p:cNvSpPr txBox="1"/>
          <p:nvPr/>
        </p:nvSpPr>
        <p:spPr>
          <a:xfrm>
            <a:off x="4327382" y="1997138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LLM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95C8874-21EC-4B31-6496-101046246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76" t="60275" r="50000" b="13296"/>
          <a:stretch/>
        </p:blipFill>
        <p:spPr>
          <a:xfrm>
            <a:off x="4978585" y="3284543"/>
            <a:ext cx="1608333" cy="1438277"/>
          </a:xfrm>
          <a:prstGeom prst="rect">
            <a:avLst/>
          </a:prstGeom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88A17FFC-36DF-53BB-157C-A56763555D96}"/>
              </a:ext>
            </a:extLst>
          </p:cNvPr>
          <p:cNvSpPr/>
          <p:nvPr/>
        </p:nvSpPr>
        <p:spPr>
          <a:xfrm>
            <a:off x="5593478" y="1152171"/>
            <a:ext cx="993440" cy="82844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946C64-FF1D-6EB0-E106-6CFE8F2D9594}"/>
              </a:ext>
            </a:extLst>
          </p:cNvPr>
          <p:cNvSpPr/>
          <p:nvPr/>
        </p:nvSpPr>
        <p:spPr>
          <a:xfrm>
            <a:off x="6837253" y="846036"/>
            <a:ext cx="989319" cy="13209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Experience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Buffer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1F7E00-84A1-D0DA-397F-E460BE444AA5}"/>
              </a:ext>
            </a:extLst>
          </p:cNvPr>
          <p:cNvSpPr/>
          <p:nvPr/>
        </p:nvSpPr>
        <p:spPr>
          <a:xfrm>
            <a:off x="2472505" y="3284543"/>
            <a:ext cx="989319" cy="13209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Experience</a:t>
            </a:r>
            <a:br>
              <a:rPr lang="en-US" sz="1200" dirty="0">
                <a:solidFill>
                  <a:sysClr val="windowText" lastClr="000000"/>
                </a:solidFill>
              </a:rPr>
            </a:br>
            <a:r>
              <a:rPr lang="en-US" sz="1200" dirty="0">
                <a:solidFill>
                  <a:sysClr val="windowText" lastClr="000000"/>
                </a:solidFill>
              </a:rPr>
              <a:t>Buffer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91A859-27A1-9D1D-E414-6469A93C6773}"/>
              </a:ext>
            </a:extLst>
          </p:cNvPr>
          <p:cNvGrpSpPr/>
          <p:nvPr/>
        </p:nvGrpSpPr>
        <p:grpSpPr>
          <a:xfrm>
            <a:off x="3656075" y="3697777"/>
            <a:ext cx="1128258" cy="677489"/>
            <a:chOff x="3656075" y="3697777"/>
            <a:chExt cx="1128258" cy="67748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7DE45A-3690-B3A6-185D-E74391C94D38}"/>
                </a:ext>
              </a:extLst>
            </p:cNvPr>
            <p:cNvCxnSpPr>
              <a:cxnSpLocks/>
            </p:cNvCxnSpPr>
            <p:nvPr/>
          </p:nvCxnSpPr>
          <p:spPr>
            <a:xfrm>
              <a:off x="3874638" y="3697777"/>
              <a:ext cx="785732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3BA4024-C179-5929-E46F-516258249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4638" y="4375266"/>
              <a:ext cx="785732" cy="0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BCA141-BC5F-5D8A-F3B5-EE171729F265}"/>
                </a:ext>
              </a:extLst>
            </p:cNvPr>
            <p:cNvSpPr txBox="1"/>
            <p:nvPr/>
          </p:nvSpPr>
          <p:spPr>
            <a:xfrm>
              <a:off x="3656075" y="3774912"/>
              <a:ext cx="11282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Policy</a:t>
              </a:r>
              <a:br>
                <a:rPr lang="en-US" sz="1400" dirty="0"/>
              </a:br>
              <a:r>
                <a:rPr lang="en-US" sz="1400" dirty="0"/>
                <a:t>Optimization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  <p:bldP spid="29" grpId="0" animBg="1"/>
      <p:bldP spid="30" grpId="0" animBg="1"/>
      <p:bldP spid="3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b="1"/>
              <a:t>7. Balancing Stability and Compute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Certain parameters can enhance training stability, though they might increase computational requirements.</a:t>
            </a:r>
          </a:p>
          <a:p>
            <a:pPr lvl="0"/>
            <a:r>
              <a:t>To increase stability (at the cost of compute):</a:t>
            </a:r>
          </a:p>
          <a:p>
            <a:pPr lvl="1"/>
            <a:r>
              <a:t>Increase the </a:t>
            </a:r>
            <a:r>
              <a:rPr b="1"/>
              <a:t>number of generations per rollout</a:t>
            </a:r>
            <a:r>
              <a:t>.</a:t>
            </a:r>
          </a:p>
          <a:p>
            <a:pPr lvl="1"/>
            <a:r>
              <a:t>Increase the </a:t>
            </a:r>
            <a:r>
              <a:rPr b="1"/>
              <a:t>size of the buffer</a:t>
            </a:r>
            <a:r>
              <a:t>.</a:t>
            </a:r>
          </a:p>
          <a:p>
            <a:pPr lvl="1"/>
            <a:r>
              <a:t>Lower the </a:t>
            </a:r>
            <a:r>
              <a:rPr b="1"/>
              <a:t>learning rate</a:t>
            </a:r>
            <a: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8</a:t>
            </a:r>
            <a:r>
              <a:rPr b="1" dirty="0"/>
              <a:t>. </a:t>
            </a:r>
            <a:r>
              <a:rPr lang="en-US" dirty="0"/>
              <a:t>Don’t let go of the basics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6296"/>
            <a:ext cx="8229600" cy="107293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Small formatting tweaks</a:t>
            </a:r>
            <a:r>
              <a:rPr lang="en-US" dirty="0"/>
              <a:t> in SFT datasets</a:t>
            </a:r>
            <a:r>
              <a:rPr dirty="0"/>
              <a:t> </a:t>
            </a:r>
            <a:r>
              <a:rPr lang="en-US" dirty="0"/>
              <a:t>may pay huge dividends</a:t>
            </a:r>
            <a:r>
              <a:rPr dirty="0"/>
              <a:t>.</a:t>
            </a:r>
          </a:p>
          <a:p>
            <a:pPr lvl="0"/>
            <a:r>
              <a:rPr dirty="0"/>
              <a:t>Consistent whitespace around answer tags</a:t>
            </a:r>
            <a:endParaRPr lang="en-US" dirty="0"/>
          </a:p>
          <a:p>
            <a:pPr lvl="0"/>
            <a:r>
              <a:rPr lang="en-US" dirty="0"/>
              <a:t>Don’t blindly trust sub-word tokenizers</a:t>
            </a:r>
            <a:endParaRPr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9889AD-8FA9-212B-F448-598EA294FE9A}"/>
              </a:ext>
            </a:extLst>
          </p:cNvPr>
          <p:cNvGrpSpPr/>
          <p:nvPr/>
        </p:nvGrpSpPr>
        <p:grpSpPr>
          <a:xfrm>
            <a:off x="2470031" y="2338837"/>
            <a:ext cx="6185140" cy="847239"/>
            <a:chOff x="759124" y="2571750"/>
            <a:chExt cx="6185140" cy="8472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5F0AA7-BA6D-9D60-02FE-985DD68EE924}"/>
                </a:ext>
              </a:extLst>
            </p:cNvPr>
            <p:cNvSpPr txBox="1"/>
            <p:nvPr/>
          </p:nvSpPr>
          <p:spPr>
            <a:xfrm>
              <a:off x="759125" y="2571750"/>
              <a:ext cx="2311879" cy="3693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&lt;answer&gt;P&lt;/answer&gt;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7780EB-2242-A541-EB5C-CD77CEC2CF5C}"/>
                </a:ext>
              </a:extLst>
            </p:cNvPr>
            <p:cNvGrpSpPr/>
            <p:nvPr/>
          </p:nvGrpSpPr>
          <p:grpSpPr>
            <a:xfrm>
              <a:off x="3766868" y="2571750"/>
              <a:ext cx="3177396" cy="369332"/>
              <a:chOff x="3154392" y="3052892"/>
              <a:chExt cx="3177396" cy="36933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791D0B-AEE7-AE25-79F6-A4E7085C9E6A}"/>
                  </a:ext>
                </a:extLst>
              </p:cNvPr>
              <p:cNvSpPr txBox="1"/>
              <p:nvPr/>
            </p:nvSpPr>
            <p:spPr>
              <a:xfrm>
                <a:off x="3154392" y="3052892"/>
                <a:ext cx="1141563" cy="36933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&lt;answer&gt;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0F0A20-2427-75A2-76C6-7DCC0CFBC9F8}"/>
                  </a:ext>
                </a:extLst>
              </p:cNvPr>
              <p:cNvSpPr txBox="1"/>
              <p:nvPr/>
            </p:nvSpPr>
            <p:spPr>
              <a:xfrm>
                <a:off x="4343399" y="3052892"/>
                <a:ext cx="63404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ysClr val="windowText" lastClr="000000"/>
                    </a:solidFill>
                  </a:rPr>
                  <a:t>P&lt;/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17AA4C-C26E-EFB3-D8C2-78C17AF4D040}"/>
                  </a:ext>
                </a:extLst>
              </p:cNvPr>
              <p:cNvSpPr txBox="1"/>
              <p:nvPr/>
            </p:nvSpPr>
            <p:spPr>
              <a:xfrm>
                <a:off x="5024886" y="3052892"/>
                <a:ext cx="1306902" cy="36933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answer&gt;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594C16-0B02-1CCF-8ED3-EA99D3B5BFD2}"/>
                </a:ext>
              </a:extLst>
            </p:cNvPr>
            <p:cNvSpPr txBox="1"/>
            <p:nvPr/>
          </p:nvSpPr>
          <p:spPr>
            <a:xfrm>
              <a:off x="759124" y="3049657"/>
              <a:ext cx="2311879" cy="3693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&lt;answer&gt;R&lt;/answer&gt;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E45A08-2AE0-DCBF-7AD5-5DB360A51188}"/>
                </a:ext>
              </a:extLst>
            </p:cNvPr>
            <p:cNvGrpSpPr/>
            <p:nvPr/>
          </p:nvGrpSpPr>
          <p:grpSpPr>
            <a:xfrm>
              <a:off x="3766868" y="3049657"/>
              <a:ext cx="3177396" cy="369332"/>
              <a:chOff x="3154392" y="3052892"/>
              <a:chExt cx="3177396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B737D4-3608-E052-ADA9-48D74D9EF903}"/>
                  </a:ext>
                </a:extLst>
              </p:cNvPr>
              <p:cNvSpPr txBox="1"/>
              <p:nvPr/>
            </p:nvSpPr>
            <p:spPr>
              <a:xfrm>
                <a:off x="3154392" y="3052892"/>
                <a:ext cx="1141563" cy="36933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&lt;answer&gt;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2FC467-65C6-72B7-B0DA-DEA5EAAD5BD1}"/>
                  </a:ext>
                </a:extLst>
              </p:cNvPr>
              <p:cNvSpPr txBox="1"/>
              <p:nvPr/>
            </p:nvSpPr>
            <p:spPr>
              <a:xfrm>
                <a:off x="4343399" y="3052892"/>
                <a:ext cx="634043" cy="36933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5CAC4E-9FAE-9CD7-C9BC-179D8EB1B8D2}"/>
                  </a:ext>
                </a:extLst>
              </p:cNvPr>
              <p:cNvSpPr txBox="1"/>
              <p:nvPr/>
            </p:nvSpPr>
            <p:spPr>
              <a:xfrm>
                <a:off x="5024886" y="3052892"/>
                <a:ext cx="1306902" cy="369332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&lt;/ answer&gt;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A27DBA-932E-04DC-1169-BAA8544BB86E}"/>
              </a:ext>
            </a:extLst>
          </p:cNvPr>
          <p:cNvGrpSpPr/>
          <p:nvPr/>
        </p:nvGrpSpPr>
        <p:grpSpPr>
          <a:xfrm>
            <a:off x="2228490" y="3943349"/>
            <a:ext cx="6458310" cy="847239"/>
            <a:chOff x="759123" y="3943349"/>
            <a:chExt cx="6458310" cy="8472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90D680-D543-EDF7-1EB1-46FF7D2C6CFC}"/>
                </a:ext>
              </a:extLst>
            </p:cNvPr>
            <p:cNvSpPr txBox="1"/>
            <p:nvPr/>
          </p:nvSpPr>
          <p:spPr>
            <a:xfrm>
              <a:off x="759124" y="3943349"/>
              <a:ext cx="2587925" cy="3693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&lt;answer&gt;   P   &lt;/answer&gt;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0B4C1E-A797-355A-E072-962C2CAA89C1}"/>
                </a:ext>
              </a:extLst>
            </p:cNvPr>
            <p:cNvSpPr txBox="1"/>
            <p:nvPr/>
          </p:nvSpPr>
          <p:spPr>
            <a:xfrm>
              <a:off x="759123" y="4421256"/>
              <a:ext cx="2587926" cy="36933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&lt;answer&gt;   R   &lt;/answer&gt;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84D72A-A303-3FDB-1DD1-E69A8D7C65F3}"/>
                </a:ext>
              </a:extLst>
            </p:cNvPr>
            <p:cNvSpPr txBox="1"/>
            <p:nvPr/>
          </p:nvSpPr>
          <p:spPr>
            <a:xfrm>
              <a:off x="4040037" y="4421256"/>
              <a:ext cx="1141563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&lt;answer&gt;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295E58-5433-1A75-8834-676223544191}"/>
                </a:ext>
              </a:extLst>
            </p:cNvPr>
            <p:cNvSpPr txBox="1"/>
            <p:nvPr/>
          </p:nvSpPr>
          <p:spPr>
            <a:xfrm>
              <a:off x="5229044" y="4421256"/>
              <a:ext cx="634043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938122-99AC-E243-9688-DDFC8E1E1784}"/>
                </a:ext>
              </a:extLst>
            </p:cNvPr>
            <p:cNvSpPr txBox="1"/>
            <p:nvPr/>
          </p:nvSpPr>
          <p:spPr>
            <a:xfrm>
              <a:off x="5910531" y="4421256"/>
              <a:ext cx="1306902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&lt;/ answer&gt;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A4ECC0-96F3-15FB-C40F-0F5A11559DF3}"/>
                </a:ext>
              </a:extLst>
            </p:cNvPr>
            <p:cNvSpPr txBox="1"/>
            <p:nvPr/>
          </p:nvSpPr>
          <p:spPr>
            <a:xfrm>
              <a:off x="4040037" y="3943349"/>
              <a:ext cx="1141563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&lt;answer&gt;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473C1F-2137-BE94-AC02-7433318242C5}"/>
                </a:ext>
              </a:extLst>
            </p:cNvPr>
            <p:cNvSpPr txBox="1"/>
            <p:nvPr/>
          </p:nvSpPr>
          <p:spPr>
            <a:xfrm>
              <a:off x="5229044" y="3943349"/>
              <a:ext cx="634043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605A2B0-2380-7702-22EF-17D8322701D7}"/>
                </a:ext>
              </a:extLst>
            </p:cNvPr>
            <p:cNvSpPr txBox="1"/>
            <p:nvPr/>
          </p:nvSpPr>
          <p:spPr>
            <a:xfrm>
              <a:off x="5910531" y="3943349"/>
              <a:ext cx="1306902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&lt;/ answer&gt;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E0B8AD3-1E46-FE63-FC17-F3E1AF6702AE}"/>
              </a:ext>
            </a:extLst>
          </p:cNvPr>
          <p:cNvSpPr txBox="1"/>
          <p:nvPr/>
        </p:nvSpPr>
        <p:spPr>
          <a:xfrm>
            <a:off x="304796" y="2850190"/>
            <a:ext cx="1920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No whitespace: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793C41-7201-1609-AB40-56C5C5F19A4F}"/>
              </a:ext>
            </a:extLst>
          </p:cNvPr>
          <p:cNvSpPr txBox="1"/>
          <p:nvPr/>
        </p:nvSpPr>
        <p:spPr>
          <a:xfrm>
            <a:off x="175400" y="4382219"/>
            <a:ext cx="1920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With whitespace: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14F319-094F-EDB9-2604-6D2485513365}"/>
              </a:ext>
            </a:extLst>
          </p:cNvPr>
          <p:cNvCxnSpPr>
            <a:cxnSpLocks/>
          </p:cNvCxnSpPr>
          <p:nvPr/>
        </p:nvCxnSpPr>
        <p:spPr>
          <a:xfrm>
            <a:off x="5391509" y="2068857"/>
            <a:ext cx="1397480" cy="206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1F9709-2883-38FB-EA51-844F9A9767CD}"/>
              </a:ext>
            </a:extLst>
          </p:cNvPr>
          <p:cNvCxnSpPr/>
          <p:nvPr/>
        </p:nvCxnSpPr>
        <p:spPr>
          <a:xfrm>
            <a:off x="457200" y="3554083"/>
            <a:ext cx="830723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9. Don't Forget the System Prompt!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83" y="933933"/>
            <a:ext cx="9531751" cy="1371599"/>
          </a:xfrm>
        </p:spPr>
        <p:txBody>
          <a:bodyPr/>
          <a:lstStyle/>
          <a:p>
            <a:pPr lvl="0"/>
            <a:r>
              <a:rPr dirty="0" err="1"/>
              <a:t>DeepSeek</a:t>
            </a:r>
            <a:r>
              <a:rPr dirty="0"/>
              <a:t> </a:t>
            </a:r>
            <a:r>
              <a:rPr lang="en-US" dirty="0"/>
              <a:t>R1</a:t>
            </a:r>
            <a:r>
              <a:rPr dirty="0"/>
              <a:t> used a specific system prompt, but you can customize it.</a:t>
            </a:r>
          </a:p>
          <a:p>
            <a:pPr lvl="0"/>
            <a:r>
              <a:rPr lang="en-US" dirty="0"/>
              <a:t>You can i</a:t>
            </a:r>
            <a:r>
              <a:rPr dirty="0"/>
              <a:t>nclude </a:t>
            </a:r>
            <a:r>
              <a:rPr b="1" dirty="0"/>
              <a:t>few-shot examples</a:t>
            </a:r>
            <a:r>
              <a:rPr dirty="0"/>
              <a:t> </a:t>
            </a:r>
            <a:r>
              <a:rPr lang="en-US" dirty="0"/>
              <a:t>too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127BA-D239-4D3D-27B8-4A004153A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08" y="1791183"/>
            <a:ext cx="6029184" cy="3054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b="1" dirty="0"/>
              <a:t>10. </a:t>
            </a:r>
            <a:r>
              <a:rPr lang="en-US" dirty="0"/>
              <a:t>Inference and save your model often</a:t>
            </a:r>
            <a:endParaRPr b="1" dirty="0"/>
          </a:p>
        </p:txBody>
      </p:sp>
      <p:pic>
        <p:nvPicPr>
          <p:cNvPr id="4" name="Picture 2" descr="Why do rewards start to drop after a certain number of episodes? :  r/reinforcementlearning">
            <a:extLst>
              <a:ext uri="{FF2B5EF4-FFF2-40B4-BE49-F238E27FC236}">
                <a16:creationId xmlns:a16="http://schemas.microsoft.com/office/drawing/2014/main" id="{B98AADD3-B85A-166C-36E6-9AD4DE8D1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3229"/>
            <a:ext cx="4713790" cy="3535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4A3D0-C2FD-7013-29AE-F8D08C0B6546}"/>
              </a:ext>
            </a:extLst>
          </p:cNvPr>
          <p:cNvSpPr txBox="1"/>
          <p:nvPr/>
        </p:nvSpPr>
        <p:spPr>
          <a:xfrm>
            <a:off x="5266481" y="1417588"/>
            <a:ext cx="35848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models get better, it starts to</a:t>
            </a:r>
            <a:br>
              <a:rPr lang="en-US" dirty="0"/>
            </a:br>
            <a:r>
              <a:rPr lang="en-US" dirty="0"/>
              <a:t>see high rewards, leading to </a:t>
            </a:r>
            <a:br>
              <a:rPr lang="en-US" dirty="0"/>
            </a:br>
            <a:r>
              <a:rPr lang="en-US" dirty="0"/>
              <a:t>muted advantage.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Bad </a:t>
            </a:r>
            <a:r>
              <a:rPr lang="en-US" dirty="0" err="1"/>
              <a:t>hyperparams</a:t>
            </a:r>
            <a:r>
              <a:rPr lang="en-US" dirty="0"/>
              <a:t> can cause certain</a:t>
            </a:r>
            <a:br>
              <a:rPr lang="en-US" dirty="0"/>
            </a:br>
            <a:r>
              <a:rPr lang="en-US" dirty="0"/>
              <a:t>epochs to cause model degradation.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E78-94A6-907C-012E-8909FAE13F6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120588" y="3171914"/>
            <a:ext cx="2938307" cy="7982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060"/>
            <a:ext cx="8229600" cy="1545784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Policy gradients can bite at the finish line.</a:t>
            </a:r>
          </a:p>
          <a:p>
            <a:pPr lvl="0"/>
            <a:r>
              <a:rPr dirty="0"/>
              <a:t>As rewards rise, </a:t>
            </a:r>
            <a:r>
              <a:rPr i="1" dirty="0"/>
              <a:t>advantages shrink</a:t>
            </a:r>
            <a:r>
              <a:rPr dirty="0"/>
              <a:t>; gradients fade.</a:t>
            </a:r>
          </a:p>
          <a:p>
            <a:pPr lvl="0"/>
            <a:r>
              <a:rPr dirty="0"/>
              <a:t>Checkpoint frequently — capture “best so far.</a:t>
            </a:r>
            <a:r>
              <a:rPr lang="en-US" dirty="0"/>
              <a:t>”</a:t>
            </a:r>
          </a:p>
          <a:p>
            <a:pPr lvl="0"/>
            <a:r>
              <a:rPr lang="en-US" dirty="0"/>
              <a:t>You can anneal learning-rate &amp; tighten clipping ratios too.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DED6F-9FE9-D95F-5A25-FAC1ECBE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07" y="1995844"/>
            <a:ext cx="6021185" cy="2854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C0FD69-A046-D6E8-3374-C636574920EC}"/>
              </a:ext>
            </a:extLst>
          </p:cNvPr>
          <p:cNvGraphicFramePr>
            <a:graphicFrameLocks noGrp="1"/>
          </p:cNvGraphicFramePr>
          <p:nvPr/>
        </p:nvGraphicFramePr>
        <p:xfrm>
          <a:off x="1514303" y="749540"/>
          <a:ext cx="1724025" cy="728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370954052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30945496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698743653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2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7687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725A77-4DD5-C93C-D94D-CC8DA77D3810}"/>
              </a:ext>
            </a:extLst>
          </p:cNvPr>
          <p:cNvSpPr txBox="1"/>
          <p:nvPr/>
        </p:nvSpPr>
        <p:spPr>
          <a:xfrm>
            <a:off x="1038053" y="94956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D2F22-1B5D-4CED-036E-9E7551F6812E}"/>
              </a:ext>
            </a:extLst>
          </p:cNvPr>
          <p:cNvSpPr txBox="1"/>
          <p:nvPr/>
        </p:nvSpPr>
        <p:spPr>
          <a:xfrm>
            <a:off x="2117268" y="3081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|o|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50EF98-9887-F078-1F0F-9B78F0E5DC4E}"/>
              </a:ext>
            </a:extLst>
          </p:cNvPr>
          <p:cNvGraphicFramePr>
            <a:graphicFrameLocks noGrp="1"/>
          </p:cNvGraphicFramePr>
          <p:nvPr/>
        </p:nvGraphicFramePr>
        <p:xfrm>
          <a:off x="1508929" y="2235772"/>
          <a:ext cx="1724025" cy="7289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370954052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30945496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698743653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82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7687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006233-F6DC-D87B-87B7-C9F1E756A815}"/>
              </a:ext>
            </a:extLst>
          </p:cNvPr>
          <p:cNvSpPr txBox="1"/>
          <p:nvPr/>
        </p:nvSpPr>
        <p:spPr>
          <a:xfrm>
            <a:off x="1376193" y="3029799"/>
            <a:ext cx="2094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Probabilities of the tokens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9E16852-B68A-87CD-46B6-1C32E4B0A1D2}"/>
              </a:ext>
            </a:extLst>
          </p:cNvPr>
          <p:cNvGraphicFramePr>
            <a:graphicFrameLocks noGrp="1"/>
          </p:cNvGraphicFramePr>
          <p:nvPr/>
        </p:nvGraphicFramePr>
        <p:xfrm>
          <a:off x="5043661" y="731663"/>
          <a:ext cx="574675" cy="728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3709540527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2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876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E36C66-D54F-F8A4-0B86-14A506E15CB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254817"/>
          <a:ext cx="1724025" cy="728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3709540527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2309454963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698743653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2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87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3ABEC6-C359-A11C-A1E4-1DC7E1B70934}"/>
                  </a:ext>
                </a:extLst>
              </p:cNvPr>
              <p:cNvSpPr txBox="1"/>
              <p:nvPr/>
            </p:nvSpPr>
            <p:spPr>
              <a:xfrm>
                <a:off x="6305312" y="2384814"/>
                <a:ext cx="5305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3ABEC6-C359-A11C-A1E4-1DC7E1B70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312" y="2384814"/>
                <a:ext cx="5305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086A47-EA9A-C867-0051-911030160E9F}"/>
                  </a:ext>
                </a:extLst>
              </p:cNvPr>
              <p:cNvSpPr txBox="1"/>
              <p:nvPr/>
            </p:nvSpPr>
            <p:spPr>
              <a:xfrm>
                <a:off x="550805" y="2277096"/>
                <a:ext cx="8177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086A47-EA9A-C867-0051-911030160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05" y="2277096"/>
                <a:ext cx="817788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E3CF4-D356-83B7-E58F-98E15D602BC6}"/>
                  </a:ext>
                </a:extLst>
              </p:cNvPr>
              <p:cNvSpPr txBox="1"/>
              <p:nvPr/>
            </p:nvSpPr>
            <p:spPr>
              <a:xfrm>
                <a:off x="5638806" y="901465"/>
                <a:ext cx="5337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E3CF4-D356-83B7-E58F-98E15D60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6" y="901465"/>
                <a:ext cx="53373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A7DC280-92C7-7190-C9A6-2E958D563502}"/>
              </a:ext>
            </a:extLst>
          </p:cNvPr>
          <p:cNvSpPr txBox="1"/>
          <p:nvPr/>
        </p:nvSpPr>
        <p:spPr>
          <a:xfrm>
            <a:off x="3784071" y="2321913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48044B6-152A-0541-3FE0-AD0987DA5A94}"/>
              </a:ext>
            </a:extLst>
          </p:cNvPr>
          <p:cNvGraphicFramePr>
            <a:graphicFrameLocks noGrp="1"/>
          </p:cNvGraphicFramePr>
          <p:nvPr/>
        </p:nvGraphicFramePr>
        <p:xfrm>
          <a:off x="2309452" y="3732383"/>
          <a:ext cx="2564341" cy="763871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08209">
                  <a:extLst>
                    <a:ext uri="{9D8B030D-6E8A-4147-A177-3AD203B41FA5}">
                      <a16:colId xmlns:a16="http://schemas.microsoft.com/office/drawing/2014/main" val="3709540527"/>
                    </a:ext>
                  </a:extLst>
                </a:gridCol>
                <a:gridCol w="878066">
                  <a:extLst>
                    <a:ext uri="{9D8B030D-6E8A-4147-A177-3AD203B41FA5}">
                      <a16:colId xmlns:a16="http://schemas.microsoft.com/office/drawing/2014/main" val="2309454963"/>
                    </a:ext>
                  </a:extLst>
                </a:gridCol>
                <a:gridCol w="878066">
                  <a:extLst>
                    <a:ext uri="{9D8B030D-6E8A-4147-A177-3AD203B41FA5}">
                      <a16:colId xmlns:a16="http://schemas.microsoft.com/office/drawing/2014/main" val="3698743653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20797"/>
                  </a:ext>
                </a:extLst>
              </a:tr>
              <a:tr h="39811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-0.2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-0.4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-0.1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6876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8E7DC21-3ABE-FFAF-A9C1-C9E589B7DF96}"/>
              </a:ext>
            </a:extLst>
          </p:cNvPr>
          <p:cNvSpPr txBox="1"/>
          <p:nvPr/>
        </p:nvSpPr>
        <p:spPr>
          <a:xfrm>
            <a:off x="1273989" y="1509424"/>
            <a:ext cx="229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Responses generated by LLM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409E0-58D4-B55A-E5A3-75C4CB784022}"/>
              </a:ext>
            </a:extLst>
          </p:cNvPr>
          <p:cNvSpPr txBox="1"/>
          <p:nvPr/>
        </p:nvSpPr>
        <p:spPr>
          <a:xfrm>
            <a:off x="4562720" y="1467077"/>
            <a:ext cx="1742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Advantage calculated</a:t>
            </a:r>
            <a:br>
              <a:rPr lang="en-US" sz="1400" dirty="0"/>
            </a:br>
            <a:r>
              <a:rPr lang="en-US" sz="1400" dirty="0"/>
              <a:t>from env rewards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FDA145-24BE-CA6D-EE3E-5DB19856A42A}"/>
              </a:ext>
            </a:extLst>
          </p:cNvPr>
          <p:cNvSpPr txBox="1"/>
          <p:nvPr/>
        </p:nvSpPr>
        <p:spPr>
          <a:xfrm>
            <a:off x="4592459" y="2986707"/>
            <a:ext cx="1701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Advantage per token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354590-DFB4-8D64-F3DD-DE8D3786F526}"/>
                  </a:ext>
                </a:extLst>
              </p:cNvPr>
              <p:cNvSpPr txBox="1"/>
              <p:nvPr/>
            </p:nvSpPr>
            <p:spPr>
              <a:xfrm>
                <a:off x="3013664" y="4561973"/>
                <a:ext cx="8177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354590-DFB4-8D64-F3DD-DE8D3786F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664" y="4561973"/>
                <a:ext cx="81778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Arrow 37">
            <a:extLst>
              <a:ext uri="{FF2B5EF4-FFF2-40B4-BE49-F238E27FC236}">
                <a16:creationId xmlns:a16="http://schemas.microsoft.com/office/drawing/2014/main" id="{E3CD2C4F-F36F-A446-54D4-47A03F7425DF}"/>
              </a:ext>
            </a:extLst>
          </p:cNvPr>
          <p:cNvSpPr/>
          <p:nvPr/>
        </p:nvSpPr>
        <p:spPr>
          <a:xfrm>
            <a:off x="5161131" y="3604545"/>
            <a:ext cx="1344473" cy="10334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MEAN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C57985E9-24F8-FEDC-C09C-EA916858D2E1}"/>
              </a:ext>
            </a:extLst>
          </p:cNvPr>
          <p:cNvSpPr/>
          <p:nvPr/>
        </p:nvSpPr>
        <p:spPr>
          <a:xfrm flipV="1">
            <a:off x="7966359" y="3183687"/>
            <a:ext cx="457200" cy="64633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D0CCD1-4633-3EAA-2852-15F4ECE6083C}"/>
              </a:ext>
            </a:extLst>
          </p:cNvPr>
          <p:cNvSpPr/>
          <p:nvPr/>
        </p:nvSpPr>
        <p:spPr>
          <a:xfrm>
            <a:off x="6770870" y="3491347"/>
            <a:ext cx="1195489" cy="1146639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-0.02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9C10F6C-0E7A-3923-45E3-95CAC4797E17}"/>
              </a:ext>
            </a:extLst>
          </p:cNvPr>
          <p:cNvSpPr/>
          <p:nvPr/>
        </p:nvSpPr>
        <p:spPr>
          <a:xfrm flipV="1">
            <a:off x="1996660" y="3573854"/>
            <a:ext cx="281344" cy="41943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9414677-8401-ED83-D77A-0019A6661D72}"/>
              </a:ext>
            </a:extLst>
          </p:cNvPr>
          <p:cNvSpPr/>
          <p:nvPr/>
        </p:nvSpPr>
        <p:spPr>
          <a:xfrm flipV="1">
            <a:off x="1996660" y="4208241"/>
            <a:ext cx="281344" cy="41943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3840C0-6244-1F95-DE3F-AF0EF4A2F962}"/>
              </a:ext>
            </a:extLst>
          </p:cNvPr>
          <p:cNvSpPr txBox="1"/>
          <p:nvPr/>
        </p:nvSpPr>
        <p:spPr>
          <a:xfrm>
            <a:off x="347516" y="4304512"/>
            <a:ext cx="1649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We need to</a:t>
            </a:r>
          </a:p>
          <a:p>
            <a:pPr algn="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Increase both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CB760-1833-C6F1-93C7-D3CD7FED9908}"/>
              </a:ext>
            </a:extLst>
          </p:cNvPr>
          <p:cNvSpPr txBox="1"/>
          <p:nvPr/>
        </p:nvSpPr>
        <p:spPr>
          <a:xfrm>
            <a:off x="7940469" y="3603001"/>
            <a:ext cx="966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To increase this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87181CDE-3737-CE31-2625-BB4C75DFA8D1}"/>
              </a:ext>
            </a:extLst>
          </p:cNvPr>
          <p:cNvSpPr/>
          <p:nvPr/>
        </p:nvSpPr>
        <p:spPr>
          <a:xfrm flipV="1">
            <a:off x="1182697" y="2197405"/>
            <a:ext cx="281344" cy="419437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D7DB965-45B6-3136-2A03-1073A84C9711}"/>
              </a:ext>
            </a:extLst>
          </p:cNvPr>
          <p:cNvSpPr/>
          <p:nvPr/>
        </p:nvSpPr>
        <p:spPr>
          <a:xfrm rot="10800000" flipV="1">
            <a:off x="1153177" y="2713708"/>
            <a:ext cx="281344" cy="419437"/>
          </a:xfrm>
          <a:prstGeom prst="downArrow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BC5DA3-3C05-829D-5144-B2C8D506A1F1}"/>
              </a:ext>
            </a:extLst>
          </p:cNvPr>
          <p:cNvSpPr txBox="1"/>
          <p:nvPr/>
        </p:nvSpPr>
        <p:spPr>
          <a:xfrm>
            <a:off x="7159751" y="1620965"/>
            <a:ext cx="1263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fixed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E2C30D-B991-D978-DA52-DBCE87955E0F}"/>
              </a:ext>
            </a:extLst>
          </p:cNvPr>
          <p:cNvCxnSpPr>
            <a:stCxn id="19" idx="1"/>
            <a:endCxn id="16" idx="0"/>
          </p:cNvCxnSpPr>
          <p:nvPr/>
        </p:nvCxnSpPr>
        <p:spPr>
          <a:xfrm flipH="1">
            <a:off x="6570577" y="1805631"/>
            <a:ext cx="589174" cy="579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61F70C-3F83-C70B-1EC3-B1F767CEB94A}"/>
              </a:ext>
            </a:extLst>
          </p:cNvPr>
          <p:cNvCxnSpPr>
            <a:cxnSpLocks/>
            <a:stCxn id="19" idx="1"/>
            <a:endCxn id="20" idx="3"/>
          </p:cNvCxnSpPr>
          <p:nvPr/>
        </p:nvCxnSpPr>
        <p:spPr>
          <a:xfrm flipH="1" flipV="1">
            <a:off x="6172542" y="1224631"/>
            <a:ext cx="987209" cy="5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4B6CBA-DDEF-DE9D-1E2C-F76D84E52500}"/>
              </a:ext>
            </a:extLst>
          </p:cNvPr>
          <p:cNvSpPr txBox="1"/>
          <p:nvPr/>
        </p:nvSpPr>
        <p:spPr>
          <a:xfrm>
            <a:off x="95799" y="1871545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Increase this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640C4D-74E7-D408-57A9-8901F7C6E917}"/>
              </a:ext>
            </a:extLst>
          </p:cNvPr>
          <p:cNvSpPr txBox="1"/>
          <p:nvPr/>
        </p:nvSpPr>
        <p:spPr>
          <a:xfrm>
            <a:off x="24142" y="3088028"/>
            <a:ext cx="1495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Decrease this</a:t>
            </a:r>
          </a:p>
        </p:txBody>
      </p:sp>
    </p:spTree>
    <p:extLst>
      <p:ext uri="{BB962C8B-B14F-4D97-AF65-F5344CB8AC3E}">
        <p14:creationId xmlns:p14="http://schemas.microsoft.com/office/powerpoint/2010/main" val="40190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1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1. Model Capability vs. Task Difficulty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155524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Small models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have limitations.</a:t>
            </a:r>
          </a:p>
          <a:p>
            <a:pPr lvl="0"/>
            <a:r>
              <a:rPr lang="en-US" dirty="0"/>
              <a:t>1B param models have </a:t>
            </a:r>
            <a:r>
              <a:rPr i="1" dirty="0"/>
              <a:t>less world knowledge</a:t>
            </a:r>
            <a:r>
              <a:rPr dirty="0"/>
              <a:t> compared to models with over 14B parameters.</a:t>
            </a:r>
          </a:p>
          <a:p>
            <a:pPr lvl="0"/>
            <a:r>
              <a:rPr dirty="0"/>
              <a:t>Check the model's base accuracy on your task.</a:t>
            </a:r>
          </a:p>
          <a:p>
            <a:pPr lvl="0"/>
            <a:r>
              <a:rPr dirty="0"/>
              <a:t>If accuracy is below </a:t>
            </a:r>
            <a:r>
              <a:rPr b="1" dirty="0"/>
              <a:t>10-20%</a:t>
            </a:r>
            <a:r>
              <a:rPr dirty="0"/>
              <a:t>, the task is likely very hard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37CBAB-DF34-52D9-DB0D-391897CF081A}"/>
              </a:ext>
            </a:extLst>
          </p:cNvPr>
          <p:cNvGrpSpPr/>
          <p:nvPr/>
        </p:nvGrpSpPr>
        <p:grpSpPr>
          <a:xfrm>
            <a:off x="700360" y="3198144"/>
            <a:ext cx="7275462" cy="1621410"/>
            <a:chOff x="700360" y="3198144"/>
            <a:chExt cx="7275462" cy="162141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D42127-F895-F4B4-089A-61C7BCC9DF19}"/>
                </a:ext>
              </a:extLst>
            </p:cNvPr>
            <p:cNvSpPr/>
            <p:nvPr/>
          </p:nvSpPr>
          <p:spPr>
            <a:xfrm>
              <a:off x="6732663" y="3198144"/>
              <a:ext cx="1243159" cy="125207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01D5BE-FD97-47B4-E1D7-9A521CE2CF1E}"/>
                </a:ext>
              </a:extLst>
            </p:cNvPr>
            <p:cNvSpPr txBox="1"/>
            <p:nvPr/>
          </p:nvSpPr>
          <p:spPr>
            <a:xfrm>
              <a:off x="6895045" y="4450222"/>
              <a:ext cx="918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GPT-4.1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01083B-6964-E5B8-4292-E4E2FC969B8E}"/>
                </a:ext>
              </a:extLst>
            </p:cNvPr>
            <p:cNvSpPr/>
            <p:nvPr/>
          </p:nvSpPr>
          <p:spPr>
            <a:xfrm>
              <a:off x="4822167" y="3677131"/>
              <a:ext cx="362310" cy="37203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EB8EFE-0053-578A-0F74-243C229D95F2}"/>
                </a:ext>
              </a:extLst>
            </p:cNvPr>
            <p:cNvSpPr txBox="1"/>
            <p:nvPr/>
          </p:nvSpPr>
          <p:spPr>
            <a:xfrm>
              <a:off x="4442461" y="4136168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Llama-70B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46113A-D6D2-10D7-C2B4-E9A23291EA0F}"/>
                </a:ext>
              </a:extLst>
            </p:cNvPr>
            <p:cNvSpPr/>
            <p:nvPr/>
          </p:nvSpPr>
          <p:spPr>
            <a:xfrm>
              <a:off x="2857875" y="3917593"/>
              <a:ext cx="135491" cy="1315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4F6A63-1703-EAC0-467B-20F27C75A97A}"/>
                </a:ext>
              </a:extLst>
            </p:cNvPr>
            <p:cNvSpPr txBox="1"/>
            <p:nvPr/>
          </p:nvSpPr>
          <p:spPr>
            <a:xfrm>
              <a:off x="2445855" y="4136168"/>
              <a:ext cx="1444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DeepSeek-7B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F4A8D2-C659-7457-6BB8-A06059487D89}"/>
                </a:ext>
              </a:extLst>
            </p:cNvPr>
            <p:cNvSpPr txBox="1"/>
            <p:nvPr/>
          </p:nvSpPr>
          <p:spPr>
            <a:xfrm>
              <a:off x="700360" y="4136168"/>
              <a:ext cx="1247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Qwen-0.6B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F81FB1-CB1A-E1D7-81FC-3AFEF8E9756E}"/>
                </a:ext>
              </a:extLst>
            </p:cNvPr>
            <p:cNvSpPr/>
            <p:nvPr/>
          </p:nvSpPr>
          <p:spPr>
            <a:xfrm flipV="1">
              <a:off x="1176158" y="4006638"/>
              <a:ext cx="47080" cy="4571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2. The Power of SFT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27683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Remember, </a:t>
            </a:r>
            <a:r>
              <a:rPr lang="en-US" b="1" dirty="0"/>
              <a:t>SLMs are immensely tunable</a:t>
            </a:r>
            <a:r>
              <a:rPr lang="en-US" dirty="0"/>
              <a:t>.</a:t>
            </a:r>
          </a:p>
          <a:p>
            <a:pPr lvl="0"/>
            <a:r>
              <a:rPr dirty="0"/>
              <a:t>SFT can lead to </a:t>
            </a:r>
            <a:r>
              <a:rPr b="1" dirty="0"/>
              <a:t>massive accuracy gains</a:t>
            </a:r>
            <a:r>
              <a:rPr dirty="0"/>
              <a:t> on small models.</a:t>
            </a:r>
          </a:p>
          <a:p>
            <a:pPr lvl="0"/>
            <a:r>
              <a:rPr lang="en-US" i="1" dirty="0"/>
              <a:t>Quality </a:t>
            </a:r>
            <a:r>
              <a:rPr i="1" dirty="0"/>
              <a:t>SFT </a:t>
            </a:r>
            <a:r>
              <a:rPr dirty="0"/>
              <a:t>might</a:t>
            </a:r>
            <a:r>
              <a:rPr lang="en-US" dirty="0"/>
              <a:t> </a:t>
            </a:r>
            <a:r>
              <a:rPr dirty="0"/>
              <a:t>eliminate the need for </a:t>
            </a:r>
            <a:r>
              <a:rPr lang="en-US" dirty="0"/>
              <a:t>RL </a:t>
            </a:r>
            <a:r>
              <a:rPr dirty="0"/>
              <a:t>in many scenarios.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2AC52A-E1A5-0E92-447F-FD23A1C031DE}"/>
              </a:ext>
            </a:extLst>
          </p:cNvPr>
          <p:cNvGrpSpPr/>
          <p:nvPr/>
        </p:nvGrpSpPr>
        <p:grpSpPr>
          <a:xfrm>
            <a:off x="1761765" y="2571750"/>
            <a:ext cx="4314944" cy="2545602"/>
            <a:chOff x="500124" y="2571750"/>
            <a:chExt cx="4314944" cy="25456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D64F75C-D498-851F-5543-9497352168FD}"/>
                </a:ext>
              </a:extLst>
            </p:cNvPr>
            <p:cNvCxnSpPr/>
            <p:nvPr/>
          </p:nvCxnSpPr>
          <p:spPr>
            <a:xfrm>
              <a:off x="2523281" y="2571750"/>
              <a:ext cx="0" cy="21622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59D7E4-4D32-C5F2-12C8-6437C671D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3281" y="4734046"/>
              <a:ext cx="229178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150D7A-B239-C25A-55A0-21D3F078BC25}"/>
                </a:ext>
              </a:extLst>
            </p:cNvPr>
            <p:cNvSpPr/>
            <p:nvPr/>
          </p:nvSpPr>
          <p:spPr>
            <a:xfrm>
              <a:off x="2882096" y="4352080"/>
              <a:ext cx="393539" cy="3819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32A0FE-BD67-D732-078A-888E950665F5}"/>
                </a:ext>
              </a:extLst>
            </p:cNvPr>
            <p:cNvSpPr/>
            <p:nvPr/>
          </p:nvSpPr>
          <p:spPr>
            <a:xfrm>
              <a:off x="3472404" y="3032574"/>
              <a:ext cx="393539" cy="17014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378022-C02B-FD3F-5E39-0C0CBE8445B7}"/>
                </a:ext>
              </a:extLst>
            </p:cNvPr>
            <p:cNvSpPr/>
            <p:nvPr/>
          </p:nvSpPr>
          <p:spPr>
            <a:xfrm>
              <a:off x="4224760" y="2764710"/>
              <a:ext cx="393539" cy="19693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BF5C27BE-53FB-6372-25AE-7D5F88718C1A}"/>
                </a:ext>
              </a:extLst>
            </p:cNvPr>
            <p:cNvSpPr/>
            <p:nvPr/>
          </p:nvSpPr>
          <p:spPr>
            <a:xfrm rot="17280598">
              <a:off x="2558277" y="3569971"/>
              <a:ext cx="1554649" cy="358815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11D0CE8-DF7C-4166-52CF-486029DDA7EA}"/>
                </a:ext>
              </a:extLst>
            </p:cNvPr>
            <p:cNvSpPr/>
            <p:nvPr/>
          </p:nvSpPr>
          <p:spPr>
            <a:xfrm rot="20145790">
              <a:off x="3703353" y="2815780"/>
              <a:ext cx="683996" cy="277782"/>
            </a:xfrm>
            <a:prstGeom prst="rightArrow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66156B2-3943-A934-D1FC-AB9A105A9334}"/>
                </a:ext>
              </a:extLst>
            </p:cNvPr>
            <p:cNvCxnSpPr/>
            <p:nvPr/>
          </p:nvCxnSpPr>
          <p:spPr>
            <a:xfrm>
              <a:off x="1840375" y="3221714"/>
              <a:ext cx="1435260" cy="5276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7921A8-F9D9-C1E9-8779-826989BE601F}"/>
                </a:ext>
              </a:extLst>
            </p:cNvPr>
            <p:cNvSpPr txBox="1"/>
            <p:nvPr/>
          </p:nvSpPr>
          <p:spPr>
            <a:xfrm>
              <a:off x="500124" y="2898548"/>
              <a:ext cx="14143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The SFT</a:t>
              </a:r>
              <a:br>
                <a:rPr lang="en-US" dirty="0"/>
              </a:br>
              <a:r>
                <a:rPr lang="en-US" dirty="0"/>
                <a:t>bump is real!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26FAD-2956-7F05-C3A8-B228B20DAEF7}"/>
                </a:ext>
              </a:extLst>
            </p:cNvPr>
            <p:cNvSpPr txBox="1"/>
            <p:nvPr/>
          </p:nvSpPr>
          <p:spPr>
            <a:xfrm>
              <a:off x="2720051" y="4734045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4073A4-F94C-A4C4-DFCE-A4144F4849C3}"/>
                </a:ext>
              </a:extLst>
            </p:cNvPr>
            <p:cNvSpPr txBox="1"/>
            <p:nvPr/>
          </p:nvSpPr>
          <p:spPr>
            <a:xfrm>
              <a:off x="3422244" y="4736445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SFT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142BAC-99C7-88A2-FA3B-36DA0764FBF5}"/>
                </a:ext>
              </a:extLst>
            </p:cNvPr>
            <p:cNvSpPr txBox="1"/>
            <p:nvPr/>
          </p:nvSpPr>
          <p:spPr>
            <a:xfrm>
              <a:off x="4210815" y="474802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b="1" dirty="0"/>
              <a:t>3. Reasoning Research: An Evolving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The field of reasoning research is </a:t>
            </a:r>
            <a:r>
              <a:rPr i="1" dirty="0"/>
              <a:t>constantly evolving</a:t>
            </a:r>
            <a:r>
              <a:rPr dirty="0"/>
              <a:t>, with new insights challenging older assumptions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00E52-4A7A-4D79-83AA-1BD67C9D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24" y="2071525"/>
            <a:ext cx="2879426" cy="2759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F4B80-425D-12D4-75E7-4B8B29EB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450" y="2071525"/>
            <a:ext cx="2980277" cy="2744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710B4-6941-16B0-550D-35ADD34EF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727" y="2071525"/>
            <a:ext cx="2945844" cy="2744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47" y="888369"/>
            <a:ext cx="3621347" cy="85725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Loss Variant</a:t>
            </a:r>
            <a:r>
              <a:rPr lang="en-US" b="1" dirty="0"/>
              <a:t>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84" y="1916999"/>
            <a:ext cx="3429675" cy="22267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For many math-style tasks, </a:t>
            </a:r>
            <a:r>
              <a:rPr i="1" dirty="0"/>
              <a:t>vanilla GRPO</a:t>
            </a:r>
            <a:r>
              <a:rPr dirty="0"/>
              <a:t> still shines.</a:t>
            </a:r>
          </a:p>
          <a:p>
            <a:pPr lvl="0"/>
            <a:r>
              <a:rPr dirty="0"/>
              <a:t>Test multiple variants</a:t>
            </a:r>
            <a:r>
              <a:rPr lang="en-US" dirty="0"/>
              <a:t>.</a:t>
            </a:r>
            <a:endParaRPr dirty="0"/>
          </a:p>
          <a:p>
            <a:pPr lvl="0"/>
            <a:r>
              <a:rPr lang="en-US" dirty="0"/>
              <a:t>Long generation</a:t>
            </a:r>
            <a:br>
              <a:rPr lang="en-US" dirty="0"/>
            </a:br>
            <a:r>
              <a:rPr lang="en-US" dirty="0"/>
              <a:t>does not equals intelligence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A2337-FB1F-84F9-7B3A-2CB93E5B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376731"/>
            <a:ext cx="5346856" cy="4538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4. </a:t>
            </a:r>
            <a:r>
              <a:rPr lang="en-US" b="1" dirty="0"/>
              <a:t>T</a:t>
            </a:r>
            <a:r>
              <a:rPr b="1" dirty="0"/>
              <a:t>he </a:t>
            </a:r>
            <a:r>
              <a:rPr lang="en-US" b="1" dirty="0"/>
              <a:t>missing </a:t>
            </a:r>
            <a:r>
              <a:rPr b="1" dirty="0"/>
              <a:t>KLD Ter</a:t>
            </a:r>
            <a:r>
              <a:rPr lang="en-US" b="1" dirty="0"/>
              <a:t>m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7602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DAPO paper suggests a significant change regarding the </a:t>
            </a:r>
            <a:r>
              <a:rPr dirty="0" err="1"/>
              <a:t>Kullback-Leibler</a:t>
            </a:r>
            <a:r>
              <a:rPr dirty="0"/>
              <a:t> divergence (KLD) term used in some RL approaches.</a:t>
            </a:r>
          </a:p>
          <a:p>
            <a:pPr lvl="0"/>
            <a:r>
              <a:rPr dirty="0"/>
              <a:t>DAPO recommends </a:t>
            </a:r>
            <a:r>
              <a:rPr b="1" dirty="0"/>
              <a:t>removing the KLD term</a:t>
            </a:r>
            <a:r>
              <a:rPr dirty="0"/>
              <a:t> from the loss function (as used in the original R1 paper).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2123E-4506-C13A-6BBC-F4B39854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3" y="2699072"/>
            <a:ext cx="7772400" cy="1889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66" y="342901"/>
            <a:ext cx="4662237" cy="85725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b="1" dirty="0"/>
              <a:t>5</a:t>
            </a:r>
            <a:r>
              <a:rPr b="1" dirty="0"/>
              <a:t>. Diverse Responses Drive 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165" y="1631472"/>
            <a:ext cx="4662237" cy="21900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No diversity → no gradient.</a:t>
            </a:r>
          </a:p>
          <a:p>
            <a:pPr lvl="0"/>
            <a:r>
              <a:rPr dirty="0"/>
              <a:t>Sample at higher </a:t>
            </a:r>
            <a:r>
              <a:rPr b="1" dirty="0"/>
              <a:t>temperature</a:t>
            </a:r>
            <a:r>
              <a:rPr dirty="0"/>
              <a:t>.</a:t>
            </a:r>
          </a:p>
          <a:p>
            <a:pPr lvl="0"/>
            <a:r>
              <a:rPr dirty="0"/>
              <a:t>Generate several answers per question.</a:t>
            </a:r>
          </a:p>
          <a:p>
            <a:pPr lvl="0"/>
            <a:r>
              <a:rPr dirty="0"/>
              <a:t>Track </a:t>
            </a:r>
            <a:r>
              <a:rPr lang="en-US" dirty="0"/>
              <a:t>both reward mean AND</a:t>
            </a:r>
            <a:r>
              <a:rPr dirty="0"/>
              <a:t> </a:t>
            </a:r>
            <a:r>
              <a:rPr b="1" i="1" dirty="0"/>
              <a:t>standard deviation</a:t>
            </a:r>
            <a:r>
              <a:rPr lang="en-US" b="1" i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04E8AB-F598-3284-405E-5E01E75D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666" y="186546"/>
            <a:ext cx="3732635" cy="4770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b="1"/>
              <a:t>6. Optimizing Experiences &amp; Staying Updated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154304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Refine your training data and keep an eye on the latest research for continuous improvement.</a:t>
            </a:r>
          </a:p>
          <a:p>
            <a:pPr lvl="0"/>
            <a:r>
              <a:rPr b="1" dirty="0"/>
              <a:t>Remove useless examples</a:t>
            </a:r>
            <a:r>
              <a:rPr dirty="0"/>
              <a:t>: Filter out experiences with close to zero advantages (an optimization from DAPO)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EC13B-AF53-9DB4-A4A1-D7AC26025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53" y="2624870"/>
            <a:ext cx="5680493" cy="2454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612</Words>
  <Application>Microsoft Macintosh PowerPoint</Application>
  <PresentationFormat>On-screen Show (16:9)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Rounded MT Bold</vt:lpstr>
      <vt:lpstr>Calibri</vt:lpstr>
      <vt:lpstr>Cambria Math</vt:lpstr>
      <vt:lpstr>Chalkboard</vt:lpstr>
      <vt:lpstr>Office Theme</vt:lpstr>
      <vt:lpstr>PowerPoint Presentation</vt:lpstr>
      <vt:lpstr>PowerPoint Presentation</vt:lpstr>
      <vt:lpstr>1. Model Capability vs. Task Difficulty</vt:lpstr>
      <vt:lpstr>2. The Power of SFT</vt:lpstr>
      <vt:lpstr>3. Reasoning Research: An Evolving Landscape</vt:lpstr>
      <vt:lpstr>Loss Variants</vt:lpstr>
      <vt:lpstr>4. The missing KLD Term</vt:lpstr>
      <vt:lpstr>5. Diverse Responses Drive RL</vt:lpstr>
      <vt:lpstr>6. Optimizing Experiences &amp; Staying Updated</vt:lpstr>
      <vt:lpstr>7. Balancing Stability and Compute Cost</vt:lpstr>
      <vt:lpstr>8. Don’t let go of the basics</vt:lpstr>
      <vt:lpstr>9. Don't Forget the System Prompt!</vt:lpstr>
      <vt:lpstr>10. Inference and save your model often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{42279573-6C2F-CF49-98F7-8375E565D968}tf10001063</Template>
  <TotalTime>18</TotalTime>
  <Words>53</Words>
  <Application>Microsoft Macintosh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Chalkboard</vt:lpstr>
      <vt:lpstr>Office Theme</vt:lpstr>
      <vt:lpstr>What is a Sparse Reward Environment?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Avishek Biswas</cp:lastModifiedBy>
  <cp:revision>47</cp:revision>
  <dcterms:created xsi:type="dcterms:W3CDTF">2025-06-26T02:15:38Z</dcterms:created>
  <dcterms:modified xsi:type="dcterms:W3CDTF">2025-06-29T18:20:30Z</dcterms:modified>
</cp:coreProperties>
</file>