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Ubuntu"/>
      <p:regular r:id="rId59"/>
      <p:bold r:id="rId60"/>
      <p:italic r:id="rId61"/>
      <p:boldItalic r:id="rId62"/>
    </p:embeddedFont>
    <p:embeddedFont>
      <p:font typeface="Ubuntu Light"/>
      <p:regular r:id="rId63"/>
      <p:bold r:id="rId64"/>
      <p:italic r:id="rId65"/>
      <p:boldItalic r:id="rId66"/>
    </p:embeddedFont>
    <p:embeddedFont>
      <p:font typeface="Economica"/>
      <p:regular r:id="rId67"/>
      <p:bold r:id="rId68"/>
      <p:italic r:id="rId69"/>
      <p:boldItalic r:id="rId70"/>
    </p:embeddedFont>
    <p:embeddedFont>
      <p:font typeface="Arv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rvo-italic.fntdata"/><Relationship Id="rId72" Type="http://schemas.openxmlformats.org/officeDocument/2006/relationships/font" Target="fonts/Arvo-bold.fntdata"/><Relationship Id="rId31" Type="http://schemas.openxmlformats.org/officeDocument/2006/relationships/slide" Target="slides/slide26.xml"/><Relationship Id="rId75" Type="http://schemas.openxmlformats.org/officeDocument/2006/relationships/font" Target="fonts/OpenSans-regular.fntdata"/><Relationship Id="rId30" Type="http://schemas.openxmlformats.org/officeDocument/2006/relationships/slide" Target="slides/slide25.xml"/><Relationship Id="rId74" Type="http://schemas.openxmlformats.org/officeDocument/2006/relationships/font" Target="fonts/Arvo-boldItalic.fntdata"/><Relationship Id="rId33" Type="http://schemas.openxmlformats.org/officeDocument/2006/relationships/slide" Target="slides/slide28.xml"/><Relationship Id="rId77" Type="http://schemas.openxmlformats.org/officeDocument/2006/relationships/font" Target="fonts/OpenSans-italic.fntdata"/><Relationship Id="rId32" Type="http://schemas.openxmlformats.org/officeDocument/2006/relationships/slide" Target="slides/slide27.xml"/><Relationship Id="rId76" Type="http://schemas.openxmlformats.org/officeDocument/2006/relationships/font" Target="fonts/OpenSans-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OpenSans-boldItalic.fntdata"/><Relationship Id="rId71" Type="http://schemas.openxmlformats.org/officeDocument/2006/relationships/font" Target="fonts/Arvo-regular.fntdata"/><Relationship Id="rId70" Type="http://schemas.openxmlformats.org/officeDocument/2006/relationships/font" Target="fonts/Economica-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boldItalic.fntdata"/><Relationship Id="rId61" Type="http://schemas.openxmlformats.org/officeDocument/2006/relationships/font" Target="fonts/Ubuntu-italic.fntdata"/><Relationship Id="rId20" Type="http://schemas.openxmlformats.org/officeDocument/2006/relationships/slide" Target="slides/slide15.xml"/><Relationship Id="rId64" Type="http://schemas.openxmlformats.org/officeDocument/2006/relationships/font" Target="fonts/UbuntuLight-bold.fntdata"/><Relationship Id="rId63" Type="http://schemas.openxmlformats.org/officeDocument/2006/relationships/font" Target="fonts/UbuntuLight-regular.fntdata"/><Relationship Id="rId22" Type="http://schemas.openxmlformats.org/officeDocument/2006/relationships/slide" Target="slides/slide17.xml"/><Relationship Id="rId66" Type="http://schemas.openxmlformats.org/officeDocument/2006/relationships/font" Target="fonts/UbuntuLight-boldItalic.fntdata"/><Relationship Id="rId21" Type="http://schemas.openxmlformats.org/officeDocument/2006/relationships/slide" Target="slides/slide16.xml"/><Relationship Id="rId65" Type="http://schemas.openxmlformats.org/officeDocument/2006/relationships/font" Target="fonts/UbuntuLight-italic.fntdata"/><Relationship Id="rId24" Type="http://schemas.openxmlformats.org/officeDocument/2006/relationships/slide" Target="slides/slide19.xml"/><Relationship Id="rId68" Type="http://schemas.openxmlformats.org/officeDocument/2006/relationships/font" Target="fonts/Economica-bold.fntdata"/><Relationship Id="rId23" Type="http://schemas.openxmlformats.org/officeDocument/2006/relationships/slide" Target="slides/slide18.xml"/><Relationship Id="rId67" Type="http://schemas.openxmlformats.org/officeDocument/2006/relationships/font" Target="fonts/Economica-regular.fntdata"/><Relationship Id="rId60" Type="http://schemas.openxmlformats.org/officeDocument/2006/relationships/font" Target="fonts/Ubuntu-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conomica-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Ubuntu-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e8cf4bab7_4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e8cf4bab7_4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a097bf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a097bf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2a097bf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2a097bf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a097bf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a097bf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a097bf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a097bf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a097bf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a097bf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a097bf6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a097bf6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a097bf6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a097bf6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2a097bf6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2a097bf6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2a097bf6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2a097bf6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a097bf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2a097bf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2a097bf6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2a097bf6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a097bf6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a097bf6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29b41948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29b41948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c7f6a2c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c7f6a2c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c7f6a2cc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c7f6a2cc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c7f6a2cc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c7f6a2cc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7f6a2cc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c7f6a2cc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2a097bf6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2a097bf6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c7f6a2cc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c7f6a2cc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c7f6a2cc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c7f6a2cc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c7f6a2cc3_2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c7f6a2cc3_2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34cf5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34cf5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c7f6a2cc3_2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c7f6a2cc3_2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c7f6a2cc3_2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c7f6a2cc3_2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c7f6a2cc3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c7f6a2cc3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c7f6a2cc3_2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c7f6a2cc3_2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7f6a2cc3_2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c7f6a2cc3_2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72a71ea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72a71ea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672a71ea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672a71ea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72a71ea7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672a71ea7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672a71e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672a71e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c7f6a2cc3_2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c7f6a2cc3_2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34cf5a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34cf5a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66288c3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66288c3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c7f6a2cc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c7f6a2cc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66288c3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66288c3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6288c3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66288c3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66288c3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66288c3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66288c3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66288c3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66288c3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66288c3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334cf5a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334cf5a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c7f6a2cc3_2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c7f6a2cc3_2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c7f6a2cc3_2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c7f6a2cc3_2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a097bf6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a097bf6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c7f6a2cc3_2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c7f6a2cc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c7f6a2cc3_2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c7f6a2cc3_2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c7f6a2cc3_2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c7f6a2cc3_2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c7f6a2cc3_2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c7f6a2cc3_2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34cf5a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34cf5a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c7f6a2cc3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c7f6a2cc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c7f6a2cc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c7f6a2cc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@shivu write some cool things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2a097bf6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2a097bf6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p:cSld name="TITLE_1">
    <p:bg>
      <p:bgPr>
        <a:solidFill>
          <a:schemeClr val="lt1"/>
        </a:solidFill>
      </p:bgPr>
    </p:bg>
    <p:spTree>
      <p:nvGrpSpPr>
        <p:cNvPr id="58" name="Shape 58"/>
        <p:cNvGrpSpPr/>
        <p:nvPr/>
      </p:nvGrpSpPr>
      <p:grpSpPr>
        <a:xfrm>
          <a:off x="0" y="0"/>
          <a:ext cx="0" cy="0"/>
          <a:chOff x="0" y="0"/>
          <a:chExt cx="0" cy="0"/>
        </a:xfrm>
      </p:grpSpPr>
      <p:sp>
        <p:nvSpPr>
          <p:cNvPr id="59" name="Google Shape;59;p13"/>
          <p:cNvSpPr/>
          <p:nvPr/>
        </p:nvSpPr>
        <p:spPr>
          <a:xfrm>
            <a:off x="676300" y="321200"/>
            <a:ext cx="4885500" cy="443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0" name="Google Shape;60;p13"/>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rmAutofit/>
          </a:bodyPr>
          <a:lstStyle>
            <a:lvl1pPr lvl="0" rtl="0">
              <a:spcBef>
                <a:spcPts val="0"/>
              </a:spcBef>
              <a:spcAft>
                <a:spcPts val="0"/>
              </a:spcAft>
              <a:buSzPts val="3600"/>
              <a:buNone/>
              <a:defRPr b="1"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_1">
    <p:bg>
      <p:bgPr>
        <a:solidFill>
          <a:schemeClr val="lt1"/>
        </a:solidFill>
      </p:bgPr>
    </p:bg>
    <p:spTree>
      <p:nvGrpSpPr>
        <p:cNvPr id="61" name="Shape 61"/>
        <p:cNvGrpSpPr/>
        <p:nvPr/>
      </p:nvGrpSpPr>
      <p:grpSpPr>
        <a:xfrm>
          <a:off x="0" y="0"/>
          <a:ext cx="0" cy="0"/>
          <a:chOff x="0" y="0"/>
          <a:chExt cx="0" cy="0"/>
        </a:xfrm>
      </p:grpSpPr>
      <p:sp>
        <p:nvSpPr>
          <p:cNvPr id="62" name="Google Shape;62;p14"/>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idx="1" type="subTitle"/>
          </p:nvPr>
        </p:nvSpPr>
        <p:spPr>
          <a:xfrm>
            <a:off x="2433300" y="3015325"/>
            <a:ext cx="4277400" cy="64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65" name="Google Shape;65;p14"/>
          <p:cNvSpPr txBox="1"/>
          <p:nvPr>
            <p:ph type="title"/>
          </p:nvPr>
        </p:nvSpPr>
        <p:spPr>
          <a:xfrm>
            <a:off x="0" y="2466400"/>
            <a:ext cx="9144000" cy="48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66" name="Shape 66"/>
        <p:cNvGrpSpPr/>
        <p:nvPr/>
      </p:nvGrpSpPr>
      <p:grpSpPr>
        <a:xfrm>
          <a:off x="0" y="0"/>
          <a:ext cx="0" cy="0"/>
          <a:chOff x="0" y="0"/>
          <a:chExt cx="0" cy="0"/>
        </a:xfrm>
      </p:grpSpPr>
      <p:sp>
        <p:nvSpPr>
          <p:cNvPr id="67" name="Google Shape;67;p15"/>
          <p:cNvSpPr/>
          <p:nvPr/>
        </p:nvSpPr>
        <p:spPr>
          <a:xfrm>
            <a:off x="-73650" y="-11150"/>
            <a:ext cx="9228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430400" y="1371450"/>
            <a:ext cx="1147200" cy="3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2675900" y="1220035"/>
            <a:ext cx="3926100" cy="482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5"/>
          <p:cNvSpPr txBox="1"/>
          <p:nvPr>
            <p:ph idx="1" type="subTitle"/>
          </p:nvPr>
        </p:nvSpPr>
        <p:spPr>
          <a:xfrm>
            <a:off x="2675901" y="2547750"/>
            <a:ext cx="3136200" cy="19419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chemeClr val="accent1"/>
        </a:solidFill>
      </p:bgPr>
    </p:bg>
    <p:spTree>
      <p:nvGrpSpPr>
        <p:cNvPr id="72" name="Shape 72"/>
        <p:cNvGrpSpPr/>
        <p:nvPr/>
      </p:nvGrpSpPr>
      <p:grpSpPr>
        <a:xfrm>
          <a:off x="0" y="0"/>
          <a:ext cx="0" cy="0"/>
          <a:chOff x="0" y="0"/>
          <a:chExt cx="0" cy="0"/>
        </a:xfrm>
      </p:grpSpPr>
      <p:sp>
        <p:nvSpPr>
          <p:cNvPr id="73" name="Google Shape;73;p16"/>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r">
              <a:spcBef>
                <a:spcPts val="0"/>
              </a:spcBef>
              <a:spcAft>
                <a:spcPts val="0"/>
              </a:spcAft>
              <a:buNone/>
            </a:pPr>
            <a:fld id="{00000000-1234-1234-1234-123412341234}" type="slidenum">
              <a:rPr lang="en"/>
              <a:t>‹#›</a:t>
            </a:fld>
            <a:endParaRPr>
              <a:solidFill>
                <a:schemeClr val="lt1"/>
              </a:solidFill>
            </a:endParaRPr>
          </a:p>
        </p:txBody>
      </p:sp>
      <p:sp>
        <p:nvSpPr>
          <p:cNvPr id="75" name="Google Shape;75;p16"/>
          <p:cNvSpPr txBox="1"/>
          <p:nvPr>
            <p:ph type="title"/>
          </p:nvPr>
        </p:nvSpPr>
        <p:spPr>
          <a:xfrm>
            <a:off x="783525" y="621500"/>
            <a:ext cx="7618200" cy="3936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42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0.jpg"/><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1.jpg"/><Relationship Id="rId4" Type="http://schemas.openxmlformats.org/officeDocument/2006/relationships/image" Target="../media/image3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6.jpg"/><Relationship Id="rId4" Type="http://schemas.openxmlformats.org/officeDocument/2006/relationships/image" Target="../media/image33.jpg"/><Relationship Id="rId5" Type="http://schemas.openxmlformats.org/officeDocument/2006/relationships/image" Target="../media/image2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090075" y="1564975"/>
            <a:ext cx="3009300" cy="14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60"/>
              <a:t>Graph Based Neural Architectures</a:t>
            </a:r>
            <a:endParaRPr sz="3180"/>
          </a:p>
        </p:txBody>
      </p:sp>
      <p:sp>
        <p:nvSpPr>
          <p:cNvPr id="81" name="Google Shape;81;p17"/>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900"/>
              <a:t>Tanishq Chaudhary</a:t>
            </a:r>
            <a:endParaRPr sz="1900"/>
          </a:p>
          <a:p>
            <a:pPr indent="0" lvl="0" marL="0" rtl="0" algn="ctr">
              <a:lnSpc>
                <a:spcPct val="80000"/>
              </a:lnSpc>
              <a:spcBef>
                <a:spcPts val="0"/>
              </a:spcBef>
              <a:spcAft>
                <a:spcPts val="0"/>
              </a:spcAft>
              <a:buSzPts val="688"/>
              <a:buNone/>
            </a:pPr>
            <a:r>
              <a:rPr lang="en" sz="1900"/>
              <a:t>Mayank Goel</a:t>
            </a:r>
            <a:endParaRPr sz="1900"/>
          </a:p>
          <a:p>
            <a:pPr indent="0" lvl="0" marL="0" rtl="0" algn="ctr">
              <a:lnSpc>
                <a:spcPct val="80000"/>
              </a:lnSpc>
              <a:spcBef>
                <a:spcPts val="0"/>
              </a:spcBef>
              <a:spcAft>
                <a:spcPts val="0"/>
              </a:spcAft>
              <a:buSzPts val="688"/>
              <a:buNone/>
            </a:pPr>
            <a:r>
              <a:rPr lang="en" sz="1900"/>
              <a:t>Prajneya Kumar</a:t>
            </a:r>
            <a:endParaRPr sz="1900"/>
          </a:p>
          <a:p>
            <a:pPr indent="0" lvl="0" marL="0" rtl="0" algn="ctr">
              <a:lnSpc>
                <a:spcPct val="80000"/>
              </a:lnSpc>
              <a:spcBef>
                <a:spcPts val="0"/>
              </a:spcBef>
              <a:spcAft>
                <a:spcPts val="0"/>
              </a:spcAft>
              <a:buSzPts val="688"/>
              <a:buNone/>
            </a:pPr>
            <a:r>
              <a:rPr lang="en" sz="1900"/>
              <a:t>Shivansh Subramanian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 id="130" name="Google Shape;130;p26"/>
          <p:cNvPicPr preferRelativeResize="0"/>
          <p:nvPr/>
        </p:nvPicPr>
        <p:blipFill>
          <a:blip r:embed="rId3">
            <a:alphaModFix/>
          </a:blip>
          <a:stretch>
            <a:fillRect/>
          </a:stretch>
        </p:blipFill>
        <p:spPr>
          <a:xfrm>
            <a:off x="563264" y="1081001"/>
            <a:ext cx="8017476" cy="298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2268222" y="436862"/>
            <a:ext cx="4607533" cy="2231135"/>
          </a:xfrm>
          <a:prstGeom prst="rect">
            <a:avLst/>
          </a:prstGeom>
          <a:noFill/>
          <a:ln>
            <a:noFill/>
          </a:ln>
        </p:spPr>
      </p:pic>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 id="136" name="Google Shape;136;p27"/>
          <p:cNvPicPr preferRelativeResize="0"/>
          <p:nvPr/>
        </p:nvPicPr>
        <p:blipFill>
          <a:blip r:embed="rId4">
            <a:alphaModFix/>
          </a:blip>
          <a:stretch>
            <a:fillRect/>
          </a:stretch>
        </p:blipFill>
        <p:spPr>
          <a:xfrm>
            <a:off x="1692363" y="2651592"/>
            <a:ext cx="5759275" cy="20550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2268222" y="436862"/>
            <a:ext cx="4607533" cy="2231135"/>
          </a:xfrm>
          <a:prstGeom prst="rect">
            <a:avLst/>
          </a:prstGeom>
          <a:noFill/>
          <a:ln>
            <a:noFill/>
          </a:ln>
        </p:spPr>
      </p:pic>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 id="142" name="Google Shape;142;p28"/>
          <p:cNvPicPr preferRelativeResize="0"/>
          <p:nvPr/>
        </p:nvPicPr>
        <p:blipFill>
          <a:blip r:embed="rId4">
            <a:alphaModFix/>
          </a:blip>
          <a:stretch>
            <a:fillRect/>
          </a:stretch>
        </p:blipFill>
        <p:spPr>
          <a:xfrm>
            <a:off x="2962675" y="2668000"/>
            <a:ext cx="3218650" cy="198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Issues</a:t>
            </a:r>
            <a:endParaRPr sz="4200"/>
          </a:p>
        </p:txBody>
      </p:sp>
      <p:sp>
        <p:nvSpPr>
          <p:cNvPr id="148" name="Google Shape;14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a:t>
            </a:r>
            <a:r>
              <a:rPr lang="en" sz="1800"/>
              <a:t> will not consider the nodes features itself, unless there are self loops</a:t>
            </a:r>
            <a:endParaRPr sz="1800"/>
          </a:p>
          <a:p>
            <a:pPr indent="-342900" lvl="0" marL="457200" rtl="0" algn="l">
              <a:spcBef>
                <a:spcPts val="0"/>
              </a:spcBef>
              <a:spcAft>
                <a:spcPts val="0"/>
              </a:spcAft>
              <a:buSzPts val="1800"/>
              <a:buChar char="-"/>
            </a:pPr>
            <a:r>
              <a:rPr b="1" lang="en" sz="1800"/>
              <a:t>A </a:t>
            </a:r>
            <a:r>
              <a:rPr lang="en" sz="1800"/>
              <a:t>can scale the feature vectors arbitrarily.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Fixing the </a:t>
            </a:r>
            <a:r>
              <a:rPr lang="en"/>
              <a:t>Issues</a:t>
            </a:r>
            <a:endParaRPr/>
          </a:p>
        </p:txBody>
      </p:sp>
      <p:sp>
        <p:nvSpPr>
          <p:cNvPr id="154" name="Google Shape;154;p30"/>
          <p:cNvSpPr txBox="1"/>
          <p:nvPr>
            <p:ph idx="1" type="body"/>
          </p:nvPr>
        </p:nvSpPr>
        <p:spPr>
          <a:xfrm>
            <a:off x="311700" y="13448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self loops: </a:t>
            </a:r>
            <a:r>
              <a:rPr b="1" lang="en"/>
              <a:t>A → A + I</a:t>
            </a:r>
            <a:endParaRPr b="1"/>
          </a:p>
          <a:p>
            <a:pPr indent="-342900" lvl="0" marL="457200" rtl="0" algn="l">
              <a:spcBef>
                <a:spcPts val="0"/>
              </a:spcBef>
              <a:spcAft>
                <a:spcPts val="0"/>
              </a:spcAft>
              <a:buSzPts val="1800"/>
              <a:buChar char="-"/>
            </a:pPr>
            <a:r>
              <a:rPr lang="en"/>
              <a:t>Normalizing matrix: </a:t>
            </a:r>
            <a:r>
              <a:rPr b="1" lang="en"/>
              <a:t>A → D^{-0.5}AD^{-0.5}</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 id="159" name="Google Shape;159;p31"/>
          <p:cNvPicPr preferRelativeResize="0"/>
          <p:nvPr/>
        </p:nvPicPr>
        <p:blipFill>
          <a:blip r:embed="rId3">
            <a:alphaModFix/>
          </a:blip>
          <a:stretch>
            <a:fillRect/>
          </a:stretch>
        </p:blipFill>
        <p:spPr>
          <a:xfrm>
            <a:off x="1410400" y="2240608"/>
            <a:ext cx="6323201" cy="2460005"/>
          </a:xfrm>
          <a:prstGeom prst="rect">
            <a:avLst/>
          </a:prstGeom>
          <a:noFill/>
          <a:ln>
            <a:noFill/>
          </a:ln>
        </p:spPr>
      </p:pic>
      <p:pic>
        <p:nvPicPr>
          <p:cNvPr descr="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Ink Drawings &#10;" id="160" name="Google Shape;160;p31"/>
          <p:cNvPicPr preferRelativeResize="0"/>
          <p:nvPr/>
        </p:nvPicPr>
        <p:blipFill>
          <a:blip r:embed="rId4">
            <a:alphaModFix/>
          </a:blip>
          <a:stretch>
            <a:fillRect/>
          </a:stretch>
        </p:blipFill>
        <p:spPr>
          <a:xfrm>
            <a:off x="3104200" y="427950"/>
            <a:ext cx="2935600" cy="181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GCN: 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3"/>
          <p:cNvPicPr preferRelativeResize="0"/>
          <p:nvPr/>
        </p:nvPicPr>
        <p:blipFill>
          <a:blip r:embed="rId3">
            <a:alphaModFix/>
          </a:blip>
          <a:stretch>
            <a:fillRect/>
          </a:stretch>
        </p:blipFill>
        <p:spPr>
          <a:xfrm>
            <a:off x="1049275" y="412375"/>
            <a:ext cx="7045450" cy="431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4"/>
          <p:cNvPicPr preferRelativeResize="0"/>
          <p:nvPr/>
        </p:nvPicPr>
        <p:blipFill>
          <a:blip r:embed="rId3">
            <a:alphaModFix/>
          </a:blip>
          <a:stretch>
            <a:fillRect/>
          </a:stretch>
        </p:blipFill>
        <p:spPr>
          <a:xfrm>
            <a:off x="1657625" y="425838"/>
            <a:ext cx="5828750" cy="429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5"/>
          <p:cNvPicPr preferRelativeResize="0"/>
          <p:nvPr/>
        </p:nvPicPr>
        <p:blipFill>
          <a:blip r:embed="rId3">
            <a:alphaModFix/>
          </a:blip>
          <a:stretch>
            <a:fillRect/>
          </a:stretch>
        </p:blipFill>
        <p:spPr>
          <a:xfrm>
            <a:off x="1204900" y="1419225"/>
            <a:ext cx="6734175" cy="230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Graph Attention Networks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4294967295" type="subTitle"/>
          </p:nvPr>
        </p:nvSpPr>
        <p:spPr>
          <a:xfrm>
            <a:off x="2675900" y="1702425"/>
            <a:ext cx="3926100" cy="236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Attention is a function represented by </a:t>
            </a:r>
            <a:r>
              <a:rPr b="1" lang="en" sz="1800">
                <a:latin typeface="Ubuntu"/>
                <a:ea typeface="Ubuntu"/>
                <a:cs typeface="Ubuntu"/>
                <a:sym typeface="Ubuntu"/>
              </a:rPr>
              <a:t>a</a:t>
            </a:r>
            <a:endParaRPr b="1" sz="1800">
              <a:latin typeface="Ubuntu"/>
              <a:ea typeface="Ubuntu"/>
              <a:cs typeface="Ubuntu"/>
              <a:sym typeface="Ubuntu"/>
            </a:endParaRPr>
          </a:p>
          <a:p>
            <a:pPr indent="-342900" lvl="0" marL="457200" rtl="0" algn="l">
              <a:spcBef>
                <a:spcPts val="0"/>
              </a:spcBef>
              <a:spcAft>
                <a:spcPts val="0"/>
              </a:spcAft>
              <a:buSzPts val="1800"/>
              <a:buChar char="●"/>
            </a:pPr>
            <a:r>
              <a:rPr lang="en" sz="1800"/>
              <a:t>It is a single layer feed-forward neural network</a:t>
            </a:r>
            <a:endParaRPr sz="1800"/>
          </a:p>
          <a:p>
            <a:pPr indent="-342900" lvl="0" marL="457200" rtl="0" algn="l">
              <a:spcBef>
                <a:spcPts val="0"/>
              </a:spcBef>
              <a:spcAft>
                <a:spcPts val="0"/>
              </a:spcAft>
              <a:buSzPts val="1800"/>
              <a:buChar char="●"/>
            </a:pPr>
            <a:r>
              <a:rPr lang="en" sz="1800"/>
              <a:t>Takes 2 node features as input, gives attention of the edge as output. </a:t>
            </a:r>
            <a:endParaRPr sz="1800"/>
          </a:p>
        </p:txBody>
      </p:sp>
      <p:sp>
        <p:nvSpPr>
          <p:cNvPr id="191" name="Google Shape;191;p37"/>
          <p:cNvSpPr txBox="1"/>
          <p:nvPr>
            <p:ph idx="4294967295" type="title"/>
          </p:nvPr>
        </p:nvSpPr>
        <p:spPr>
          <a:xfrm>
            <a:off x="2675900" y="1220035"/>
            <a:ext cx="3926100" cy="48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Attention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8"/>
          <p:cNvPicPr preferRelativeResize="0"/>
          <p:nvPr/>
        </p:nvPicPr>
        <p:blipFill>
          <a:blip r:embed="rId3">
            <a:alphaModFix/>
          </a:blip>
          <a:stretch>
            <a:fillRect/>
          </a:stretch>
        </p:blipFill>
        <p:spPr>
          <a:xfrm>
            <a:off x="618400" y="1219675"/>
            <a:ext cx="7907200" cy="270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566275" y="712538"/>
            <a:ext cx="3333750" cy="3781425"/>
          </a:xfrm>
          <a:prstGeom prst="rect">
            <a:avLst/>
          </a:prstGeom>
          <a:noFill/>
          <a:ln>
            <a:noFill/>
          </a:ln>
        </p:spPr>
      </p:pic>
      <p:sp>
        <p:nvSpPr>
          <p:cNvPr id="202" name="Google Shape;202;p39"/>
          <p:cNvSpPr txBox="1"/>
          <p:nvPr/>
        </p:nvSpPr>
        <p:spPr>
          <a:xfrm>
            <a:off x="4450925" y="649525"/>
            <a:ext cx="412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Light"/>
                <a:ea typeface="Ubuntu Light"/>
                <a:cs typeface="Ubuntu Light"/>
                <a:sym typeface="Ubuntu Light"/>
              </a:rPr>
              <a:t>One could also assume a to be just a learnable weight matrix which needs to be multiplied.</a:t>
            </a:r>
            <a:endParaRPr>
              <a:latin typeface="Ubuntu Light"/>
              <a:ea typeface="Ubuntu Light"/>
              <a:cs typeface="Ubuntu Light"/>
              <a:sym typeface="Ubuntu Light"/>
            </a:endParaRPr>
          </a:p>
          <a:p>
            <a:pPr indent="0" lvl="0" marL="0" rtl="0" algn="l">
              <a:spcBef>
                <a:spcPts val="0"/>
              </a:spcBef>
              <a:spcAft>
                <a:spcPts val="0"/>
              </a:spcAft>
              <a:buNone/>
            </a:pPr>
            <a:r>
              <a:t/>
            </a:r>
            <a:endParaRPr>
              <a:latin typeface="Ubuntu Light"/>
              <a:ea typeface="Ubuntu Light"/>
              <a:cs typeface="Ubuntu Light"/>
              <a:sym typeface="Ubuntu Light"/>
            </a:endParaRPr>
          </a:p>
          <a:p>
            <a:pPr indent="0" lvl="0" marL="0" rtl="0" algn="l">
              <a:spcBef>
                <a:spcPts val="0"/>
              </a:spcBef>
              <a:spcAft>
                <a:spcPts val="0"/>
              </a:spcAft>
              <a:buNone/>
            </a:pPr>
            <a:r>
              <a:rPr lang="en">
                <a:latin typeface="Ubuntu Light"/>
                <a:ea typeface="Ubuntu Light"/>
                <a:cs typeface="Ubuntu Light"/>
                <a:sym typeface="Ubuntu Light"/>
              </a:rPr>
              <a:t>Once we get the softmax, we apply LeakyReLU (default parameters) as activation function </a:t>
            </a:r>
            <a:endParaRPr>
              <a:latin typeface="Ubuntu Light"/>
              <a:ea typeface="Ubuntu Light"/>
              <a:cs typeface="Ubuntu Light"/>
              <a:sym typeface="Ubuntu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0"/>
          <p:cNvPicPr preferRelativeResize="0"/>
          <p:nvPr/>
        </p:nvPicPr>
        <p:blipFill>
          <a:blip r:embed="rId3">
            <a:alphaModFix/>
          </a:blip>
          <a:stretch>
            <a:fillRect/>
          </a:stretch>
        </p:blipFill>
        <p:spPr>
          <a:xfrm>
            <a:off x="1332162" y="438300"/>
            <a:ext cx="6479675" cy="426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nvSpPr>
        <p:spPr>
          <a:xfrm>
            <a:off x="5189264" y="449538"/>
            <a:ext cx="2995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Light"/>
                <a:ea typeface="Ubuntu Light"/>
                <a:cs typeface="Ubuntu Light"/>
                <a:sym typeface="Ubuntu Light"/>
              </a:rPr>
              <a:t>As can be seen in the code:</a:t>
            </a:r>
            <a:endParaRPr>
              <a:latin typeface="Ubuntu Light"/>
              <a:ea typeface="Ubuntu Light"/>
              <a:cs typeface="Ubuntu Light"/>
              <a:sym typeface="Ubuntu Light"/>
            </a:endParaRPr>
          </a:p>
          <a:p>
            <a:pPr indent="0" lvl="0" marL="0" rtl="0" algn="l">
              <a:spcBef>
                <a:spcPts val="0"/>
              </a:spcBef>
              <a:spcAft>
                <a:spcPts val="0"/>
              </a:spcAft>
              <a:buNone/>
            </a:pPr>
            <a:r>
              <a:t/>
            </a:r>
            <a:endParaRPr>
              <a:latin typeface="Ubuntu Light"/>
              <a:ea typeface="Ubuntu Light"/>
              <a:cs typeface="Ubuntu Light"/>
              <a:sym typeface="Ubuntu Light"/>
            </a:endParaRPr>
          </a:p>
          <a:p>
            <a:pPr indent="0" lvl="0" marL="0" rtl="0" algn="l">
              <a:spcBef>
                <a:spcPts val="0"/>
              </a:spcBef>
              <a:spcAft>
                <a:spcPts val="0"/>
              </a:spcAft>
              <a:buNone/>
            </a:pPr>
            <a:r>
              <a:rPr lang="en">
                <a:latin typeface="Ubuntu Light"/>
                <a:ea typeface="Ubuntu Light"/>
                <a:cs typeface="Ubuntu Light"/>
                <a:sym typeface="Ubuntu Light"/>
              </a:rPr>
              <a:t>X: Input features</a:t>
            </a:r>
            <a:endParaRPr>
              <a:latin typeface="Ubuntu Light"/>
              <a:ea typeface="Ubuntu Light"/>
              <a:cs typeface="Ubuntu Light"/>
              <a:sym typeface="Ubuntu Light"/>
            </a:endParaRPr>
          </a:p>
          <a:p>
            <a:pPr indent="0" lvl="0" marL="0" rtl="0" algn="l">
              <a:spcBef>
                <a:spcPts val="0"/>
              </a:spcBef>
              <a:spcAft>
                <a:spcPts val="0"/>
              </a:spcAft>
              <a:buNone/>
            </a:pPr>
            <a:r>
              <a:rPr lang="en">
                <a:latin typeface="Ubuntu Light"/>
                <a:ea typeface="Ubuntu Light"/>
                <a:cs typeface="Ubuntu Light"/>
                <a:sym typeface="Ubuntu Light"/>
              </a:rPr>
              <a:t>A: Adjacency matrix</a:t>
            </a:r>
            <a:endParaRPr>
              <a:latin typeface="Ubuntu Light"/>
              <a:ea typeface="Ubuntu Light"/>
              <a:cs typeface="Ubuntu Light"/>
              <a:sym typeface="Ubuntu Light"/>
            </a:endParaRPr>
          </a:p>
          <a:p>
            <a:pPr indent="0" lvl="0" marL="0" rtl="0" algn="l">
              <a:spcBef>
                <a:spcPts val="0"/>
              </a:spcBef>
              <a:spcAft>
                <a:spcPts val="0"/>
              </a:spcAft>
              <a:buNone/>
            </a:pPr>
            <a:r>
              <a:t/>
            </a:r>
            <a:endParaRPr>
              <a:latin typeface="Ubuntu Light"/>
              <a:ea typeface="Ubuntu Light"/>
              <a:cs typeface="Ubuntu Light"/>
              <a:sym typeface="Ubuntu Light"/>
            </a:endParaRPr>
          </a:p>
          <a:p>
            <a:pPr indent="0" lvl="0" marL="0" rtl="0" algn="l">
              <a:spcBef>
                <a:spcPts val="0"/>
              </a:spcBef>
              <a:spcAft>
                <a:spcPts val="0"/>
              </a:spcAft>
              <a:buNone/>
            </a:pPr>
            <a:r>
              <a:rPr lang="en">
                <a:latin typeface="Ubuntu Light"/>
                <a:ea typeface="Ubuntu Light"/>
                <a:cs typeface="Ubuntu Light"/>
                <a:sym typeface="Ubuntu Light"/>
              </a:rPr>
              <a:t>self.a: Attention function, 2*Fx1 </a:t>
            </a:r>
            <a:endParaRPr>
              <a:latin typeface="Ubuntu Light"/>
              <a:ea typeface="Ubuntu Light"/>
              <a:cs typeface="Ubuntu Light"/>
              <a:sym typeface="Ubuntu Light"/>
            </a:endParaRPr>
          </a:p>
          <a:p>
            <a:pPr indent="0" lvl="0" marL="0" rtl="0" algn="l">
              <a:spcBef>
                <a:spcPts val="0"/>
              </a:spcBef>
              <a:spcAft>
                <a:spcPts val="0"/>
              </a:spcAft>
              <a:buNone/>
            </a:pPr>
            <a:r>
              <a:t/>
            </a:r>
            <a:endParaRPr>
              <a:latin typeface="Ubuntu Light"/>
              <a:ea typeface="Ubuntu Light"/>
              <a:cs typeface="Ubuntu Light"/>
              <a:sym typeface="Ubuntu Light"/>
            </a:endParaRPr>
          </a:p>
          <a:p>
            <a:pPr indent="0" lvl="0" marL="0" rtl="0" algn="l">
              <a:spcBef>
                <a:spcPts val="0"/>
              </a:spcBef>
              <a:spcAft>
                <a:spcPts val="0"/>
              </a:spcAft>
              <a:buNone/>
            </a:pPr>
            <a:r>
              <a:rPr lang="en">
                <a:latin typeface="Ubuntu Light"/>
                <a:ea typeface="Ubuntu Light"/>
                <a:cs typeface="Ubuntu Light"/>
                <a:sym typeface="Ubuntu Light"/>
              </a:rPr>
              <a:t>We combine output of nodes i and j by adding the output from matrix multiplication together</a:t>
            </a:r>
            <a:endParaRPr>
              <a:latin typeface="Ubuntu Light"/>
              <a:ea typeface="Ubuntu Light"/>
              <a:cs typeface="Ubuntu Light"/>
              <a:sym typeface="Ubuntu Light"/>
            </a:endParaRPr>
          </a:p>
        </p:txBody>
      </p:sp>
      <p:pic>
        <p:nvPicPr>
          <p:cNvPr id="213" name="Google Shape;213;p41"/>
          <p:cNvPicPr preferRelativeResize="0"/>
          <p:nvPr/>
        </p:nvPicPr>
        <p:blipFill>
          <a:blip r:embed="rId3">
            <a:alphaModFix/>
          </a:blip>
          <a:stretch>
            <a:fillRect/>
          </a:stretch>
        </p:blipFill>
        <p:spPr>
          <a:xfrm>
            <a:off x="390175" y="425500"/>
            <a:ext cx="4481095" cy="430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Hyperparameters</a:t>
            </a:r>
            <a:endParaRPr/>
          </a:p>
        </p:txBody>
      </p:sp>
      <p:sp>
        <p:nvSpPr>
          <p:cNvPr id="224" name="Google Shape;22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tried 2 things with both the datasets:</a:t>
            </a:r>
            <a:endParaRPr/>
          </a:p>
          <a:p>
            <a:pPr indent="-342900" lvl="0" marL="457200" rtl="0" algn="l">
              <a:spcBef>
                <a:spcPts val="0"/>
              </a:spcBef>
              <a:spcAft>
                <a:spcPts val="0"/>
              </a:spcAft>
              <a:buSzPts val="1800"/>
              <a:buChar char="-"/>
            </a:pPr>
            <a:r>
              <a:rPr lang="en"/>
              <a:t>Hyperparameters as mentioned in the paper:</a:t>
            </a:r>
            <a:endParaRPr/>
          </a:p>
          <a:p>
            <a:pPr indent="-317500" lvl="1" marL="914400" rtl="0" algn="l">
              <a:spcBef>
                <a:spcPts val="0"/>
              </a:spcBef>
              <a:spcAft>
                <a:spcPts val="0"/>
              </a:spcAft>
              <a:buSzPts val="1400"/>
              <a:buChar char="-"/>
            </a:pPr>
            <a:r>
              <a:rPr lang="en"/>
              <a:t>Training Nodes: 140 (20 from each label)</a:t>
            </a:r>
            <a:endParaRPr/>
          </a:p>
          <a:p>
            <a:pPr indent="-317500" lvl="1" marL="914400" rtl="0" algn="l">
              <a:spcBef>
                <a:spcPts val="0"/>
              </a:spcBef>
              <a:spcAft>
                <a:spcPts val="0"/>
              </a:spcAft>
              <a:buSzPts val="1400"/>
              <a:buChar char="-"/>
            </a:pPr>
            <a:r>
              <a:rPr lang="en"/>
              <a:t>Test Nodes: 1000 (randomly selected)</a:t>
            </a:r>
            <a:endParaRPr/>
          </a:p>
          <a:p>
            <a:pPr indent="-317500" lvl="1" marL="914400" rtl="0" algn="l">
              <a:spcBef>
                <a:spcPts val="0"/>
              </a:spcBef>
              <a:spcAft>
                <a:spcPts val="0"/>
              </a:spcAft>
              <a:buSzPts val="1400"/>
              <a:buChar char="-"/>
            </a:pPr>
            <a:r>
              <a:rPr lang="en"/>
              <a:t>Epochs: 200</a:t>
            </a:r>
            <a:endParaRPr/>
          </a:p>
          <a:p>
            <a:pPr indent="-317500" lvl="1" marL="914400" rtl="0" algn="l">
              <a:spcBef>
                <a:spcPts val="0"/>
              </a:spcBef>
              <a:spcAft>
                <a:spcPts val="0"/>
              </a:spcAft>
              <a:buSzPts val="1400"/>
              <a:buChar char="-"/>
            </a:pPr>
            <a:r>
              <a:rPr lang="en"/>
              <a:t>Layers: 2</a:t>
            </a:r>
            <a:endParaRPr/>
          </a:p>
          <a:p>
            <a:pPr indent="-317500" lvl="1" marL="914400" rtl="0" algn="l">
              <a:spcBef>
                <a:spcPts val="0"/>
              </a:spcBef>
              <a:spcAft>
                <a:spcPts val="0"/>
              </a:spcAft>
              <a:buSzPts val="1400"/>
              <a:buChar char="-"/>
            </a:pPr>
            <a:r>
              <a:rPr lang="en"/>
              <a:t>Hidden Features: 32</a:t>
            </a:r>
            <a:endParaRPr/>
          </a:p>
          <a:p>
            <a:pPr indent="-342900" lvl="0" marL="457200" rtl="0" algn="l">
              <a:spcBef>
                <a:spcPts val="0"/>
              </a:spcBef>
              <a:spcAft>
                <a:spcPts val="0"/>
              </a:spcAft>
              <a:buSzPts val="1800"/>
              <a:buChar char="-"/>
            </a:pPr>
            <a:r>
              <a:rPr lang="en"/>
              <a:t>Hyperparameters which gave best results:</a:t>
            </a:r>
            <a:endParaRPr/>
          </a:p>
          <a:p>
            <a:pPr indent="-317500" lvl="1" marL="914400" rtl="0" algn="l">
              <a:spcBef>
                <a:spcPts val="0"/>
              </a:spcBef>
              <a:spcAft>
                <a:spcPts val="0"/>
              </a:spcAft>
              <a:buSzPts val="1400"/>
              <a:buChar char="-"/>
            </a:pPr>
            <a:r>
              <a:rPr lang="en"/>
              <a:t>Training Nodes: 1647 (atmax 250 from each label)</a:t>
            </a:r>
            <a:endParaRPr/>
          </a:p>
          <a:p>
            <a:pPr indent="-317500" lvl="1" marL="914400" rtl="0" algn="l">
              <a:spcBef>
                <a:spcPts val="0"/>
              </a:spcBef>
              <a:spcAft>
                <a:spcPts val="0"/>
              </a:spcAft>
              <a:buSzPts val="1400"/>
              <a:buChar char="-"/>
            </a:pPr>
            <a:r>
              <a:rPr lang="en"/>
              <a:t>Test Nodes: 1061 (remaining)</a:t>
            </a:r>
            <a:endParaRPr/>
          </a:p>
          <a:p>
            <a:pPr indent="-317500" lvl="1" marL="914400" rtl="0" algn="l">
              <a:spcBef>
                <a:spcPts val="0"/>
              </a:spcBef>
              <a:spcAft>
                <a:spcPts val="0"/>
              </a:spcAft>
              <a:buSzPts val="1400"/>
              <a:buChar char="-"/>
            </a:pPr>
            <a:r>
              <a:rPr lang="en"/>
              <a:t>Hidden Features: 1-24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Loss</a:t>
            </a:r>
            <a:endParaRPr/>
          </a:p>
        </p:txBody>
      </p:sp>
      <p:pic>
        <p:nvPicPr>
          <p:cNvPr id="230" name="Google Shape;230;p44"/>
          <p:cNvPicPr preferRelativeResize="0"/>
          <p:nvPr/>
        </p:nvPicPr>
        <p:blipFill>
          <a:blip r:embed="rId3">
            <a:alphaModFix/>
          </a:blip>
          <a:stretch>
            <a:fillRect/>
          </a:stretch>
        </p:blipFill>
        <p:spPr>
          <a:xfrm>
            <a:off x="4628475" y="1259775"/>
            <a:ext cx="4203826" cy="2468275"/>
          </a:xfrm>
          <a:prstGeom prst="rect">
            <a:avLst/>
          </a:prstGeom>
          <a:noFill/>
          <a:ln>
            <a:noFill/>
          </a:ln>
        </p:spPr>
      </p:pic>
      <p:pic>
        <p:nvPicPr>
          <p:cNvPr id="231" name="Google Shape;231;p44"/>
          <p:cNvPicPr preferRelativeResize="0"/>
          <p:nvPr/>
        </p:nvPicPr>
        <p:blipFill>
          <a:blip r:embed="rId4">
            <a:alphaModFix/>
          </a:blip>
          <a:stretch>
            <a:fillRect/>
          </a:stretch>
        </p:blipFill>
        <p:spPr>
          <a:xfrm>
            <a:off x="142450" y="1259763"/>
            <a:ext cx="4323675" cy="2468275"/>
          </a:xfrm>
          <a:prstGeom prst="rect">
            <a:avLst/>
          </a:prstGeom>
          <a:noFill/>
          <a:ln>
            <a:noFill/>
          </a:ln>
        </p:spPr>
      </p:pic>
      <p:sp>
        <p:nvSpPr>
          <p:cNvPr id="232" name="Google Shape;232;p44"/>
          <p:cNvSpPr txBox="1"/>
          <p:nvPr/>
        </p:nvSpPr>
        <p:spPr>
          <a:xfrm>
            <a:off x="758525" y="4052675"/>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GCN</a:t>
            </a:r>
            <a:endParaRPr>
              <a:latin typeface="Open Sans"/>
              <a:ea typeface="Open Sans"/>
              <a:cs typeface="Open Sans"/>
              <a:sym typeface="Open Sans"/>
            </a:endParaRPr>
          </a:p>
        </p:txBody>
      </p:sp>
      <p:sp>
        <p:nvSpPr>
          <p:cNvPr id="233" name="Google Shape;233;p44"/>
          <p:cNvSpPr txBox="1"/>
          <p:nvPr/>
        </p:nvSpPr>
        <p:spPr>
          <a:xfrm>
            <a:off x="4955675" y="4052675"/>
            <a:ext cx="23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GAT</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Loss: Interpretations</a:t>
            </a:r>
            <a:endParaRPr/>
          </a:p>
        </p:txBody>
      </p:sp>
      <p:sp>
        <p:nvSpPr>
          <p:cNvPr id="239" name="Google Shape;239;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 we can see, GCN’s loss decreases faster and is lower compared to GAT’s</a:t>
            </a:r>
            <a:endParaRPr/>
          </a:p>
          <a:p>
            <a:pPr indent="-342900" lvl="0" marL="457200" rtl="0" algn="l">
              <a:spcBef>
                <a:spcPts val="0"/>
              </a:spcBef>
              <a:spcAft>
                <a:spcPts val="0"/>
              </a:spcAft>
              <a:buSzPts val="1800"/>
              <a:buChar char="-"/>
            </a:pPr>
            <a:r>
              <a:rPr lang="en"/>
              <a:t>Possible Explanations:</a:t>
            </a:r>
            <a:endParaRPr/>
          </a:p>
          <a:p>
            <a:pPr indent="-342900" lvl="0" marL="457200" rtl="0" algn="l">
              <a:spcBef>
                <a:spcPts val="0"/>
              </a:spcBef>
              <a:spcAft>
                <a:spcPts val="0"/>
              </a:spcAft>
              <a:buSzPts val="1800"/>
              <a:buChar char="-"/>
            </a:pPr>
            <a:r>
              <a:rPr lang="en"/>
              <a:t>We observed with our experiments that as the number of layers of GAT increases the loss decreases as well (we could do an experiment on how the loss changes as we increase layers and compare between GCN and GAT)</a:t>
            </a:r>
            <a:endParaRPr/>
          </a:p>
          <a:p>
            <a:pPr indent="-342900" lvl="0" marL="457200" rtl="0" algn="l">
              <a:spcBef>
                <a:spcPts val="0"/>
              </a:spcBef>
              <a:spcAft>
                <a:spcPts val="0"/>
              </a:spcAft>
              <a:buSzPts val="1800"/>
              <a:buChar char="-"/>
            </a:pPr>
            <a:r>
              <a:rPr lang="en"/>
              <a:t>Another explanation is that since initially a matrix is randomized, probably GAT would perform better as we increase the number of epochs</a:t>
            </a:r>
            <a:endParaRPr/>
          </a:p>
          <a:p>
            <a:pPr indent="-342900" lvl="0" marL="457200" rtl="0" algn="l">
              <a:spcBef>
                <a:spcPts val="0"/>
              </a:spcBef>
              <a:spcAft>
                <a:spcPts val="0"/>
              </a:spcAft>
              <a:buSzPts val="1800"/>
              <a:buChar char="-"/>
            </a:pPr>
            <a:r>
              <a:rPr lang="en"/>
              <a:t>We observe that test accuracy for GCN: 76.5%, and GAT: 82.38%, hence it could also be that GCN overfits hence gives lesser loss.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 and Neural Networks</a:t>
            </a:r>
            <a:endParaRPr/>
          </a:p>
        </p:txBody>
      </p:sp>
      <p:sp>
        <p:nvSpPr>
          <p:cNvPr id="92" name="Google Shape;92;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lot of things can be represented as graphs, and in doing so we are able to plot direct relation between two entities and base our calculations on it.</a:t>
            </a:r>
            <a:endParaRPr/>
          </a:p>
          <a:p>
            <a:pPr indent="-342900" lvl="0" marL="457200" rtl="0" algn="l">
              <a:spcBef>
                <a:spcPts val="0"/>
              </a:spcBef>
              <a:spcAft>
                <a:spcPts val="0"/>
              </a:spcAft>
              <a:buSzPts val="1800"/>
              <a:buChar char="-"/>
            </a:pPr>
            <a:r>
              <a:rPr lang="en"/>
              <a:t>We can think of traditional texts, or images as graphs, but there are more complicated graph structures which find some difficulty being represented by traditional neural network</a:t>
            </a:r>
            <a:endParaRPr/>
          </a:p>
          <a:p>
            <a:pPr indent="-342900" lvl="0" marL="457200" rtl="0" algn="l">
              <a:spcBef>
                <a:spcPts val="0"/>
              </a:spcBef>
              <a:spcAft>
                <a:spcPts val="0"/>
              </a:spcAft>
              <a:buSzPts val="1800"/>
              <a:buChar char="-"/>
            </a:pPr>
            <a:r>
              <a:rPr lang="en"/>
              <a:t>Say, CNNs, are difficult to use on complex graphs structure due to arbitrary size and no spatial locality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Understanding</a:t>
            </a:r>
            <a:r>
              <a:rPr lang="en"/>
              <a:t> Attention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idx="1" type="body"/>
          </p:nvPr>
        </p:nvSpPr>
        <p:spPr>
          <a:xfrm>
            <a:off x="311700" y="1225225"/>
            <a:ext cx="59958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compare the </a:t>
            </a:r>
            <a:r>
              <a:rPr b="1" lang="en"/>
              <a:t>difference </a:t>
            </a:r>
            <a:r>
              <a:rPr lang="en"/>
              <a:t>between the </a:t>
            </a:r>
            <a:r>
              <a:rPr b="1" lang="en"/>
              <a:t>first layer </a:t>
            </a:r>
            <a:r>
              <a:rPr lang="en"/>
              <a:t>of the model and the </a:t>
            </a:r>
            <a:r>
              <a:rPr b="1" lang="en"/>
              <a:t>last layer </a:t>
            </a:r>
            <a:r>
              <a:rPr lang="en"/>
              <a:t>(first &amp; second layer in our case)</a:t>
            </a:r>
            <a:endParaRPr/>
          </a:p>
          <a:p>
            <a:pPr indent="-342900" lvl="0" marL="457200" rtl="0" algn="l">
              <a:spcBef>
                <a:spcPts val="0"/>
              </a:spcBef>
              <a:spcAft>
                <a:spcPts val="0"/>
              </a:spcAft>
              <a:buSzPts val="1800"/>
              <a:buChar char="-"/>
            </a:pPr>
            <a:r>
              <a:rPr b="1" lang="en"/>
              <a:t>2708x2708</a:t>
            </a:r>
            <a:r>
              <a:rPr lang="en"/>
              <a:t> (node by node) attention matrix is not easily understood, so we take the first </a:t>
            </a:r>
            <a:r>
              <a:rPr b="1" lang="en"/>
              <a:t>42</a:t>
            </a:r>
            <a:r>
              <a:rPr lang="en"/>
              <a:t> nodes for </a:t>
            </a:r>
            <a:r>
              <a:rPr b="1" i="1" lang="en"/>
              <a:t>each class</a:t>
            </a:r>
            <a:r>
              <a:rPr lang="en"/>
              <a:t> </a:t>
            </a:r>
            <a:r>
              <a:rPr lang="en"/>
              <a:t>→ </a:t>
            </a:r>
            <a:r>
              <a:rPr b="1" lang="en"/>
              <a:t>42x42</a:t>
            </a:r>
            <a:r>
              <a:rPr lang="en"/>
              <a:t> matrix</a:t>
            </a:r>
            <a:endParaRPr/>
          </a:p>
          <a:p>
            <a:pPr indent="-342900" lvl="0" marL="457200" rtl="0" algn="l">
              <a:spcBef>
                <a:spcPts val="0"/>
              </a:spcBef>
              <a:spcAft>
                <a:spcPts val="0"/>
              </a:spcAft>
              <a:buSzPts val="1800"/>
              <a:buChar char="-"/>
            </a:pPr>
            <a:r>
              <a:rPr lang="en"/>
              <a:t>We expect to see a high weightage on the node itself and some</a:t>
            </a:r>
            <a:endParaRPr/>
          </a:p>
        </p:txBody>
      </p:sp>
      <p:sp>
        <p:nvSpPr>
          <p:cNvPr id="250" name="Google Shape;250;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Attention</a:t>
            </a:r>
            <a:endParaRPr/>
          </a:p>
        </p:txBody>
      </p:sp>
      <p:pic>
        <p:nvPicPr>
          <p:cNvPr id="251" name="Google Shape;251;p47"/>
          <p:cNvPicPr preferRelativeResize="0"/>
          <p:nvPr/>
        </p:nvPicPr>
        <p:blipFill>
          <a:blip r:embed="rId3">
            <a:alphaModFix/>
          </a:blip>
          <a:stretch>
            <a:fillRect/>
          </a:stretch>
        </p:blipFill>
        <p:spPr>
          <a:xfrm>
            <a:off x="7571400" y="1801687"/>
            <a:ext cx="1198943" cy="1794375"/>
          </a:xfrm>
          <a:prstGeom prst="rect">
            <a:avLst/>
          </a:prstGeom>
          <a:noFill/>
          <a:ln>
            <a:noFill/>
          </a:ln>
        </p:spPr>
      </p:pic>
      <p:sp>
        <p:nvSpPr>
          <p:cNvPr id="252" name="Google Shape;252;p47"/>
          <p:cNvSpPr txBox="1"/>
          <p:nvPr/>
        </p:nvSpPr>
        <p:spPr>
          <a:xfrm>
            <a:off x="6707800" y="1718488"/>
            <a:ext cx="6633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200">
                <a:latin typeface="Open Sans"/>
                <a:ea typeface="Open Sans"/>
                <a:cs typeface="Open Sans"/>
                <a:sym typeface="Open Sans"/>
              </a:rPr>
              <a:t>&lt;0</a:t>
            </a:r>
            <a:endParaRPr sz="3200">
              <a:latin typeface="Open Sans"/>
              <a:ea typeface="Open Sans"/>
              <a:cs typeface="Open Sans"/>
              <a:sym typeface="Open Sans"/>
            </a:endParaRPr>
          </a:p>
        </p:txBody>
      </p:sp>
      <p:sp>
        <p:nvSpPr>
          <p:cNvPr id="253" name="Google Shape;253;p47"/>
          <p:cNvSpPr txBox="1"/>
          <p:nvPr/>
        </p:nvSpPr>
        <p:spPr>
          <a:xfrm>
            <a:off x="6707800" y="2325025"/>
            <a:ext cx="6633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200">
                <a:latin typeface="Open Sans"/>
                <a:ea typeface="Open Sans"/>
                <a:cs typeface="Open Sans"/>
                <a:sym typeface="Open Sans"/>
              </a:rPr>
              <a:t>=0</a:t>
            </a:r>
            <a:endParaRPr sz="3200">
              <a:latin typeface="Open Sans"/>
              <a:ea typeface="Open Sans"/>
              <a:cs typeface="Open Sans"/>
              <a:sym typeface="Open Sans"/>
            </a:endParaRPr>
          </a:p>
        </p:txBody>
      </p:sp>
      <p:sp>
        <p:nvSpPr>
          <p:cNvPr id="254" name="Google Shape;254;p47"/>
          <p:cNvSpPr txBox="1"/>
          <p:nvPr/>
        </p:nvSpPr>
        <p:spPr>
          <a:xfrm>
            <a:off x="6707800" y="3002138"/>
            <a:ext cx="6633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200">
                <a:latin typeface="Open Sans"/>
                <a:ea typeface="Open Sans"/>
                <a:cs typeface="Open Sans"/>
                <a:sym typeface="Open Sans"/>
              </a:rPr>
              <a:t>&gt;0</a:t>
            </a:r>
            <a:endParaRPr sz="32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Initially, attention matrix is randomized, hence we see that GAT’s losses start higher as compared to GCNs</a:t>
            </a:r>
            <a:endParaRPr/>
          </a:p>
          <a:p>
            <a:pPr indent="-342900" lvl="0" marL="457200" rtl="0" algn="l">
              <a:spcBef>
                <a:spcPts val="0"/>
              </a:spcBef>
              <a:spcAft>
                <a:spcPts val="0"/>
              </a:spcAft>
              <a:buSzPts val="1800"/>
              <a:buChar char="-"/>
            </a:pPr>
            <a:r>
              <a:rPr lang="en"/>
              <a:t>Highest change (whether negative or positive) occur in self edges, which means that the nodes most effecting a node’s class is most probably itself</a:t>
            </a:r>
            <a:endParaRPr/>
          </a:p>
          <a:p>
            <a:pPr indent="-342900" lvl="0" marL="457200" rtl="0" algn="l">
              <a:spcBef>
                <a:spcPts val="0"/>
              </a:spcBef>
              <a:spcAft>
                <a:spcPts val="0"/>
              </a:spcAft>
              <a:buSzPts val="1800"/>
              <a:buChar char="-"/>
            </a:pPr>
            <a:r>
              <a:rPr lang="en"/>
              <a:t>As seen in the images of attention plotted for same labels, all attention matrices are symmetric in nature</a:t>
            </a:r>
            <a:endParaRPr/>
          </a:p>
          <a:p>
            <a:pPr indent="-342900" lvl="0" marL="457200" rtl="0" algn="l">
              <a:spcBef>
                <a:spcPts val="0"/>
              </a:spcBef>
              <a:spcAft>
                <a:spcPts val="0"/>
              </a:spcAft>
              <a:buSzPts val="1800"/>
              <a:buChar char="-"/>
            </a:pPr>
            <a:r>
              <a:rPr lang="en"/>
              <a:t>A possible explanation for change in colour might be that node_i is more affected by node_j as compared to node_j by node_i.</a:t>
            </a:r>
            <a:endParaRPr/>
          </a:p>
        </p:txBody>
      </p:sp>
      <p:sp>
        <p:nvSpPr>
          <p:cNvPr id="260" name="Google Shape;260;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Attention Insights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0</a:t>
            </a:r>
            <a:endParaRPr/>
          </a:p>
        </p:txBody>
      </p:sp>
      <p:pic>
        <p:nvPicPr>
          <p:cNvPr id="266" name="Google Shape;266;p49"/>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2</a:t>
            </a:r>
            <a:endParaRPr/>
          </a:p>
        </p:txBody>
      </p:sp>
      <p:pic>
        <p:nvPicPr>
          <p:cNvPr id="272" name="Google Shape;272;p50"/>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Experimental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83" name="Google Shape;283;p52"/>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52"/>
          <p:cNvPicPr preferRelativeResize="0"/>
          <p:nvPr/>
        </p:nvPicPr>
        <p:blipFill>
          <a:blip r:embed="rId3">
            <a:alphaModFix/>
          </a:blip>
          <a:stretch>
            <a:fillRect/>
          </a:stretch>
        </p:blipFill>
        <p:spPr>
          <a:xfrm>
            <a:off x="4572000" y="1247775"/>
            <a:ext cx="3676650" cy="2647950"/>
          </a:xfrm>
          <a:prstGeom prst="rect">
            <a:avLst/>
          </a:prstGeom>
          <a:noFill/>
          <a:ln>
            <a:noFill/>
          </a:ln>
        </p:spPr>
      </p:pic>
      <p:pic>
        <p:nvPicPr>
          <p:cNvPr id="285" name="Google Shape;285;p52"/>
          <p:cNvPicPr preferRelativeResize="0"/>
          <p:nvPr/>
        </p:nvPicPr>
        <p:blipFill>
          <a:blip r:embed="rId4">
            <a:alphaModFix/>
          </a:blip>
          <a:stretch>
            <a:fillRect/>
          </a:stretch>
        </p:blipFill>
        <p:spPr>
          <a:xfrm>
            <a:off x="539150" y="1247775"/>
            <a:ext cx="3676650" cy="2647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53"/>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53"/>
          <p:cNvPicPr preferRelativeResize="0"/>
          <p:nvPr/>
        </p:nvPicPr>
        <p:blipFill>
          <a:blip r:embed="rId3">
            <a:alphaModFix/>
          </a:blip>
          <a:stretch>
            <a:fillRect/>
          </a:stretch>
        </p:blipFill>
        <p:spPr>
          <a:xfrm>
            <a:off x="311700" y="1536350"/>
            <a:ext cx="4152900" cy="2647950"/>
          </a:xfrm>
          <a:prstGeom prst="rect">
            <a:avLst/>
          </a:prstGeom>
          <a:noFill/>
          <a:ln>
            <a:noFill/>
          </a:ln>
        </p:spPr>
      </p:pic>
      <p:pic>
        <p:nvPicPr>
          <p:cNvPr id="293" name="Google Shape;293;p53"/>
          <p:cNvPicPr preferRelativeResize="0"/>
          <p:nvPr/>
        </p:nvPicPr>
        <p:blipFill>
          <a:blip r:embed="rId4">
            <a:alphaModFix/>
          </a:blip>
          <a:stretch>
            <a:fillRect/>
          </a:stretch>
        </p:blipFill>
        <p:spPr>
          <a:xfrm>
            <a:off x="4841775" y="1536350"/>
            <a:ext cx="4124325" cy="2647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99" name="Google Shape;299;p54"/>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0" name="Google Shape;300;p54"/>
          <p:cNvPicPr preferRelativeResize="0"/>
          <p:nvPr/>
        </p:nvPicPr>
        <p:blipFill>
          <a:blip r:embed="rId3">
            <a:alphaModFix/>
          </a:blip>
          <a:stretch>
            <a:fillRect/>
          </a:stretch>
        </p:blipFill>
        <p:spPr>
          <a:xfrm>
            <a:off x="140700" y="159950"/>
            <a:ext cx="4114800" cy="2647950"/>
          </a:xfrm>
          <a:prstGeom prst="rect">
            <a:avLst/>
          </a:prstGeom>
          <a:noFill/>
          <a:ln>
            <a:noFill/>
          </a:ln>
        </p:spPr>
      </p:pic>
      <p:pic>
        <p:nvPicPr>
          <p:cNvPr id="301" name="Google Shape;301;p54"/>
          <p:cNvPicPr preferRelativeResize="0"/>
          <p:nvPr/>
        </p:nvPicPr>
        <p:blipFill>
          <a:blip r:embed="rId4">
            <a:alphaModFix/>
          </a:blip>
          <a:stretch>
            <a:fillRect/>
          </a:stretch>
        </p:blipFill>
        <p:spPr>
          <a:xfrm>
            <a:off x="4917663" y="159950"/>
            <a:ext cx="3876675" cy="2647950"/>
          </a:xfrm>
          <a:prstGeom prst="rect">
            <a:avLst/>
          </a:prstGeom>
          <a:noFill/>
          <a:ln>
            <a:noFill/>
          </a:ln>
        </p:spPr>
      </p:pic>
      <p:pic>
        <p:nvPicPr>
          <p:cNvPr id="302" name="Google Shape;302;p54"/>
          <p:cNvPicPr preferRelativeResize="0"/>
          <p:nvPr/>
        </p:nvPicPr>
        <p:blipFill>
          <a:blip r:embed="rId5">
            <a:alphaModFix/>
          </a:blip>
          <a:stretch>
            <a:fillRect/>
          </a:stretch>
        </p:blipFill>
        <p:spPr>
          <a:xfrm>
            <a:off x="2563723" y="2931425"/>
            <a:ext cx="3572349" cy="2288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 and Neural Networks</a:t>
            </a:r>
            <a:endParaRPr/>
          </a:p>
        </p:txBody>
      </p:sp>
      <p:sp>
        <p:nvSpPr>
          <p:cNvPr id="98" name="Google Shape;9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explore Graph Convolutional Network, a basic Graph based Neural Architecture used to modify the node features as we go through multiple convolutional layers</a:t>
            </a:r>
            <a:endParaRPr/>
          </a:p>
          <a:p>
            <a:pPr indent="-342900" lvl="0" marL="457200" rtl="0" algn="l">
              <a:spcBef>
                <a:spcPts val="0"/>
              </a:spcBef>
              <a:spcAft>
                <a:spcPts val="0"/>
              </a:spcAft>
              <a:buSzPts val="1800"/>
              <a:buChar char="-"/>
            </a:pPr>
            <a:r>
              <a:rPr lang="en"/>
              <a:t>Then, we explore Attention roughly based on GCNs (called Graph Attention Network, or GAT). This is able to focus on particular edges more, and hence is able to give better results.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Initially, deciding upon an NLP Task like Text Classification, Relation Extraction</a:t>
            </a:r>
            <a:br>
              <a:rPr lang="en"/>
            </a:br>
            <a:endParaRPr/>
          </a:p>
          <a:p>
            <a:pPr indent="-342900" lvl="0" marL="457200" rtl="0" algn="l">
              <a:spcBef>
                <a:spcPts val="0"/>
              </a:spcBef>
              <a:spcAft>
                <a:spcPts val="0"/>
              </a:spcAft>
              <a:buSzPts val="1800"/>
              <a:buChar char="-"/>
            </a:pPr>
            <a:r>
              <a:rPr lang="en"/>
              <a:t>Visualising attention: main focus of SMAI Project</a:t>
            </a:r>
            <a:br>
              <a:rPr lang="en"/>
            </a:br>
            <a:endParaRPr/>
          </a:p>
          <a:p>
            <a:pPr indent="-342900" lvl="0" marL="457200" rtl="0" algn="l">
              <a:spcBef>
                <a:spcPts val="0"/>
              </a:spcBef>
              <a:spcAft>
                <a:spcPts val="0"/>
              </a:spcAft>
              <a:buSzPts val="1800"/>
              <a:buChar char="-"/>
            </a:pPr>
            <a:r>
              <a:rPr lang="en"/>
              <a:t>Word Embedding Prediction</a:t>
            </a:r>
            <a:br>
              <a:rPr lang="en"/>
            </a:br>
            <a:endParaRPr/>
          </a:p>
          <a:p>
            <a:pPr indent="-342900" lvl="0" marL="457200" rtl="0" algn="l">
              <a:spcBef>
                <a:spcPts val="0"/>
              </a:spcBef>
              <a:spcAft>
                <a:spcPts val="0"/>
              </a:spcAft>
              <a:buSzPts val="1800"/>
              <a:buChar char="-"/>
            </a:pPr>
            <a:r>
              <a:rPr lang="en"/>
              <a:t>Goal of Model != Aim of Model Analysis</a:t>
            </a:r>
            <a:endParaRPr/>
          </a:p>
        </p:txBody>
      </p:sp>
      <p:sp>
        <p:nvSpPr>
          <p:cNvPr id="313" name="Google Shape;313;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 the TASK at hand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GCN vs GAT (loss)</a:t>
            </a:r>
            <a:endParaRPr/>
          </a:p>
        </p:txBody>
      </p:sp>
      <p:pic>
        <p:nvPicPr>
          <p:cNvPr id="319" name="Google Shape;319;p57"/>
          <p:cNvPicPr preferRelativeResize="0"/>
          <p:nvPr/>
        </p:nvPicPr>
        <p:blipFill>
          <a:blip r:embed="rId3">
            <a:alphaModFix/>
          </a:blip>
          <a:stretch>
            <a:fillRect/>
          </a:stretch>
        </p:blipFill>
        <p:spPr>
          <a:xfrm>
            <a:off x="471200" y="1738350"/>
            <a:ext cx="3778100" cy="2074550"/>
          </a:xfrm>
          <a:prstGeom prst="rect">
            <a:avLst/>
          </a:prstGeom>
          <a:noFill/>
          <a:ln>
            <a:noFill/>
          </a:ln>
        </p:spPr>
      </p:pic>
      <p:pic>
        <p:nvPicPr>
          <p:cNvPr id="320" name="Google Shape;320;p57"/>
          <p:cNvPicPr preferRelativeResize="0"/>
          <p:nvPr/>
        </p:nvPicPr>
        <p:blipFill>
          <a:blip r:embed="rId4">
            <a:alphaModFix/>
          </a:blip>
          <a:stretch>
            <a:fillRect/>
          </a:stretch>
        </p:blipFill>
        <p:spPr>
          <a:xfrm>
            <a:off x="4406577" y="1753013"/>
            <a:ext cx="4134323" cy="2045217"/>
          </a:xfrm>
          <a:prstGeom prst="rect">
            <a:avLst/>
          </a:prstGeom>
          <a:noFill/>
          <a:ln>
            <a:noFill/>
          </a:ln>
        </p:spPr>
      </p:pic>
      <p:sp>
        <p:nvSpPr>
          <p:cNvPr id="321" name="Google Shape;321;p57"/>
          <p:cNvSpPr txBox="1"/>
          <p:nvPr/>
        </p:nvSpPr>
        <p:spPr>
          <a:xfrm>
            <a:off x="1888575" y="3855825"/>
            <a:ext cx="60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Epochs</a:t>
            </a:r>
            <a:endParaRPr sz="800">
              <a:latin typeface="Open Sans"/>
              <a:ea typeface="Open Sans"/>
              <a:cs typeface="Open Sans"/>
              <a:sym typeface="Open Sans"/>
            </a:endParaRPr>
          </a:p>
        </p:txBody>
      </p:sp>
      <p:sp>
        <p:nvSpPr>
          <p:cNvPr id="322" name="Google Shape;322;p57"/>
          <p:cNvSpPr txBox="1"/>
          <p:nvPr/>
        </p:nvSpPr>
        <p:spPr>
          <a:xfrm>
            <a:off x="6018425" y="3855825"/>
            <a:ext cx="60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Epochs</a:t>
            </a:r>
            <a:endParaRPr sz="800">
              <a:latin typeface="Open Sans"/>
              <a:ea typeface="Open Sans"/>
              <a:cs typeface="Open Sans"/>
              <a:sym typeface="Open Sans"/>
            </a:endParaRPr>
          </a:p>
        </p:txBody>
      </p:sp>
      <p:sp>
        <p:nvSpPr>
          <p:cNvPr id="323" name="Google Shape;323;p57"/>
          <p:cNvSpPr txBox="1"/>
          <p:nvPr/>
        </p:nvSpPr>
        <p:spPr>
          <a:xfrm rot="-5400000">
            <a:off x="-197800" y="2489500"/>
            <a:ext cx="1030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Loss</a:t>
            </a:r>
            <a:endParaRPr sz="800">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GCN vs GAT (word embeddings)</a:t>
            </a:r>
            <a:endParaRPr/>
          </a:p>
        </p:txBody>
      </p:sp>
      <p:pic>
        <p:nvPicPr>
          <p:cNvPr id="329" name="Google Shape;329;p58"/>
          <p:cNvPicPr preferRelativeResize="0"/>
          <p:nvPr/>
        </p:nvPicPr>
        <p:blipFill>
          <a:blip r:embed="rId3">
            <a:alphaModFix/>
          </a:blip>
          <a:stretch>
            <a:fillRect/>
          </a:stretch>
        </p:blipFill>
        <p:spPr>
          <a:xfrm>
            <a:off x="359850" y="1542875"/>
            <a:ext cx="5720775" cy="1600775"/>
          </a:xfrm>
          <a:prstGeom prst="rect">
            <a:avLst/>
          </a:prstGeom>
          <a:noFill/>
          <a:ln>
            <a:noFill/>
          </a:ln>
        </p:spPr>
      </p:pic>
      <p:pic>
        <p:nvPicPr>
          <p:cNvPr id="330" name="Google Shape;330;p58"/>
          <p:cNvPicPr preferRelativeResize="0"/>
          <p:nvPr/>
        </p:nvPicPr>
        <p:blipFill>
          <a:blip r:embed="rId4">
            <a:alphaModFix/>
          </a:blip>
          <a:stretch>
            <a:fillRect/>
          </a:stretch>
        </p:blipFill>
        <p:spPr>
          <a:xfrm>
            <a:off x="2498825" y="3276063"/>
            <a:ext cx="5724525" cy="1266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Outperforming of GAT (Attention)</a:t>
            </a:r>
            <a:endParaRPr/>
          </a:p>
        </p:txBody>
      </p:sp>
      <p:pic>
        <p:nvPicPr>
          <p:cNvPr id="336" name="Google Shape;336;p59"/>
          <p:cNvPicPr preferRelativeResize="0"/>
          <p:nvPr/>
        </p:nvPicPr>
        <p:blipFill>
          <a:blip r:embed="rId3">
            <a:alphaModFix/>
          </a:blip>
          <a:stretch>
            <a:fillRect/>
          </a:stretch>
        </p:blipFill>
        <p:spPr>
          <a:xfrm>
            <a:off x="152400" y="1385475"/>
            <a:ext cx="8839202" cy="313441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Outperforming of GAT (Attention)</a:t>
            </a:r>
            <a:endParaRPr/>
          </a:p>
        </p:txBody>
      </p:sp>
      <p:pic>
        <p:nvPicPr>
          <p:cNvPr id="342" name="Google Shape;342;p60"/>
          <p:cNvPicPr preferRelativeResize="0"/>
          <p:nvPr/>
        </p:nvPicPr>
        <p:blipFill>
          <a:blip r:embed="rId3">
            <a:alphaModFix/>
          </a:blip>
          <a:stretch>
            <a:fillRect/>
          </a:stretch>
        </p:blipFill>
        <p:spPr>
          <a:xfrm>
            <a:off x="152400" y="1507075"/>
            <a:ext cx="8839201" cy="26128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Outperforming of GAT (Attention)</a:t>
            </a:r>
            <a:endParaRPr/>
          </a:p>
        </p:txBody>
      </p:sp>
      <p:pic>
        <p:nvPicPr>
          <p:cNvPr id="348" name="Google Shape;348;p61"/>
          <p:cNvPicPr preferRelativeResize="0"/>
          <p:nvPr/>
        </p:nvPicPr>
        <p:blipFill>
          <a:blip r:embed="rId3">
            <a:alphaModFix/>
          </a:blip>
          <a:stretch>
            <a:fillRect/>
          </a:stretch>
        </p:blipFill>
        <p:spPr>
          <a:xfrm>
            <a:off x="1411288" y="1147225"/>
            <a:ext cx="6321427" cy="3691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 - Outperforming of GAT (Attention)</a:t>
            </a:r>
            <a:endParaRPr/>
          </a:p>
        </p:txBody>
      </p:sp>
      <p:pic>
        <p:nvPicPr>
          <p:cNvPr id="354" name="Google Shape;354;p62"/>
          <p:cNvPicPr preferRelativeResize="0"/>
          <p:nvPr/>
        </p:nvPicPr>
        <p:blipFill>
          <a:blip r:embed="rId3">
            <a:alphaModFix/>
          </a:blip>
          <a:stretch>
            <a:fillRect/>
          </a:stretch>
        </p:blipFill>
        <p:spPr>
          <a:xfrm>
            <a:off x="152400" y="1299625"/>
            <a:ext cx="8839200" cy="30978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3"/>
          <p:cNvSpPr txBox="1"/>
          <p:nvPr>
            <p:ph type="title"/>
          </p:nvPr>
        </p:nvSpPr>
        <p:spPr>
          <a:xfrm>
            <a:off x="275525"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4"/>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BACKUP SECTION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1</a:t>
            </a:r>
            <a:endParaRPr/>
          </a:p>
        </p:txBody>
      </p:sp>
      <p:sp>
        <p:nvSpPr>
          <p:cNvPr id="370" name="Google Shape;370;p65"/>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65"/>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3</a:t>
            </a:r>
            <a:endParaRPr/>
          </a:p>
        </p:txBody>
      </p:sp>
      <p:sp>
        <p:nvSpPr>
          <p:cNvPr id="377" name="Google Shape;377;p66"/>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66"/>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4</a:t>
            </a:r>
            <a:endParaRPr/>
          </a:p>
        </p:txBody>
      </p:sp>
      <p:sp>
        <p:nvSpPr>
          <p:cNvPr id="384" name="Google Shape;384;p6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67"/>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5</a:t>
            </a:r>
            <a:endParaRPr/>
          </a:p>
        </p:txBody>
      </p:sp>
      <p:sp>
        <p:nvSpPr>
          <p:cNvPr id="391" name="Google Shape;391;p68"/>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8"/>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6</a:t>
            </a:r>
            <a:endParaRPr/>
          </a:p>
        </p:txBody>
      </p:sp>
      <p:sp>
        <p:nvSpPr>
          <p:cNvPr id="398" name="Google Shape;398;p6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9" name="Google Shape;399;p69"/>
          <p:cNvPicPr preferRelativeResize="0"/>
          <p:nvPr/>
        </p:nvPicPr>
        <p:blipFill>
          <a:blip r:embed="rId3">
            <a:alphaModFix/>
          </a:blip>
          <a:stretch>
            <a:fillRect/>
          </a:stretch>
        </p:blipFill>
        <p:spPr>
          <a:xfrm>
            <a:off x="4305300" y="152400"/>
            <a:ext cx="483870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and Learning</a:t>
            </a:r>
            <a:endParaRPr/>
          </a:p>
        </p:txBody>
      </p:sp>
      <p:sp>
        <p:nvSpPr>
          <p:cNvPr id="109" name="Google Shape;109;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Depending on the dataset chosen, we may or may not be able to use the traditional training methods</a:t>
            </a:r>
            <a:endParaRPr/>
          </a:p>
          <a:p>
            <a:pPr indent="-342900" lvl="0" marL="457200" rtl="0" algn="l">
              <a:spcBef>
                <a:spcPts val="0"/>
              </a:spcBef>
              <a:spcAft>
                <a:spcPts val="0"/>
              </a:spcAft>
              <a:buSzPts val="1800"/>
              <a:buChar char="-"/>
            </a:pPr>
            <a:r>
              <a:rPr lang="en"/>
              <a:t>Assuming we have samples of graphs, then we can do a normal 80-20 split where we hold the testing data away from the model, and perform “inductive learning”</a:t>
            </a:r>
            <a:endParaRPr/>
          </a:p>
          <a:p>
            <a:pPr indent="-342900" lvl="0" marL="457200" rtl="0" algn="l">
              <a:spcBef>
                <a:spcPts val="0"/>
              </a:spcBef>
              <a:spcAft>
                <a:spcPts val="0"/>
              </a:spcAft>
              <a:buSzPts val="1800"/>
              <a:buChar char="-"/>
            </a:pPr>
            <a:r>
              <a:rPr lang="en"/>
              <a:t>Say we have a huge graph, here, we cannot just perform a random split since that would make the graph incomplete. Hence, we show all the nodes to model while training, but back-</a:t>
            </a:r>
            <a:r>
              <a:rPr lang="en"/>
              <a:t>propagate</a:t>
            </a:r>
            <a:r>
              <a:rPr lang="en"/>
              <a:t> only on a few of the nodes. This is how we perform “transductive learning”.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Cora Dataset Stats</a:t>
            </a:r>
            <a:endParaRPr/>
          </a:p>
        </p:txBody>
      </p:sp>
      <p:sp>
        <p:nvSpPr>
          <p:cNvPr id="115" name="Google Shape;115;p23"/>
          <p:cNvSpPr txBox="1"/>
          <p:nvPr>
            <p:ph idx="1" type="body"/>
          </p:nvPr>
        </p:nvSpPr>
        <p:spPr>
          <a:xfrm>
            <a:off x="311700" y="1203050"/>
            <a:ext cx="8773800" cy="3827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Cora dataset represents multiple research publications as a network of citations, where 2 publications have an edge if one of them have cited the other (for simplicity, edges are assumed to be non-directional)</a:t>
            </a:r>
            <a:endParaRPr/>
          </a:p>
          <a:p>
            <a:pPr indent="-342900" lvl="0" marL="457200" rtl="0" algn="l">
              <a:spcBef>
                <a:spcPts val="0"/>
              </a:spcBef>
              <a:spcAft>
                <a:spcPts val="0"/>
              </a:spcAft>
              <a:buSzPts val="1800"/>
              <a:buChar char="-"/>
            </a:pPr>
            <a:r>
              <a:rPr lang="en"/>
              <a:t>Each node has a feature vector assigned to it, based on one-hot encoding of words existing in it or not. </a:t>
            </a:r>
            <a:endParaRPr/>
          </a:p>
          <a:p>
            <a:pPr indent="-342900" lvl="0" marL="457200" rtl="0" algn="l">
              <a:spcBef>
                <a:spcPts val="0"/>
              </a:spcBef>
              <a:spcAft>
                <a:spcPts val="0"/>
              </a:spcAft>
              <a:buSzPts val="1800"/>
              <a:buChar char="-"/>
            </a:pPr>
            <a:r>
              <a:rPr lang="en"/>
              <a:t>Details about the Dataset:</a:t>
            </a:r>
            <a:endParaRPr/>
          </a:p>
          <a:p>
            <a:pPr indent="-317500" lvl="1" marL="914400" rtl="0" algn="l">
              <a:spcBef>
                <a:spcPts val="0"/>
              </a:spcBef>
              <a:spcAft>
                <a:spcPts val="0"/>
              </a:spcAft>
              <a:buSzPts val="1400"/>
              <a:buChar char="-"/>
            </a:pPr>
            <a:r>
              <a:rPr b="1" lang="en"/>
              <a:t>2708 </a:t>
            </a:r>
            <a:r>
              <a:rPr lang="en"/>
              <a:t>Nodes (each node is a research paper)</a:t>
            </a:r>
            <a:endParaRPr/>
          </a:p>
          <a:p>
            <a:pPr indent="-317500" lvl="1" marL="914400" rtl="0" algn="l">
              <a:spcBef>
                <a:spcPts val="0"/>
              </a:spcBef>
              <a:spcAft>
                <a:spcPts val="0"/>
              </a:spcAft>
              <a:buSzPts val="1400"/>
              <a:buChar char="-"/>
            </a:pPr>
            <a:r>
              <a:rPr b="1" lang="en"/>
              <a:t>1433 </a:t>
            </a:r>
            <a:r>
              <a:rPr lang="en"/>
              <a:t>Unique words per document</a:t>
            </a:r>
            <a:endParaRPr/>
          </a:p>
          <a:p>
            <a:pPr indent="-317500" lvl="1" marL="914400" rtl="0" algn="l">
              <a:spcBef>
                <a:spcPts val="0"/>
              </a:spcBef>
              <a:spcAft>
                <a:spcPts val="0"/>
              </a:spcAft>
              <a:buSzPts val="1400"/>
              <a:buChar char="-"/>
            </a:pPr>
            <a:r>
              <a:rPr b="1" lang="en"/>
              <a:t>5278 </a:t>
            </a:r>
            <a:r>
              <a:rPr lang="en"/>
              <a:t>Edges (citation connections)</a:t>
            </a:r>
            <a:endParaRPr/>
          </a:p>
          <a:p>
            <a:pPr indent="-317500" lvl="1" marL="914400" rtl="0" algn="l">
              <a:spcBef>
                <a:spcPts val="0"/>
              </a:spcBef>
              <a:spcAft>
                <a:spcPts val="0"/>
              </a:spcAft>
              <a:buSzPts val="1400"/>
              <a:buChar char="-"/>
            </a:pPr>
            <a:r>
              <a:rPr b="1" lang="en"/>
              <a:t>7</a:t>
            </a:r>
            <a:r>
              <a:rPr lang="en"/>
              <a:t> Classes: Neural Networks, Probabilistic Methods, Genetic Algorithms, Theory, Case Based, Reinforcement Learning and Rule Learning. </a:t>
            </a:r>
            <a:endParaRPr/>
          </a:p>
          <a:p>
            <a:pPr indent="-317500" lvl="1" marL="914400" rtl="0" algn="l">
              <a:spcBef>
                <a:spcPts val="0"/>
              </a:spcBef>
              <a:spcAft>
                <a:spcPts val="0"/>
              </a:spcAft>
              <a:buSzPts val="1400"/>
              <a:buChar char="-"/>
            </a:pPr>
            <a:r>
              <a:rPr lang="en"/>
              <a:t>Class distribution: </a:t>
            </a:r>
            <a:r>
              <a:rPr lang="en"/>
              <a:t>{</a:t>
            </a:r>
            <a:br>
              <a:rPr lang="en"/>
            </a:br>
            <a:r>
              <a:rPr lang="en"/>
              <a:t>	2</a:t>
            </a:r>
            <a:r>
              <a:rPr lang="en"/>
              <a:t>: 818, 3: 426, 1: 418, 	6: 351, 0: 298, 4: 217, 5: 180</a:t>
            </a:r>
            <a:br>
              <a:rPr lang="en"/>
            </a:b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841250" y="433575"/>
            <a:ext cx="5461500" cy="4276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Understanding</a:t>
            </a:r>
            <a:endParaRPr/>
          </a:p>
          <a:p>
            <a:pPr indent="0" lvl="0" marL="0" rtl="0" algn="l">
              <a:spcBef>
                <a:spcPts val="0"/>
              </a:spcBef>
              <a:spcAft>
                <a:spcPts val="0"/>
              </a:spcAft>
              <a:buNone/>
            </a:pPr>
            <a:r>
              <a:rPr lang="en"/>
              <a:t>Graphs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