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61" r:id="rId2"/>
    <p:sldId id="257" r:id="rId3"/>
    <p:sldId id="271" r:id="rId4"/>
    <p:sldId id="262" r:id="rId5"/>
    <p:sldId id="281" r:id="rId6"/>
    <p:sldId id="272" r:id="rId7"/>
    <p:sldId id="279" r:id="rId8"/>
    <p:sldId id="273" r:id="rId9"/>
    <p:sldId id="274" r:id="rId10"/>
    <p:sldId id="275" r:id="rId11"/>
    <p:sldId id="283" r:id="rId12"/>
    <p:sldId id="284" r:id="rId13"/>
    <p:sldId id="276" r:id="rId14"/>
    <p:sldId id="277" r:id="rId15"/>
    <p:sldId id="285" r:id="rId16"/>
    <p:sldId id="296" r:id="rId17"/>
    <p:sldId id="286" r:id="rId18"/>
    <p:sldId id="287" r:id="rId19"/>
    <p:sldId id="288" r:id="rId20"/>
    <p:sldId id="289" r:id="rId21"/>
    <p:sldId id="290" r:id="rId22"/>
    <p:sldId id="291" r:id="rId23"/>
    <p:sldId id="292" r:id="rId24"/>
    <p:sldId id="293" r:id="rId25"/>
    <p:sldId id="294" r:id="rId26"/>
    <p:sldId id="280" r:id="rId27"/>
    <p:sldId id="295"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chaudhary" initials="Ac" lastIdx="1" clrIdx="0">
    <p:extLst>
      <p:ext uri="{19B8F6BF-5375-455C-9EA6-DF929625EA0E}">
        <p15:presenceInfo xmlns:p15="http://schemas.microsoft.com/office/powerpoint/2012/main" userId="a6c65b1bbd02ee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6" d="100"/>
          <a:sy n="86" d="100"/>
        </p:scale>
        <p:origin x="562" y="8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chaudhary" userId="a6c65b1bbd02eec6" providerId="LiveId" clId="{D08D3AFC-C7A9-41B0-9DE2-71BF2C4BA3CA}"/>
    <pc:docChg chg="undo redo custSel addSld modSld">
      <pc:chgData name="Abhishek chaudhary" userId="a6c65b1bbd02eec6" providerId="LiveId" clId="{D08D3AFC-C7A9-41B0-9DE2-71BF2C4BA3CA}" dt="2021-05-02T11:08:59.195" v="2617" actId="5793"/>
      <pc:docMkLst>
        <pc:docMk/>
      </pc:docMkLst>
      <pc:sldChg chg="modSp mod">
        <pc:chgData name="Abhishek chaudhary" userId="a6c65b1bbd02eec6" providerId="LiveId" clId="{D08D3AFC-C7A9-41B0-9DE2-71BF2C4BA3CA}" dt="2021-05-02T05:51:28.690" v="76" actId="20577"/>
        <pc:sldMkLst>
          <pc:docMk/>
          <pc:sldMk cId="1476019738" sldId="262"/>
        </pc:sldMkLst>
        <pc:spChg chg="mod">
          <ac:chgData name="Abhishek chaudhary" userId="a6c65b1bbd02eec6" providerId="LiveId" clId="{D08D3AFC-C7A9-41B0-9DE2-71BF2C4BA3CA}" dt="2021-05-02T05:51:28.690" v="76" actId="20577"/>
          <ac:spMkLst>
            <pc:docMk/>
            <pc:sldMk cId="1476019738" sldId="262"/>
            <ac:spMk id="5" creationId="{66DE0AC2-BB82-4B5E-8A74-09B4C4771938}"/>
          </ac:spMkLst>
        </pc:spChg>
      </pc:sldChg>
      <pc:sldChg chg="modSp mod">
        <pc:chgData name="Abhishek chaudhary" userId="a6c65b1bbd02eec6" providerId="LiveId" clId="{D08D3AFC-C7A9-41B0-9DE2-71BF2C4BA3CA}" dt="2021-05-02T05:50:23.858" v="37" actId="20577"/>
        <pc:sldMkLst>
          <pc:docMk/>
          <pc:sldMk cId="1421791579" sldId="271"/>
        </pc:sldMkLst>
        <pc:spChg chg="mod">
          <ac:chgData name="Abhishek chaudhary" userId="a6c65b1bbd02eec6" providerId="LiveId" clId="{D08D3AFC-C7A9-41B0-9DE2-71BF2C4BA3CA}" dt="2021-05-02T05:50:23.858" v="37" actId="20577"/>
          <ac:spMkLst>
            <pc:docMk/>
            <pc:sldMk cId="1421791579" sldId="271"/>
            <ac:spMk id="3" creationId="{00000000-0000-0000-0000-000000000000}"/>
          </ac:spMkLst>
        </pc:spChg>
      </pc:sldChg>
      <pc:sldChg chg="modSp mod">
        <pc:chgData name="Abhishek chaudhary" userId="a6c65b1bbd02eec6" providerId="LiveId" clId="{D08D3AFC-C7A9-41B0-9DE2-71BF2C4BA3CA}" dt="2021-05-02T05:52:49.644" v="98" actId="20577"/>
        <pc:sldMkLst>
          <pc:docMk/>
          <pc:sldMk cId="1727014401" sldId="272"/>
        </pc:sldMkLst>
        <pc:spChg chg="mod">
          <ac:chgData name="Abhishek chaudhary" userId="a6c65b1bbd02eec6" providerId="LiveId" clId="{D08D3AFC-C7A9-41B0-9DE2-71BF2C4BA3CA}" dt="2021-05-02T05:52:49.644" v="98" actId="20577"/>
          <ac:spMkLst>
            <pc:docMk/>
            <pc:sldMk cId="1727014401" sldId="272"/>
            <ac:spMk id="3" creationId="{6DADABC0-F110-4A56-AF9E-5B5AB8FA15D3}"/>
          </ac:spMkLst>
        </pc:spChg>
      </pc:sldChg>
      <pc:sldChg chg="modSp mod">
        <pc:chgData name="Abhishek chaudhary" userId="a6c65b1bbd02eec6" providerId="LiveId" clId="{D08D3AFC-C7A9-41B0-9DE2-71BF2C4BA3CA}" dt="2021-05-02T05:54:43.235" v="106" actId="20577"/>
        <pc:sldMkLst>
          <pc:docMk/>
          <pc:sldMk cId="382982325" sldId="275"/>
        </pc:sldMkLst>
        <pc:spChg chg="mod">
          <ac:chgData name="Abhishek chaudhary" userId="a6c65b1bbd02eec6" providerId="LiveId" clId="{D08D3AFC-C7A9-41B0-9DE2-71BF2C4BA3CA}" dt="2021-05-02T05:54:43.235" v="106" actId="20577"/>
          <ac:spMkLst>
            <pc:docMk/>
            <pc:sldMk cId="382982325" sldId="275"/>
            <ac:spMk id="3" creationId="{303117CE-2F31-470F-995E-E4729B85D4D1}"/>
          </ac:spMkLst>
        </pc:spChg>
      </pc:sldChg>
      <pc:sldChg chg="modSp mod">
        <pc:chgData name="Abhishek chaudhary" userId="a6c65b1bbd02eec6" providerId="LiveId" clId="{D08D3AFC-C7A9-41B0-9DE2-71BF2C4BA3CA}" dt="2021-05-02T05:56:55.883" v="118" actId="113"/>
        <pc:sldMkLst>
          <pc:docMk/>
          <pc:sldMk cId="1319476275" sldId="276"/>
        </pc:sldMkLst>
        <pc:spChg chg="mod">
          <ac:chgData name="Abhishek chaudhary" userId="a6c65b1bbd02eec6" providerId="LiveId" clId="{D08D3AFC-C7A9-41B0-9DE2-71BF2C4BA3CA}" dt="2021-05-02T05:56:55.883" v="118" actId="113"/>
          <ac:spMkLst>
            <pc:docMk/>
            <pc:sldMk cId="1319476275" sldId="276"/>
            <ac:spMk id="3" creationId="{B60615AE-6D12-4E85-A7DF-7C922130732D}"/>
          </ac:spMkLst>
        </pc:spChg>
      </pc:sldChg>
      <pc:sldChg chg="modSp mod">
        <pc:chgData name="Abhishek chaudhary" userId="a6c65b1bbd02eec6" providerId="LiveId" clId="{D08D3AFC-C7A9-41B0-9DE2-71BF2C4BA3CA}" dt="2021-05-02T05:57:27.699" v="122" actId="14100"/>
        <pc:sldMkLst>
          <pc:docMk/>
          <pc:sldMk cId="2618637207" sldId="277"/>
        </pc:sldMkLst>
        <pc:spChg chg="mod">
          <ac:chgData name="Abhishek chaudhary" userId="a6c65b1bbd02eec6" providerId="LiveId" clId="{D08D3AFC-C7A9-41B0-9DE2-71BF2C4BA3CA}" dt="2021-05-02T05:57:19.752" v="121" actId="113"/>
          <ac:spMkLst>
            <pc:docMk/>
            <pc:sldMk cId="2618637207" sldId="277"/>
            <ac:spMk id="3" creationId="{26CF60AB-066C-4C70-B51B-7AD679891223}"/>
          </ac:spMkLst>
        </pc:spChg>
        <pc:picChg chg="mod">
          <ac:chgData name="Abhishek chaudhary" userId="a6c65b1bbd02eec6" providerId="LiveId" clId="{D08D3AFC-C7A9-41B0-9DE2-71BF2C4BA3CA}" dt="2021-05-02T05:57:27.699" v="122" actId="14100"/>
          <ac:picMkLst>
            <pc:docMk/>
            <pc:sldMk cId="2618637207" sldId="277"/>
            <ac:picMk id="9" creationId="{57CD6491-6BAF-4824-8C7B-2B044B873E8D}"/>
          </ac:picMkLst>
        </pc:picChg>
      </pc:sldChg>
      <pc:sldChg chg="addSp delSp modSp mod">
        <pc:chgData name="Abhishek chaudhary" userId="a6c65b1bbd02eec6" providerId="LiveId" clId="{D08D3AFC-C7A9-41B0-9DE2-71BF2C4BA3CA}" dt="2021-05-02T11:04:12.442" v="2584" actId="20577"/>
        <pc:sldMkLst>
          <pc:docMk/>
          <pc:sldMk cId="1527031104" sldId="280"/>
        </pc:sldMkLst>
        <pc:spChg chg="add mod">
          <ac:chgData name="Abhishek chaudhary" userId="a6c65b1bbd02eec6" providerId="LiveId" clId="{D08D3AFC-C7A9-41B0-9DE2-71BF2C4BA3CA}" dt="2021-05-02T10:53:59.809" v="2377" actId="113"/>
          <ac:spMkLst>
            <pc:docMk/>
            <pc:sldMk cId="1527031104" sldId="280"/>
            <ac:spMk id="3" creationId="{4AEDB61A-B092-4DCB-8F80-3E44E447FEB7}"/>
          </ac:spMkLst>
        </pc:spChg>
        <pc:spChg chg="add mod">
          <ac:chgData name="Abhishek chaudhary" userId="a6c65b1bbd02eec6" providerId="LiveId" clId="{D08D3AFC-C7A9-41B0-9DE2-71BF2C4BA3CA}" dt="2021-05-02T11:04:12.442" v="2584" actId="20577"/>
          <ac:spMkLst>
            <pc:docMk/>
            <pc:sldMk cId="1527031104" sldId="280"/>
            <ac:spMk id="7" creationId="{FE752395-34B8-45B2-A70B-CFEA071D3025}"/>
          </ac:spMkLst>
        </pc:spChg>
        <pc:graphicFrameChg chg="del mod">
          <ac:chgData name="Abhishek chaudhary" userId="a6c65b1bbd02eec6" providerId="LiveId" clId="{D08D3AFC-C7A9-41B0-9DE2-71BF2C4BA3CA}" dt="2021-05-02T08:58:40.518" v="180" actId="478"/>
          <ac:graphicFrameMkLst>
            <pc:docMk/>
            <pc:sldMk cId="1527031104" sldId="280"/>
            <ac:graphicFrameMk id="4" creationId="{00000000-0000-0000-0000-000000000000}"/>
          </ac:graphicFrameMkLst>
        </pc:graphicFrameChg>
        <pc:picChg chg="add mod">
          <ac:chgData name="Abhishek chaudhary" userId="a6c65b1bbd02eec6" providerId="LiveId" clId="{D08D3AFC-C7A9-41B0-9DE2-71BF2C4BA3CA}" dt="2021-05-02T10:23:37.997" v="865" actId="14100"/>
          <ac:picMkLst>
            <pc:docMk/>
            <pc:sldMk cId="1527031104" sldId="280"/>
            <ac:picMk id="9" creationId="{C439D0AF-6C42-4073-828C-55D49EA33BF1}"/>
          </ac:picMkLst>
        </pc:picChg>
      </pc:sldChg>
      <pc:sldChg chg="modSp mod">
        <pc:chgData name="Abhishek chaudhary" userId="a6c65b1bbd02eec6" providerId="LiveId" clId="{D08D3AFC-C7A9-41B0-9DE2-71BF2C4BA3CA}" dt="2021-05-02T11:00:26.499" v="2517" actId="20577"/>
        <pc:sldMkLst>
          <pc:docMk/>
          <pc:sldMk cId="2359616769" sldId="281"/>
        </pc:sldMkLst>
        <pc:spChg chg="mod">
          <ac:chgData name="Abhishek chaudhary" userId="a6c65b1bbd02eec6" providerId="LiveId" clId="{D08D3AFC-C7A9-41B0-9DE2-71BF2C4BA3CA}" dt="2021-05-02T11:00:26.499" v="2517" actId="20577"/>
          <ac:spMkLst>
            <pc:docMk/>
            <pc:sldMk cId="2359616769" sldId="281"/>
            <ac:spMk id="3" creationId="{E10DB31D-4E42-47CE-9574-FC2E9A95F12C}"/>
          </ac:spMkLst>
        </pc:spChg>
      </pc:sldChg>
      <pc:sldChg chg="modSp mod">
        <pc:chgData name="Abhishek chaudhary" userId="a6c65b1bbd02eec6" providerId="LiveId" clId="{D08D3AFC-C7A9-41B0-9DE2-71BF2C4BA3CA}" dt="2021-05-02T05:55:55.337" v="116" actId="20577"/>
        <pc:sldMkLst>
          <pc:docMk/>
          <pc:sldMk cId="1910422102" sldId="283"/>
        </pc:sldMkLst>
        <pc:spChg chg="mod">
          <ac:chgData name="Abhishek chaudhary" userId="a6c65b1bbd02eec6" providerId="LiveId" clId="{D08D3AFC-C7A9-41B0-9DE2-71BF2C4BA3CA}" dt="2021-05-02T05:55:55.337" v="116" actId="20577"/>
          <ac:spMkLst>
            <pc:docMk/>
            <pc:sldMk cId="1910422102" sldId="283"/>
            <ac:spMk id="2" creationId="{12323EC2-24C3-4FEC-8348-9EEB67DD2360}"/>
          </ac:spMkLst>
        </pc:spChg>
        <pc:spChg chg="mod">
          <ac:chgData name="Abhishek chaudhary" userId="a6c65b1bbd02eec6" providerId="LiveId" clId="{D08D3AFC-C7A9-41B0-9DE2-71BF2C4BA3CA}" dt="2021-05-02T05:54:56.727" v="114" actId="20577"/>
          <ac:spMkLst>
            <pc:docMk/>
            <pc:sldMk cId="1910422102" sldId="283"/>
            <ac:spMk id="3" creationId="{303117CE-2F31-470F-995E-E4729B85D4D1}"/>
          </ac:spMkLst>
        </pc:spChg>
      </pc:sldChg>
      <pc:sldChg chg="modSp mod">
        <pc:chgData name="Abhishek chaudhary" userId="a6c65b1bbd02eec6" providerId="LiveId" clId="{D08D3AFC-C7A9-41B0-9DE2-71BF2C4BA3CA}" dt="2021-05-02T05:57:51.449" v="124" actId="113"/>
        <pc:sldMkLst>
          <pc:docMk/>
          <pc:sldMk cId="2041512331" sldId="285"/>
        </pc:sldMkLst>
        <pc:spChg chg="mod">
          <ac:chgData name="Abhishek chaudhary" userId="a6c65b1bbd02eec6" providerId="LiveId" clId="{D08D3AFC-C7A9-41B0-9DE2-71BF2C4BA3CA}" dt="2021-05-02T05:57:51.449" v="124" actId="113"/>
          <ac:spMkLst>
            <pc:docMk/>
            <pc:sldMk cId="2041512331" sldId="285"/>
            <ac:spMk id="3" creationId="{26CF60AB-066C-4C70-B51B-7AD679891223}"/>
          </ac:spMkLst>
        </pc:spChg>
      </pc:sldChg>
      <pc:sldChg chg="addSp modSp mod">
        <pc:chgData name="Abhishek chaudhary" userId="a6c65b1bbd02eec6" providerId="LiveId" clId="{D08D3AFC-C7A9-41B0-9DE2-71BF2C4BA3CA}" dt="2021-05-02T10:51:30.203" v="2273" actId="1076"/>
        <pc:sldMkLst>
          <pc:docMk/>
          <pc:sldMk cId="2667199323" sldId="288"/>
        </pc:sldMkLst>
        <pc:spChg chg="add mod">
          <ac:chgData name="Abhishek chaudhary" userId="a6c65b1bbd02eec6" providerId="LiveId" clId="{D08D3AFC-C7A9-41B0-9DE2-71BF2C4BA3CA}" dt="2021-05-02T10:51:30.203" v="2273" actId="1076"/>
          <ac:spMkLst>
            <pc:docMk/>
            <pc:sldMk cId="2667199323" sldId="288"/>
            <ac:spMk id="3" creationId="{318D0840-8755-4713-82D3-A2013FA745D6}"/>
          </ac:spMkLst>
        </pc:spChg>
      </pc:sldChg>
      <pc:sldChg chg="addSp modSp mod">
        <pc:chgData name="Abhishek chaudhary" userId="a6c65b1bbd02eec6" providerId="LiveId" clId="{D08D3AFC-C7A9-41B0-9DE2-71BF2C4BA3CA}" dt="2021-05-02T10:52:15.692" v="2302" actId="122"/>
        <pc:sldMkLst>
          <pc:docMk/>
          <pc:sldMk cId="1572253995" sldId="290"/>
        </pc:sldMkLst>
        <pc:spChg chg="add mod">
          <ac:chgData name="Abhishek chaudhary" userId="a6c65b1bbd02eec6" providerId="LiveId" clId="{D08D3AFC-C7A9-41B0-9DE2-71BF2C4BA3CA}" dt="2021-05-02T10:52:15.692" v="2302" actId="122"/>
          <ac:spMkLst>
            <pc:docMk/>
            <pc:sldMk cId="1572253995" sldId="290"/>
            <ac:spMk id="3" creationId="{E8817640-831C-493F-B202-974F654ACA2E}"/>
          </ac:spMkLst>
        </pc:spChg>
      </pc:sldChg>
      <pc:sldChg chg="addSp modSp mod">
        <pc:chgData name="Abhishek chaudhary" userId="a6c65b1bbd02eec6" providerId="LiveId" clId="{D08D3AFC-C7A9-41B0-9DE2-71BF2C4BA3CA}" dt="2021-05-02T10:53:02.575" v="2329" actId="113"/>
        <pc:sldMkLst>
          <pc:docMk/>
          <pc:sldMk cId="905396839" sldId="292"/>
        </pc:sldMkLst>
        <pc:spChg chg="add mod">
          <ac:chgData name="Abhishek chaudhary" userId="a6c65b1bbd02eec6" providerId="LiveId" clId="{D08D3AFC-C7A9-41B0-9DE2-71BF2C4BA3CA}" dt="2021-05-02T10:53:02.575" v="2329" actId="113"/>
          <ac:spMkLst>
            <pc:docMk/>
            <pc:sldMk cId="905396839" sldId="292"/>
            <ac:spMk id="3" creationId="{2A0F0B3D-49E4-4CA8-B101-BDEB970812A1}"/>
          </ac:spMkLst>
        </pc:spChg>
      </pc:sldChg>
      <pc:sldChg chg="modSp mod">
        <pc:chgData name="Abhishek chaudhary" userId="a6c65b1bbd02eec6" providerId="LiveId" clId="{D08D3AFC-C7A9-41B0-9DE2-71BF2C4BA3CA}" dt="2021-05-02T10:26:51.072" v="979" actId="1076"/>
        <pc:sldMkLst>
          <pc:docMk/>
          <pc:sldMk cId="814976130" sldId="293"/>
        </pc:sldMkLst>
        <pc:spChg chg="mod">
          <ac:chgData name="Abhishek chaudhary" userId="a6c65b1bbd02eec6" providerId="LiveId" clId="{D08D3AFC-C7A9-41B0-9DE2-71BF2C4BA3CA}" dt="2021-05-02T10:26:31.331" v="978" actId="113"/>
          <ac:spMkLst>
            <pc:docMk/>
            <pc:sldMk cId="814976130" sldId="293"/>
            <ac:spMk id="3" creationId="{B60615AE-6D12-4E85-A7DF-7C922130732D}"/>
          </ac:spMkLst>
        </pc:spChg>
        <pc:picChg chg="mod">
          <ac:chgData name="Abhishek chaudhary" userId="a6c65b1bbd02eec6" providerId="LiveId" clId="{D08D3AFC-C7A9-41B0-9DE2-71BF2C4BA3CA}" dt="2021-05-02T10:26:51.072" v="979" actId="1076"/>
          <ac:picMkLst>
            <pc:docMk/>
            <pc:sldMk cId="814976130" sldId="293"/>
            <ac:picMk id="7" creationId="{279FEEF0-BE02-45BB-B202-DCD72452C494}"/>
          </ac:picMkLst>
        </pc:picChg>
      </pc:sldChg>
      <pc:sldChg chg="addSp modSp mod">
        <pc:chgData name="Abhishek chaudhary" userId="a6c65b1bbd02eec6" providerId="LiveId" clId="{D08D3AFC-C7A9-41B0-9DE2-71BF2C4BA3CA}" dt="2021-05-02T11:03:02.097" v="2523" actId="20577"/>
        <pc:sldMkLst>
          <pc:docMk/>
          <pc:sldMk cId="272035583" sldId="294"/>
        </pc:sldMkLst>
        <pc:spChg chg="mod">
          <ac:chgData name="Abhishek chaudhary" userId="a6c65b1bbd02eec6" providerId="LiveId" clId="{D08D3AFC-C7A9-41B0-9DE2-71BF2C4BA3CA}" dt="2021-05-02T09:04:27.681" v="671" actId="1076"/>
          <ac:spMkLst>
            <pc:docMk/>
            <pc:sldMk cId="272035583" sldId="294"/>
            <ac:spMk id="2" creationId="{5D100BFC-4EC7-4649-8C69-51B94C86F764}"/>
          </ac:spMkLst>
        </pc:spChg>
        <pc:spChg chg="mod">
          <ac:chgData name="Abhishek chaudhary" userId="a6c65b1bbd02eec6" providerId="LiveId" clId="{D08D3AFC-C7A9-41B0-9DE2-71BF2C4BA3CA}" dt="2021-05-02T11:03:02.097" v="2523" actId="20577"/>
          <ac:spMkLst>
            <pc:docMk/>
            <pc:sldMk cId="272035583" sldId="294"/>
            <ac:spMk id="3" creationId="{B60615AE-6D12-4E85-A7DF-7C922130732D}"/>
          </ac:spMkLst>
        </pc:spChg>
        <pc:spChg chg="add mod">
          <ac:chgData name="Abhishek chaudhary" userId="a6c65b1bbd02eec6" providerId="LiveId" clId="{D08D3AFC-C7A9-41B0-9DE2-71BF2C4BA3CA}" dt="2021-05-02T09:07:21.519" v="772" actId="1076"/>
          <ac:spMkLst>
            <pc:docMk/>
            <pc:sldMk cId="272035583" sldId="294"/>
            <ac:spMk id="8" creationId="{31CBE4BC-EB12-464E-BAAC-7CF66488903D}"/>
          </ac:spMkLst>
        </pc:spChg>
        <pc:picChg chg="add mod">
          <ac:chgData name="Abhishek chaudhary" userId="a6c65b1bbd02eec6" providerId="LiveId" clId="{D08D3AFC-C7A9-41B0-9DE2-71BF2C4BA3CA}" dt="2021-05-02T09:04:40.010" v="674" actId="1076"/>
          <ac:picMkLst>
            <pc:docMk/>
            <pc:sldMk cId="272035583" sldId="294"/>
            <ac:picMk id="7" creationId="{7448B2C6-BD46-484E-9A80-720241ACEC54}"/>
          </ac:picMkLst>
        </pc:picChg>
      </pc:sldChg>
      <pc:sldChg chg="delSp modSp add mod">
        <pc:chgData name="Abhishek chaudhary" userId="a6c65b1bbd02eec6" providerId="LiveId" clId="{D08D3AFC-C7A9-41B0-9DE2-71BF2C4BA3CA}" dt="2021-05-02T11:08:59.195" v="2617" actId="5793"/>
        <pc:sldMkLst>
          <pc:docMk/>
          <pc:sldMk cId="3680801935" sldId="295"/>
        </pc:sldMkLst>
        <pc:spChg chg="mod">
          <ac:chgData name="Abhishek chaudhary" userId="a6c65b1bbd02eec6" providerId="LiveId" clId="{D08D3AFC-C7A9-41B0-9DE2-71BF2C4BA3CA}" dt="2021-05-02T10:27:17.123" v="991" actId="20577"/>
          <ac:spMkLst>
            <pc:docMk/>
            <pc:sldMk cId="3680801935" sldId="295"/>
            <ac:spMk id="2" creationId="{5D100BFC-4EC7-4649-8C69-51B94C86F764}"/>
          </ac:spMkLst>
        </pc:spChg>
        <pc:spChg chg="mod">
          <ac:chgData name="Abhishek chaudhary" userId="a6c65b1bbd02eec6" providerId="LiveId" clId="{D08D3AFC-C7A9-41B0-9DE2-71BF2C4BA3CA}" dt="2021-05-02T11:08:59.195" v="2617" actId="5793"/>
          <ac:spMkLst>
            <pc:docMk/>
            <pc:sldMk cId="3680801935" sldId="295"/>
            <ac:spMk id="3" creationId="{B60615AE-6D12-4E85-A7DF-7C922130732D}"/>
          </ac:spMkLst>
        </pc:spChg>
        <pc:spChg chg="del mod">
          <ac:chgData name="Abhishek chaudhary" userId="a6c65b1bbd02eec6" providerId="LiveId" clId="{D08D3AFC-C7A9-41B0-9DE2-71BF2C4BA3CA}" dt="2021-05-02T10:27:28.392" v="994" actId="478"/>
          <ac:spMkLst>
            <pc:docMk/>
            <pc:sldMk cId="3680801935" sldId="295"/>
            <ac:spMk id="8" creationId="{31CBE4BC-EB12-464E-BAAC-7CF66488903D}"/>
          </ac:spMkLst>
        </pc:spChg>
        <pc:picChg chg="del">
          <ac:chgData name="Abhishek chaudhary" userId="a6c65b1bbd02eec6" providerId="LiveId" clId="{D08D3AFC-C7A9-41B0-9DE2-71BF2C4BA3CA}" dt="2021-05-02T10:27:33.296" v="996" actId="478"/>
          <ac:picMkLst>
            <pc:docMk/>
            <pc:sldMk cId="3680801935" sldId="295"/>
            <ac:picMk id="7" creationId="{7448B2C6-BD46-484E-9A80-720241ACEC54}"/>
          </ac:picMkLst>
        </pc:picChg>
      </pc:sldChg>
      <pc:sldChg chg="modSp add mod">
        <pc:chgData name="Abhishek chaudhary" userId="a6c65b1bbd02eec6" providerId="LiveId" clId="{D08D3AFC-C7A9-41B0-9DE2-71BF2C4BA3CA}" dt="2021-05-02T10:48:21.296" v="2234" actId="20577"/>
        <pc:sldMkLst>
          <pc:docMk/>
          <pc:sldMk cId="3748819615" sldId="296"/>
        </pc:sldMkLst>
        <pc:spChg chg="mod">
          <ac:chgData name="Abhishek chaudhary" userId="a6c65b1bbd02eec6" providerId="LiveId" clId="{D08D3AFC-C7A9-41B0-9DE2-71BF2C4BA3CA}" dt="2021-05-02T10:39:49.442" v="1876" actId="20577"/>
          <ac:spMkLst>
            <pc:docMk/>
            <pc:sldMk cId="3748819615" sldId="296"/>
            <ac:spMk id="2" creationId="{5D100BFC-4EC7-4649-8C69-51B94C86F764}"/>
          </ac:spMkLst>
        </pc:spChg>
        <pc:spChg chg="mod">
          <ac:chgData name="Abhishek chaudhary" userId="a6c65b1bbd02eec6" providerId="LiveId" clId="{D08D3AFC-C7A9-41B0-9DE2-71BF2C4BA3CA}" dt="2021-05-02T10:48:21.296" v="2234" actId="20577"/>
          <ac:spMkLst>
            <pc:docMk/>
            <pc:sldMk cId="3748819615" sldId="296"/>
            <ac:spMk id="3" creationId="{B60615AE-6D12-4E85-A7DF-7C922130732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4095829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5/2/2021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5/2/2021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5/2/2021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5/2/2021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5/2/2021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5/2/2021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5/2/2021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5/2/2021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5/2/2021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9346"/>
            <a:ext cx="12192000" cy="3383280"/>
          </a:xfrm>
        </p:spPr>
        <p:txBody>
          <a:bodyPr>
            <a:normAutofit/>
          </a:bodyPr>
          <a:lstStyle/>
          <a:p>
            <a:pPr algn="ctr"/>
            <a:r>
              <a:rPr lang="en-US" sz="3200" dirty="0">
                <a:cs typeface="Arial"/>
              </a:rPr>
              <a:t>INTERNATIONAL INSTITUTE OF INFORMATION TECHNOLOGY, NAYA RAIPUR</a:t>
            </a:r>
            <a:br>
              <a:rPr lang="en-US" sz="3200" dirty="0">
                <a:cs typeface="Arial"/>
              </a:rPr>
            </a:br>
            <a:br>
              <a:rPr lang="en-US" sz="3200" dirty="0">
                <a:cs typeface="Arial"/>
              </a:rPr>
            </a:br>
            <a:r>
              <a:rPr lang="en-US" sz="2800" dirty="0">
                <a:cs typeface="Arial"/>
              </a:rPr>
              <a:t>STATISTICAL DATA ANALYSIS COURSE PROJECT</a:t>
            </a:r>
            <a:endParaRPr lang="en-US" sz="3200" dirty="0">
              <a:cs typeface="Arial"/>
            </a:endParaRPr>
          </a:p>
        </p:txBody>
      </p:sp>
      <p:sp>
        <p:nvSpPr>
          <p:cNvPr id="3" name="Subtitle 2"/>
          <p:cNvSpPr>
            <a:spLocks noGrp="1"/>
          </p:cNvSpPr>
          <p:nvPr>
            <p:ph type="subTitle" idx="1"/>
          </p:nvPr>
        </p:nvSpPr>
        <p:spPr/>
        <p:txBody>
          <a:bodyPr vert="horz" lIns="91440" tIns="45720" rIns="91440" bIns="45720" rtlCol="0" anchor="t">
            <a:normAutofit/>
          </a:bodyPr>
          <a:lstStyle/>
          <a:p>
            <a:pPr algn="ctr"/>
            <a:r>
              <a:rPr lang="en-US" dirty="0">
                <a:cs typeface="Arial"/>
              </a:rPr>
              <a:t>DIGIT RECONGNITION</a:t>
            </a:r>
          </a:p>
        </p:txBody>
      </p:sp>
      <p:pic>
        <p:nvPicPr>
          <p:cNvPr id="4" name="Picture 4" descr="Logo, company name&#10;&#10;Description automatically generated">
            <a:extLst>
              <a:ext uri="{FF2B5EF4-FFF2-40B4-BE49-F238E27FC236}">
                <a16:creationId xmlns:a16="http://schemas.microsoft.com/office/drawing/2014/main" id="{6F115A49-3AA6-4681-A780-A236225414D5}"/>
              </a:ext>
            </a:extLst>
          </p:cNvPr>
          <p:cNvPicPr>
            <a:picLocks noChangeAspect="1"/>
          </p:cNvPicPr>
          <p:nvPr/>
        </p:nvPicPr>
        <p:blipFill>
          <a:blip r:embed="rId2"/>
          <a:stretch>
            <a:fillRect/>
          </a:stretch>
        </p:blipFill>
        <p:spPr>
          <a:xfrm>
            <a:off x="4743701" y="562727"/>
            <a:ext cx="2534151" cy="2534151"/>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3EC2-24C3-4FEC-8348-9EEB67DD2360}"/>
              </a:ext>
            </a:extLst>
          </p:cNvPr>
          <p:cNvSpPr>
            <a:spLocks noGrp="1"/>
          </p:cNvSpPr>
          <p:nvPr>
            <p:ph type="title"/>
          </p:nvPr>
        </p:nvSpPr>
        <p:spPr>
          <a:xfrm>
            <a:off x="805069" y="503853"/>
            <a:ext cx="9601200" cy="688843"/>
          </a:xfrm>
        </p:spPr>
        <p:txBody>
          <a:bodyPr/>
          <a:lstStyle/>
          <a:p>
            <a:r>
              <a:rPr lang="en-US" dirty="0">
                <a:cs typeface="Arial"/>
              </a:rPr>
              <a:t>SDA ( STATISTICAL DATA ANALYSIS</a:t>
            </a:r>
            <a:endParaRPr lang="en-US" dirty="0"/>
          </a:p>
        </p:txBody>
      </p:sp>
      <p:sp>
        <p:nvSpPr>
          <p:cNvPr id="3" name="Content Placeholder 2">
            <a:extLst>
              <a:ext uri="{FF2B5EF4-FFF2-40B4-BE49-F238E27FC236}">
                <a16:creationId xmlns:a16="http://schemas.microsoft.com/office/drawing/2014/main" id="{303117CE-2F31-470F-995E-E4729B85D4D1}"/>
              </a:ext>
            </a:extLst>
          </p:cNvPr>
          <p:cNvSpPr>
            <a:spLocks noGrp="1"/>
          </p:cNvSpPr>
          <p:nvPr>
            <p:ph idx="1"/>
          </p:nvPr>
        </p:nvSpPr>
        <p:spPr>
          <a:xfrm>
            <a:off x="1295400" y="1480931"/>
            <a:ext cx="9601200" cy="4310270"/>
          </a:xfrm>
        </p:spPr>
        <p:txBody>
          <a:bodyPr vert="horz" lIns="91440" tIns="45720" rIns="91440" bIns="45720" rtlCol="0" anchor="t">
            <a:normAutofit/>
          </a:bodyPr>
          <a:lstStyle/>
          <a:p>
            <a:pPr marL="0" indent="0" algn="ctr">
              <a:buClr>
                <a:srgbClr val="A43F27"/>
              </a:buClr>
              <a:buNone/>
            </a:pPr>
            <a:r>
              <a:rPr lang="en-US" b="1" u="sng" dirty="0">
                <a:cs typeface="Arial"/>
              </a:rPr>
              <a:t>ESTIMATES BASED ON PERCENTILES</a:t>
            </a:r>
          </a:p>
          <a:p>
            <a:pPr marL="0" indent="0" algn="ctr">
              <a:buClr>
                <a:srgbClr val="A43F27"/>
              </a:buClr>
              <a:buNone/>
            </a:pPr>
            <a:r>
              <a:rPr lang="en-US" b="1" u="sng" dirty="0">
                <a:cs typeface="Arial"/>
              </a:rPr>
              <a:t> </a:t>
            </a:r>
          </a:p>
          <a:p>
            <a:pPr>
              <a:buClr>
                <a:srgbClr val="A43F27"/>
              </a:buClr>
              <a:buFont typeface="Wingdings" panose="05000000000000000000" pitchFamily="2" charset="2"/>
              <a:buChar char="Ø"/>
            </a:pPr>
            <a:r>
              <a:rPr lang="en-US" b="1" dirty="0">
                <a:cs typeface="Arial"/>
              </a:rPr>
              <a:t>Range</a:t>
            </a:r>
            <a:r>
              <a:rPr lang="en-US" dirty="0">
                <a:cs typeface="Arial"/>
              </a:rPr>
              <a:t> = 0 – 255 (black – white)</a:t>
            </a:r>
          </a:p>
          <a:p>
            <a:pPr>
              <a:buClr>
                <a:srgbClr val="A43F27"/>
              </a:buClr>
              <a:buFont typeface="Wingdings" panose="05000000000000000000" pitchFamily="2" charset="2"/>
              <a:buChar char="Ø"/>
            </a:pPr>
            <a:r>
              <a:rPr lang="en-US" b="1" dirty="0">
                <a:cs typeface="Arial"/>
              </a:rPr>
              <a:t>Percentile</a:t>
            </a:r>
            <a:r>
              <a:rPr lang="en-US" dirty="0">
                <a:cs typeface="Arial"/>
              </a:rPr>
              <a:t> = None </a:t>
            </a:r>
          </a:p>
          <a:p>
            <a:pPr>
              <a:buClr>
                <a:srgbClr val="A43F27"/>
              </a:buClr>
              <a:buFont typeface="Wingdings" panose="05000000000000000000" pitchFamily="2" charset="2"/>
              <a:buChar char="Ø"/>
            </a:pPr>
            <a:r>
              <a:rPr lang="en-US" b="1" dirty="0">
                <a:cs typeface="Arial"/>
              </a:rPr>
              <a:t>IQR (Interquartile range) </a:t>
            </a:r>
            <a:r>
              <a:rPr lang="en-US" dirty="0">
                <a:cs typeface="Arial"/>
              </a:rPr>
              <a:t>= *</a:t>
            </a:r>
            <a:r>
              <a:rPr lang="en-US" i="1" dirty="0">
                <a:cs typeface="Arial"/>
              </a:rPr>
              <a:t>Refer </a:t>
            </a:r>
            <a:r>
              <a:rPr lang="en-US" i="1" dirty="0" err="1">
                <a:cs typeface="Arial"/>
              </a:rPr>
              <a:t>colab</a:t>
            </a:r>
            <a:r>
              <a:rPr lang="en-US" i="1" dirty="0">
                <a:cs typeface="Arial"/>
              </a:rPr>
              <a:t> file* </a:t>
            </a:r>
          </a:p>
        </p:txBody>
      </p:sp>
      <p:sp>
        <p:nvSpPr>
          <p:cNvPr id="4" name="TextBox 3">
            <a:extLst>
              <a:ext uri="{FF2B5EF4-FFF2-40B4-BE49-F238E27FC236}">
                <a16:creationId xmlns:a16="http://schemas.microsoft.com/office/drawing/2014/main" id="{C44107C3-410F-448A-A67D-15E99239A521}"/>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9" name="Picture 4" descr="Logo, company name&#10;&#10;Description automatically generated">
            <a:extLst>
              <a:ext uri="{FF2B5EF4-FFF2-40B4-BE49-F238E27FC236}">
                <a16:creationId xmlns:a16="http://schemas.microsoft.com/office/drawing/2014/main" id="{20BDF6A5-0134-4BC9-AEBD-A331757B2BD8}"/>
              </a:ext>
            </a:extLst>
          </p:cNvPr>
          <p:cNvPicPr>
            <a:picLocks noChangeAspect="1"/>
          </p:cNvPicPr>
          <p:nvPr/>
        </p:nvPicPr>
        <p:blipFill>
          <a:blip r:embed="rId2"/>
          <a:stretch>
            <a:fillRect/>
          </a:stretch>
        </p:blipFill>
        <p:spPr>
          <a:xfrm>
            <a:off x="10488781" y="81464"/>
            <a:ext cx="1571626" cy="1551574"/>
          </a:xfrm>
          <a:prstGeom prst="rect">
            <a:avLst/>
          </a:prstGeom>
        </p:spPr>
      </p:pic>
      <p:pic>
        <p:nvPicPr>
          <p:cNvPr id="7" name="Picture 6">
            <a:extLst>
              <a:ext uri="{FF2B5EF4-FFF2-40B4-BE49-F238E27FC236}">
                <a16:creationId xmlns:a16="http://schemas.microsoft.com/office/drawing/2014/main" id="{7A3CDE30-AE38-4041-89AF-EF4BF71B536A}"/>
              </a:ext>
            </a:extLst>
          </p:cNvPr>
          <p:cNvPicPr>
            <a:picLocks noChangeAspect="1"/>
          </p:cNvPicPr>
          <p:nvPr/>
        </p:nvPicPr>
        <p:blipFill rotWithShape="1">
          <a:blip r:embed="rId3"/>
          <a:srcRect t="28518"/>
          <a:stretch/>
        </p:blipFill>
        <p:spPr>
          <a:xfrm>
            <a:off x="6613470" y="2431951"/>
            <a:ext cx="4574081" cy="541067"/>
          </a:xfrm>
          <a:prstGeom prst="rect">
            <a:avLst/>
          </a:prstGeom>
        </p:spPr>
      </p:pic>
      <p:pic>
        <p:nvPicPr>
          <p:cNvPr id="11" name="Picture 10">
            <a:extLst>
              <a:ext uri="{FF2B5EF4-FFF2-40B4-BE49-F238E27FC236}">
                <a16:creationId xmlns:a16="http://schemas.microsoft.com/office/drawing/2014/main" id="{69D98081-B90B-44E9-8CF0-EA40A4404D7C}"/>
              </a:ext>
            </a:extLst>
          </p:cNvPr>
          <p:cNvPicPr>
            <a:picLocks noChangeAspect="1"/>
          </p:cNvPicPr>
          <p:nvPr/>
        </p:nvPicPr>
        <p:blipFill>
          <a:blip r:embed="rId4"/>
          <a:stretch>
            <a:fillRect/>
          </a:stretch>
        </p:blipFill>
        <p:spPr>
          <a:xfrm>
            <a:off x="6700513" y="3471531"/>
            <a:ext cx="4023709" cy="404491"/>
          </a:xfrm>
          <a:prstGeom prst="rect">
            <a:avLst/>
          </a:prstGeom>
        </p:spPr>
      </p:pic>
      <p:pic>
        <p:nvPicPr>
          <p:cNvPr id="13" name="Picture 12">
            <a:extLst>
              <a:ext uri="{FF2B5EF4-FFF2-40B4-BE49-F238E27FC236}">
                <a16:creationId xmlns:a16="http://schemas.microsoft.com/office/drawing/2014/main" id="{85C96932-D61E-441B-B418-C7A41E304B0D}"/>
              </a:ext>
            </a:extLst>
          </p:cNvPr>
          <p:cNvPicPr>
            <a:picLocks noChangeAspect="1"/>
          </p:cNvPicPr>
          <p:nvPr/>
        </p:nvPicPr>
        <p:blipFill>
          <a:blip r:embed="rId5"/>
          <a:stretch>
            <a:fillRect/>
          </a:stretch>
        </p:blipFill>
        <p:spPr>
          <a:xfrm>
            <a:off x="7454794" y="4210554"/>
            <a:ext cx="4023709" cy="541067"/>
          </a:xfrm>
          <a:prstGeom prst="rect">
            <a:avLst/>
          </a:prstGeom>
        </p:spPr>
      </p:pic>
      <p:sp>
        <p:nvSpPr>
          <p:cNvPr id="14" name="TextBox 13">
            <a:extLst>
              <a:ext uri="{FF2B5EF4-FFF2-40B4-BE49-F238E27FC236}">
                <a16:creationId xmlns:a16="http://schemas.microsoft.com/office/drawing/2014/main" id="{441BB7B8-6309-49C7-A1E9-82BCB9F42AFE}"/>
              </a:ext>
            </a:extLst>
          </p:cNvPr>
          <p:cNvSpPr txBox="1"/>
          <p:nvPr/>
        </p:nvSpPr>
        <p:spPr>
          <a:xfrm>
            <a:off x="6942928" y="3831728"/>
            <a:ext cx="1023731" cy="338554"/>
          </a:xfrm>
          <a:prstGeom prst="rect">
            <a:avLst/>
          </a:prstGeom>
          <a:noFill/>
        </p:spPr>
        <p:txBody>
          <a:bodyPr wrap="square" rtlCol="0">
            <a:spAutoFit/>
          </a:bodyPr>
          <a:lstStyle/>
          <a:p>
            <a:r>
              <a:rPr lang="en-IN" sz="1600" dirty="0"/>
              <a:t>Where,</a:t>
            </a:r>
          </a:p>
        </p:txBody>
      </p:sp>
    </p:spTree>
    <p:extLst>
      <p:ext uri="{BB962C8B-B14F-4D97-AF65-F5344CB8AC3E}">
        <p14:creationId xmlns:p14="http://schemas.microsoft.com/office/powerpoint/2010/main" val="38298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3EC2-24C3-4FEC-8348-9EEB67DD2360}"/>
              </a:ext>
            </a:extLst>
          </p:cNvPr>
          <p:cNvSpPr>
            <a:spLocks noGrp="1"/>
          </p:cNvSpPr>
          <p:nvPr>
            <p:ph type="title"/>
          </p:nvPr>
        </p:nvSpPr>
        <p:spPr>
          <a:xfrm>
            <a:off x="805069" y="503853"/>
            <a:ext cx="9601200" cy="688843"/>
          </a:xfrm>
        </p:spPr>
        <p:txBody>
          <a:bodyPr/>
          <a:lstStyle/>
          <a:p>
            <a:r>
              <a:rPr lang="en-US" dirty="0">
                <a:cs typeface="Arial"/>
              </a:rPr>
              <a:t>SDA ( STATISTICAL DATA ANALYSIS )</a:t>
            </a:r>
            <a:endParaRPr lang="en-US" dirty="0"/>
          </a:p>
        </p:txBody>
      </p:sp>
      <p:sp>
        <p:nvSpPr>
          <p:cNvPr id="3" name="Content Placeholder 2">
            <a:extLst>
              <a:ext uri="{FF2B5EF4-FFF2-40B4-BE49-F238E27FC236}">
                <a16:creationId xmlns:a16="http://schemas.microsoft.com/office/drawing/2014/main" id="{303117CE-2F31-470F-995E-E4729B85D4D1}"/>
              </a:ext>
            </a:extLst>
          </p:cNvPr>
          <p:cNvSpPr>
            <a:spLocks noGrp="1"/>
          </p:cNvSpPr>
          <p:nvPr>
            <p:ph idx="1"/>
          </p:nvPr>
        </p:nvSpPr>
        <p:spPr>
          <a:xfrm>
            <a:off x="1295400" y="1480931"/>
            <a:ext cx="9601200" cy="4310270"/>
          </a:xfrm>
        </p:spPr>
        <p:txBody>
          <a:bodyPr vert="horz" lIns="91440" tIns="45720" rIns="91440" bIns="45720" rtlCol="0" anchor="t">
            <a:normAutofit/>
          </a:bodyPr>
          <a:lstStyle/>
          <a:p>
            <a:pPr marL="0" indent="0" algn="ctr">
              <a:buClr>
                <a:srgbClr val="A43F27"/>
              </a:buClr>
              <a:buNone/>
            </a:pPr>
            <a:r>
              <a:rPr lang="en-US" b="1" u="sng" dirty="0">
                <a:cs typeface="Arial"/>
              </a:rPr>
              <a:t>BINARY AND CATEGORICAL DATA</a:t>
            </a:r>
          </a:p>
          <a:p>
            <a:pPr marL="0" indent="0" algn="ctr">
              <a:buClr>
                <a:srgbClr val="A43F27"/>
              </a:buClr>
              <a:buNone/>
            </a:pPr>
            <a:r>
              <a:rPr lang="en-US" b="1" u="sng" dirty="0">
                <a:cs typeface="Arial"/>
              </a:rPr>
              <a:t> </a:t>
            </a:r>
          </a:p>
          <a:p>
            <a:pPr>
              <a:buClr>
                <a:srgbClr val="A43F27"/>
              </a:buClr>
              <a:buFont typeface="Wingdings" panose="05000000000000000000" pitchFamily="2" charset="2"/>
              <a:buChar char="Ø"/>
            </a:pPr>
            <a:r>
              <a:rPr lang="en-US" b="1" dirty="0">
                <a:cs typeface="Arial"/>
              </a:rPr>
              <a:t>Mode (digit, mode) </a:t>
            </a:r>
            <a:r>
              <a:rPr lang="en-US" dirty="0">
                <a:cs typeface="Arial"/>
              </a:rPr>
              <a:t>= (0, 3795) to (9, 4684)</a:t>
            </a:r>
          </a:p>
          <a:p>
            <a:pPr>
              <a:buClr>
                <a:srgbClr val="A43F27"/>
              </a:buClr>
              <a:buFont typeface="Wingdings" panose="05000000000000000000" pitchFamily="2" charset="2"/>
              <a:buChar char="Ø"/>
            </a:pPr>
            <a:r>
              <a:rPr lang="en-US" b="1" dirty="0">
                <a:cs typeface="Arial"/>
              </a:rPr>
              <a:t>Probability of each digit  </a:t>
            </a:r>
            <a:r>
              <a:rPr lang="en-US" dirty="0">
                <a:cs typeface="Arial"/>
              </a:rPr>
              <a:t>= *</a:t>
            </a:r>
            <a:r>
              <a:rPr lang="en-US" i="1" dirty="0">
                <a:cs typeface="Arial"/>
              </a:rPr>
              <a:t>Refer </a:t>
            </a:r>
            <a:r>
              <a:rPr lang="en-US" i="1" dirty="0" err="1">
                <a:cs typeface="Arial"/>
              </a:rPr>
              <a:t>colab</a:t>
            </a:r>
            <a:r>
              <a:rPr lang="en-US" i="1" dirty="0">
                <a:cs typeface="Arial"/>
              </a:rPr>
              <a:t> file* </a:t>
            </a:r>
          </a:p>
          <a:p>
            <a:pPr>
              <a:buClr>
                <a:srgbClr val="A43F27"/>
              </a:buClr>
              <a:buFont typeface="Wingdings" panose="05000000000000000000" pitchFamily="2" charset="2"/>
              <a:buChar char="Ø"/>
            </a:pPr>
            <a:r>
              <a:rPr lang="en-US" b="1" dirty="0">
                <a:cs typeface="Arial"/>
              </a:rPr>
              <a:t>Expected value (Total) </a:t>
            </a:r>
            <a:r>
              <a:rPr lang="en-US" dirty="0">
                <a:cs typeface="Arial"/>
              </a:rPr>
              <a:t>= 4212.04                                                                                                        </a:t>
            </a:r>
          </a:p>
        </p:txBody>
      </p:sp>
      <p:sp>
        <p:nvSpPr>
          <p:cNvPr id="4" name="TextBox 3">
            <a:extLst>
              <a:ext uri="{FF2B5EF4-FFF2-40B4-BE49-F238E27FC236}">
                <a16:creationId xmlns:a16="http://schemas.microsoft.com/office/drawing/2014/main" id="{C44107C3-410F-448A-A67D-15E99239A521}"/>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9" name="Picture 4" descr="Logo, company name&#10;&#10;Description automatically generated">
            <a:extLst>
              <a:ext uri="{FF2B5EF4-FFF2-40B4-BE49-F238E27FC236}">
                <a16:creationId xmlns:a16="http://schemas.microsoft.com/office/drawing/2014/main" id="{20BDF6A5-0134-4BC9-AEBD-A331757B2BD8}"/>
              </a:ext>
            </a:extLst>
          </p:cNvPr>
          <p:cNvPicPr>
            <a:picLocks noChangeAspect="1"/>
          </p:cNvPicPr>
          <p:nvPr/>
        </p:nvPicPr>
        <p:blipFill>
          <a:blip r:embed="rId2"/>
          <a:stretch>
            <a:fillRect/>
          </a:stretch>
        </p:blipFill>
        <p:spPr>
          <a:xfrm>
            <a:off x="10488781" y="81464"/>
            <a:ext cx="1571626" cy="1551574"/>
          </a:xfrm>
          <a:prstGeom prst="rect">
            <a:avLst/>
          </a:prstGeom>
        </p:spPr>
      </p:pic>
      <p:pic>
        <p:nvPicPr>
          <p:cNvPr id="6" name="Picture 5">
            <a:extLst>
              <a:ext uri="{FF2B5EF4-FFF2-40B4-BE49-F238E27FC236}">
                <a16:creationId xmlns:a16="http://schemas.microsoft.com/office/drawing/2014/main" id="{94998E88-FADE-4A17-B85B-8B0E7488F520}"/>
              </a:ext>
            </a:extLst>
          </p:cNvPr>
          <p:cNvPicPr>
            <a:picLocks noChangeAspect="1"/>
          </p:cNvPicPr>
          <p:nvPr/>
        </p:nvPicPr>
        <p:blipFill>
          <a:blip r:embed="rId3"/>
          <a:stretch>
            <a:fillRect/>
          </a:stretch>
        </p:blipFill>
        <p:spPr>
          <a:xfrm>
            <a:off x="7089931" y="2851777"/>
            <a:ext cx="4697877" cy="596348"/>
          </a:xfrm>
          <a:prstGeom prst="rect">
            <a:avLst/>
          </a:prstGeom>
        </p:spPr>
      </p:pic>
      <p:pic>
        <p:nvPicPr>
          <p:cNvPr id="10" name="Picture 9">
            <a:extLst>
              <a:ext uri="{FF2B5EF4-FFF2-40B4-BE49-F238E27FC236}">
                <a16:creationId xmlns:a16="http://schemas.microsoft.com/office/drawing/2014/main" id="{21217522-6409-4AC5-B0D7-3CB2877916A5}"/>
              </a:ext>
            </a:extLst>
          </p:cNvPr>
          <p:cNvPicPr>
            <a:picLocks noChangeAspect="1"/>
          </p:cNvPicPr>
          <p:nvPr/>
        </p:nvPicPr>
        <p:blipFill>
          <a:blip r:embed="rId4"/>
          <a:stretch>
            <a:fillRect/>
          </a:stretch>
        </p:blipFill>
        <p:spPr>
          <a:xfrm>
            <a:off x="6096000" y="3576431"/>
            <a:ext cx="2568163" cy="1920406"/>
          </a:xfrm>
          <a:prstGeom prst="rect">
            <a:avLst/>
          </a:prstGeom>
        </p:spPr>
      </p:pic>
      <p:pic>
        <p:nvPicPr>
          <p:cNvPr id="15" name="Picture 14">
            <a:extLst>
              <a:ext uri="{FF2B5EF4-FFF2-40B4-BE49-F238E27FC236}">
                <a16:creationId xmlns:a16="http://schemas.microsoft.com/office/drawing/2014/main" id="{2916CC6E-29F8-476A-98F7-4BFE902BE283}"/>
              </a:ext>
            </a:extLst>
          </p:cNvPr>
          <p:cNvPicPr>
            <a:picLocks noChangeAspect="1"/>
          </p:cNvPicPr>
          <p:nvPr/>
        </p:nvPicPr>
        <p:blipFill>
          <a:blip r:embed="rId5"/>
          <a:stretch>
            <a:fillRect/>
          </a:stretch>
        </p:blipFill>
        <p:spPr>
          <a:xfrm>
            <a:off x="6099500" y="5659323"/>
            <a:ext cx="5868885" cy="294364"/>
          </a:xfrm>
          <a:prstGeom prst="rect">
            <a:avLst/>
          </a:prstGeom>
        </p:spPr>
      </p:pic>
    </p:spTree>
    <p:extLst>
      <p:ext uri="{BB962C8B-B14F-4D97-AF65-F5344CB8AC3E}">
        <p14:creationId xmlns:p14="http://schemas.microsoft.com/office/powerpoint/2010/main" val="191042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3EC2-24C3-4FEC-8348-9EEB67DD2360}"/>
              </a:ext>
            </a:extLst>
          </p:cNvPr>
          <p:cNvSpPr>
            <a:spLocks noGrp="1"/>
          </p:cNvSpPr>
          <p:nvPr>
            <p:ph type="title"/>
          </p:nvPr>
        </p:nvSpPr>
        <p:spPr>
          <a:xfrm>
            <a:off x="805069" y="503853"/>
            <a:ext cx="9601200" cy="688843"/>
          </a:xfrm>
        </p:spPr>
        <p:txBody>
          <a:bodyPr/>
          <a:lstStyle/>
          <a:p>
            <a:r>
              <a:rPr lang="en-US" dirty="0">
                <a:cs typeface="Arial"/>
              </a:rPr>
              <a:t>SDA ( STATISTICAL DATA ANALYSIS</a:t>
            </a:r>
            <a:endParaRPr lang="en-US" dirty="0"/>
          </a:p>
        </p:txBody>
      </p:sp>
      <p:sp>
        <p:nvSpPr>
          <p:cNvPr id="3" name="Content Placeholder 2">
            <a:extLst>
              <a:ext uri="{FF2B5EF4-FFF2-40B4-BE49-F238E27FC236}">
                <a16:creationId xmlns:a16="http://schemas.microsoft.com/office/drawing/2014/main" id="{303117CE-2F31-470F-995E-E4729B85D4D1}"/>
              </a:ext>
            </a:extLst>
          </p:cNvPr>
          <p:cNvSpPr>
            <a:spLocks noGrp="1"/>
          </p:cNvSpPr>
          <p:nvPr>
            <p:ph idx="1"/>
          </p:nvPr>
        </p:nvSpPr>
        <p:spPr>
          <a:xfrm>
            <a:off x="1295400" y="1480931"/>
            <a:ext cx="9601200" cy="4310270"/>
          </a:xfrm>
        </p:spPr>
        <p:txBody>
          <a:bodyPr vert="horz" lIns="91440" tIns="45720" rIns="91440" bIns="45720" rtlCol="0" anchor="t">
            <a:normAutofit/>
          </a:bodyPr>
          <a:lstStyle/>
          <a:p>
            <a:pPr marL="0" indent="0" algn="ctr">
              <a:buClr>
                <a:srgbClr val="A43F27"/>
              </a:buClr>
              <a:buNone/>
            </a:pPr>
            <a:r>
              <a:rPr lang="en-US" b="1" u="sng" dirty="0">
                <a:cs typeface="Arial"/>
              </a:rPr>
              <a:t>CORRELATION ESTIMATE </a:t>
            </a:r>
          </a:p>
          <a:p>
            <a:pPr>
              <a:buClr>
                <a:srgbClr val="A43F27"/>
              </a:buClr>
              <a:buFont typeface="Wingdings" panose="05000000000000000000" pitchFamily="2" charset="2"/>
              <a:buChar char="v"/>
            </a:pPr>
            <a:r>
              <a:rPr lang="en-US" b="0" i="0" dirty="0">
                <a:solidFill>
                  <a:srgbClr val="212121"/>
                </a:solidFill>
                <a:effectLst/>
                <a:latin typeface="Roboto" panose="02000000000000000000" pitchFamily="2" charset="0"/>
              </a:rPr>
              <a:t> It is the measure which is used to know how similar the two variables are.</a:t>
            </a:r>
          </a:p>
          <a:p>
            <a:pPr>
              <a:buClr>
                <a:srgbClr val="A43F27"/>
              </a:buClr>
              <a:buFont typeface="Wingdings" panose="05000000000000000000" pitchFamily="2" charset="2"/>
              <a:buChar char="Ø"/>
            </a:pPr>
            <a:r>
              <a:rPr lang="en-US" b="1" dirty="0">
                <a:solidFill>
                  <a:srgbClr val="212121"/>
                </a:solidFill>
                <a:latin typeface="Roboto" panose="02000000000000000000" pitchFamily="2" charset="0"/>
                <a:cs typeface="Arial"/>
              </a:rPr>
              <a:t>Correlation matrix </a:t>
            </a:r>
            <a:r>
              <a:rPr lang="en-US" dirty="0">
                <a:solidFill>
                  <a:srgbClr val="212121"/>
                </a:solidFill>
                <a:latin typeface="Roboto" panose="02000000000000000000" pitchFamily="2" charset="0"/>
                <a:cs typeface="Arial"/>
              </a:rPr>
              <a:t>:- </a:t>
            </a:r>
          </a:p>
          <a:p>
            <a:pPr marL="0" indent="0">
              <a:buClr>
                <a:srgbClr val="A43F27"/>
              </a:buClr>
              <a:buNone/>
            </a:pPr>
            <a:endParaRPr lang="en-US" dirty="0">
              <a:cs typeface="Arial"/>
            </a:endParaRPr>
          </a:p>
        </p:txBody>
      </p:sp>
      <p:sp>
        <p:nvSpPr>
          <p:cNvPr id="4" name="TextBox 3">
            <a:extLst>
              <a:ext uri="{FF2B5EF4-FFF2-40B4-BE49-F238E27FC236}">
                <a16:creationId xmlns:a16="http://schemas.microsoft.com/office/drawing/2014/main" id="{C44107C3-410F-448A-A67D-15E99239A521}"/>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9" name="Picture 4" descr="Logo, company name&#10;&#10;Description automatically generated">
            <a:extLst>
              <a:ext uri="{FF2B5EF4-FFF2-40B4-BE49-F238E27FC236}">
                <a16:creationId xmlns:a16="http://schemas.microsoft.com/office/drawing/2014/main" id="{20BDF6A5-0134-4BC9-AEBD-A331757B2BD8}"/>
              </a:ext>
            </a:extLst>
          </p:cNvPr>
          <p:cNvPicPr>
            <a:picLocks noChangeAspect="1"/>
          </p:cNvPicPr>
          <p:nvPr/>
        </p:nvPicPr>
        <p:blipFill>
          <a:blip r:embed="rId2"/>
          <a:stretch>
            <a:fillRect/>
          </a:stretch>
        </p:blipFill>
        <p:spPr>
          <a:xfrm>
            <a:off x="10488781" y="81464"/>
            <a:ext cx="1571626" cy="1551574"/>
          </a:xfrm>
          <a:prstGeom prst="rect">
            <a:avLst/>
          </a:prstGeom>
        </p:spPr>
      </p:pic>
      <p:pic>
        <p:nvPicPr>
          <p:cNvPr id="6" name="Picture 5">
            <a:extLst>
              <a:ext uri="{FF2B5EF4-FFF2-40B4-BE49-F238E27FC236}">
                <a16:creationId xmlns:a16="http://schemas.microsoft.com/office/drawing/2014/main" id="{5605275F-4AD1-4539-BFD3-7821B60DC9A2}"/>
              </a:ext>
            </a:extLst>
          </p:cNvPr>
          <p:cNvPicPr>
            <a:picLocks noChangeAspect="1"/>
          </p:cNvPicPr>
          <p:nvPr/>
        </p:nvPicPr>
        <p:blipFill>
          <a:blip r:embed="rId3"/>
          <a:stretch>
            <a:fillRect/>
          </a:stretch>
        </p:blipFill>
        <p:spPr>
          <a:xfrm>
            <a:off x="2746513" y="3021495"/>
            <a:ext cx="6698974" cy="2484335"/>
          </a:xfrm>
          <a:prstGeom prst="rect">
            <a:avLst/>
          </a:prstGeom>
        </p:spPr>
      </p:pic>
    </p:spTree>
    <p:extLst>
      <p:ext uri="{BB962C8B-B14F-4D97-AF65-F5344CB8AC3E}">
        <p14:creationId xmlns:p14="http://schemas.microsoft.com/office/powerpoint/2010/main" val="174627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p:txBody>
          <a:bodyPr/>
          <a:lstStyle/>
          <a:p>
            <a:r>
              <a:rPr lang="en-US" dirty="0">
                <a:cs typeface="Arial"/>
              </a:rPr>
              <a:t>HYPOTHESIS TESTING </a:t>
            </a:r>
            <a:endParaRPr lang="en-US" dirty="0"/>
          </a:p>
        </p:txBody>
      </p:sp>
      <p:sp>
        <p:nvSpPr>
          <p:cNvPr id="3" name="Content Placeholder 2">
            <a:extLst>
              <a:ext uri="{FF2B5EF4-FFF2-40B4-BE49-F238E27FC236}">
                <a16:creationId xmlns:a16="http://schemas.microsoft.com/office/drawing/2014/main" id="{B60615AE-6D12-4E85-A7DF-7C922130732D}"/>
              </a:ext>
            </a:extLst>
          </p:cNvPr>
          <p:cNvSpPr>
            <a:spLocks noGrp="1"/>
          </p:cNvSpPr>
          <p:nvPr>
            <p:ph idx="1"/>
          </p:nvPr>
        </p:nvSpPr>
        <p:spPr/>
        <p:txBody>
          <a:bodyPr vert="horz" lIns="91440" tIns="45720" rIns="91440" bIns="45720" rtlCol="0" anchor="t">
            <a:normAutofit/>
          </a:bodyPr>
          <a:lstStyle/>
          <a:p>
            <a:pPr marL="0" indent="0">
              <a:buClr>
                <a:srgbClr val="A43F27"/>
              </a:buClr>
              <a:buNone/>
            </a:pPr>
            <a:r>
              <a:rPr lang="en-US" dirty="0">
                <a:cs typeface="Arial"/>
              </a:rPr>
              <a:t>We performed the t-test on our dataset.</a:t>
            </a:r>
          </a:p>
          <a:p>
            <a:pPr marL="0" indent="0">
              <a:buClr>
                <a:srgbClr val="A43F27"/>
              </a:buClr>
              <a:buNone/>
            </a:pPr>
            <a:r>
              <a:rPr lang="en-US" dirty="0">
                <a:cs typeface="Arial"/>
              </a:rPr>
              <a:t>IMPORTANT DEFININTIONS :-</a:t>
            </a:r>
          </a:p>
          <a:p>
            <a:pPr>
              <a:buClr>
                <a:srgbClr val="A43F27"/>
              </a:buClr>
            </a:pPr>
            <a:r>
              <a:rPr lang="en-US" b="1" dirty="0">
                <a:cs typeface="Arial"/>
              </a:rPr>
              <a:t>T-test </a:t>
            </a:r>
            <a:r>
              <a:rPr lang="en-US" dirty="0">
                <a:cs typeface="Arial"/>
              </a:rPr>
              <a:t>: The T-test compares two means and tells us if they are different from each other. It tells whether two samples have been drawn from same sample or not. It tells how significant our result is, more specifically it tells whether it happened by chance or not.</a:t>
            </a:r>
          </a:p>
          <a:p>
            <a:pPr>
              <a:buClr>
                <a:srgbClr val="A43F27"/>
              </a:buClr>
            </a:pPr>
            <a:r>
              <a:rPr lang="en-US" b="1" dirty="0">
                <a:cs typeface="Arial"/>
              </a:rPr>
              <a:t>T-value and deg. of freedom </a:t>
            </a:r>
            <a:r>
              <a:rPr lang="en-US" dirty="0">
                <a:cs typeface="Arial"/>
              </a:rPr>
              <a:t>: T-Value is the ratio of the difference between the mean of the two sample sets and the variation that exists within the sample sets and Degree Of Freedom are the values that has a freedom to vary.   </a:t>
            </a:r>
          </a:p>
        </p:txBody>
      </p:sp>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2"/>
          <a:stretch>
            <a:fillRect/>
          </a:stretch>
        </p:blipFill>
        <p:spPr>
          <a:xfrm>
            <a:off x="10488781" y="81464"/>
            <a:ext cx="1571626" cy="1551574"/>
          </a:xfrm>
          <a:prstGeom prst="rect">
            <a:avLst/>
          </a:prstGeom>
        </p:spPr>
      </p:pic>
      <p:pic>
        <p:nvPicPr>
          <p:cNvPr id="12" name="Picture 11">
            <a:extLst>
              <a:ext uri="{FF2B5EF4-FFF2-40B4-BE49-F238E27FC236}">
                <a16:creationId xmlns:a16="http://schemas.microsoft.com/office/drawing/2014/main" id="{D7FDB7A6-A8BA-423E-BA32-95A67BD6459E}"/>
              </a:ext>
            </a:extLst>
          </p:cNvPr>
          <p:cNvPicPr>
            <a:picLocks noChangeAspect="1"/>
          </p:cNvPicPr>
          <p:nvPr/>
        </p:nvPicPr>
        <p:blipFill>
          <a:blip r:embed="rId3"/>
          <a:stretch>
            <a:fillRect/>
          </a:stretch>
        </p:blipFill>
        <p:spPr>
          <a:xfrm>
            <a:off x="1592427" y="5255138"/>
            <a:ext cx="4773805" cy="330653"/>
          </a:xfrm>
          <a:prstGeom prst="rect">
            <a:avLst/>
          </a:prstGeom>
        </p:spPr>
      </p:pic>
    </p:spTree>
    <p:extLst>
      <p:ext uri="{BB962C8B-B14F-4D97-AF65-F5344CB8AC3E}">
        <p14:creationId xmlns:p14="http://schemas.microsoft.com/office/powerpoint/2010/main" val="131947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1EF8-E8DE-4460-8B6B-029C4BF3F146}"/>
              </a:ext>
            </a:extLst>
          </p:cNvPr>
          <p:cNvSpPr>
            <a:spLocks noGrp="1"/>
          </p:cNvSpPr>
          <p:nvPr>
            <p:ph type="title"/>
          </p:nvPr>
        </p:nvSpPr>
        <p:spPr/>
        <p:txBody>
          <a:bodyPr/>
          <a:lstStyle/>
          <a:p>
            <a:r>
              <a:rPr lang="en-US" dirty="0">
                <a:cs typeface="Arial"/>
              </a:rPr>
              <a:t>HYPOTHESIS TESTING </a:t>
            </a:r>
            <a:endParaRPr lang="en-US" dirty="0"/>
          </a:p>
        </p:txBody>
      </p:sp>
      <p:sp>
        <p:nvSpPr>
          <p:cNvPr id="3" name="Content Placeholder 2">
            <a:extLst>
              <a:ext uri="{FF2B5EF4-FFF2-40B4-BE49-F238E27FC236}">
                <a16:creationId xmlns:a16="http://schemas.microsoft.com/office/drawing/2014/main" id="{26CF60AB-066C-4C70-B51B-7AD679891223}"/>
              </a:ext>
            </a:extLst>
          </p:cNvPr>
          <p:cNvSpPr>
            <a:spLocks noGrp="1"/>
          </p:cNvSpPr>
          <p:nvPr>
            <p:ph idx="1"/>
          </p:nvPr>
        </p:nvSpPr>
        <p:spPr/>
        <p:txBody>
          <a:bodyPr vert="horz" lIns="91440" tIns="45720" rIns="91440" bIns="45720" rtlCol="0" anchor="t">
            <a:normAutofit/>
          </a:bodyPr>
          <a:lstStyle/>
          <a:p>
            <a:r>
              <a:rPr lang="en-US" b="1" dirty="0">
                <a:cs typeface="Arial"/>
              </a:rPr>
              <a:t>Z-score / Normalization </a:t>
            </a:r>
            <a:r>
              <a:rPr lang="en-US" dirty="0">
                <a:cs typeface="Arial"/>
              </a:rPr>
              <a:t>: The process of putting different variables to a same scale is known as normalization. It allows us to compare scores between different types of variables. z-score tells the overall data lies compared to overall population. The formula for the same is given as :-</a:t>
            </a:r>
          </a:p>
          <a:p>
            <a:endParaRPr lang="en-US" dirty="0">
              <a:cs typeface="Arial"/>
            </a:endParaRPr>
          </a:p>
          <a:p>
            <a:r>
              <a:rPr lang="en-US" b="1" dirty="0">
                <a:cs typeface="Arial"/>
              </a:rPr>
              <a:t>Significance level OR </a:t>
            </a:r>
            <a:r>
              <a:rPr lang="el-GR" b="1" dirty="0">
                <a:cs typeface="Arial"/>
              </a:rPr>
              <a:t>α</a:t>
            </a:r>
            <a:r>
              <a:rPr lang="en-US" b="1" dirty="0">
                <a:cs typeface="Arial"/>
              </a:rPr>
              <a:t> </a:t>
            </a:r>
            <a:r>
              <a:rPr lang="en-US" dirty="0">
                <a:cs typeface="Arial"/>
              </a:rPr>
              <a:t>: It is a probability of rejecting the null hypothesis when it is true.</a:t>
            </a:r>
          </a:p>
          <a:p>
            <a:r>
              <a:rPr lang="en-US" b="1" dirty="0">
                <a:cs typeface="Arial"/>
              </a:rPr>
              <a:t>P-value</a:t>
            </a:r>
            <a:r>
              <a:rPr lang="en-US" dirty="0">
                <a:cs typeface="Arial"/>
              </a:rPr>
              <a:t> : The probability that the results from our sample data occurred by chance is known as p-value. If the observed p-value is less than alpha, then the results are statistically significant.</a:t>
            </a:r>
          </a:p>
          <a:p>
            <a:endParaRPr lang="en-US" dirty="0">
              <a:cs typeface="Arial"/>
            </a:endParaRPr>
          </a:p>
          <a:p>
            <a:endParaRPr lang="en-US" dirty="0">
              <a:cs typeface="Arial"/>
            </a:endParaRPr>
          </a:p>
          <a:p>
            <a:pPr marL="0" indent="0">
              <a:buNone/>
            </a:pPr>
            <a:endParaRPr lang="en-US" dirty="0">
              <a:cs typeface="Arial"/>
            </a:endParaRPr>
          </a:p>
          <a:p>
            <a:endParaRPr lang="en-US" dirty="0">
              <a:cs typeface="Arial"/>
            </a:endParaRPr>
          </a:p>
        </p:txBody>
      </p:sp>
      <p:sp>
        <p:nvSpPr>
          <p:cNvPr id="4" name="TextBox 3">
            <a:extLst>
              <a:ext uri="{FF2B5EF4-FFF2-40B4-BE49-F238E27FC236}">
                <a16:creationId xmlns:a16="http://schemas.microsoft.com/office/drawing/2014/main" id="{B2CC5AF9-8CEC-4F0A-9848-7C88A8900EF3}"/>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298FC7E8-26CF-43A3-859C-3C763D0CD80C}"/>
              </a:ext>
            </a:extLst>
          </p:cNvPr>
          <p:cNvPicPr>
            <a:picLocks noChangeAspect="1"/>
          </p:cNvPicPr>
          <p:nvPr/>
        </p:nvPicPr>
        <p:blipFill>
          <a:blip r:embed="rId2"/>
          <a:stretch>
            <a:fillRect/>
          </a:stretch>
        </p:blipFill>
        <p:spPr>
          <a:xfrm>
            <a:off x="10488781" y="81464"/>
            <a:ext cx="1571626" cy="1551574"/>
          </a:xfrm>
          <a:prstGeom prst="rect">
            <a:avLst/>
          </a:prstGeom>
        </p:spPr>
      </p:pic>
      <p:pic>
        <p:nvPicPr>
          <p:cNvPr id="9" name="Picture 8">
            <a:extLst>
              <a:ext uri="{FF2B5EF4-FFF2-40B4-BE49-F238E27FC236}">
                <a16:creationId xmlns:a16="http://schemas.microsoft.com/office/drawing/2014/main" id="{57CD6491-6BAF-4824-8C7B-2B044B873E8D}"/>
              </a:ext>
            </a:extLst>
          </p:cNvPr>
          <p:cNvPicPr>
            <a:picLocks noChangeAspect="1"/>
          </p:cNvPicPr>
          <p:nvPr/>
        </p:nvPicPr>
        <p:blipFill>
          <a:blip r:embed="rId3"/>
          <a:stretch>
            <a:fillRect/>
          </a:stretch>
        </p:blipFill>
        <p:spPr>
          <a:xfrm>
            <a:off x="1568578" y="3275088"/>
            <a:ext cx="5293861" cy="412329"/>
          </a:xfrm>
          <a:prstGeom prst="rect">
            <a:avLst/>
          </a:prstGeom>
        </p:spPr>
      </p:pic>
    </p:spTree>
    <p:extLst>
      <p:ext uri="{BB962C8B-B14F-4D97-AF65-F5344CB8AC3E}">
        <p14:creationId xmlns:p14="http://schemas.microsoft.com/office/powerpoint/2010/main" val="261863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1EF8-E8DE-4460-8B6B-029C4BF3F146}"/>
              </a:ext>
            </a:extLst>
          </p:cNvPr>
          <p:cNvSpPr>
            <a:spLocks noGrp="1"/>
          </p:cNvSpPr>
          <p:nvPr>
            <p:ph type="title"/>
          </p:nvPr>
        </p:nvSpPr>
        <p:spPr>
          <a:xfrm>
            <a:off x="1295400" y="503854"/>
            <a:ext cx="9601200" cy="837930"/>
          </a:xfrm>
        </p:spPr>
        <p:txBody>
          <a:bodyPr/>
          <a:lstStyle/>
          <a:p>
            <a:r>
              <a:rPr lang="en-US" dirty="0">
                <a:cs typeface="Arial"/>
              </a:rPr>
              <a:t>HYPOTHESIS TESTING </a:t>
            </a:r>
            <a:endParaRPr lang="en-US" dirty="0"/>
          </a:p>
        </p:txBody>
      </p:sp>
      <p:sp>
        <p:nvSpPr>
          <p:cNvPr id="3" name="Content Placeholder 2">
            <a:extLst>
              <a:ext uri="{FF2B5EF4-FFF2-40B4-BE49-F238E27FC236}">
                <a16:creationId xmlns:a16="http://schemas.microsoft.com/office/drawing/2014/main" id="{26CF60AB-066C-4C70-B51B-7AD679891223}"/>
              </a:ext>
            </a:extLst>
          </p:cNvPr>
          <p:cNvSpPr>
            <a:spLocks noGrp="1"/>
          </p:cNvSpPr>
          <p:nvPr>
            <p:ph idx="1"/>
          </p:nvPr>
        </p:nvSpPr>
        <p:spPr>
          <a:xfrm>
            <a:off x="1295400" y="1633039"/>
            <a:ext cx="9601200" cy="4499404"/>
          </a:xfrm>
        </p:spPr>
        <p:txBody>
          <a:bodyPr vert="horz" lIns="91440" tIns="45720" rIns="91440" bIns="45720" rtlCol="0" anchor="t">
            <a:normAutofit/>
          </a:bodyPr>
          <a:lstStyle/>
          <a:p>
            <a:r>
              <a:rPr lang="en-US" b="1" dirty="0">
                <a:cs typeface="Arial"/>
              </a:rPr>
              <a:t>Student’s t-test </a:t>
            </a:r>
            <a:r>
              <a:rPr lang="en-US" dirty="0">
                <a:cs typeface="Arial"/>
              </a:rPr>
              <a:t>: Sample’s in this are Independent. Sample's drawn from the Gaussian Distribution have same size and variance but with different mean. Value(s) of one sample does not have any effect to values of other sample. Formula of this is given as :-    </a:t>
            </a:r>
          </a:p>
          <a:p>
            <a:endParaRPr lang="en-US" dirty="0">
              <a:cs typeface="Arial"/>
            </a:endParaRPr>
          </a:p>
          <a:p>
            <a:endParaRPr lang="en-US" dirty="0">
              <a:cs typeface="Arial"/>
            </a:endParaRPr>
          </a:p>
          <a:p>
            <a:r>
              <a:rPr lang="en-US" b="1" dirty="0">
                <a:cs typeface="Arial"/>
              </a:rPr>
              <a:t>Paired Student’s t-test </a:t>
            </a:r>
            <a:r>
              <a:rPr lang="en-US" dirty="0">
                <a:cs typeface="Arial"/>
              </a:rPr>
              <a:t>: Sample's are Dependent. They may be from same population. Samples are drawn from the </a:t>
            </a:r>
            <a:r>
              <a:rPr lang="en-US" dirty="0" err="1">
                <a:cs typeface="Arial"/>
              </a:rPr>
              <a:t>gaussion</a:t>
            </a:r>
            <a:r>
              <a:rPr lang="en-US" dirty="0">
                <a:cs typeface="Arial"/>
              </a:rPr>
              <a:t> distribution with unequal variances. Values of one sample effect the values of other sample.              Formula for the same is given as :- </a:t>
            </a:r>
          </a:p>
          <a:p>
            <a:endParaRPr lang="en-US" dirty="0">
              <a:cs typeface="Arial"/>
            </a:endParaRPr>
          </a:p>
          <a:p>
            <a:pPr marL="0" indent="0">
              <a:buNone/>
            </a:pPr>
            <a:endParaRPr lang="en-US" dirty="0">
              <a:cs typeface="Arial"/>
            </a:endParaRPr>
          </a:p>
          <a:p>
            <a:endParaRPr lang="en-US" dirty="0">
              <a:cs typeface="Arial"/>
            </a:endParaRPr>
          </a:p>
        </p:txBody>
      </p:sp>
      <p:sp>
        <p:nvSpPr>
          <p:cNvPr id="4" name="TextBox 3">
            <a:extLst>
              <a:ext uri="{FF2B5EF4-FFF2-40B4-BE49-F238E27FC236}">
                <a16:creationId xmlns:a16="http://schemas.microsoft.com/office/drawing/2014/main" id="{B2CC5AF9-8CEC-4F0A-9848-7C88A8900EF3}"/>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298FC7E8-26CF-43A3-859C-3C763D0CD80C}"/>
              </a:ext>
            </a:extLst>
          </p:cNvPr>
          <p:cNvPicPr>
            <a:picLocks noChangeAspect="1"/>
          </p:cNvPicPr>
          <p:nvPr/>
        </p:nvPicPr>
        <p:blipFill>
          <a:blip r:embed="rId2"/>
          <a:stretch>
            <a:fillRect/>
          </a:stretch>
        </p:blipFill>
        <p:spPr>
          <a:xfrm>
            <a:off x="10488781" y="81464"/>
            <a:ext cx="1571626" cy="1551574"/>
          </a:xfrm>
          <a:prstGeom prst="rect">
            <a:avLst/>
          </a:prstGeom>
        </p:spPr>
      </p:pic>
      <p:pic>
        <p:nvPicPr>
          <p:cNvPr id="7" name="Picture 6">
            <a:extLst>
              <a:ext uri="{FF2B5EF4-FFF2-40B4-BE49-F238E27FC236}">
                <a16:creationId xmlns:a16="http://schemas.microsoft.com/office/drawing/2014/main" id="{99AE165F-3C7B-462B-B347-E61FA60DBA32}"/>
              </a:ext>
            </a:extLst>
          </p:cNvPr>
          <p:cNvPicPr>
            <a:picLocks noChangeAspect="1"/>
          </p:cNvPicPr>
          <p:nvPr/>
        </p:nvPicPr>
        <p:blipFill>
          <a:blip r:embed="rId3"/>
          <a:stretch>
            <a:fillRect/>
          </a:stretch>
        </p:blipFill>
        <p:spPr>
          <a:xfrm>
            <a:off x="1705048" y="2784228"/>
            <a:ext cx="6210153" cy="624894"/>
          </a:xfrm>
          <a:prstGeom prst="rect">
            <a:avLst/>
          </a:prstGeom>
        </p:spPr>
      </p:pic>
      <p:pic>
        <p:nvPicPr>
          <p:cNvPr id="10" name="Picture 9">
            <a:extLst>
              <a:ext uri="{FF2B5EF4-FFF2-40B4-BE49-F238E27FC236}">
                <a16:creationId xmlns:a16="http://schemas.microsoft.com/office/drawing/2014/main" id="{E1BE7317-D9FF-430F-940D-5F71D3E6BDD0}"/>
              </a:ext>
            </a:extLst>
          </p:cNvPr>
          <p:cNvPicPr>
            <a:picLocks noChangeAspect="1"/>
          </p:cNvPicPr>
          <p:nvPr/>
        </p:nvPicPr>
        <p:blipFill>
          <a:blip r:embed="rId4"/>
          <a:stretch>
            <a:fillRect/>
          </a:stretch>
        </p:blipFill>
        <p:spPr>
          <a:xfrm>
            <a:off x="1705048" y="3409122"/>
            <a:ext cx="7386284" cy="407869"/>
          </a:xfrm>
          <a:prstGeom prst="rect">
            <a:avLst/>
          </a:prstGeom>
        </p:spPr>
      </p:pic>
      <p:pic>
        <p:nvPicPr>
          <p:cNvPr id="12" name="Picture 11">
            <a:extLst>
              <a:ext uri="{FF2B5EF4-FFF2-40B4-BE49-F238E27FC236}">
                <a16:creationId xmlns:a16="http://schemas.microsoft.com/office/drawing/2014/main" id="{52BF0E73-6C70-489D-AAC6-BC5725A2C26E}"/>
              </a:ext>
            </a:extLst>
          </p:cNvPr>
          <p:cNvPicPr>
            <a:picLocks noChangeAspect="1"/>
          </p:cNvPicPr>
          <p:nvPr/>
        </p:nvPicPr>
        <p:blipFill>
          <a:blip r:embed="rId5"/>
          <a:stretch>
            <a:fillRect/>
          </a:stretch>
        </p:blipFill>
        <p:spPr>
          <a:xfrm>
            <a:off x="1705048" y="5147265"/>
            <a:ext cx="2320300" cy="891617"/>
          </a:xfrm>
          <a:prstGeom prst="rect">
            <a:avLst/>
          </a:prstGeom>
        </p:spPr>
      </p:pic>
    </p:spTree>
    <p:extLst>
      <p:ext uri="{BB962C8B-B14F-4D97-AF65-F5344CB8AC3E}">
        <p14:creationId xmlns:p14="http://schemas.microsoft.com/office/powerpoint/2010/main" val="204151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p:txBody>
          <a:bodyPr/>
          <a:lstStyle/>
          <a:p>
            <a:r>
              <a:rPr lang="en-US" dirty="0">
                <a:cs typeface="Arial"/>
              </a:rPr>
              <a:t>WHAT WE DID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0615AE-6D12-4E85-A7DF-7C922130732D}"/>
                  </a:ext>
                </a:extLst>
              </p:cNvPr>
              <p:cNvSpPr>
                <a:spLocks noGrp="1"/>
              </p:cNvSpPr>
              <p:nvPr>
                <p:ph idx="1"/>
              </p:nvPr>
            </p:nvSpPr>
            <p:spPr/>
            <p:txBody>
              <a:bodyPr vert="horz" lIns="91440" tIns="45720" rIns="91440" bIns="45720" rtlCol="0" anchor="t">
                <a:normAutofit/>
              </a:bodyPr>
              <a:lstStyle/>
              <a:p>
                <a:pPr>
                  <a:buClr>
                    <a:srgbClr val="A43F27"/>
                  </a:buClr>
                </a:pPr>
                <a:r>
                  <a:rPr lang="en-US" dirty="0">
                    <a:cs typeface="Arial"/>
                  </a:rPr>
                  <a:t>We took the </a:t>
                </a:r>
                <a14:m>
                  <m:oMath xmlns:m="http://schemas.openxmlformats.org/officeDocument/2006/math">
                    <m:r>
                      <a:rPr lang="en-US" i="1" dirty="0" smtClean="0">
                        <a:latin typeface="Cambria Math" panose="02040503050406030204" pitchFamily="18" charset="0"/>
                      </a:rPr>
                      <m:t>𝛼</m:t>
                    </m:r>
                    <m:r>
                      <a:rPr lang="en-IN" b="0" i="1" dirty="0" smtClean="0">
                        <a:latin typeface="Cambria Math" panose="02040503050406030204" pitchFamily="18" charset="0"/>
                      </a:rPr>
                      <m:t> </m:t>
                    </m:r>
                  </m:oMath>
                </a14:m>
                <a:r>
                  <a:rPr lang="en-US" dirty="0">
                    <a:cs typeface="Arial"/>
                  </a:rPr>
                  <a:t>= 0.03 , this can be taken as per the user.</a:t>
                </a:r>
              </a:p>
              <a:p>
                <a:pPr>
                  <a:buClr>
                    <a:srgbClr val="A43F27"/>
                  </a:buClr>
                </a:pPr>
                <a:r>
                  <a:rPr lang="en-US" dirty="0">
                    <a:cs typeface="Arial"/>
                  </a:rPr>
                  <a:t>We made our null hypothesis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𝐻</m:t>
                        </m:r>
                      </m:e>
                      <m:sub>
                        <m:r>
                          <a:rPr lang="en-US" i="0" dirty="0">
                            <a:latin typeface="Cambria Math" panose="02040503050406030204" pitchFamily="18" charset="0"/>
                          </a:rPr>
                          <m:t>0</m:t>
                        </m:r>
                      </m:sub>
                    </m:sSub>
                  </m:oMath>
                </a14:m>
                <a:r>
                  <a:rPr lang="en-US" dirty="0">
                    <a:cs typeface="Arial"/>
                  </a:rPr>
                  <a:t> : µ1 = µ2  [ sample1 mean = sample2 mean ]</a:t>
                </a:r>
              </a:p>
              <a:p>
                <a:pPr>
                  <a:buClr>
                    <a:srgbClr val="A43F27"/>
                  </a:buClr>
                  <a:buFont typeface="Wingdings" panose="05000000000000000000" pitchFamily="2" charset="2"/>
                  <a:buChar char="Ø"/>
                </a:pPr>
                <a:r>
                  <a:rPr lang="en-US" b="1" u="sng" dirty="0">
                    <a:cs typeface="Arial"/>
                  </a:rPr>
                  <a:t> What we found :-</a:t>
                </a:r>
              </a:p>
              <a:p>
                <a:pPr>
                  <a:buClr>
                    <a:srgbClr val="A43F27"/>
                  </a:buClr>
                </a:pPr>
                <a:r>
                  <a:rPr lang="en-US" dirty="0">
                    <a:cs typeface="Arial"/>
                  </a:rPr>
                  <a:t>We found the p-value = 0.0478 </a:t>
                </a:r>
                <a:r>
                  <a:rPr lang="en-US" dirty="0" err="1">
                    <a:cs typeface="Arial"/>
                  </a:rPr>
                  <a:t>i.e</a:t>
                </a:r>
                <a:r>
                  <a:rPr lang="en-US" dirty="0">
                    <a:cs typeface="Arial"/>
                  </a:rPr>
                  <a:t>, greater than the 𝛼.</a:t>
                </a:r>
              </a:p>
              <a:p>
                <a:pPr>
                  <a:buClr>
                    <a:srgbClr val="A43F27"/>
                  </a:buClr>
                </a:pPr>
                <a:r>
                  <a:rPr lang="en-US" dirty="0">
                    <a:cs typeface="Arial"/>
                  </a:rPr>
                  <a:t>Thus, the Null Hypothesis is accepted.</a:t>
                </a:r>
              </a:p>
              <a:p>
                <a:pPr>
                  <a:buClr>
                    <a:srgbClr val="A43F27"/>
                  </a:buClr>
                </a:pPr>
                <a:r>
                  <a:rPr lang="en-US" dirty="0">
                    <a:cs typeface="Arial"/>
                  </a:rPr>
                  <a:t>This acceptance of the null hypothesis means that the means of the samples are same </a:t>
                </a:r>
                <a:r>
                  <a:rPr lang="en-US" dirty="0" err="1">
                    <a:cs typeface="Arial"/>
                  </a:rPr>
                  <a:t>i.e</a:t>
                </a:r>
                <a:r>
                  <a:rPr lang="en-US" dirty="0">
                    <a:cs typeface="Arial"/>
                  </a:rPr>
                  <a:t>, the sample distributions are equal .</a:t>
                </a:r>
              </a:p>
              <a:p>
                <a:pPr>
                  <a:buClr>
                    <a:srgbClr val="A43F27"/>
                  </a:buClr>
                </a:pPr>
                <a:r>
                  <a:rPr lang="en-US" dirty="0">
                    <a:cs typeface="Arial"/>
                  </a:rPr>
                  <a:t>Thus the two samples belong to the same population or distribution . </a:t>
                </a:r>
              </a:p>
            </p:txBody>
          </p:sp>
        </mc:Choice>
        <mc:Fallback xmlns="">
          <p:sp>
            <p:nvSpPr>
              <p:cNvPr id="3" name="Content Placeholder 2">
                <a:extLst>
                  <a:ext uri="{FF2B5EF4-FFF2-40B4-BE49-F238E27FC236}">
                    <a16:creationId xmlns:a16="http://schemas.microsoft.com/office/drawing/2014/main" id="{B60615AE-6D12-4E85-A7DF-7C922130732D}"/>
                  </a:ext>
                </a:extLst>
              </p:cNvPr>
              <p:cNvSpPr>
                <a:spLocks noGrp="1" noRot="1" noChangeAspect="1" noMove="1" noResize="1" noEditPoints="1" noAdjustHandles="1" noChangeArrowheads="1" noChangeShapeType="1" noTextEdit="1"/>
              </p:cNvSpPr>
              <p:nvPr>
                <p:ph idx="1"/>
              </p:nvPr>
            </p:nvSpPr>
            <p:spPr>
              <a:blipFill>
                <a:blip r:embed="rId2"/>
                <a:stretch>
                  <a:fillRect l="-571" t="-1440"/>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3"/>
          <a:stretch>
            <a:fillRect/>
          </a:stretch>
        </p:blipFill>
        <p:spPr>
          <a:xfrm>
            <a:off x="10488781" y="81464"/>
            <a:ext cx="1571626" cy="1551574"/>
          </a:xfrm>
          <a:prstGeom prst="rect">
            <a:avLst/>
          </a:prstGeom>
        </p:spPr>
      </p:pic>
    </p:spTree>
    <p:extLst>
      <p:ext uri="{BB962C8B-B14F-4D97-AF65-F5344CB8AC3E}">
        <p14:creationId xmlns:p14="http://schemas.microsoft.com/office/powerpoint/2010/main" val="374881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p:txBody>
          <a:bodyPr/>
          <a:lstStyle/>
          <a:p>
            <a:r>
              <a:rPr lang="en-US" dirty="0">
                <a:cs typeface="Arial"/>
              </a:rPr>
              <a:t>DIMENSIONALITY REDUCTION  </a:t>
            </a:r>
            <a:endParaRPr lang="en-US" dirty="0"/>
          </a:p>
        </p:txBody>
      </p:sp>
      <p:sp>
        <p:nvSpPr>
          <p:cNvPr id="3" name="Content Placeholder 2">
            <a:extLst>
              <a:ext uri="{FF2B5EF4-FFF2-40B4-BE49-F238E27FC236}">
                <a16:creationId xmlns:a16="http://schemas.microsoft.com/office/drawing/2014/main" id="{B60615AE-6D12-4E85-A7DF-7C922130732D}"/>
              </a:ext>
            </a:extLst>
          </p:cNvPr>
          <p:cNvSpPr>
            <a:spLocks noGrp="1"/>
          </p:cNvSpPr>
          <p:nvPr>
            <p:ph idx="1"/>
          </p:nvPr>
        </p:nvSpPr>
        <p:spPr/>
        <p:txBody>
          <a:bodyPr vert="horz" lIns="91440" tIns="45720" rIns="91440" bIns="45720" rtlCol="0" anchor="t">
            <a:normAutofit/>
          </a:bodyPr>
          <a:lstStyle/>
          <a:p>
            <a:pPr>
              <a:buClr>
                <a:srgbClr val="A43F27"/>
              </a:buClr>
            </a:pPr>
            <a:r>
              <a:rPr lang="en-US" dirty="0">
                <a:cs typeface="Arial"/>
              </a:rPr>
              <a:t>The process of obtaining a set of principle variables and by reducing the number of random variables is known as Dimensionality Reduction.</a:t>
            </a:r>
          </a:p>
          <a:p>
            <a:pPr>
              <a:buClr>
                <a:srgbClr val="A43F27"/>
              </a:buClr>
            </a:pPr>
            <a:r>
              <a:rPr lang="en-US" dirty="0">
                <a:cs typeface="Arial"/>
              </a:rPr>
              <a:t>It can be done in two ways namely “Feature selection” and “Feature Extraction”.</a:t>
            </a:r>
          </a:p>
          <a:p>
            <a:pPr>
              <a:buClr>
                <a:srgbClr val="A43F27"/>
              </a:buClr>
            </a:pPr>
            <a:r>
              <a:rPr lang="en-US" dirty="0">
                <a:cs typeface="Arial"/>
              </a:rPr>
              <a:t>We performed three major dimensionality reduction methods which goes by the name of PCA , SVD and LDA .</a:t>
            </a:r>
          </a:p>
          <a:p>
            <a:pPr>
              <a:buClr>
                <a:srgbClr val="A43F27"/>
              </a:buClr>
            </a:pPr>
            <a:r>
              <a:rPr lang="en-US" dirty="0">
                <a:cs typeface="Arial"/>
              </a:rPr>
              <a:t>The data is visualized and plotted for each of them. </a:t>
            </a:r>
          </a:p>
        </p:txBody>
      </p:sp>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2"/>
          <a:stretch>
            <a:fillRect/>
          </a:stretch>
        </p:blipFill>
        <p:spPr>
          <a:xfrm>
            <a:off x="10488781" y="81464"/>
            <a:ext cx="1571626" cy="1551574"/>
          </a:xfrm>
          <a:prstGeom prst="rect">
            <a:avLst/>
          </a:prstGeom>
        </p:spPr>
      </p:pic>
    </p:spTree>
    <p:extLst>
      <p:ext uri="{BB962C8B-B14F-4D97-AF65-F5344CB8AC3E}">
        <p14:creationId xmlns:p14="http://schemas.microsoft.com/office/powerpoint/2010/main" val="78273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p:txBody>
          <a:bodyPr/>
          <a:lstStyle/>
          <a:p>
            <a:r>
              <a:rPr lang="en-US" dirty="0">
                <a:cs typeface="Arial"/>
              </a:rPr>
              <a:t>PCA ( PRINCIPAL COMPONENT ANALYSIS )</a:t>
            </a:r>
            <a:endParaRPr lang="en-US" dirty="0"/>
          </a:p>
        </p:txBody>
      </p:sp>
      <p:sp>
        <p:nvSpPr>
          <p:cNvPr id="3" name="Content Placeholder 2">
            <a:extLst>
              <a:ext uri="{FF2B5EF4-FFF2-40B4-BE49-F238E27FC236}">
                <a16:creationId xmlns:a16="http://schemas.microsoft.com/office/drawing/2014/main" id="{B60615AE-6D12-4E85-A7DF-7C922130732D}"/>
              </a:ext>
            </a:extLst>
          </p:cNvPr>
          <p:cNvSpPr>
            <a:spLocks noGrp="1"/>
          </p:cNvSpPr>
          <p:nvPr>
            <p:ph idx="1"/>
          </p:nvPr>
        </p:nvSpPr>
        <p:spPr/>
        <p:txBody>
          <a:bodyPr vert="horz" lIns="91440" tIns="45720" rIns="91440" bIns="45720" rtlCol="0" anchor="t">
            <a:normAutofit/>
          </a:bodyPr>
          <a:lstStyle/>
          <a:p>
            <a:pPr>
              <a:buClr>
                <a:srgbClr val="A43F27"/>
              </a:buClr>
            </a:pPr>
            <a:r>
              <a:rPr lang="en-US" dirty="0">
                <a:cs typeface="Arial"/>
              </a:rPr>
              <a:t>The extraction of new set of variables from the existing set of variables in known as Principal Component Analysis and the newly extracted variables is known as Principal Components.</a:t>
            </a:r>
          </a:p>
          <a:p>
            <a:pPr>
              <a:buClr>
                <a:srgbClr val="A43F27"/>
              </a:buClr>
            </a:pPr>
            <a:r>
              <a:rPr lang="en-US" dirty="0">
                <a:cs typeface="Arial"/>
              </a:rPr>
              <a:t>Principal components are the linear combination of the original variables.</a:t>
            </a:r>
          </a:p>
          <a:p>
            <a:pPr>
              <a:buClr>
                <a:srgbClr val="A43F27"/>
              </a:buClr>
            </a:pPr>
            <a:r>
              <a:rPr lang="en-US" dirty="0">
                <a:cs typeface="Arial"/>
              </a:rPr>
              <a:t>First component explains maximum variance in dataset.</a:t>
            </a:r>
          </a:p>
          <a:p>
            <a:pPr>
              <a:buClr>
                <a:srgbClr val="A43F27"/>
              </a:buClr>
            </a:pPr>
            <a:r>
              <a:rPr lang="en-US" dirty="0">
                <a:cs typeface="Arial"/>
              </a:rPr>
              <a:t>The second component tries to explain the rest variance in the dataset and is uncorrelated to the first component.</a:t>
            </a:r>
          </a:p>
          <a:p>
            <a:pPr>
              <a:buClr>
                <a:srgbClr val="A43F27"/>
              </a:buClr>
            </a:pPr>
            <a:r>
              <a:rPr lang="en-US" dirty="0">
                <a:cs typeface="Arial"/>
              </a:rPr>
              <a:t>Third component explains which is not covered in the first two. </a:t>
            </a:r>
          </a:p>
        </p:txBody>
      </p:sp>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2"/>
          <a:stretch>
            <a:fillRect/>
          </a:stretch>
        </p:blipFill>
        <p:spPr>
          <a:xfrm>
            <a:off x="10488781" y="81464"/>
            <a:ext cx="1571626" cy="1551574"/>
          </a:xfrm>
          <a:prstGeom prst="rect">
            <a:avLst/>
          </a:prstGeom>
        </p:spPr>
      </p:pic>
    </p:spTree>
    <p:extLst>
      <p:ext uri="{BB962C8B-B14F-4D97-AF65-F5344CB8AC3E}">
        <p14:creationId xmlns:p14="http://schemas.microsoft.com/office/powerpoint/2010/main" val="220190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a:xfrm>
            <a:off x="887581" y="531209"/>
            <a:ext cx="9601200" cy="652084"/>
          </a:xfrm>
        </p:spPr>
        <p:txBody>
          <a:bodyPr/>
          <a:lstStyle/>
          <a:p>
            <a:r>
              <a:rPr lang="en-US" dirty="0">
                <a:cs typeface="Arial"/>
              </a:rPr>
              <a:t>PCA VISUALIZATION</a:t>
            </a:r>
            <a:endParaRPr lang="en-US" dirty="0"/>
          </a:p>
        </p:txBody>
      </p:sp>
      <p:pic>
        <p:nvPicPr>
          <p:cNvPr id="7" name="Content Placeholder 6">
            <a:extLst>
              <a:ext uri="{FF2B5EF4-FFF2-40B4-BE49-F238E27FC236}">
                <a16:creationId xmlns:a16="http://schemas.microsoft.com/office/drawing/2014/main" id="{B21ED7D0-0ACC-40F1-8890-AC9F7D5463C2}"/>
              </a:ext>
            </a:extLst>
          </p:cNvPr>
          <p:cNvPicPr>
            <a:picLocks noGrp="1" noChangeAspect="1"/>
          </p:cNvPicPr>
          <p:nvPr>
            <p:ph idx="1"/>
          </p:nvPr>
        </p:nvPicPr>
        <p:blipFill>
          <a:blip r:embed="rId2"/>
          <a:stretch>
            <a:fillRect/>
          </a:stretch>
        </p:blipFill>
        <p:spPr>
          <a:xfrm>
            <a:off x="2425148" y="1183293"/>
            <a:ext cx="7533861" cy="4601949"/>
          </a:xfrm>
        </p:spPr>
      </p:pic>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3"/>
          <a:stretch>
            <a:fillRect/>
          </a:stretch>
        </p:blipFill>
        <p:spPr>
          <a:xfrm>
            <a:off x="10488781" y="81464"/>
            <a:ext cx="1571626" cy="1551574"/>
          </a:xfrm>
          <a:prstGeom prst="rect">
            <a:avLst/>
          </a:prstGeom>
        </p:spPr>
      </p:pic>
      <p:sp>
        <p:nvSpPr>
          <p:cNvPr id="3" name="TextBox 2">
            <a:extLst>
              <a:ext uri="{FF2B5EF4-FFF2-40B4-BE49-F238E27FC236}">
                <a16:creationId xmlns:a16="http://schemas.microsoft.com/office/drawing/2014/main" id="{318D0840-8755-4713-82D3-A2013FA745D6}"/>
              </a:ext>
            </a:extLst>
          </p:cNvPr>
          <p:cNvSpPr txBox="1"/>
          <p:nvPr/>
        </p:nvSpPr>
        <p:spPr>
          <a:xfrm>
            <a:off x="3206318" y="5674707"/>
            <a:ext cx="5779363" cy="369332"/>
          </a:xfrm>
          <a:prstGeom prst="rect">
            <a:avLst/>
          </a:prstGeom>
          <a:noFill/>
        </p:spPr>
        <p:txBody>
          <a:bodyPr wrap="square" rtlCol="0">
            <a:spAutoFit/>
          </a:bodyPr>
          <a:lstStyle/>
          <a:p>
            <a:pPr algn="ctr"/>
            <a:r>
              <a:rPr lang="en-IN" sz="1100" b="1" dirty="0"/>
              <a:t>Fig-3</a:t>
            </a:r>
            <a:r>
              <a:rPr lang="en-IN" dirty="0"/>
              <a:t> </a:t>
            </a:r>
            <a:r>
              <a:rPr lang="en-IN" sz="1100" dirty="0"/>
              <a:t>: The Output plot of PCA </a:t>
            </a:r>
          </a:p>
        </p:txBody>
      </p:sp>
    </p:spTree>
    <p:extLst>
      <p:ext uri="{BB962C8B-B14F-4D97-AF65-F5344CB8AC3E}">
        <p14:creationId xmlns:p14="http://schemas.microsoft.com/office/powerpoint/2010/main" val="266719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005168"/>
            <a:ext cx="9601200" cy="1252675"/>
          </a:xfrm>
        </p:spPr>
        <p:txBody>
          <a:bodyPr/>
          <a:lstStyle/>
          <a:p>
            <a:pPr algn="ctr"/>
            <a:r>
              <a:rPr lang="en-US" dirty="0">
                <a:cs typeface="Arial"/>
              </a:rPr>
              <a:t>GROUP MEMBERS</a:t>
            </a:r>
          </a:p>
        </p:txBody>
      </p:sp>
      <p:sp>
        <p:nvSpPr>
          <p:cNvPr id="3" name="Content Placeholder 2"/>
          <p:cNvSpPr>
            <a:spLocks noGrp="1"/>
          </p:cNvSpPr>
          <p:nvPr>
            <p:ph idx="1"/>
          </p:nvPr>
        </p:nvSpPr>
        <p:spPr>
          <a:xfrm>
            <a:off x="1295400" y="2451227"/>
            <a:ext cx="9601200" cy="2844673"/>
          </a:xfrm>
        </p:spPr>
        <p:txBody>
          <a:bodyPr vert="horz" lIns="91440" tIns="45720" rIns="91440" bIns="45720" rtlCol="0" anchor="t">
            <a:normAutofit/>
          </a:bodyPr>
          <a:lstStyle/>
          <a:p>
            <a:pPr marL="0" indent="0" algn="ctr">
              <a:buNone/>
            </a:pPr>
            <a:r>
              <a:rPr lang="en-US" dirty="0">
                <a:cs typeface="Arial"/>
              </a:rPr>
              <a:t>Abhishek Chaudary - 191020403</a:t>
            </a:r>
          </a:p>
          <a:p>
            <a:pPr marL="0" indent="0" algn="ctr">
              <a:buClr>
                <a:srgbClr val="A43F27"/>
              </a:buClr>
              <a:buNone/>
            </a:pPr>
            <a:r>
              <a:rPr lang="en-US" dirty="0">
                <a:cs typeface="Arial"/>
              </a:rPr>
              <a:t>Khushi Agrawal - 191020429</a:t>
            </a:r>
          </a:p>
          <a:p>
            <a:pPr marL="0" indent="0" algn="ctr">
              <a:buNone/>
            </a:pPr>
            <a:r>
              <a:rPr lang="en-US" dirty="0">
                <a:cs typeface="Arial"/>
              </a:rPr>
              <a:t>Prabhat Kumar – 191020438</a:t>
            </a:r>
          </a:p>
          <a:p>
            <a:pPr marL="0" indent="0" algn="ctr">
              <a:buNone/>
            </a:pPr>
            <a:endParaRPr lang="en-US" dirty="0">
              <a:cs typeface="Arial"/>
            </a:endParaRPr>
          </a:p>
        </p:txBody>
      </p:sp>
      <p:pic>
        <p:nvPicPr>
          <p:cNvPr id="4" name="Picture 4" descr="Logo, company name&#10;&#10;Description automatically generated">
            <a:extLst>
              <a:ext uri="{FF2B5EF4-FFF2-40B4-BE49-F238E27FC236}">
                <a16:creationId xmlns:a16="http://schemas.microsoft.com/office/drawing/2014/main" id="{E451FD9E-E2D8-4D53-BF01-01FFB628785A}"/>
              </a:ext>
            </a:extLst>
          </p:cNvPr>
          <p:cNvPicPr>
            <a:picLocks noChangeAspect="1"/>
          </p:cNvPicPr>
          <p:nvPr/>
        </p:nvPicPr>
        <p:blipFill>
          <a:blip r:embed="rId3"/>
          <a:stretch>
            <a:fillRect/>
          </a:stretch>
        </p:blipFill>
        <p:spPr>
          <a:xfrm>
            <a:off x="10488781" y="81464"/>
            <a:ext cx="1571626" cy="1551574"/>
          </a:xfrm>
          <a:prstGeom prst="rect">
            <a:avLst/>
          </a:prstGeom>
        </p:spPr>
      </p:pic>
      <p:sp>
        <p:nvSpPr>
          <p:cNvPr id="5" name="TextBox 4">
            <a:extLst>
              <a:ext uri="{FF2B5EF4-FFF2-40B4-BE49-F238E27FC236}">
                <a16:creationId xmlns:a16="http://schemas.microsoft.com/office/drawing/2014/main" id="{511505C6-F33D-4A8B-BE71-1B662DCC2DB4}"/>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p:txBody>
          <a:bodyPr/>
          <a:lstStyle/>
          <a:p>
            <a:r>
              <a:rPr lang="en-US" dirty="0"/>
              <a:t>SVD ( SINGULAR VALUE DECOMPOSITION )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0615AE-6D12-4E85-A7DF-7C922130732D}"/>
                  </a:ext>
                </a:extLst>
              </p:cNvPr>
              <p:cNvSpPr>
                <a:spLocks noGrp="1"/>
              </p:cNvSpPr>
              <p:nvPr>
                <p:ph idx="1"/>
              </p:nvPr>
            </p:nvSpPr>
            <p:spPr/>
            <p:txBody>
              <a:bodyPr vert="horz" lIns="91440" tIns="45720" rIns="91440" bIns="45720" rtlCol="0" anchor="t">
                <a:normAutofit/>
              </a:bodyPr>
              <a:lstStyle/>
              <a:p>
                <a:pPr>
                  <a:buClr>
                    <a:srgbClr val="A43F27"/>
                  </a:buClr>
                </a:pPr>
                <a:r>
                  <a:rPr lang="en-US" dirty="0">
                    <a:cs typeface="Arial"/>
                  </a:rPr>
                  <a:t> Any rectangular matrix </a:t>
                </a:r>
                <a:r>
                  <a:rPr lang="en-US" i="1" dirty="0">
                    <a:cs typeface="Arial"/>
                  </a:rPr>
                  <a:t>A</a:t>
                </a:r>
                <a:r>
                  <a:rPr lang="en-US" dirty="0">
                    <a:cs typeface="Arial"/>
                  </a:rPr>
                  <a:t> can be decomposed into three matrices of particular shapes and characteristics:                  .</a:t>
                </a:r>
              </a:p>
              <a:p>
                <a:pPr>
                  <a:buClr>
                    <a:srgbClr val="A43F27"/>
                  </a:buClr>
                </a:pPr>
                <a:r>
                  <a:rPr lang="en-US" i="1" dirty="0">
                    <a:cs typeface="Arial"/>
                  </a:rPr>
                  <a:t>U</a:t>
                </a:r>
                <a:r>
                  <a:rPr lang="en-US" dirty="0">
                    <a:cs typeface="Arial"/>
                  </a:rPr>
                  <a:t> and </a:t>
                </a:r>
                <a:r>
                  <a:rPr lang="en-US" i="1" dirty="0">
                    <a:cs typeface="Arial"/>
                  </a:rPr>
                  <a:t>V</a:t>
                </a:r>
                <a:r>
                  <a:rPr lang="en-US" dirty="0">
                    <a:cs typeface="Arial"/>
                  </a:rPr>
                  <a:t> are orthogonal matrices.  </a:t>
                </a:r>
              </a:p>
              <a:p>
                <a:pPr>
                  <a:buClr>
                    <a:srgbClr val="A43F27"/>
                  </a:buClr>
                </a:pPr>
                <a14:m>
                  <m:oMath xmlns:m="http://schemas.openxmlformats.org/officeDocument/2006/math">
                    <m:r>
                      <a:rPr lang="en-US" i="1" dirty="0" smtClean="0">
                        <a:latin typeface="Cambria Math" panose="02040503050406030204" pitchFamily="18" charset="0"/>
                      </a:rPr>
                      <m:t>𝛴</m:t>
                    </m:r>
                  </m:oMath>
                </a14:m>
                <a:r>
                  <a:rPr lang="en-US" dirty="0">
                    <a:cs typeface="Arial"/>
                  </a:rPr>
                  <a:t> is a diagonal matrix containing the singular values of </a:t>
                </a:r>
                <a:r>
                  <a:rPr lang="en-US" i="1" dirty="0">
                    <a:cs typeface="Arial"/>
                  </a:rPr>
                  <a:t>A</a:t>
                </a:r>
                <a:r>
                  <a:rPr lang="en-US" dirty="0">
                    <a:cs typeface="Arial"/>
                  </a:rPr>
                  <a:t>, which can be positive, zero, or negative.</a:t>
                </a:r>
              </a:p>
            </p:txBody>
          </p:sp>
        </mc:Choice>
        <mc:Fallback xmlns="">
          <p:sp>
            <p:nvSpPr>
              <p:cNvPr id="3" name="Content Placeholder 2">
                <a:extLst>
                  <a:ext uri="{FF2B5EF4-FFF2-40B4-BE49-F238E27FC236}">
                    <a16:creationId xmlns:a16="http://schemas.microsoft.com/office/drawing/2014/main" id="{B60615AE-6D12-4E85-A7DF-7C922130732D}"/>
                  </a:ext>
                </a:extLst>
              </p:cNvPr>
              <p:cNvSpPr>
                <a:spLocks noGrp="1" noRot="1" noChangeAspect="1" noMove="1" noResize="1" noEditPoints="1" noAdjustHandles="1" noChangeArrowheads="1" noChangeShapeType="1" noTextEdit="1"/>
              </p:cNvSpPr>
              <p:nvPr>
                <p:ph idx="1"/>
              </p:nvPr>
            </p:nvSpPr>
            <p:spPr>
              <a:blipFill>
                <a:blip r:embed="rId3"/>
                <a:stretch>
                  <a:fillRect l="-571" t="-1440"/>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4"/>
          <a:stretch>
            <a:fillRect/>
          </a:stretch>
        </p:blipFill>
        <p:spPr>
          <a:xfrm>
            <a:off x="10488781" y="81464"/>
            <a:ext cx="1571626" cy="1551574"/>
          </a:xfrm>
          <a:prstGeom prst="rect">
            <a:avLst/>
          </a:prstGeom>
        </p:spPr>
      </p:pic>
      <p:pic>
        <p:nvPicPr>
          <p:cNvPr id="7" name="Picture 6">
            <a:extLst>
              <a:ext uri="{FF2B5EF4-FFF2-40B4-BE49-F238E27FC236}">
                <a16:creationId xmlns:a16="http://schemas.microsoft.com/office/drawing/2014/main" id="{B6A93EB6-F0A6-49E4-8471-07AF3E17C2B2}"/>
              </a:ext>
            </a:extLst>
          </p:cNvPr>
          <p:cNvPicPr>
            <a:picLocks noChangeAspect="1"/>
          </p:cNvPicPr>
          <p:nvPr/>
        </p:nvPicPr>
        <p:blipFill>
          <a:blip r:embed="rId5"/>
          <a:stretch>
            <a:fillRect/>
          </a:stretch>
        </p:blipFill>
        <p:spPr>
          <a:xfrm>
            <a:off x="4750491" y="2258986"/>
            <a:ext cx="1126260" cy="325188"/>
          </a:xfrm>
          <a:prstGeom prst="rect">
            <a:avLst/>
          </a:prstGeom>
        </p:spPr>
      </p:pic>
    </p:spTree>
    <p:extLst>
      <p:ext uri="{BB962C8B-B14F-4D97-AF65-F5344CB8AC3E}">
        <p14:creationId xmlns:p14="http://schemas.microsoft.com/office/powerpoint/2010/main" val="207161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a:xfrm>
            <a:off x="552450" y="328125"/>
            <a:ext cx="9601200" cy="639147"/>
          </a:xfrm>
        </p:spPr>
        <p:txBody>
          <a:bodyPr/>
          <a:lstStyle/>
          <a:p>
            <a:r>
              <a:rPr lang="en-US" dirty="0">
                <a:cs typeface="Arial"/>
              </a:rPr>
              <a:t>SVD VISUALIZATION </a:t>
            </a:r>
            <a:endParaRPr lang="en-US" dirty="0"/>
          </a:p>
        </p:txBody>
      </p:sp>
      <p:pic>
        <p:nvPicPr>
          <p:cNvPr id="7" name="Content Placeholder 6">
            <a:extLst>
              <a:ext uri="{FF2B5EF4-FFF2-40B4-BE49-F238E27FC236}">
                <a16:creationId xmlns:a16="http://schemas.microsoft.com/office/drawing/2014/main" id="{2B087180-3787-49CF-A40F-2B0DC4A409E1}"/>
              </a:ext>
            </a:extLst>
          </p:cNvPr>
          <p:cNvPicPr>
            <a:picLocks noGrp="1" noChangeAspect="1"/>
          </p:cNvPicPr>
          <p:nvPr>
            <p:ph idx="1"/>
          </p:nvPr>
        </p:nvPicPr>
        <p:blipFill>
          <a:blip r:embed="rId2"/>
          <a:stretch>
            <a:fillRect/>
          </a:stretch>
        </p:blipFill>
        <p:spPr>
          <a:xfrm>
            <a:off x="2305878" y="1054027"/>
            <a:ext cx="7424531" cy="4749945"/>
          </a:xfrm>
        </p:spPr>
      </p:pic>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3"/>
          <a:stretch>
            <a:fillRect/>
          </a:stretch>
        </p:blipFill>
        <p:spPr>
          <a:xfrm>
            <a:off x="10488781" y="81464"/>
            <a:ext cx="1571626" cy="1551574"/>
          </a:xfrm>
          <a:prstGeom prst="rect">
            <a:avLst/>
          </a:prstGeom>
        </p:spPr>
      </p:pic>
      <p:sp>
        <p:nvSpPr>
          <p:cNvPr id="3" name="TextBox 2">
            <a:extLst>
              <a:ext uri="{FF2B5EF4-FFF2-40B4-BE49-F238E27FC236}">
                <a16:creationId xmlns:a16="http://schemas.microsoft.com/office/drawing/2014/main" id="{E8817640-831C-493F-B202-974F654ACA2E}"/>
              </a:ext>
            </a:extLst>
          </p:cNvPr>
          <p:cNvSpPr txBox="1"/>
          <p:nvPr/>
        </p:nvSpPr>
        <p:spPr>
          <a:xfrm>
            <a:off x="3701988" y="5803972"/>
            <a:ext cx="4722921" cy="261610"/>
          </a:xfrm>
          <a:prstGeom prst="rect">
            <a:avLst/>
          </a:prstGeom>
          <a:noFill/>
        </p:spPr>
        <p:txBody>
          <a:bodyPr wrap="square" rtlCol="0">
            <a:spAutoFit/>
          </a:bodyPr>
          <a:lstStyle/>
          <a:p>
            <a:pPr algn="ctr"/>
            <a:r>
              <a:rPr lang="en-IN" sz="1100" b="1" dirty="0"/>
              <a:t>Fig-4 </a:t>
            </a:r>
            <a:r>
              <a:rPr lang="en-IN" sz="1100" dirty="0"/>
              <a:t>: The SVD plot </a:t>
            </a:r>
          </a:p>
        </p:txBody>
      </p:sp>
    </p:spTree>
    <p:extLst>
      <p:ext uri="{BB962C8B-B14F-4D97-AF65-F5344CB8AC3E}">
        <p14:creationId xmlns:p14="http://schemas.microsoft.com/office/powerpoint/2010/main" val="157225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p:txBody>
          <a:bodyPr/>
          <a:lstStyle/>
          <a:p>
            <a:r>
              <a:rPr lang="en-US" dirty="0">
                <a:cs typeface="Arial"/>
              </a:rPr>
              <a:t>LDA ( LINEAR DISCRIMINANT ANALYSIS )</a:t>
            </a:r>
            <a:endParaRPr lang="en-US" dirty="0"/>
          </a:p>
        </p:txBody>
      </p:sp>
      <p:sp>
        <p:nvSpPr>
          <p:cNvPr id="3" name="Content Placeholder 2">
            <a:extLst>
              <a:ext uri="{FF2B5EF4-FFF2-40B4-BE49-F238E27FC236}">
                <a16:creationId xmlns:a16="http://schemas.microsoft.com/office/drawing/2014/main" id="{B60615AE-6D12-4E85-A7DF-7C922130732D}"/>
              </a:ext>
            </a:extLst>
          </p:cNvPr>
          <p:cNvSpPr>
            <a:spLocks noGrp="1"/>
          </p:cNvSpPr>
          <p:nvPr>
            <p:ph idx="1"/>
          </p:nvPr>
        </p:nvSpPr>
        <p:spPr/>
        <p:txBody>
          <a:bodyPr vert="horz" lIns="91440" tIns="45720" rIns="91440" bIns="45720" rtlCol="0" anchor="t">
            <a:normAutofit/>
          </a:bodyPr>
          <a:lstStyle/>
          <a:p>
            <a:pPr>
              <a:buClr>
                <a:srgbClr val="A43F27"/>
              </a:buClr>
            </a:pPr>
            <a:r>
              <a:rPr lang="en-US" dirty="0">
                <a:cs typeface="Arial"/>
              </a:rPr>
              <a:t>LDA is a dimensionality reduction technique used for data preprocessing.</a:t>
            </a:r>
          </a:p>
          <a:p>
            <a:pPr>
              <a:buClr>
                <a:srgbClr val="A43F27"/>
              </a:buClr>
            </a:pPr>
            <a:r>
              <a:rPr lang="en-US" dirty="0">
                <a:cs typeface="Arial"/>
              </a:rPr>
              <a:t>LDA is used to find the axes that maximize the separation between multiple classes instead PCA is used to find the component axes that maximize the variance of our data.</a:t>
            </a:r>
          </a:p>
        </p:txBody>
      </p:sp>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2"/>
          <a:stretch>
            <a:fillRect/>
          </a:stretch>
        </p:blipFill>
        <p:spPr>
          <a:xfrm>
            <a:off x="10488781" y="81464"/>
            <a:ext cx="1571626" cy="1551574"/>
          </a:xfrm>
          <a:prstGeom prst="rect">
            <a:avLst/>
          </a:prstGeom>
        </p:spPr>
      </p:pic>
    </p:spTree>
    <p:extLst>
      <p:ext uri="{BB962C8B-B14F-4D97-AF65-F5344CB8AC3E}">
        <p14:creationId xmlns:p14="http://schemas.microsoft.com/office/powerpoint/2010/main" val="282371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a:xfrm>
            <a:off x="552450" y="532708"/>
            <a:ext cx="9601200" cy="649086"/>
          </a:xfrm>
        </p:spPr>
        <p:txBody>
          <a:bodyPr/>
          <a:lstStyle/>
          <a:p>
            <a:r>
              <a:rPr lang="en-US" dirty="0">
                <a:cs typeface="Arial"/>
              </a:rPr>
              <a:t>LDA VISUALIZATION </a:t>
            </a:r>
            <a:endParaRPr lang="en-US" dirty="0"/>
          </a:p>
        </p:txBody>
      </p:sp>
      <p:pic>
        <p:nvPicPr>
          <p:cNvPr id="7" name="Content Placeholder 6">
            <a:extLst>
              <a:ext uri="{FF2B5EF4-FFF2-40B4-BE49-F238E27FC236}">
                <a16:creationId xmlns:a16="http://schemas.microsoft.com/office/drawing/2014/main" id="{787D9906-A577-42C5-BF56-65FA29FD2084}"/>
              </a:ext>
            </a:extLst>
          </p:cNvPr>
          <p:cNvPicPr>
            <a:picLocks noGrp="1" noChangeAspect="1"/>
          </p:cNvPicPr>
          <p:nvPr>
            <p:ph idx="1"/>
          </p:nvPr>
        </p:nvPicPr>
        <p:blipFill>
          <a:blip r:embed="rId2"/>
          <a:stretch>
            <a:fillRect/>
          </a:stretch>
        </p:blipFill>
        <p:spPr>
          <a:xfrm>
            <a:off x="2435087" y="1181582"/>
            <a:ext cx="6549887" cy="4609618"/>
          </a:xfrm>
        </p:spPr>
      </p:pic>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3"/>
          <a:stretch>
            <a:fillRect/>
          </a:stretch>
        </p:blipFill>
        <p:spPr>
          <a:xfrm>
            <a:off x="10488781" y="81464"/>
            <a:ext cx="1571626" cy="1551574"/>
          </a:xfrm>
          <a:prstGeom prst="rect">
            <a:avLst/>
          </a:prstGeom>
        </p:spPr>
      </p:pic>
      <p:sp>
        <p:nvSpPr>
          <p:cNvPr id="3" name="TextBox 2">
            <a:extLst>
              <a:ext uri="{FF2B5EF4-FFF2-40B4-BE49-F238E27FC236}">
                <a16:creationId xmlns:a16="http://schemas.microsoft.com/office/drawing/2014/main" id="{2A0F0B3D-49E4-4CA8-B101-BDEB970812A1}"/>
              </a:ext>
            </a:extLst>
          </p:cNvPr>
          <p:cNvSpPr txBox="1"/>
          <p:nvPr/>
        </p:nvSpPr>
        <p:spPr>
          <a:xfrm>
            <a:off x="3355759" y="5791200"/>
            <a:ext cx="5104660" cy="261610"/>
          </a:xfrm>
          <a:prstGeom prst="rect">
            <a:avLst/>
          </a:prstGeom>
          <a:noFill/>
        </p:spPr>
        <p:txBody>
          <a:bodyPr wrap="square" rtlCol="0">
            <a:spAutoFit/>
          </a:bodyPr>
          <a:lstStyle/>
          <a:p>
            <a:pPr algn="ctr"/>
            <a:r>
              <a:rPr lang="en-IN" sz="1100" b="1" dirty="0"/>
              <a:t>Fig-5</a:t>
            </a:r>
            <a:r>
              <a:rPr lang="en-IN" sz="1100" dirty="0"/>
              <a:t> : The LDA plot </a:t>
            </a:r>
          </a:p>
        </p:txBody>
      </p:sp>
    </p:spTree>
    <p:extLst>
      <p:ext uri="{BB962C8B-B14F-4D97-AF65-F5344CB8AC3E}">
        <p14:creationId xmlns:p14="http://schemas.microsoft.com/office/powerpoint/2010/main" val="90539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p:txBody>
          <a:bodyPr/>
          <a:lstStyle/>
          <a:p>
            <a:r>
              <a:rPr lang="en-US" dirty="0">
                <a:cs typeface="Arial"/>
              </a:rPr>
              <a:t>CLASSICATION OF THE DATA </a:t>
            </a:r>
            <a:endParaRPr lang="en-US" dirty="0"/>
          </a:p>
        </p:txBody>
      </p:sp>
      <p:sp>
        <p:nvSpPr>
          <p:cNvPr id="3" name="Content Placeholder 2">
            <a:extLst>
              <a:ext uri="{FF2B5EF4-FFF2-40B4-BE49-F238E27FC236}">
                <a16:creationId xmlns:a16="http://schemas.microsoft.com/office/drawing/2014/main" id="{B60615AE-6D12-4E85-A7DF-7C922130732D}"/>
              </a:ext>
            </a:extLst>
          </p:cNvPr>
          <p:cNvSpPr>
            <a:spLocks noGrp="1"/>
          </p:cNvSpPr>
          <p:nvPr>
            <p:ph idx="1"/>
          </p:nvPr>
        </p:nvSpPr>
        <p:spPr/>
        <p:txBody>
          <a:bodyPr vert="horz" lIns="91440" tIns="45720" rIns="91440" bIns="45720" rtlCol="0" anchor="t">
            <a:normAutofit/>
          </a:bodyPr>
          <a:lstStyle/>
          <a:p>
            <a:pPr>
              <a:buClr>
                <a:srgbClr val="A43F27"/>
              </a:buClr>
            </a:pPr>
            <a:r>
              <a:rPr lang="en-US" dirty="0">
                <a:cs typeface="Arial"/>
              </a:rPr>
              <a:t>In this project we were asked to use the Decision tree in the classification process of the dataset we choose.</a:t>
            </a:r>
          </a:p>
          <a:p>
            <a:pPr>
              <a:buClr>
                <a:srgbClr val="A43F27"/>
              </a:buClr>
            </a:pPr>
            <a:r>
              <a:rPr lang="en-US" dirty="0">
                <a:cs typeface="Arial"/>
              </a:rPr>
              <a:t>We plotted the graph using three methods </a:t>
            </a:r>
            <a:r>
              <a:rPr lang="en-US" dirty="0" err="1">
                <a:cs typeface="Arial"/>
              </a:rPr>
              <a:t>plot_tree</a:t>
            </a:r>
            <a:r>
              <a:rPr lang="en-US" dirty="0">
                <a:cs typeface="Arial"/>
              </a:rPr>
              <a:t>() , </a:t>
            </a:r>
            <a:r>
              <a:rPr lang="en-US" dirty="0" err="1">
                <a:cs typeface="Arial"/>
              </a:rPr>
              <a:t>graphviz</a:t>
            </a:r>
            <a:r>
              <a:rPr lang="en-US" dirty="0">
                <a:cs typeface="Arial"/>
              </a:rPr>
              <a:t>() and </a:t>
            </a:r>
            <a:r>
              <a:rPr lang="en-US" dirty="0" err="1">
                <a:cs typeface="Arial"/>
              </a:rPr>
              <a:t>dtreeviz</a:t>
            </a:r>
            <a:r>
              <a:rPr lang="en-US" dirty="0">
                <a:cs typeface="Arial"/>
              </a:rPr>
              <a:t>().</a:t>
            </a:r>
          </a:p>
          <a:p>
            <a:pPr>
              <a:buClr>
                <a:srgbClr val="A43F27"/>
              </a:buClr>
              <a:buFont typeface="Wingdings" panose="05000000000000000000" pitchFamily="2" charset="2"/>
              <a:buChar char="Ø"/>
            </a:pPr>
            <a:r>
              <a:rPr lang="en-US" b="1" u="sng" dirty="0">
                <a:cs typeface="Arial"/>
              </a:rPr>
              <a:t>Training evaluation of the model :-</a:t>
            </a:r>
          </a:p>
          <a:p>
            <a:pPr>
              <a:buClr>
                <a:srgbClr val="A43F27"/>
              </a:buClr>
            </a:pPr>
            <a:r>
              <a:rPr lang="en-US" b="1" dirty="0">
                <a:cs typeface="Arial"/>
              </a:rPr>
              <a:t>Confusion matrix </a:t>
            </a:r>
            <a:r>
              <a:rPr lang="en-US" dirty="0">
                <a:cs typeface="Arial"/>
              </a:rPr>
              <a:t>: </a:t>
            </a:r>
          </a:p>
        </p:txBody>
      </p:sp>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2"/>
          <a:stretch>
            <a:fillRect/>
          </a:stretch>
        </p:blipFill>
        <p:spPr>
          <a:xfrm>
            <a:off x="10488781" y="81464"/>
            <a:ext cx="1571626" cy="1551574"/>
          </a:xfrm>
          <a:prstGeom prst="rect">
            <a:avLst/>
          </a:prstGeom>
        </p:spPr>
      </p:pic>
      <p:pic>
        <p:nvPicPr>
          <p:cNvPr id="7" name="Picture 6">
            <a:extLst>
              <a:ext uri="{FF2B5EF4-FFF2-40B4-BE49-F238E27FC236}">
                <a16:creationId xmlns:a16="http://schemas.microsoft.com/office/drawing/2014/main" id="{279FEEF0-BE02-45BB-B202-DCD72452C494}"/>
              </a:ext>
            </a:extLst>
          </p:cNvPr>
          <p:cNvPicPr>
            <a:picLocks noChangeAspect="1"/>
          </p:cNvPicPr>
          <p:nvPr/>
        </p:nvPicPr>
        <p:blipFill>
          <a:blip r:embed="rId3"/>
          <a:stretch>
            <a:fillRect/>
          </a:stretch>
        </p:blipFill>
        <p:spPr>
          <a:xfrm>
            <a:off x="4022191" y="3787986"/>
            <a:ext cx="5869077" cy="1928924"/>
          </a:xfrm>
          <a:prstGeom prst="rect">
            <a:avLst/>
          </a:prstGeom>
        </p:spPr>
      </p:pic>
    </p:spTree>
    <p:extLst>
      <p:ext uri="{BB962C8B-B14F-4D97-AF65-F5344CB8AC3E}">
        <p14:creationId xmlns:p14="http://schemas.microsoft.com/office/powerpoint/2010/main" val="81497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a:xfrm>
            <a:off x="1126724" y="585926"/>
            <a:ext cx="9601200" cy="687450"/>
          </a:xfrm>
        </p:spPr>
        <p:txBody>
          <a:bodyPr/>
          <a:lstStyle/>
          <a:p>
            <a:r>
              <a:rPr lang="en-US" dirty="0">
                <a:cs typeface="Arial"/>
              </a:rPr>
              <a:t>CLASSIFICATION OF THE DATA</a:t>
            </a:r>
            <a:endParaRPr lang="en-US" dirty="0"/>
          </a:p>
        </p:txBody>
      </p:sp>
      <p:sp>
        <p:nvSpPr>
          <p:cNvPr id="3" name="Content Placeholder 2">
            <a:extLst>
              <a:ext uri="{FF2B5EF4-FFF2-40B4-BE49-F238E27FC236}">
                <a16:creationId xmlns:a16="http://schemas.microsoft.com/office/drawing/2014/main" id="{B60615AE-6D12-4E85-A7DF-7C922130732D}"/>
              </a:ext>
            </a:extLst>
          </p:cNvPr>
          <p:cNvSpPr>
            <a:spLocks noGrp="1"/>
          </p:cNvSpPr>
          <p:nvPr>
            <p:ph idx="1"/>
          </p:nvPr>
        </p:nvSpPr>
        <p:spPr>
          <a:xfrm>
            <a:off x="1295400" y="1482571"/>
            <a:ext cx="9601200" cy="4527612"/>
          </a:xfrm>
        </p:spPr>
        <p:txBody>
          <a:bodyPr vert="horz" lIns="91440" tIns="45720" rIns="91440" bIns="45720" rtlCol="0" anchor="t">
            <a:normAutofit/>
          </a:bodyPr>
          <a:lstStyle/>
          <a:p>
            <a:pPr>
              <a:buClr>
                <a:srgbClr val="A43F27"/>
              </a:buClr>
            </a:pPr>
            <a:r>
              <a:rPr lang="en-US" b="1" dirty="0">
                <a:cs typeface="Arial"/>
              </a:rPr>
              <a:t>Accuracy</a:t>
            </a:r>
            <a:r>
              <a:rPr lang="en-US" dirty="0">
                <a:cs typeface="Arial"/>
              </a:rPr>
              <a:t> : 20.99%</a:t>
            </a:r>
          </a:p>
          <a:p>
            <a:pPr>
              <a:buClr>
                <a:srgbClr val="A43F27"/>
              </a:buClr>
            </a:pPr>
            <a:r>
              <a:rPr lang="en-US" b="1" dirty="0">
                <a:cs typeface="Arial"/>
              </a:rPr>
              <a:t>Error</a:t>
            </a:r>
            <a:r>
              <a:rPr lang="en-US" dirty="0">
                <a:cs typeface="Arial"/>
              </a:rPr>
              <a:t> : </a:t>
            </a:r>
          </a:p>
          <a:p>
            <a:pPr>
              <a:buClr>
                <a:srgbClr val="A43F27"/>
              </a:buClr>
            </a:pPr>
            <a:endParaRPr lang="en-US" dirty="0">
              <a:cs typeface="Arial"/>
            </a:endParaRPr>
          </a:p>
          <a:p>
            <a:pPr>
              <a:buClr>
                <a:srgbClr val="A43F27"/>
              </a:buClr>
              <a:buFont typeface="Wingdings" panose="05000000000000000000" pitchFamily="2" charset="2"/>
              <a:buChar char="v"/>
            </a:pPr>
            <a:r>
              <a:rPr lang="en-US" dirty="0">
                <a:cs typeface="Arial"/>
              </a:rPr>
              <a:t> </a:t>
            </a:r>
            <a:r>
              <a:rPr lang="en-US" b="1" u="sng" dirty="0">
                <a:cs typeface="Arial"/>
              </a:rPr>
              <a:t>Inference from this data :- </a:t>
            </a:r>
          </a:p>
          <a:p>
            <a:pPr>
              <a:buClr>
                <a:srgbClr val="A43F27"/>
              </a:buClr>
            </a:pPr>
            <a:r>
              <a:rPr lang="en-US" dirty="0">
                <a:cs typeface="Arial"/>
              </a:rPr>
              <a:t>The accuracy is very poor which hints that Decision Tree classification for this dataset is not suitable at all .</a:t>
            </a:r>
          </a:p>
          <a:p>
            <a:pPr>
              <a:buClr>
                <a:srgbClr val="A43F27"/>
              </a:buClr>
            </a:pPr>
            <a:r>
              <a:rPr lang="en-US" dirty="0">
                <a:cs typeface="Arial"/>
              </a:rPr>
              <a:t>The model is over fitted as all the errors are zero.</a:t>
            </a:r>
          </a:p>
          <a:p>
            <a:pPr>
              <a:buClr>
                <a:srgbClr val="A43F27"/>
              </a:buClr>
            </a:pPr>
            <a:r>
              <a:rPr lang="en-US" dirty="0">
                <a:cs typeface="Arial"/>
              </a:rPr>
              <a:t>The confusion matrix is a diagonal matrix which shows that the model made no errors in classifying the “wrong rights” and the “right wrongs” . Thus , proving the model fit is not suitable at all.</a:t>
            </a:r>
          </a:p>
        </p:txBody>
      </p:sp>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2"/>
          <a:stretch>
            <a:fillRect/>
          </a:stretch>
        </p:blipFill>
        <p:spPr>
          <a:xfrm>
            <a:off x="10488781" y="81464"/>
            <a:ext cx="1571626" cy="1551574"/>
          </a:xfrm>
          <a:prstGeom prst="rect">
            <a:avLst/>
          </a:prstGeom>
        </p:spPr>
      </p:pic>
      <p:pic>
        <p:nvPicPr>
          <p:cNvPr id="7" name="Picture 6">
            <a:extLst>
              <a:ext uri="{FF2B5EF4-FFF2-40B4-BE49-F238E27FC236}">
                <a16:creationId xmlns:a16="http://schemas.microsoft.com/office/drawing/2014/main" id="{7448B2C6-BD46-484E-9A80-720241ACEC54}"/>
              </a:ext>
            </a:extLst>
          </p:cNvPr>
          <p:cNvPicPr>
            <a:picLocks noChangeAspect="1"/>
          </p:cNvPicPr>
          <p:nvPr/>
        </p:nvPicPr>
        <p:blipFill>
          <a:blip r:embed="rId3"/>
          <a:stretch>
            <a:fillRect/>
          </a:stretch>
        </p:blipFill>
        <p:spPr>
          <a:xfrm>
            <a:off x="2347472" y="1944700"/>
            <a:ext cx="3334236" cy="867960"/>
          </a:xfrm>
          <a:prstGeom prst="rect">
            <a:avLst/>
          </a:prstGeom>
        </p:spPr>
      </p:pic>
      <p:sp>
        <p:nvSpPr>
          <p:cNvPr id="8" name="TextBox 7">
            <a:extLst>
              <a:ext uri="{FF2B5EF4-FFF2-40B4-BE49-F238E27FC236}">
                <a16:creationId xmlns:a16="http://schemas.microsoft.com/office/drawing/2014/main" id="{31CBE4BC-EB12-464E-BAAC-7CF66488903D}"/>
              </a:ext>
            </a:extLst>
          </p:cNvPr>
          <p:cNvSpPr txBox="1"/>
          <p:nvPr/>
        </p:nvSpPr>
        <p:spPr>
          <a:xfrm>
            <a:off x="8287119" y="1309872"/>
            <a:ext cx="2201662" cy="646331"/>
          </a:xfrm>
          <a:prstGeom prst="rect">
            <a:avLst/>
          </a:prstGeom>
          <a:noFill/>
        </p:spPr>
        <p:txBody>
          <a:bodyPr wrap="square" rtlCol="0">
            <a:spAutoFit/>
          </a:bodyPr>
          <a:lstStyle/>
          <a:p>
            <a:r>
              <a:rPr lang="en-IN" sz="1200" b="1" dirty="0"/>
              <a:t>NOTE :</a:t>
            </a:r>
            <a:r>
              <a:rPr lang="en-IN" sz="1200" dirty="0"/>
              <a:t> We have used the training data to generate labels for our testing dataset.</a:t>
            </a:r>
          </a:p>
        </p:txBody>
      </p:sp>
    </p:spTree>
    <p:extLst>
      <p:ext uri="{BB962C8B-B14F-4D97-AF65-F5344CB8AC3E}">
        <p14:creationId xmlns:p14="http://schemas.microsoft.com/office/powerpoint/2010/main" val="27203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077325" cy="1142385"/>
          </a:xfrm>
        </p:spPr>
        <p:txBody>
          <a:bodyPr anchor="ctr"/>
          <a:lstStyle/>
          <a:p>
            <a:r>
              <a:rPr lang="en-US" dirty="0"/>
              <a:t>THE DECISION TREE VISUALIZATION</a:t>
            </a:r>
          </a:p>
        </p:txBody>
      </p:sp>
      <p:sp>
        <p:nvSpPr>
          <p:cNvPr id="5" name="TextBox 4">
            <a:extLst>
              <a:ext uri="{FF2B5EF4-FFF2-40B4-BE49-F238E27FC236}">
                <a16:creationId xmlns:a16="http://schemas.microsoft.com/office/drawing/2014/main" id="{90C7B8C4-ACBF-4423-9F81-FD16AC368C26}"/>
              </a:ext>
            </a:extLst>
          </p:cNvPr>
          <p:cNvSpPr txBox="1"/>
          <p:nvPr/>
        </p:nvSpPr>
        <p:spPr>
          <a:xfrm>
            <a:off x="552450" y="6210300"/>
            <a:ext cx="8515350" cy="369332"/>
          </a:xfrm>
          <a:prstGeom prst="rect">
            <a:avLst/>
          </a:prstGeom>
          <a:noFill/>
        </p:spPr>
        <p:txBody>
          <a:bodyPr wrap="square" rtlCol="0">
            <a:spAutoFit/>
          </a:bodyPr>
          <a:lstStyle/>
          <a:p>
            <a:r>
              <a:rPr lang="en-US"/>
              <a:t>Department of DSAI, DSPM IIIT-NR</a:t>
            </a:r>
          </a:p>
        </p:txBody>
      </p:sp>
      <p:pic>
        <p:nvPicPr>
          <p:cNvPr id="6" name="Picture 4" descr="Logo, company name&#10;&#10;Description automatically generated">
            <a:extLst>
              <a:ext uri="{FF2B5EF4-FFF2-40B4-BE49-F238E27FC236}">
                <a16:creationId xmlns:a16="http://schemas.microsoft.com/office/drawing/2014/main" id="{2B636CB5-74DD-454D-8D53-A3C77BDDF8ED}"/>
              </a:ext>
            </a:extLst>
          </p:cNvPr>
          <p:cNvPicPr>
            <a:picLocks noChangeAspect="1"/>
          </p:cNvPicPr>
          <p:nvPr/>
        </p:nvPicPr>
        <p:blipFill>
          <a:blip r:embed="rId2"/>
          <a:stretch>
            <a:fillRect/>
          </a:stretch>
        </p:blipFill>
        <p:spPr>
          <a:xfrm>
            <a:off x="10488781" y="81464"/>
            <a:ext cx="1571626" cy="1551574"/>
          </a:xfrm>
          <a:prstGeom prst="rect">
            <a:avLst/>
          </a:prstGeom>
        </p:spPr>
      </p:pic>
      <p:sp>
        <p:nvSpPr>
          <p:cNvPr id="7" name="Content Placeholder 6">
            <a:extLst>
              <a:ext uri="{FF2B5EF4-FFF2-40B4-BE49-F238E27FC236}">
                <a16:creationId xmlns:a16="http://schemas.microsoft.com/office/drawing/2014/main" id="{FE752395-34B8-45B2-A70B-CFEA071D3025}"/>
              </a:ext>
            </a:extLst>
          </p:cNvPr>
          <p:cNvSpPr>
            <a:spLocks noGrp="1"/>
          </p:cNvSpPr>
          <p:nvPr>
            <p:ph idx="1"/>
          </p:nvPr>
        </p:nvSpPr>
        <p:spPr>
          <a:xfrm>
            <a:off x="1295400" y="1331651"/>
            <a:ext cx="9601200" cy="4459550"/>
          </a:xfrm>
        </p:spPr>
        <p:txBody>
          <a:bodyPr/>
          <a:lstStyle/>
          <a:p>
            <a:pPr>
              <a:buFont typeface="Wingdings" panose="05000000000000000000" pitchFamily="2" charset="2"/>
              <a:buChar char="Ø"/>
            </a:pPr>
            <a:r>
              <a:rPr lang="en-IN" b="1" u="sng" dirty="0"/>
              <a:t>Testing evaluation of the model :-</a:t>
            </a:r>
          </a:p>
          <a:p>
            <a:r>
              <a:rPr lang="en-IN" b="1" dirty="0"/>
              <a:t>Accuracy</a:t>
            </a:r>
            <a:r>
              <a:rPr lang="en-IN" dirty="0"/>
              <a:t> = </a:t>
            </a:r>
            <a:r>
              <a:rPr lang="en-US" dirty="0"/>
              <a:t>This dataset is basically not for decision tree classification. So we got very overfitted results as all the errors equal to zero with very less accuracy.</a:t>
            </a:r>
          </a:p>
          <a:p>
            <a:pPr>
              <a:buFont typeface="Wingdings" panose="05000000000000000000" pitchFamily="2" charset="2"/>
              <a:buChar char="v"/>
            </a:pPr>
            <a:r>
              <a:rPr lang="en-US" dirty="0"/>
              <a:t> </a:t>
            </a:r>
            <a:r>
              <a:rPr lang="en-US" b="1" u="sng" dirty="0"/>
              <a:t>REMARKS :-</a:t>
            </a:r>
          </a:p>
          <a:p>
            <a:r>
              <a:rPr lang="en-US" dirty="0"/>
              <a:t>The 4</a:t>
            </a:r>
            <a:r>
              <a:rPr lang="en-US" baseline="30000" dirty="0"/>
              <a:t>th</a:t>
            </a:r>
            <a:r>
              <a:rPr lang="en-US" dirty="0"/>
              <a:t> entry of 1</a:t>
            </a:r>
            <a:r>
              <a:rPr lang="en-US" baseline="30000" dirty="0"/>
              <a:t>st</a:t>
            </a:r>
            <a:r>
              <a:rPr lang="en-US" dirty="0"/>
              <a:t> row is incorrect [ 0 labelled 9 ]</a:t>
            </a:r>
          </a:p>
          <a:p>
            <a:r>
              <a:rPr lang="en-US" dirty="0"/>
              <a:t>The model is highly over fitted .</a:t>
            </a:r>
          </a:p>
          <a:p>
            <a:r>
              <a:rPr lang="en-US" dirty="0"/>
              <a:t>Accuracy is very poor .</a:t>
            </a:r>
            <a:endParaRPr lang="en-IN" dirty="0"/>
          </a:p>
        </p:txBody>
      </p:sp>
      <p:pic>
        <p:nvPicPr>
          <p:cNvPr id="9" name="Picture 8">
            <a:extLst>
              <a:ext uri="{FF2B5EF4-FFF2-40B4-BE49-F238E27FC236}">
                <a16:creationId xmlns:a16="http://schemas.microsoft.com/office/drawing/2014/main" id="{C439D0AF-6C42-4073-828C-55D49EA33BF1}"/>
              </a:ext>
            </a:extLst>
          </p:cNvPr>
          <p:cNvPicPr>
            <a:picLocks noChangeAspect="1"/>
          </p:cNvPicPr>
          <p:nvPr/>
        </p:nvPicPr>
        <p:blipFill>
          <a:blip r:embed="rId3"/>
          <a:stretch>
            <a:fillRect/>
          </a:stretch>
        </p:blipFill>
        <p:spPr>
          <a:xfrm>
            <a:off x="7350711" y="2520644"/>
            <a:ext cx="4128116" cy="3358335"/>
          </a:xfrm>
          <a:prstGeom prst="rect">
            <a:avLst/>
          </a:prstGeom>
        </p:spPr>
      </p:pic>
      <p:sp>
        <p:nvSpPr>
          <p:cNvPr id="3" name="TextBox 2">
            <a:extLst>
              <a:ext uri="{FF2B5EF4-FFF2-40B4-BE49-F238E27FC236}">
                <a16:creationId xmlns:a16="http://schemas.microsoft.com/office/drawing/2014/main" id="{4AEDB61A-B092-4DCB-8F80-3E44E447FEB7}"/>
              </a:ext>
            </a:extLst>
          </p:cNvPr>
          <p:cNvSpPr txBox="1"/>
          <p:nvPr/>
        </p:nvSpPr>
        <p:spPr>
          <a:xfrm>
            <a:off x="7910004" y="5878979"/>
            <a:ext cx="3204839" cy="261610"/>
          </a:xfrm>
          <a:prstGeom prst="rect">
            <a:avLst/>
          </a:prstGeom>
          <a:noFill/>
        </p:spPr>
        <p:txBody>
          <a:bodyPr wrap="square" rtlCol="0">
            <a:spAutoFit/>
          </a:bodyPr>
          <a:lstStyle/>
          <a:p>
            <a:pPr algn="ctr"/>
            <a:r>
              <a:rPr lang="en-IN" sz="1100" b="1" dirty="0"/>
              <a:t>Fig-6</a:t>
            </a:r>
            <a:r>
              <a:rPr lang="en-IN" sz="1100" dirty="0"/>
              <a:t> : The output of the testing model</a:t>
            </a:r>
          </a:p>
        </p:txBody>
      </p:sp>
    </p:spTree>
    <p:extLst>
      <p:ext uri="{BB962C8B-B14F-4D97-AF65-F5344CB8AC3E}">
        <p14:creationId xmlns:p14="http://schemas.microsoft.com/office/powerpoint/2010/main" val="152703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0BFC-4EC7-4649-8C69-51B94C86F764}"/>
              </a:ext>
            </a:extLst>
          </p:cNvPr>
          <p:cNvSpPr>
            <a:spLocks noGrp="1"/>
          </p:cNvSpPr>
          <p:nvPr>
            <p:ph type="title"/>
          </p:nvPr>
        </p:nvSpPr>
        <p:spPr>
          <a:xfrm>
            <a:off x="1126724" y="585926"/>
            <a:ext cx="9601200" cy="687450"/>
          </a:xfrm>
        </p:spPr>
        <p:txBody>
          <a:bodyPr/>
          <a:lstStyle/>
          <a:p>
            <a:r>
              <a:rPr lang="en-US" dirty="0">
                <a:cs typeface="Arial"/>
              </a:rPr>
              <a:t>CONCLUSION </a:t>
            </a:r>
            <a:endParaRPr lang="en-US" dirty="0"/>
          </a:p>
        </p:txBody>
      </p:sp>
      <p:sp>
        <p:nvSpPr>
          <p:cNvPr id="3" name="Content Placeholder 2">
            <a:extLst>
              <a:ext uri="{FF2B5EF4-FFF2-40B4-BE49-F238E27FC236}">
                <a16:creationId xmlns:a16="http://schemas.microsoft.com/office/drawing/2014/main" id="{B60615AE-6D12-4E85-A7DF-7C922130732D}"/>
              </a:ext>
            </a:extLst>
          </p:cNvPr>
          <p:cNvSpPr>
            <a:spLocks noGrp="1"/>
          </p:cNvSpPr>
          <p:nvPr>
            <p:ph idx="1"/>
          </p:nvPr>
        </p:nvSpPr>
        <p:spPr>
          <a:xfrm>
            <a:off x="1295400" y="1482571"/>
            <a:ext cx="9601200" cy="4527612"/>
          </a:xfrm>
        </p:spPr>
        <p:txBody>
          <a:bodyPr vert="horz" lIns="91440" tIns="45720" rIns="91440" bIns="45720" rtlCol="0" anchor="t">
            <a:normAutofit/>
          </a:bodyPr>
          <a:lstStyle/>
          <a:p>
            <a:pPr>
              <a:buClr>
                <a:srgbClr val="A43F27"/>
              </a:buClr>
            </a:pPr>
            <a:r>
              <a:rPr lang="en-US" dirty="0">
                <a:cs typeface="Arial"/>
              </a:rPr>
              <a:t>The dataset we chose was a highly non linear data.</a:t>
            </a:r>
          </a:p>
          <a:p>
            <a:pPr>
              <a:buClr>
                <a:srgbClr val="A43F27"/>
              </a:buClr>
            </a:pPr>
            <a:r>
              <a:rPr lang="en-US" dirty="0">
                <a:cs typeface="Arial"/>
              </a:rPr>
              <a:t>The Decision Tree classification did not proved to be even a good classifier for this model .</a:t>
            </a:r>
          </a:p>
          <a:p>
            <a:pPr>
              <a:buClr>
                <a:srgbClr val="A43F27"/>
              </a:buClr>
            </a:pPr>
            <a:endParaRPr lang="en-US" dirty="0">
              <a:cs typeface="Arial"/>
            </a:endParaRPr>
          </a:p>
          <a:p>
            <a:pPr marL="0" indent="0">
              <a:buClr>
                <a:srgbClr val="A43F27"/>
              </a:buClr>
              <a:buNone/>
            </a:pPr>
            <a:endParaRPr lang="en-US" dirty="0">
              <a:cs typeface="Arial"/>
            </a:endParaRPr>
          </a:p>
          <a:p>
            <a:pPr>
              <a:buClr>
                <a:srgbClr val="A43F27"/>
              </a:buClr>
              <a:buFont typeface="Wingdings" panose="05000000000000000000" pitchFamily="2" charset="2"/>
              <a:buChar char="q"/>
            </a:pPr>
            <a:r>
              <a:rPr lang="en-US" dirty="0">
                <a:cs typeface="Arial"/>
              </a:rPr>
              <a:t> </a:t>
            </a:r>
            <a:r>
              <a:rPr lang="en-US" sz="2800" b="1" dirty="0">
                <a:cs typeface="Arial"/>
              </a:rPr>
              <a:t>How can we solve the issue ?</a:t>
            </a:r>
          </a:p>
          <a:p>
            <a:pPr>
              <a:buClr>
                <a:srgbClr val="A43F27"/>
              </a:buClr>
            </a:pPr>
            <a:r>
              <a:rPr lang="en-US" dirty="0">
                <a:cs typeface="Arial"/>
              </a:rPr>
              <a:t>We instead of using the decision tree for the classification of this dataset might want to use the KNN , CNN or Random forest.</a:t>
            </a:r>
          </a:p>
        </p:txBody>
      </p:sp>
      <p:sp>
        <p:nvSpPr>
          <p:cNvPr id="4" name="TextBox 3">
            <a:extLst>
              <a:ext uri="{FF2B5EF4-FFF2-40B4-BE49-F238E27FC236}">
                <a16:creationId xmlns:a16="http://schemas.microsoft.com/office/drawing/2014/main" id="{BF0BF946-A0AE-47ED-AB15-A8F638315D72}"/>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5" name="Picture 4" descr="Logo, company name&#10;&#10;Description automatically generated">
            <a:extLst>
              <a:ext uri="{FF2B5EF4-FFF2-40B4-BE49-F238E27FC236}">
                <a16:creationId xmlns:a16="http://schemas.microsoft.com/office/drawing/2014/main" id="{A2B186C5-1A4F-42D3-AA5F-843DA04F75A6}"/>
              </a:ext>
            </a:extLst>
          </p:cNvPr>
          <p:cNvPicPr>
            <a:picLocks noChangeAspect="1"/>
          </p:cNvPicPr>
          <p:nvPr/>
        </p:nvPicPr>
        <p:blipFill>
          <a:blip r:embed="rId2"/>
          <a:stretch>
            <a:fillRect/>
          </a:stretch>
        </p:blipFill>
        <p:spPr>
          <a:xfrm>
            <a:off x="10488781" y="81464"/>
            <a:ext cx="1571626" cy="1551574"/>
          </a:xfrm>
          <a:prstGeom prst="rect">
            <a:avLst/>
          </a:prstGeom>
        </p:spPr>
      </p:pic>
    </p:spTree>
    <p:extLst>
      <p:ext uri="{BB962C8B-B14F-4D97-AF65-F5344CB8AC3E}">
        <p14:creationId xmlns:p14="http://schemas.microsoft.com/office/powerpoint/2010/main" val="368080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F28FD5-2341-4357-830F-DB1EEBE77E9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703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275" y="230913"/>
            <a:ext cx="9601200" cy="1252675"/>
          </a:xfrm>
        </p:spPr>
        <p:txBody>
          <a:bodyPr anchor="ctr"/>
          <a:lstStyle/>
          <a:p>
            <a:pPr algn="ctr"/>
            <a:r>
              <a:rPr lang="en-US" dirty="0">
                <a:cs typeface="Arial"/>
              </a:rPr>
              <a:t>Table of Content</a:t>
            </a:r>
          </a:p>
        </p:txBody>
      </p:sp>
      <p:sp>
        <p:nvSpPr>
          <p:cNvPr id="3" name="Content Placeholder 2"/>
          <p:cNvSpPr>
            <a:spLocks noGrp="1"/>
          </p:cNvSpPr>
          <p:nvPr>
            <p:ph idx="1"/>
          </p:nvPr>
        </p:nvSpPr>
        <p:spPr>
          <a:xfrm>
            <a:off x="1295400" y="1633038"/>
            <a:ext cx="9601200" cy="4300624"/>
          </a:xfrm>
        </p:spPr>
        <p:txBody>
          <a:bodyPr vert="horz" lIns="91440" tIns="45720" rIns="91440" bIns="45720" rtlCol="0" anchor="t">
            <a:normAutofit/>
          </a:bodyPr>
          <a:lstStyle/>
          <a:p>
            <a:pPr marL="457200" indent="-457200">
              <a:buFont typeface="+mj-lt"/>
              <a:buAutoNum type="arabicParenR"/>
            </a:pPr>
            <a:r>
              <a:rPr lang="en-US" dirty="0"/>
              <a:t>Objective </a:t>
            </a:r>
          </a:p>
          <a:p>
            <a:pPr marL="457200" indent="-457200">
              <a:buFont typeface="+mj-lt"/>
              <a:buAutoNum type="arabicParenR"/>
            </a:pPr>
            <a:r>
              <a:rPr lang="en-US" dirty="0"/>
              <a:t>Dataset used and description </a:t>
            </a:r>
          </a:p>
          <a:p>
            <a:pPr marL="457200" indent="-457200">
              <a:buFont typeface="+mj-lt"/>
              <a:buAutoNum type="arabicParenR"/>
            </a:pPr>
            <a:r>
              <a:rPr lang="en-US" dirty="0"/>
              <a:t>Project pipeline</a:t>
            </a:r>
          </a:p>
          <a:p>
            <a:pPr marL="457200" indent="-457200">
              <a:buFont typeface="+mj-lt"/>
              <a:buAutoNum type="arabicParenR"/>
            </a:pPr>
            <a:r>
              <a:rPr lang="en-US" dirty="0"/>
              <a:t>Data visualization </a:t>
            </a:r>
          </a:p>
          <a:p>
            <a:pPr marL="457200" indent="-457200">
              <a:buFont typeface="+mj-lt"/>
              <a:buAutoNum type="arabicParenR"/>
            </a:pPr>
            <a:r>
              <a:rPr lang="en-US" dirty="0"/>
              <a:t>SDA ( Statistical data analysis )</a:t>
            </a:r>
          </a:p>
          <a:p>
            <a:pPr marL="457200" indent="-457200">
              <a:buFont typeface="+mj-lt"/>
              <a:buAutoNum type="arabicParenR"/>
            </a:pPr>
            <a:r>
              <a:rPr lang="en-US" dirty="0"/>
              <a:t>Hypothesis testing </a:t>
            </a:r>
          </a:p>
          <a:p>
            <a:pPr marL="457200" indent="-457200">
              <a:buFont typeface="+mj-lt"/>
              <a:buAutoNum type="arabicParenR"/>
            </a:pPr>
            <a:r>
              <a:rPr lang="en-US" dirty="0"/>
              <a:t>Dimensionality reduction </a:t>
            </a:r>
          </a:p>
          <a:p>
            <a:pPr marL="457200" indent="-457200">
              <a:buFont typeface="+mj-lt"/>
              <a:buAutoNum type="arabicParenR"/>
            </a:pPr>
            <a:r>
              <a:rPr lang="en-US" dirty="0"/>
              <a:t>Data classification </a:t>
            </a:r>
          </a:p>
          <a:p>
            <a:endParaRPr lang="en-US" dirty="0"/>
          </a:p>
          <a:p>
            <a:endParaRPr lang="en-US" dirty="0"/>
          </a:p>
        </p:txBody>
      </p:sp>
      <p:sp>
        <p:nvSpPr>
          <p:cNvPr id="5" name="TextBox 4">
            <a:extLst>
              <a:ext uri="{FF2B5EF4-FFF2-40B4-BE49-F238E27FC236}">
                <a16:creationId xmlns:a16="http://schemas.microsoft.com/office/drawing/2014/main" id="{760412BE-4D0D-47B1-A346-F454C4E03EA7}"/>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7" name="Picture 4" descr="Logo, company name&#10;&#10;Description automatically generated">
            <a:extLst>
              <a:ext uri="{FF2B5EF4-FFF2-40B4-BE49-F238E27FC236}">
                <a16:creationId xmlns:a16="http://schemas.microsoft.com/office/drawing/2014/main" id="{D07E0390-4386-4D4D-941D-374671A5D0B0}"/>
              </a:ext>
            </a:extLst>
          </p:cNvPr>
          <p:cNvPicPr>
            <a:picLocks noChangeAspect="1"/>
          </p:cNvPicPr>
          <p:nvPr/>
        </p:nvPicPr>
        <p:blipFill>
          <a:blip r:embed="rId3"/>
          <a:stretch>
            <a:fillRect/>
          </a:stretch>
        </p:blipFill>
        <p:spPr>
          <a:xfrm>
            <a:off x="10488781" y="81464"/>
            <a:ext cx="1571626" cy="1551574"/>
          </a:xfrm>
          <a:prstGeom prst="rect">
            <a:avLst/>
          </a:prstGeom>
        </p:spPr>
      </p:pic>
    </p:spTree>
    <p:extLst>
      <p:ext uri="{BB962C8B-B14F-4D97-AF65-F5344CB8AC3E}">
        <p14:creationId xmlns:p14="http://schemas.microsoft.com/office/powerpoint/2010/main" val="142179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5" name="Content Placeholder 4">
            <a:extLst>
              <a:ext uri="{FF2B5EF4-FFF2-40B4-BE49-F238E27FC236}">
                <a16:creationId xmlns:a16="http://schemas.microsoft.com/office/drawing/2014/main" id="{66DE0AC2-BB82-4B5E-8A74-09B4C4771938}"/>
              </a:ext>
            </a:extLst>
          </p:cNvPr>
          <p:cNvSpPr>
            <a:spLocks noGrp="1"/>
          </p:cNvSpPr>
          <p:nvPr>
            <p:ph idx="1"/>
          </p:nvPr>
        </p:nvSpPr>
        <p:spPr/>
        <p:txBody>
          <a:bodyPr vert="horz" lIns="91440" tIns="45720" rIns="91440" bIns="45720" rtlCol="0" anchor="t">
            <a:normAutofit/>
          </a:bodyPr>
          <a:lstStyle/>
          <a:p>
            <a:r>
              <a:rPr lang="en-US" dirty="0"/>
              <a:t>Recognizing the digits in the range [0 – 9] from a huge dataset of images of handwritten digits . </a:t>
            </a:r>
          </a:p>
          <a:p>
            <a:r>
              <a:rPr lang="en-US" dirty="0"/>
              <a:t>Predicting labels for test dataset</a:t>
            </a:r>
          </a:p>
          <a:p>
            <a:r>
              <a:rPr lang="en-US" dirty="0"/>
              <a:t>Perform Statistical Data Analysis.</a:t>
            </a:r>
          </a:p>
          <a:p>
            <a:r>
              <a:rPr lang="en-US" dirty="0"/>
              <a:t>Create Visualization.</a:t>
            </a:r>
          </a:p>
          <a:p>
            <a:r>
              <a:rPr lang="en-US" dirty="0"/>
              <a:t>Perform Dimensionality Reduction - SVD, PCA and LDA.</a:t>
            </a:r>
          </a:p>
          <a:p>
            <a:r>
              <a:rPr lang="en-US" dirty="0"/>
              <a:t>Perform Classification on data using Decision Trees. </a:t>
            </a:r>
          </a:p>
        </p:txBody>
      </p:sp>
      <p:sp>
        <p:nvSpPr>
          <p:cNvPr id="7" name="TextBox 6">
            <a:extLst>
              <a:ext uri="{FF2B5EF4-FFF2-40B4-BE49-F238E27FC236}">
                <a16:creationId xmlns:a16="http://schemas.microsoft.com/office/drawing/2014/main" id="{A5987E47-9DCD-4D1E-BA38-3F3FD2250283}"/>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8" name="Picture 4" descr="Logo, company name&#10;&#10;Description automatically generated">
            <a:extLst>
              <a:ext uri="{FF2B5EF4-FFF2-40B4-BE49-F238E27FC236}">
                <a16:creationId xmlns:a16="http://schemas.microsoft.com/office/drawing/2014/main" id="{988F6588-09A7-4C79-AE1E-9C298931140C}"/>
              </a:ext>
            </a:extLst>
          </p:cNvPr>
          <p:cNvPicPr>
            <a:picLocks noChangeAspect="1"/>
          </p:cNvPicPr>
          <p:nvPr/>
        </p:nvPicPr>
        <p:blipFill>
          <a:blip r:embed="rId2"/>
          <a:stretch>
            <a:fillRect/>
          </a:stretch>
        </p:blipFill>
        <p:spPr>
          <a:xfrm>
            <a:off x="10488781" y="81464"/>
            <a:ext cx="1571626" cy="1551574"/>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9885-0860-4499-9C0A-FC032AC286BC}"/>
              </a:ext>
            </a:extLst>
          </p:cNvPr>
          <p:cNvSpPr>
            <a:spLocks noGrp="1"/>
          </p:cNvSpPr>
          <p:nvPr>
            <p:ph type="title"/>
          </p:nvPr>
        </p:nvSpPr>
        <p:spPr>
          <a:xfrm>
            <a:off x="1295400" y="278368"/>
            <a:ext cx="9601200" cy="1142385"/>
          </a:xfrm>
        </p:spPr>
        <p:txBody>
          <a:bodyPr/>
          <a:lstStyle/>
          <a:p>
            <a:r>
              <a:rPr lang="en-US" dirty="0"/>
              <a:t>DATASET USED</a:t>
            </a:r>
          </a:p>
        </p:txBody>
      </p:sp>
      <p:sp>
        <p:nvSpPr>
          <p:cNvPr id="3" name="Content Placeholder 2">
            <a:extLst>
              <a:ext uri="{FF2B5EF4-FFF2-40B4-BE49-F238E27FC236}">
                <a16:creationId xmlns:a16="http://schemas.microsoft.com/office/drawing/2014/main" id="{E10DB31D-4E42-47CE-9574-FC2E9A95F12C}"/>
              </a:ext>
            </a:extLst>
          </p:cNvPr>
          <p:cNvSpPr>
            <a:spLocks noGrp="1"/>
          </p:cNvSpPr>
          <p:nvPr>
            <p:ph idx="1"/>
          </p:nvPr>
        </p:nvSpPr>
        <p:spPr>
          <a:xfrm>
            <a:off x="1295400" y="1530626"/>
            <a:ext cx="9601200" cy="4244009"/>
          </a:xfrm>
        </p:spPr>
        <p:txBody>
          <a:bodyPr>
            <a:normAutofit/>
          </a:bodyPr>
          <a:lstStyle/>
          <a:p>
            <a:r>
              <a:rPr lang="en-US" dirty="0"/>
              <a:t>NAME : Digit recognizer </a:t>
            </a:r>
          </a:p>
          <a:p>
            <a:r>
              <a:rPr lang="en-US" dirty="0"/>
              <a:t>ROWS = 42,000 (training dataset) AND 28,000 (testing data) </a:t>
            </a:r>
          </a:p>
          <a:p>
            <a:r>
              <a:rPr lang="en-US" dirty="0"/>
              <a:t>COLUMNS = 785 (training dataset) AND 784 (testing dataset)</a:t>
            </a:r>
          </a:p>
          <a:p>
            <a:pPr>
              <a:buFont typeface="Wingdings" panose="05000000000000000000" pitchFamily="2" charset="2"/>
              <a:buChar char="Ø"/>
            </a:pPr>
            <a:r>
              <a:rPr lang="en-US" dirty="0"/>
              <a:t> </a:t>
            </a:r>
            <a:r>
              <a:rPr lang="en-US" sz="2400" b="1" dirty="0">
                <a:solidFill>
                  <a:schemeClr val="accent1">
                    <a:lumMod val="75000"/>
                  </a:schemeClr>
                </a:solidFill>
              </a:rPr>
              <a:t>Data</a:t>
            </a:r>
            <a:r>
              <a:rPr lang="en-US" dirty="0"/>
              <a:t> </a:t>
            </a:r>
            <a:r>
              <a:rPr lang="en-US" sz="2400" b="1" dirty="0">
                <a:solidFill>
                  <a:schemeClr val="accent1">
                    <a:lumMod val="75000"/>
                  </a:schemeClr>
                </a:solidFill>
              </a:rPr>
              <a:t>Description </a:t>
            </a:r>
          </a:p>
          <a:p>
            <a:pPr marL="0" indent="0">
              <a:buNone/>
            </a:pPr>
            <a:r>
              <a:rPr lang="en-US" dirty="0"/>
              <a:t>The data files train.csv and test.csv contain gray-scale images of hand-drawn digits, from zero through nine.</a:t>
            </a:r>
          </a:p>
          <a:p>
            <a:pPr marL="0" indent="0">
              <a:buNone/>
            </a:pPr>
            <a:r>
              <a:rPr lang="en-US" dirty="0"/>
              <a:t>Each image is 28 pixels in height and 28 pixels in width, for a total of 784 pixels in total. Each pixel has a single pixel-value associated with it, indicating the lightness or darkness of that pixel, with higher numbers meaning darker. This pixel-value is an integer between 0 and 255 (hue value), inclusive.</a:t>
            </a:r>
          </a:p>
          <a:p>
            <a:pPr marL="0" indent="0">
              <a:buNone/>
            </a:pPr>
            <a:endParaRPr lang="en-US" dirty="0"/>
          </a:p>
          <a:p>
            <a:endParaRPr lang="en-US" dirty="0"/>
          </a:p>
        </p:txBody>
      </p:sp>
      <p:pic>
        <p:nvPicPr>
          <p:cNvPr id="6" name="Picture 4" descr="Logo, company name&#10;&#10;Description automatically generated">
            <a:extLst>
              <a:ext uri="{FF2B5EF4-FFF2-40B4-BE49-F238E27FC236}">
                <a16:creationId xmlns:a16="http://schemas.microsoft.com/office/drawing/2014/main" id="{46114A4A-31BB-4445-8E8B-BD238B7BEDE4}"/>
              </a:ext>
            </a:extLst>
          </p:cNvPr>
          <p:cNvPicPr>
            <a:picLocks noChangeAspect="1"/>
          </p:cNvPicPr>
          <p:nvPr/>
        </p:nvPicPr>
        <p:blipFill>
          <a:blip r:embed="rId2"/>
          <a:stretch>
            <a:fillRect/>
          </a:stretch>
        </p:blipFill>
        <p:spPr>
          <a:xfrm>
            <a:off x="10488781" y="81464"/>
            <a:ext cx="1571626" cy="1551574"/>
          </a:xfrm>
          <a:prstGeom prst="rect">
            <a:avLst/>
          </a:prstGeom>
        </p:spPr>
      </p:pic>
      <p:sp>
        <p:nvSpPr>
          <p:cNvPr id="7" name="TextBox 6">
            <a:extLst>
              <a:ext uri="{FF2B5EF4-FFF2-40B4-BE49-F238E27FC236}">
                <a16:creationId xmlns:a16="http://schemas.microsoft.com/office/drawing/2014/main" id="{371685D0-2504-4D5F-8FD6-CD6D1AD845FE}"/>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spTree>
    <p:extLst>
      <p:ext uri="{BB962C8B-B14F-4D97-AF65-F5344CB8AC3E}">
        <p14:creationId xmlns:p14="http://schemas.microsoft.com/office/powerpoint/2010/main" val="2359616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EA63-269B-4807-967D-95D3676DBCB4}"/>
              </a:ext>
            </a:extLst>
          </p:cNvPr>
          <p:cNvSpPr>
            <a:spLocks noGrp="1"/>
          </p:cNvSpPr>
          <p:nvPr>
            <p:ph type="title"/>
          </p:nvPr>
        </p:nvSpPr>
        <p:spPr>
          <a:xfrm>
            <a:off x="1295400" y="503853"/>
            <a:ext cx="9601200" cy="659929"/>
          </a:xfrm>
        </p:spPr>
        <p:txBody>
          <a:bodyPr/>
          <a:lstStyle/>
          <a:p>
            <a:r>
              <a:rPr lang="en-US" dirty="0">
                <a:cs typeface="Arial"/>
              </a:rPr>
              <a:t>THE PROJECT PIPELINE </a:t>
            </a:r>
          </a:p>
        </p:txBody>
      </p:sp>
      <p:sp>
        <p:nvSpPr>
          <p:cNvPr id="3" name="Content Placeholder 2">
            <a:extLst>
              <a:ext uri="{FF2B5EF4-FFF2-40B4-BE49-F238E27FC236}">
                <a16:creationId xmlns:a16="http://schemas.microsoft.com/office/drawing/2014/main" id="{6DADABC0-F110-4A56-AF9E-5B5AB8FA15D3}"/>
              </a:ext>
            </a:extLst>
          </p:cNvPr>
          <p:cNvSpPr>
            <a:spLocks noGrp="1"/>
          </p:cNvSpPr>
          <p:nvPr>
            <p:ph idx="1"/>
          </p:nvPr>
        </p:nvSpPr>
        <p:spPr>
          <a:xfrm>
            <a:off x="1295400" y="1316181"/>
            <a:ext cx="9601200" cy="4687054"/>
          </a:xfrm>
        </p:spPr>
        <p:txBody>
          <a:bodyPr vert="horz" lIns="91440" tIns="45720" rIns="91440" bIns="45720" rtlCol="0" anchor="t">
            <a:normAutofit fontScale="92500" lnSpcReduction="20000"/>
          </a:bodyPr>
          <a:lstStyle/>
          <a:p>
            <a:pPr>
              <a:buClr>
                <a:srgbClr val="A43F27"/>
              </a:buClr>
              <a:buFont typeface="Wingdings" panose="05000000000000000000" pitchFamily="2" charset="2"/>
              <a:buChar char="Ø"/>
            </a:pPr>
            <a:r>
              <a:rPr lang="en-US" dirty="0">
                <a:cs typeface="Arial"/>
              </a:rPr>
              <a:t> </a:t>
            </a:r>
            <a:r>
              <a:rPr lang="en-US" b="1" dirty="0">
                <a:cs typeface="Arial"/>
              </a:rPr>
              <a:t>DATA DESCRIPTION / VISUALIZATION</a:t>
            </a:r>
          </a:p>
          <a:p>
            <a:pPr>
              <a:buClr>
                <a:srgbClr val="A43F27"/>
              </a:buClr>
            </a:pPr>
            <a:r>
              <a:rPr lang="en-US" dirty="0">
                <a:cs typeface="Arial"/>
              </a:rPr>
              <a:t>Getting to know our dataset using the “</a:t>
            </a:r>
            <a:r>
              <a:rPr lang="en-US" dirty="0" err="1">
                <a:cs typeface="Arial"/>
              </a:rPr>
              <a:t>df.describe</a:t>
            </a:r>
            <a:r>
              <a:rPr lang="en-US" dirty="0">
                <a:cs typeface="Arial"/>
              </a:rPr>
              <a:t>()” method for data frame .</a:t>
            </a:r>
          </a:p>
          <a:p>
            <a:pPr>
              <a:buClr>
                <a:srgbClr val="A43F27"/>
              </a:buClr>
            </a:pPr>
            <a:r>
              <a:rPr lang="en-US" dirty="0">
                <a:cs typeface="Arial"/>
              </a:rPr>
              <a:t>Visualizing the data in different manners .</a:t>
            </a:r>
          </a:p>
          <a:p>
            <a:pPr>
              <a:buClr>
                <a:srgbClr val="A43F27"/>
              </a:buClr>
              <a:buFont typeface="Wingdings" panose="05000000000000000000" pitchFamily="2" charset="2"/>
              <a:buChar char="Ø"/>
            </a:pPr>
            <a:r>
              <a:rPr lang="en-US" dirty="0">
                <a:cs typeface="Arial"/>
              </a:rPr>
              <a:t> </a:t>
            </a:r>
            <a:r>
              <a:rPr lang="en-US" b="1" dirty="0">
                <a:cs typeface="Arial"/>
              </a:rPr>
              <a:t>SDA ( Statistical data analysis )</a:t>
            </a:r>
          </a:p>
          <a:p>
            <a:pPr>
              <a:buClr>
                <a:srgbClr val="A43F27"/>
              </a:buClr>
            </a:pPr>
            <a:r>
              <a:rPr lang="en-US" dirty="0">
                <a:cs typeface="Arial"/>
              </a:rPr>
              <a:t>Location estimation , Variability estimation , Percentile based estimation.</a:t>
            </a:r>
          </a:p>
          <a:p>
            <a:pPr>
              <a:buClr>
                <a:srgbClr val="A43F27"/>
              </a:buClr>
            </a:pPr>
            <a:r>
              <a:rPr lang="en-US" dirty="0">
                <a:cs typeface="Arial"/>
              </a:rPr>
              <a:t>Exploring the binary and categorical data and finding the correlation.</a:t>
            </a:r>
          </a:p>
          <a:p>
            <a:pPr>
              <a:buClr>
                <a:srgbClr val="A43F27"/>
              </a:buClr>
              <a:buFont typeface="Wingdings" panose="05000000000000000000" pitchFamily="2" charset="2"/>
              <a:buChar char="Ø"/>
            </a:pPr>
            <a:r>
              <a:rPr lang="en-US" b="1" dirty="0">
                <a:cs typeface="Arial"/>
              </a:rPr>
              <a:t>HYPOTHESIS TESTING AND DIMENSIONALITY REDUCTION</a:t>
            </a:r>
          </a:p>
          <a:p>
            <a:pPr>
              <a:buClr>
                <a:srgbClr val="A43F27"/>
              </a:buClr>
            </a:pPr>
            <a:r>
              <a:rPr lang="en-US" dirty="0">
                <a:cs typeface="Arial"/>
              </a:rPr>
              <a:t>Student’s T – testing.</a:t>
            </a:r>
          </a:p>
          <a:p>
            <a:pPr>
              <a:buClr>
                <a:srgbClr val="A43F27"/>
              </a:buClr>
            </a:pPr>
            <a:r>
              <a:rPr lang="en-US" dirty="0">
                <a:cs typeface="Arial"/>
              </a:rPr>
              <a:t>Dimensionality reduction using PCA , SVD and LDA.</a:t>
            </a:r>
          </a:p>
          <a:p>
            <a:pPr>
              <a:buClr>
                <a:srgbClr val="A43F27"/>
              </a:buClr>
              <a:buFont typeface="Wingdings" panose="05000000000000000000" pitchFamily="2" charset="2"/>
              <a:buChar char="Ø"/>
            </a:pPr>
            <a:r>
              <a:rPr lang="en-US" b="1" dirty="0">
                <a:cs typeface="Arial"/>
              </a:rPr>
              <a:t>CLASSIFICATION </a:t>
            </a:r>
          </a:p>
          <a:p>
            <a:pPr>
              <a:buClr>
                <a:srgbClr val="A43F27"/>
              </a:buClr>
            </a:pPr>
            <a:r>
              <a:rPr lang="en-US" dirty="0">
                <a:cs typeface="Arial"/>
              </a:rPr>
              <a:t>Decision tree   </a:t>
            </a:r>
          </a:p>
        </p:txBody>
      </p:sp>
      <p:sp>
        <p:nvSpPr>
          <p:cNvPr id="5" name="TextBox 4">
            <a:extLst>
              <a:ext uri="{FF2B5EF4-FFF2-40B4-BE49-F238E27FC236}">
                <a16:creationId xmlns:a16="http://schemas.microsoft.com/office/drawing/2014/main" id="{91ABFF95-9307-4C94-B05B-1A1ADDA0B770}"/>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6" name="Picture 4" descr="Logo, company name&#10;&#10;Description automatically generated">
            <a:extLst>
              <a:ext uri="{FF2B5EF4-FFF2-40B4-BE49-F238E27FC236}">
                <a16:creationId xmlns:a16="http://schemas.microsoft.com/office/drawing/2014/main" id="{8C272214-9BCB-405F-B454-CD5C0051A266}"/>
              </a:ext>
            </a:extLst>
          </p:cNvPr>
          <p:cNvPicPr>
            <a:picLocks noChangeAspect="1"/>
          </p:cNvPicPr>
          <p:nvPr/>
        </p:nvPicPr>
        <p:blipFill>
          <a:blip r:embed="rId2"/>
          <a:stretch>
            <a:fillRect/>
          </a:stretch>
        </p:blipFill>
        <p:spPr>
          <a:xfrm>
            <a:off x="10488781" y="81464"/>
            <a:ext cx="1571626" cy="1551574"/>
          </a:xfrm>
          <a:prstGeom prst="rect">
            <a:avLst/>
          </a:prstGeom>
        </p:spPr>
      </p:pic>
    </p:spTree>
    <p:extLst>
      <p:ext uri="{BB962C8B-B14F-4D97-AF65-F5344CB8AC3E}">
        <p14:creationId xmlns:p14="http://schemas.microsoft.com/office/powerpoint/2010/main" val="172701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D695-7B71-42BD-828A-793CE9B87970}"/>
              </a:ext>
            </a:extLst>
          </p:cNvPr>
          <p:cNvSpPr>
            <a:spLocks noGrp="1"/>
          </p:cNvSpPr>
          <p:nvPr>
            <p:ph type="title"/>
          </p:nvPr>
        </p:nvSpPr>
        <p:spPr>
          <a:xfrm>
            <a:off x="295689" y="335981"/>
            <a:ext cx="9696450" cy="1142385"/>
          </a:xfrm>
        </p:spPr>
        <p:txBody>
          <a:bodyPr anchor="ctr"/>
          <a:lstStyle/>
          <a:p>
            <a:r>
              <a:rPr lang="en-US" dirty="0"/>
              <a:t>DATA VISUALISATION </a:t>
            </a:r>
          </a:p>
        </p:txBody>
      </p:sp>
      <p:sp>
        <p:nvSpPr>
          <p:cNvPr id="5" name="TextBox 4">
            <a:extLst>
              <a:ext uri="{FF2B5EF4-FFF2-40B4-BE49-F238E27FC236}">
                <a16:creationId xmlns:a16="http://schemas.microsoft.com/office/drawing/2014/main" id="{18A01C60-7E28-48ED-A912-8A7B6BC201B4}"/>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6" name="Picture 7" descr="Logo, company name&#10;&#10;Description automatically generated">
            <a:extLst>
              <a:ext uri="{FF2B5EF4-FFF2-40B4-BE49-F238E27FC236}">
                <a16:creationId xmlns:a16="http://schemas.microsoft.com/office/drawing/2014/main" id="{8D7352CD-60A5-4068-8F93-A8089FC73C5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667" b="94667" l="5778" r="95556">
                        <a14:foregroundMark x1="86347" y1="31529" x2="66667" y2="13778"/>
                        <a14:foregroundMark x1="89333" y1="34222" x2="87977" y2="32999"/>
                        <a14:foregroundMark x1="66667" y1="13778" x2="39556" y2="11556"/>
                        <a14:foregroundMark x1="39556" y1="11556" x2="10667" y2="28889"/>
                        <a14:foregroundMark x1="10667" y1="28889" x2="4889" y2="59111"/>
                        <a14:foregroundMark x1="4889" y1="59111" x2="21333" y2="82667"/>
                        <a14:foregroundMark x1="40545" y1="91399" x2="50667" y2="96000"/>
                        <a14:foregroundMark x1="39680" y1="91006" x2="40201" y2="91243"/>
                        <a14:foregroundMark x1="21333" y1="82667" x2="37531" y2="90029"/>
                        <a14:foregroundMark x1="57186" y1="95111" x2="62869" y2="94336"/>
                        <a14:foregroundMark x1="50667" y1="96000" x2="57186" y2="95111"/>
                        <a14:foregroundMark x1="90569" y1="71192" x2="94222" y2="64000"/>
                        <a14:foregroundMark x1="95413" y1="34222" x2="95471" y2="32782"/>
                        <a14:foregroundMark x1="95397" y1="34635" x2="95413" y2="34222"/>
                        <a14:foregroundMark x1="95324" y1="36444" x2="95333" y2="36221"/>
                        <a14:foregroundMark x1="95253" y1="38222" x2="95324" y2="36444"/>
                        <a14:foregroundMark x1="95217" y1="39111" x2="95253" y2="38222"/>
                        <a14:foregroundMark x1="95164" y1="40444" x2="95217" y2="39111"/>
                        <a14:foregroundMark x1="94222" y1="64000" x2="95164" y2="40444"/>
                        <a14:foregroundMark x1="90871" y1="27333" x2="72444" y2="14222"/>
                        <a14:foregroundMark x1="92837" y1="28732" x2="92691" y2="28628"/>
                        <a14:foregroundMark x1="94353" y1="29811" x2="93613" y2="29284"/>
                        <a14:foregroundMark x1="72444" y1="14222" x2="31556" y2="11111"/>
                        <a14:foregroundMark x1="38667" y1="61333" x2="75111" y2="48889"/>
                        <a14:foregroundMark x1="75111" y1="48889" x2="51111" y2="64889"/>
                        <a14:foregroundMark x1="51111" y1="64889" x2="66206" y2="82930"/>
                        <a14:foregroundMark x1="57119" y1="88332" x2="49778" y2="89333"/>
                        <a14:foregroundMark x1="46222" y1="92444" x2="57932" y2="89181"/>
                        <a14:foregroundMark x1="9778" y1="62667" x2="8444" y2="39111"/>
                        <a14:foregroundMark x1="73333" y1="13778" x2="44444" y2="11111"/>
                        <a14:foregroundMark x1="44444" y1="11111" x2="68000" y2="10222"/>
                        <a14:foregroundMark x1="68000" y1="8889" x2="41778" y2="6667"/>
                        <a14:foregroundMark x1="5778" y1="38667" x2="6667" y2="60889"/>
                        <a14:foregroundMark x1="38465" y1="94667" x2="59111" y2="94667"/>
                        <a14:foregroundMark x1="36605" y1="94667" x2="38021" y2="94667"/>
                        <a14:foregroundMark x1="33778" y1="53778" x2="60889" y2="70222"/>
                        <a14:foregroundMark x1="60889" y1="70222" x2="33333" y2="64889"/>
                        <a14:foregroundMark x1="33333" y1="64889" x2="62222" y2="62222"/>
                        <a14:foregroundMark x1="62222" y1="62222" x2="69778" y2="62222"/>
                        <a14:foregroundMark x1="76444" y1="88000" x2="69778" y2="91111"/>
                        <a14:foregroundMark x1="84889" y1="68444" x2="85778" y2="72889"/>
                        <a14:foregroundMark x1="90222" y1="27111" x2="90667" y2="28444"/>
                        <a14:foregroundMark x1="94667" y1="38667" x2="94667" y2="39556"/>
                        <a14:backgroundMark x1="84000" y1="91556" x2="81003" y2="93170"/>
                        <a14:backgroundMark x1="84444" y1="87111" x2="81333" y2="88889"/>
                        <a14:backgroundMark x1="85333" y1="85778" x2="84000" y2="86222"/>
                        <a14:backgroundMark x1="85778" y1="84889" x2="84000" y2="84889"/>
                        <a14:backgroundMark x1="82222" y1="87111" x2="84444" y2="84889"/>
                        <a14:backgroundMark x1="85333" y1="83556" x2="85333" y2="83556"/>
                        <a14:backgroundMark x1="85333" y1="83111" x2="85333" y2="83111"/>
                        <a14:backgroundMark x1="71111" y1="94222" x2="71111" y2="94222"/>
                        <a14:backgroundMark x1="78935" y1="90825" x2="79111" y2="90667"/>
                        <a14:backgroundMark x1="96444" y1="34222" x2="95111" y2="28444"/>
                        <a14:backgroundMark x1="97333" y1="36444" x2="95556" y2="29333"/>
                        <a14:backgroundMark x1="72313" y1="93986" x2="68000" y2="94667"/>
                        <a14:backgroundMark x1="96444" y1="35556" x2="93990" y2="27375"/>
                        <a14:backgroundMark x1="96444" y1="32889" x2="93551" y2="27516"/>
                        <a14:backgroundMark x1="96444" y1="30667" x2="94113" y2="27336"/>
                        <a14:backgroundMark x1="93778" y1="31556" x2="93333" y2="28444"/>
                        <a14:backgroundMark x1="32889" y1="95556" x2="35111" y2="96444"/>
                        <a14:backgroundMark x1="88000" y1="80889" x2="85778" y2="82222"/>
                        <a14:backgroundMark x1="83556" y1="84889" x2="88444" y2="79111"/>
                        <a14:backgroundMark x1="92222" y1="27944" x2="92889" y2="28444"/>
                        <a14:backgroundMark x1="95556" y1="36444" x2="95556" y2="36444"/>
                        <a14:backgroundMark x1="95556" y1="38222" x2="95556" y2="38222"/>
                        <a14:backgroundMark x1="94667" y1="34222" x2="94667" y2="34222"/>
                        <a14:backgroundMark x1="96444" y1="40444" x2="96444" y2="40444"/>
                        <a14:backgroundMark x1="67556" y1="95111" x2="67556" y2="95111"/>
                        <a14:backgroundMark x1="68000" y1="95111" x2="68444" y2="94667"/>
                        <a14:backgroundMark x1="66222" y1="95556" x2="68000" y2="96000"/>
                        <a14:backgroundMark x1="68000" y1="95111" x2="67111" y2="94667"/>
                        <a14:backgroundMark x1="71230" y1="92758" x2="64889" y2="96444"/>
                        <a14:backgroundMark x1="84000" y1="85333" x2="77450" y2="89141"/>
                        <a14:backgroundMark x1="36889" y1="96444" x2="37333" y2="96444"/>
                      </a14:backgroundRemoval>
                    </a14:imgEffect>
                  </a14:imgLayer>
                </a14:imgProps>
              </a:ext>
            </a:extLst>
          </a:blip>
          <a:stretch>
            <a:fillRect/>
          </a:stretch>
        </p:blipFill>
        <p:spPr>
          <a:xfrm>
            <a:off x="10458678" y="60552"/>
            <a:ext cx="1585686" cy="1585686"/>
          </a:xfrm>
          <a:prstGeom prst="rect">
            <a:avLst/>
          </a:prstGeom>
        </p:spPr>
      </p:pic>
      <p:pic>
        <p:nvPicPr>
          <p:cNvPr id="9" name="Content Placeholder 8">
            <a:extLst>
              <a:ext uri="{FF2B5EF4-FFF2-40B4-BE49-F238E27FC236}">
                <a16:creationId xmlns:a16="http://schemas.microsoft.com/office/drawing/2014/main" id="{7B8AB9BF-FF26-4E68-B34D-C080123699FA}"/>
              </a:ext>
            </a:extLst>
          </p:cNvPr>
          <p:cNvPicPr>
            <a:picLocks noGrp="1" noChangeAspect="1"/>
          </p:cNvPicPr>
          <p:nvPr>
            <p:ph idx="1"/>
          </p:nvPr>
        </p:nvPicPr>
        <p:blipFill rotWithShape="1">
          <a:blip r:embed="rId4"/>
          <a:srcRect l="3301" r="4474"/>
          <a:stretch/>
        </p:blipFill>
        <p:spPr>
          <a:xfrm>
            <a:off x="7801410" y="669353"/>
            <a:ext cx="2657268" cy="2545082"/>
          </a:xfrm>
        </p:spPr>
      </p:pic>
      <p:sp>
        <p:nvSpPr>
          <p:cNvPr id="10" name="TextBox 9">
            <a:extLst>
              <a:ext uri="{FF2B5EF4-FFF2-40B4-BE49-F238E27FC236}">
                <a16:creationId xmlns:a16="http://schemas.microsoft.com/office/drawing/2014/main" id="{9EE9200D-FD94-4A64-A4B6-952415486A30}"/>
              </a:ext>
            </a:extLst>
          </p:cNvPr>
          <p:cNvSpPr txBox="1"/>
          <p:nvPr/>
        </p:nvSpPr>
        <p:spPr>
          <a:xfrm>
            <a:off x="417443" y="1411357"/>
            <a:ext cx="7166114" cy="1142385"/>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D268E7AF-66A6-4751-B50D-67A3D12FA611}"/>
              </a:ext>
            </a:extLst>
          </p:cNvPr>
          <p:cNvSpPr txBox="1"/>
          <p:nvPr/>
        </p:nvSpPr>
        <p:spPr>
          <a:xfrm>
            <a:off x="384615" y="1294472"/>
            <a:ext cx="7166114" cy="1569660"/>
          </a:xfrm>
          <a:prstGeom prst="rect">
            <a:avLst/>
          </a:prstGeom>
          <a:noFill/>
        </p:spPr>
        <p:txBody>
          <a:bodyPr wrap="square" rtlCol="0">
            <a:spAutoFit/>
          </a:bodyPr>
          <a:lstStyle/>
          <a:p>
            <a:pPr algn="ctr"/>
            <a:r>
              <a:rPr lang="en-IN" b="1" u="sng" dirty="0">
                <a:solidFill>
                  <a:schemeClr val="tx2">
                    <a:lumMod val="95000"/>
                    <a:lumOff val="5000"/>
                  </a:schemeClr>
                </a:solidFill>
              </a:rPr>
              <a:t>PIE CHART </a:t>
            </a:r>
          </a:p>
          <a:p>
            <a:endParaRPr lang="en-IN" dirty="0">
              <a:solidFill>
                <a:schemeClr val="accent1">
                  <a:lumMod val="75000"/>
                </a:schemeClr>
              </a:solidFill>
            </a:endParaRPr>
          </a:p>
          <a:p>
            <a:pPr marL="285750" indent="-285750">
              <a:buFont typeface="Arial" panose="020B0604020202020204" pitchFamily="34" charset="0"/>
              <a:buChar char="•"/>
            </a:pPr>
            <a:r>
              <a:rPr lang="en-IN" sz="2000" dirty="0">
                <a:solidFill>
                  <a:schemeClr val="bg2">
                    <a:lumMod val="25000"/>
                  </a:schemeClr>
                </a:solidFill>
              </a:rPr>
              <a:t>Pie chart is helpful in describing how one group count is relative to another in the dataset.</a:t>
            </a:r>
          </a:p>
          <a:p>
            <a:pPr marL="285750" indent="-285750">
              <a:buFont typeface="Arial" panose="020B0604020202020204" pitchFamily="34" charset="0"/>
              <a:buChar char="•"/>
            </a:pPr>
            <a:r>
              <a:rPr lang="en-IN" sz="2000" dirty="0">
                <a:solidFill>
                  <a:schemeClr val="bg2">
                    <a:lumMod val="25000"/>
                  </a:schemeClr>
                </a:solidFill>
              </a:rPr>
              <a:t>The data was grouped by “ </a:t>
            </a:r>
            <a:r>
              <a:rPr lang="en-IN" sz="2000" dirty="0" err="1">
                <a:solidFill>
                  <a:schemeClr val="bg2">
                    <a:lumMod val="25000"/>
                  </a:schemeClr>
                </a:solidFill>
              </a:rPr>
              <a:t>dataframe.groupby</a:t>
            </a:r>
            <a:r>
              <a:rPr lang="en-IN" sz="2000" dirty="0">
                <a:solidFill>
                  <a:schemeClr val="bg2">
                    <a:lumMod val="25000"/>
                  </a:schemeClr>
                </a:solidFill>
              </a:rPr>
              <a:t>() “ .</a:t>
            </a:r>
          </a:p>
        </p:txBody>
      </p:sp>
      <p:sp>
        <p:nvSpPr>
          <p:cNvPr id="14" name="TextBox 13">
            <a:extLst>
              <a:ext uri="{FF2B5EF4-FFF2-40B4-BE49-F238E27FC236}">
                <a16:creationId xmlns:a16="http://schemas.microsoft.com/office/drawing/2014/main" id="{C18CE7C7-282A-4878-A744-184F9A90F0A0}"/>
              </a:ext>
            </a:extLst>
          </p:cNvPr>
          <p:cNvSpPr txBox="1"/>
          <p:nvPr/>
        </p:nvSpPr>
        <p:spPr>
          <a:xfrm>
            <a:off x="552449" y="3136832"/>
            <a:ext cx="6723145" cy="2492990"/>
          </a:xfrm>
          <a:prstGeom prst="rect">
            <a:avLst/>
          </a:prstGeom>
          <a:noFill/>
        </p:spPr>
        <p:txBody>
          <a:bodyPr wrap="square" rtlCol="0">
            <a:spAutoFit/>
          </a:bodyPr>
          <a:lstStyle/>
          <a:p>
            <a:pPr algn="ctr"/>
            <a:r>
              <a:rPr lang="en-IN" b="1" u="sng" dirty="0">
                <a:solidFill>
                  <a:schemeClr val="tx2">
                    <a:lumMod val="95000"/>
                    <a:lumOff val="5000"/>
                  </a:schemeClr>
                </a:solidFill>
              </a:rPr>
              <a:t>INTENSITY PLOT</a:t>
            </a:r>
          </a:p>
          <a:p>
            <a:endParaRPr lang="en-IN" b="1" u="sng" dirty="0">
              <a:solidFill>
                <a:schemeClr val="tx2">
                  <a:lumMod val="95000"/>
                  <a:lumOff val="5000"/>
                </a:schemeClr>
              </a:solidFill>
            </a:endParaRPr>
          </a:p>
          <a:p>
            <a:pPr marL="285750" indent="-285750">
              <a:buFont typeface="Arial" panose="020B0604020202020204" pitchFamily="34" charset="0"/>
              <a:buChar char="•"/>
            </a:pPr>
            <a:r>
              <a:rPr lang="en-IN" sz="2000" dirty="0">
                <a:solidFill>
                  <a:schemeClr val="tx2">
                    <a:lumMod val="95000"/>
                    <a:lumOff val="5000"/>
                  </a:schemeClr>
                </a:solidFill>
              </a:rPr>
              <a:t>The intensity plot gave an idea of all the pixel value frequencies in the entire dataset.</a:t>
            </a:r>
          </a:p>
          <a:p>
            <a:pPr marL="285750" indent="-285750">
              <a:buFont typeface="Arial" panose="020B0604020202020204" pitchFamily="34" charset="0"/>
              <a:buChar char="•"/>
            </a:pPr>
            <a:r>
              <a:rPr lang="en-US" sz="2000" dirty="0">
                <a:solidFill>
                  <a:schemeClr val="bg2">
                    <a:lumMod val="25000"/>
                  </a:schemeClr>
                </a:solidFill>
              </a:rPr>
              <a:t>As the images have black background and some hint of grey around the white digits, most of the intensity is near 0 and very small peak at 255 which is white . Thus, verified.</a:t>
            </a:r>
            <a:endParaRPr lang="en-IN" sz="2000" dirty="0">
              <a:solidFill>
                <a:schemeClr val="bg2">
                  <a:lumMod val="25000"/>
                </a:schemeClr>
              </a:solidFill>
            </a:endParaRPr>
          </a:p>
        </p:txBody>
      </p:sp>
      <p:pic>
        <p:nvPicPr>
          <p:cNvPr id="16" name="Picture 15">
            <a:extLst>
              <a:ext uri="{FF2B5EF4-FFF2-40B4-BE49-F238E27FC236}">
                <a16:creationId xmlns:a16="http://schemas.microsoft.com/office/drawing/2014/main" id="{A0748406-45AE-42F8-81D4-35637CF5EB05}"/>
              </a:ext>
            </a:extLst>
          </p:cNvPr>
          <p:cNvPicPr>
            <a:picLocks noChangeAspect="1"/>
          </p:cNvPicPr>
          <p:nvPr/>
        </p:nvPicPr>
        <p:blipFill>
          <a:blip r:embed="rId5"/>
          <a:stretch>
            <a:fillRect/>
          </a:stretch>
        </p:blipFill>
        <p:spPr>
          <a:xfrm>
            <a:off x="7380258" y="3603523"/>
            <a:ext cx="3584409" cy="2177034"/>
          </a:xfrm>
          <a:prstGeom prst="rect">
            <a:avLst/>
          </a:prstGeom>
        </p:spPr>
      </p:pic>
      <p:sp>
        <p:nvSpPr>
          <p:cNvPr id="17" name="TextBox 16">
            <a:extLst>
              <a:ext uri="{FF2B5EF4-FFF2-40B4-BE49-F238E27FC236}">
                <a16:creationId xmlns:a16="http://schemas.microsoft.com/office/drawing/2014/main" id="{1CD41976-AE10-4994-A127-768E3EA8C3F6}"/>
              </a:ext>
            </a:extLst>
          </p:cNvPr>
          <p:cNvSpPr txBox="1"/>
          <p:nvPr/>
        </p:nvSpPr>
        <p:spPr>
          <a:xfrm>
            <a:off x="7550729" y="3249533"/>
            <a:ext cx="3243468" cy="307777"/>
          </a:xfrm>
          <a:prstGeom prst="rect">
            <a:avLst/>
          </a:prstGeom>
          <a:noFill/>
        </p:spPr>
        <p:txBody>
          <a:bodyPr wrap="square" rtlCol="0">
            <a:spAutoFit/>
          </a:bodyPr>
          <a:lstStyle/>
          <a:p>
            <a:pPr algn="ctr"/>
            <a:r>
              <a:rPr lang="en-IN" sz="1400" b="1" u="sng" dirty="0">
                <a:solidFill>
                  <a:schemeClr val="tx2">
                    <a:lumMod val="95000"/>
                    <a:lumOff val="5000"/>
                  </a:schemeClr>
                </a:solidFill>
              </a:rPr>
              <a:t>Fig-1</a:t>
            </a:r>
            <a:r>
              <a:rPr lang="en-IN" sz="1400" dirty="0">
                <a:solidFill>
                  <a:schemeClr val="tx2">
                    <a:lumMod val="95000"/>
                    <a:lumOff val="5000"/>
                  </a:schemeClr>
                </a:solidFill>
              </a:rPr>
              <a:t>: </a:t>
            </a:r>
            <a:r>
              <a:rPr lang="en-IN" sz="1400" dirty="0"/>
              <a:t>Pie chart</a:t>
            </a:r>
          </a:p>
        </p:txBody>
      </p:sp>
      <p:sp>
        <p:nvSpPr>
          <p:cNvPr id="19" name="TextBox 18">
            <a:extLst>
              <a:ext uri="{FF2B5EF4-FFF2-40B4-BE49-F238E27FC236}">
                <a16:creationId xmlns:a16="http://schemas.microsoft.com/office/drawing/2014/main" id="{6E5B2300-0286-4127-AAE5-0B5520D53374}"/>
              </a:ext>
            </a:extLst>
          </p:cNvPr>
          <p:cNvSpPr txBox="1"/>
          <p:nvPr/>
        </p:nvSpPr>
        <p:spPr>
          <a:xfrm>
            <a:off x="7471216" y="5820769"/>
            <a:ext cx="3584409" cy="307777"/>
          </a:xfrm>
          <a:prstGeom prst="rect">
            <a:avLst/>
          </a:prstGeom>
          <a:noFill/>
        </p:spPr>
        <p:txBody>
          <a:bodyPr wrap="square" rtlCol="0">
            <a:spAutoFit/>
          </a:bodyPr>
          <a:lstStyle/>
          <a:p>
            <a:pPr algn="ctr"/>
            <a:r>
              <a:rPr lang="en-IN" sz="1400" b="1" u="sng" dirty="0"/>
              <a:t>Fig-2</a:t>
            </a:r>
            <a:r>
              <a:rPr lang="en-IN" sz="1400" dirty="0"/>
              <a:t>: Freq. of various pixels</a:t>
            </a:r>
          </a:p>
        </p:txBody>
      </p:sp>
    </p:spTree>
    <p:extLst>
      <p:ext uri="{BB962C8B-B14F-4D97-AF65-F5344CB8AC3E}">
        <p14:creationId xmlns:p14="http://schemas.microsoft.com/office/powerpoint/2010/main" val="11196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B7D8-CB7F-4BAB-B341-4CE0B6EC8AF2}"/>
              </a:ext>
            </a:extLst>
          </p:cNvPr>
          <p:cNvSpPr>
            <a:spLocks noGrp="1"/>
          </p:cNvSpPr>
          <p:nvPr>
            <p:ph type="title"/>
          </p:nvPr>
        </p:nvSpPr>
        <p:spPr>
          <a:xfrm>
            <a:off x="958416" y="321051"/>
            <a:ext cx="9601200" cy="663211"/>
          </a:xfrm>
        </p:spPr>
        <p:txBody>
          <a:bodyPr/>
          <a:lstStyle/>
          <a:p>
            <a:r>
              <a:rPr lang="en-US" dirty="0">
                <a:cs typeface="Arial"/>
              </a:rPr>
              <a:t>SDA ( STATISTICAL DATA ANALYSIS )</a:t>
            </a:r>
            <a:endParaRPr lang="en-US" dirty="0"/>
          </a:p>
        </p:txBody>
      </p:sp>
      <p:sp>
        <p:nvSpPr>
          <p:cNvPr id="4" name="TextBox 8">
            <a:extLst>
              <a:ext uri="{FF2B5EF4-FFF2-40B4-BE49-F238E27FC236}">
                <a16:creationId xmlns:a16="http://schemas.microsoft.com/office/drawing/2014/main" id="{E04962EE-1D08-4D85-A333-478B257CC00A}"/>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10" name="Picture 4" descr="Logo, company name&#10;&#10;Description automatically generated">
            <a:extLst>
              <a:ext uri="{FF2B5EF4-FFF2-40B4-BE49-F238E27FC236}">
                <a16:creationId xmlns:a16="http://schemas.microsoft.com/office/drawing/2014/main" id="{A2563B10-0B42-4585-9B8E-B8C605E8C7F6}"/>
              </a:ext>
            </a:extLst>
          </p:cNvPr>
          <p:cNvPicPr>
            <a:picLocks noChangeAspect="1"/>
          </p:cNvPicPr>
          <p:nvPr/>
        </p:nvPicPr>
        <p:blipFill>
          <a:blip r:embed="rId2"/>
          <a:stretch>
            <a:fillRect/>
          </a:stretch>
        </p:blipFill>
        <p:spPr>
          <a:xfrm>
            <a:off x="10488781" y="81464"/>
            <a:ext cx="1571626" cy="1551574"/>
          </a:xfrm>
          <a:prstGeom prst="rect">
            <a:avLst/>
          </a:prstGeom>
        </p:spPr>
      </p:pic>
      <p:sp>
        <p:nvSpPr>
          <p:cNvPr id="9" name="Content Placeholder 8">
            <a:extLst>
              <a:ext uri="{FF2B5EF4-FFF2-40B4-BE49-F238E27FC236}">
                <a16:creationId xmlns:a16="http://schemas.microsoft.com/office/drawing/2014/main" id="{F2B5BB61-A202-4B05-A377-1C1DF6699ACB}"/>
              </a:ext>
            </a:extLst>
          </p:cNvPr>
          <p:cNvSpPr>
            <a:spLocks noGrp="1"/>
          </p:cNvSpPr>
          <p:nvPr>
            <p:ph idx="1"/>
          </p:nvPr>
        </p:nvSpPr>
        <p:spPr>
          <a:xfrm>
            <a:off x="1295400" y="1223849"/>
            <a:ext cx="9601200" cy="4908594"/>
          </a:xfrm>
        </p:spPr>
        <p:txBody>
          <a:bodyPr>
            <a:normAutofit/>
          </a:bodyPr>
          <a:lstStyle/>
          <a:p>
            <a:pPr marL="0" indent="0" algn="ctr">
              <a:buNone/>
            </a:pPr>
            <a:r>
              <a:rPr lang="en-IN" b="1" u="sng" dirty="0"/>
              <a:t>LOCATION ESTIMATION </a:t>
            </a:r>
          </a:p>
          <a:p>
            <a:pPr>
              <a:buFont typeface="Wingdings" panose="05000000000000000000" pitchFamily="2" charset="2"/>
              <a:buChar char="v"/>
            </a:pPr>
            <a:r>
              <a:rPr lang="en-US" dirty="0"/>
              <a:t>To find `typical` or `central` value that best describes the data.</a:t>
            </a:r>
          </a:p>
          <a:p>
            <a:pPr>
              <a:buFont typeface="Wingdings" panose="05000000000000000000" pitchFamily="2" charset="2"/>
              <a:buChar char="Ø"/>
            </a:pPr>
            <a:r>
              <a:rPr lang="en-US" b="1" dirty="0"/>
              <a:t>Mean</a:t>
            </a:r>
            <a:r>
              <a:rPr lang="en-US" dirty="0"/>
              <a:t> = 32.95 or 33 (approx.)     </a:t>
            </a:r>
          </a:p>
          <a:p>
            <a:pPr>
              <a:buFont typeface="Wingdings" panose="05000000000000000000" pitchFamily="2" charset="2"/>
              <a:buChar char="Ø"/>
            </a:pPr>
            <a:r>
              <a:rPr lang="en-US" b="1" dirty="0"/>
              <a:t>Trimmed mean </a:t>
            </a:r>
            <a:r>
              <a:rPr lang="en-US" dirty="0"/>
              <a:t>= 10.62</a:t>
            </a:r>
          </a:p>
          <a:p>
            <a:pPr>
              <a:buFont typeface="Wingdings" panose="05000000000000000000" pitchFamily="2" charset="2"/>
              <a:buChar char="Ø"/>
            </a:pPr>
            <a:r>
              <a:rPr lang="en-US" b="1" dirty="0"/>
              <a:t>Median </a:t>
            </a:r>
            <a:r>
              <a:rPr lang="en-US" dirty="0"/>
              <a:t>= 127.5</a:t>
            </a:r>
          </a:p>
          <a:p>
            <a:pPr marL="0" indent="0" algn="ctr">
              <a:buNone/>
            </a:pPr>
            <a:r>
              <a:rPr lang="en-US" b="1" u="sng" dirty="0"/>
              <a:t>ESTIMATES OF VARIABILITY </a:t>
            </a:r>
          </a:p>
          <a:p>
            <a:pPr>
              <a:buFont typeface="Wingdings" panose="05000000000000000000" pitchFamily="2" charset="2"/>
              <a:buChar char="v"/>
            </a:pPr>
            <a:r>
              <a:rPr lang="en-US" dirty="0"/>
              <a:t>It measures whether data values are `Tightly Clustered` or `Spread`.</a:t>
            </a:r>
          </a:p>
          <a:p>
            <a:pPr>
              <a:buFont typeface="Wingdings" panose="05000000000000000000" pitchFamily="2" charset="2"/>
              <a:buChar char="Ø"/>
            </a:pPr>
            <a:r>
              <a:rPr lang="en-IN" b="1" dirty="0"/>
              <a:t>Mean absolute deviation (row ,dev)</a:t>
            </a:r>
            <a:r>
              <a:rPr lang="en-IN" dirty="0"/>
              <a:t> = (21,54.18096326 ) to (41998 ,54.998217)</a:t>
            </a:r>
          </a:p>
          <a:p>
            <a:pPr>
              <a:buFont typeface="Wingdings" panose="05000000000000000000" pitchFamily="2" charset="2"/>
              <a:buChar char="Ø"/>
            </a:pPr>
            <a:r>
              <a:rPr lang="en-IN" b="1" dirty="0"/>
              <a:t>Variance</a:t>
            </a:r>
            <a:r>
              <a:rPr lang="en-IN" dirty="0"/>
              <a:t> = [6481.95, 9632.64,  … , 6621.29, 7029.26]</a:t>
            </a:r>
          </a:p>
          <a:p>
            <a:pPr>
              <a:buFont typeface="Wingdings" panose="05000000000000000000" pitchFamily="2" charset="2"/>
              <a:buChar char="Ø"/>
            </a:pPr>
            <a:r>
              <a:rPr lang="en-IN" b="1" dirty="0"/>
              <a:t>Std. Deviation </a:t>
            </a:r>
            <a:r>
              <a:rPr lang="en-IN" dirty="0"/>
              <a:t>= [80.51, 98.14 ... 81.37, 83.84]</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0827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7CF4-C24B-4764-8905-C6EB6C43342D}"/>
              </a:ext>
            </a:extLst>
          </p:cNvPr>
          <p:cNvSpPr>
            <a:spLocks noGrp="1"/>
          </p:cNvSpPr>
          <p:nvPr>
            <p:ph type="title"/>
          </p:nvPr>
        </p:nvSpPr>
        <p:spPr>
          <a:xfrm>
            <a:off x="552450" y="363711"/>
            <a:ext cx="9601200" cy="659024"/>
          </a:xfrm>
        </p:spPr>
        <p:txBody>
          <a:bodyPr/>
          <a:lstStyle/>
          <a:p>
            <a:r>
              <a:rPr lang="en-US" dirty="0">
                <a:cs typeface="Arial"/>
              </a:rPr>
              <a:t>FORMULAS USED </a:t>
            </a:r>
            <a:endParaRPr lang="en-US" dirty="0"/>
          </a:p>
        </p:txBody>
      </p:sp>
      <p:sp>
        <p:nvSpPr>
          <p:cNvPr id="7" name="TextBox 6">
            <a:extLst>
              <a:ext uri="{FF2B5EF4-FFF2-40B4-BE49-F238E27FC236}">
                <a16:creationId xmlns:a16="http://schemas.microsoft.com/office/drawing/2014/main" id="{A0EFE0E0-B059-49DB-A10C-B5FC049E7F75}"/>
              </a:ext>
            </a:extLst>
          </p:cNvPr>
          <p:cNvSpPr txBox="1"/>
          <p:nvPr/>
        </p:nvSpPr>
        <p:spPr>
          <a:xfrm>
            <a:off x="552450" y="6210300"/>
            <a:ext cx="8515350" cy="369332"/>
          </a:xfrm>
          <a:prstGeom prst="rect">
            <a:avLst/>
          </a:prstGeom>
          <a:noFill/>
        </p:spPr>
        <p:txBody>
          <a:bodyPr wrap="square" rtlCol="0">
            <a:spAutoFit/>
          </a:bodyPr>
          <a:lstStyle/>
          <a:p>
            <a:r>
              <a:rPr lang="en-US" dirty="0"/>
              <a:t>Department of DSAI, DSPM IIIT-NR</a:t>
            </a:r>
          </a:p>
        </p:txBody>
      </p:sp>
      <p:pic>
        <p:nvPicPr>
          <p:cNvPr id="8" name="Picture 4" descr="Logo, company name&#10;&#10;Description automatically generated">
            <a:extLst>
              <a:ext uri="{FF2B5EF4-FFF2-40B4-BE49-F238E27FC236}">
                <a16:creationId xmlns:a16="http://schemas.microsoft.com/office/drawing/2014/main" id="{214602F2-BF58-46CD-9C74-7FCFED725D2E}"/>
              </a:ext>
            </a:extLst>
          </p:cNvPr>
          <p:cNvPicPr>
            <a:picLocks noChangeAspect="1"/>
          </p:cNvPicPr>
          <p:nvPr/>
        </p:nvPicPr>
        <p:blipFill>
          <a:blip r:embed="rId2"/>
          <a:stretch>
            <a:fillRect/>
          </a:stretch>
        </p:blipFill>
        <p:spPr>
          <a:xfrm>
            <a:off x="10488781" y="81464"/>
            <a:ext cx="1571626" cy="1551574"/>
          </a:xfrm>
          <a:prstGeom prst="rect">
            <a:avLst/>
          </a:prstGeom>
        </p:spPr>
      </p:pic>
      <p:pic>
        <p:nvPicPr>
          <p:cNvPr id="11" name="Content Placeholder 10">
            <a:extLst>
              <a:ext uri="{FF2B5EF4-FFF2-40B4-BE49-F238E27FC236}">
                <a16:creationId xmlns:a16="http://schemas.microsoft.com/office/drawing/2014/main" id="{F0031E8B-5A4E-4DF7-95A7-8BE765015194}"/>
              </a:ext>
            </a:extLst>
          </p:cNvPr>
          <p:cNvPicPr>
            <a:picLocks noGrp="1" noChangeAspect="1"/>
          </p:cNvPicPr>
          <p:nvPr>
            <p:ph idx="1"/>
          </p:nvPr>
        </p:nvPicPr>
        <p:blipFill>
          <a:blip r:embed="rId3"/>
          <a:stretch>
            <a:fillRect/>
          </a:stretch>
        </p:blipFill>
        <p:spPr>
          <a:xfrm>
            <a:off x="1220928" y="1881090"/>
            <a:ext cx="2367098" cy="655377"/>
          </a:xfrm>
        </p:spPr>
      </p:pic>
      <p:pic>
        <p:nvPicPr>
          <p:cNvPr id="13" name="Picture 12">
            <a:extLst>
              <a:ext uri="{FF2B5EF4-FFF2-40B4-BE49-F238E27FC236}">
                <a16:creationId xmlns:a16="http://schemas.microsoft.com/office/drawing/2014/main" id="{66DDCD93-5F5C-4BB4-ABFB-D67C16C85A59}"/>
              </a:ext>
            </a:extLst>
          </p:cNvPr>
          <p:cNvPicPr>
            <a:picLocks noChangeAspect="1"/>
          </p:cNvPicPr>
          <p:nvPr/>
        </p:nvPicPr>
        <p:blipFill>
          <a:blip r:embed="rId4"/>
          <a:stretch>
            <a:fillRect/>
          </a:stretch>
        </p:blipFill>
        <p:spPr>
          <a:xfrm>
            <a:off x="1220928" y="2809072"/>
            <a:ext cx="3947420" cy="670618"/>
          </a:xfrm>
          <a:prstGeom prst="rect">
            <a:avLst/>
          </a:prstGeom>
        </p:spPr>
      </p:pic>
      <p:pic>
        <p:nvPicPr>
          <p:cNvPr id="15" name="Picture 14">
            <a:extLst>
              <a:ext uri="{FF2B5EF4-FFF2-40B4-BE49-F238E27FC236}">
                <a16:creationId xmlns:a16="http://schemas.microsoft.com/office/drawing/2014/main" id="{AFE5588B-D255-45E0-B330-3A9F0F14764F}"/>
              </a:ext>
            </a:extLst>
          </p:cNvPr>
          <p:cNvPicPr>
            <a:picLocks noChangeAspect="1"/>
          </p:cNvPicPr>
          <p:nvPr/>
        </p:nvPicPr>
        <p:blipFill rotWithShape="1">
          <a:blip r:embed="rId5"/>
          <a:srcRect l="1378" t="6714" r="1769" b="5244"/>
          <a:stretch/>
        </p:blipFill>
        <p:spPr>
          <a:xfrm>
            <a:off x="1220928" y="3893488"/>
            <a:ext cx="4875072" cy="1570382"/>
          </a:xfrm>
          <a:prstGeom prst="rect">
            <a:avLst/>
          </a:prstGeom>
        </p:spPr>
      </p:pic>
      <p:pic>
        <p:nvPicPr>
          <p:cNvPr id="17" name="Picture 16">
            <a:extLst>
              <a:ext uri="{FF2B5EF4-FFF2-40B4-BE49-F238E27FC236}">
                <a16:creationId xmlns:a16="http://schemas.microsoft.com/office/drawing/2014/main" id="{16F67849-37F0-43F1-A633-C7295072F96D}"/>
              </a:ext>
            </a:extLst>
          </p:cNvPr>
          <p:cNvPicPr>
            <a:picLocks noChangeAspect="1"/>
          </p:cNvPicPr>
          <p:nvPr/>
        </p:nvPicPr>
        <p:blipFill>
          <a:blip r:embed="rId6"/>
          <a:stretch>
            <a:fillRect/>
          </a:stretch>
        </p:blipFill>
        <p:spPr>
          <a:xfrm>
            <a:off x="7074679" y="1882960"/>
            <a:ext cx="4141956" cy="693480"/>
          </a:xfrm>
          <a:prstGeom prst="rect">
            <a:avLst/>
          </a:prstGeom>
        </p:spPr>
      </p:pic>
      <p:pic>
        <p:nvPicPr>
          <p:cNvPr id="19" name="Picture 18">
            <a:extLst>
              <a:ext uri="{FF2B5EF4-FFF2-40B4-BE49-F238E27FC236}">
                <a16:creationId xmlns:a16="http://schemas.microsoft.com/office/drawing/2014/main" id="{1A0C618B-7FA6-4B6E-B96E-1E27973325EC}"/>
              </a:ext>
            </a:extLst>
          </p:cNvPr>
          <p:cNvPicPr>
            <a:picLocks noChangeAspect="1"/>
          </p:cNvPicPr>
          <p:nvPr/>
        </p:nvPicPr>
        <p:blipFill>
          <a:blip r:embed="rId7"/>
          <a:stretch>
            <a:fillRect/>
          </a:stretch>
        </p:blipFill>
        <p:spPr>
          <a:xfrm>
            <a:off x="6996822" y="2737700"/>
            <a:ext cx="3545608" cy="739204"/>
          </a:xfrm>
          <a:prstGeom prst="rect">
            <a:avLst/>
          </a:prstGeom>
        </p:spPr>
      </p:pic>
      <p:pic>
        <p:nvPicPr>
          <p:cNvPr id="21" name="Picture 20">
            <a:extLst>
              <a:ext uri="{FF2B5EF4-FFF2-40B4-BE49-F238E27FC236}">
                <a16:creationId xmlns:a16="http://schemas.microsoft.com/office/drawing/2014/main" id="{5D380E13-48B1-47A0-98B7-B19A36480BB7}"/>
              </a:ext>
            </a:extLst>
          </p:cNvPr>
          <p:cNvPicPr>
            <a:picLocks noChangeAspect="1"/>
          </p:cNvPicPr>
          <p:nvPr/>
        </p:nvPicPr>
        <p:blipFill>
          <a:blip r:embed="rId8"/>
          <a:stretch>
            <a:fillRect/>
          </a:stretch>
        </p:blipFill>
        <p:spPr>
          <a:xfrm>
            <a:off x="6996822" y="3893488"/>
            <a:ext cx="4141956" cy="548688"/>
          </a:xfrm>
          <a:prstGeom prst="rect">
            <a:avLst/>
          </a:prstGeom>
        </p:spPr>
      </p:pic>
      <p:sp>
        <p:nvSpPr>
          <p:cNvPr id="22" name="TextBox 21">
            <a:extLst>
              <a:ext uri="{FF2B5EF4-FFF2-40B4-BE49-F238E27FC236}">
                <a16:creationId xmlns:a16="http://schemas.microsoft.com/office/drawing/2014/main" id="{27597C0B-E611-4710-B761-4AA874367957}"/>
              </a:ext>
            </a:extLst>
          </p:cNvPr>
          <p:cNvSpPr txBox="1"/>
          <p:nvPr/>
        </p:nvSpPr>
        <p:spPr>
          <a:xfrm>
            <a:off x="1353378" y="1304859"/>
            <a:ext cx="4469296" cy="369332"/>
          </a:xfrm>
          <a:prstGeom prst="rect">
            <a:avLst/>
          </a:prstGeom>
          <a:noFill/>
        </p:spPr>
        <p:txBody>
          <a:bodyPr wrap="square" rtlCol="0">
            <a:spAutoFit/>
          </a:bodyPr>
          <a:lstStyle/>
          <a:p>
            <a:r>
              <a:rPr lang="en-IN" b="1" u="sng" dirty="0"/>
              <a:t>LOCATION ESTIMATES</a:t>
            </a:r>
          </a:p>
        </p:txBody>
      </p:sp>
      <p:sp>
        <p:nvSpPr>
          <p:cNvPr id="23" name="TextBox 22">
            <a:extLst>
              <a:ext uri="{FF2B5EF4-FFF2-40B4-BE49-F238E27FC236}">
                <a16:creationId xmlns:a16="http://schemas.microsoft.com/office/drawing/2014/main" id="{3CC9FA78-CBEC-4788-8547-D57D3A28BEDA}"/>
              </a:ext>
            </a:extLst>
          </p:cNvPr>
          <p:cNvSpPr txBox="1"/>
          <p:nvPr/>
        </p:nvSpPr>
        <p:spPr>
          <a:xfrm>
            <a:off x="6602244" y="1272209"/>
            <a:ext cx="3886537" cy="369332"/>
          </a:xfrm>
          <a:prstGeom prst="rect">
            <a:avLst/>
          </a:prstGeom>
          <a:noFill/>
        </p:spPr>
        <p:txBody>
          <a:bodyPr wrap="square" rtlCol="0">
            <a:spAutoFit/>
          </a:bodyPr>
          <a:lstStyle/>
          <a:p>
            <a:pPr algn="ctr"/>
            <a:r>
              <a:rPr lang="en-IN" b="1" u="sng" dirty="0"/>
              <a:t>VARIABILITY ESTIMATES</a:t>
            </a:r>
          </a:p>
        </p:txBody>
      </p:sp>
      <p:sp>
        <p:nvSpPr>
          <p:cNvPr id="24" name="TextBox 23">
            <a:extLst>
              <a:ext uri="{FF2B5EF4-FFF2-40B4-BE49-F238E27FC236}">
                <a16:creationId xmlns:a16="http://schemas.microsoft.com/office/drawing/2014/main" id="{ECEEA852-B898-4A3F-9C79-516443FF8E33}"/>
              </a:ext>
            </a:extLst>
          </p:cNvPr>
          <p:cNvSpPr txBox="1"/>
          <p:nvPr/>
        </p:nvSpPr>
        <p:spPr>
          <a:xfrm>
            <a:off x="833302" y="2024112"/>
            <a:ext cx="387626" cy="369332"/>
          </a:xfrm>
          <a:prstGeom prst="rect">
            <a:avLst/>
          </a:prstGeom>
          <a:noFill/>
        </p:spPr>
        <p:txBody>
          <a:bodyPr wrap="square" rtlCol="0">
            <a:spAutoFit/>
          </a:bodyPr>
          <a:lstStyle/>
          <a:p>
            <a:r>
              <a:rPr lang="en-IN" dirty="0"/>
              <a:t>1.</a:t>
            </a:r>
          </a:p>
        </p:txBody>
      </p:sp>
      <p:sp>
        <p:nvSpPr>
          <p:cNvPr id="25" name="TextBox 24">
            <a:extLst>
              <a:ext uri="{FF2B5EF4-FFF2-40B4-BE49-F238E27FC236}">
                <a16:creationId xmlns:a16="http://schemas.microsoft.com/office/drawing/2014/main" id="{E406FCB0-EF7E-4D92-BB70-2568182346C3}"/>
              </a:ext>
            </a:extLst>
          </p:cNvPr>
          <p:cNvSpPr txBox="1"/>
          <p:nvPr/>
        </p:nvSpPr>
        <p:spPr>
          <a:xfrm>
            <a:off x="833303" y="2980488"/>
            <a:ext cx="387625" cy="369332"/>
          </a:xfrm>
          <a:prstGeom prst="rect">
            <a:avLst/>
          </a:prstGeom>
          <a:noFill/>
        </p:spPr>
        <p:txBody>
          <a:bodyPr wrap="square" rtlCol="0">
            <a:spAutoFit/>
          </a:bodyPr>
          <a:lstStyle/>
          <a:p>
            <a:r>
              <a:rPr lang="en-IN" dirty="0"/>
              <a:t>2.</a:t>
            </a:r>
          </a:p>
        </p:txBody>
      </p:sp>
      <p:sp>
        <p:nvSpPr>
          <p:cNvPr id="26" name="TextBox 25">
            <a:extLst>
              <a:ext uri="{FF2B5EF4-FFF2-40B4-BE49-F238E27FC236}">
                <a16:creationId xmlns:a16="http://schemas.microsoft.com/office/drawing/2014/main" id="{7C27CF3A-DA7C-4923-ACC7-C443D7A0E31D}"/>
              </a:ext>
            </a:extLst>
          </p:cNvPr>
          <p:cNvSpPr txBox="1"/>
          <p:nvPr/>
        </p:nvSpPr>
        <p:spPr>
          <a:xfrm>
            <a:off x="833302" y="4017560"/>
            <a:ext cx="387625" cy="369332"/>
          </a:xfrm>
          <a:prstGeom prst="rect">
            <a:avLst/>
          </a:prstGeom>
          <a:noFill/>
        </p:spPr>
        <p:txBody>
          <a:bodyPr wrap="square" rtlCol="0">
            <a:spAutoFit/>
          </a:bodyPr>
          <a:lstStyle/>
          <a:p>
            <a:r>
              <a:rPr lang="en-IN" dirty="0"/>
              <a:t>3.</a:t>
            </a:r>
          </a:p>
        </p:txBody>
      </p:sp>
      <p:sp>
        <p:nvSpPr>
          <p:cNvPr id="27" name="TextBox 26">
            <a:extLst>
              <a:ext uri="{FF2B5EF4-FFF2-40B4-BE49-F238E27FC236}">
                <a16:creationId xmlns:a16="http://schemas.microsoft.com/office/drawing/2014/main" id="{1DDB71A0-BFD8-4459-8F33-6ED039CD1F2E}"/>
              </a:ext>
            </a:extLst>
          </p:cNvPr>
          <p:cNvSpPr txBox="1"/>
          <p:nvPr/>
        </p:nvSpPr>
        <p:spPr>
          <a:xfrm>
            <a:off x="6629917" y="2058125"/>
            <a:ext cx="394578" cy="369332"/>
          </a:xfrm>
          <a:prstGeom prst="rect">
            <a:avLst/>
          </a:prstGeom>
          <a:noFill/>
        </p:spPr>
        <p:txBody>
          <a:bodyPr wrap="square" rtlCol="0">
            <a:spAutoFit/>
          </a:bodyPr>
          <a:lstStyle/>
          <a:p>
            <a:r>
              <a:rPr lang="en-IN" dirty="0"/>
              <a:t>1.</a:t>
            </a:r>
          </a:p>
        </p:txBody>
      </p:sp>
      <p:sp>
        <p:nvSpPr>
          <p:cNvPr id="28" name="TextBox 27">
            <a:extLst>
              <a:ext uri="{FF2B5EF4-FFF2-40B4-BE49-F238E27FC236}">
                <a16:creationId xmlns:a16="http://schemas.microsoft.com/office/drawing/2014/main" id="{0E4AE29E-AA3C-48C9-B0FB-88ECA8987388}"/>
              </a:ext>
            </a:extLst>
          </p:cNvPr>
          <p:cNvSpPr txBox="1"/>
          <p:nvPr/>
        </p:nvSpPr>
        <p:spPr>
          <a:xfrm>
            <a:off x="6680101" y="2980488"/>
            <a:ext cx="394578" cy="369332"/>
          </a:xfrm>
          <a:prstGeom prst="rect">
            <a:avLst/>
          </a:prstGeom>
          <a:noFill/>
        </p:spPr>
        <p:txBody>
          <a:bodyPr wrap="square" rtlCol="0">
            <a:spAutoFit/>
          </a:bodyPr>
          <a:lstStyle/>
          <a:p>
            <a:r>
              <a:rPr lang="en-IN" dirty="0"/>
              <a:t>2.</a:t>
            </a:r>
          </a:p>
        </p:txBody>
      </p:sp>
      <p:sp>
        <p:nvSpPr>
          <p:cNvPr id="29" name="TextBox 28">
            <a:extLst>
              <a:ext uri="{FF2B5EF4-FFF2-40B4-BE49-F238E27FC236}">
                <a16:creationId xmlns:a16="http://schemas.microsoft.com/office/drawing/2014/main" id="{6816DCD7-2AE6-48AD-9F7F-F8287511E89B}"/>
              </a:ext>
            </a:extLst>
          </p:cNvPr>
          <p:cNvSpPr txBox="1"/>
          <p:nvPr/>
        </p:nvSpPr>
        <p:spPr>
          <a:xfrm>
            <a:off x="6680101" y="3911584"/>
            <a:ext cx="394578"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50885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1181</TotalTime>
  <Words>1789</Words>
  <Application>Microsoft Office PowerPoint</Application>
  <PresentationFormat>Widescreen</PresentationFormat>
  <Paragraphs>198</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Cambria Math</vt:lpstr>
      <vt:lpstr>Roboto</vt:lpstr>
      <vt:lpstr>Wingdings</vt:lpstr>
      <vt:lpstr>Diamond Grid 16x9</vt:lpstr>
      <vt:lpstr>INTERNATIONAL INSTITUTE OF INFORMATION TECHNOLOGY, NAYA RAIPUR  STATISTICAL DATA ANALYSIS COURSE PROJECT</vt:lpstr>
      <vt:lpstr>GROUP MEMBERS</vt:lpstr>
      <vt:lpstr>Table of Content</vt:lpstr>
      <vt:lpstr>OBJECTIVE </vt:lpstr>
      <vt:lpstr>DATASET USED</vt:lpstr>
      <vt:lpstr>THE PROJECT PIPELINE </vt:lpstr>
      <vt:lpstr>DATA VISUALISATION </vt:lpstr>
      <vt:lpstr>SDA ( STATISTICAL DATA ANALYSIS )</vt:lpstr>
      <vt:lpstr>FORMULAS USED </vt:lpstr>
      <vt:lpstr>SDA ( STATISTICAL DATA ANALYSIS</vt:lpstr>
      <vt:lpstr>SDA ( STATISTICAL DATA ANALYSIS )</vt:lpstr>
      <vt:lpstr>SDA ( STATISTICAL DATA ANALYSIS</vt:lpstr>
      <vt:lpstr>HYPOTHESIS TESTING </vt:lpstr>
      <vt:lpstr>HYPOTHESIS TESTING </vt:lpstr>
      <vt:lpstr>HYPOTHESIS TESTING </vt:lpstr>
      <vt:lpstr>WHAT WE DID </vt:lpstr>
      <vt:lpstr>DIMENSIONALITY REDUCTION  </vt:lpstr>
      <vt:lpstr>PCA ( PRINCIPAL COMPONENT ANALYSIS )</vt:lpstr>
      <vt:lpstr>PCA VISUALIZATION</vt:lpstr>
      <vt:lpstr>SVD ( SINGULAR VALUE DECOMPOSITION ) </vt:lpstr>
      <vt:lpstr>SVD VISUALIZATION </vt:lpstr>
      <vt:lpstr>LDA ( LINEAR DISCRIMINANT ANALYSIS )</vt:lpstr>
      <vt:lpstr>LDA VISUALIZATION </vt:lpstr>
      <vt:lpstr>CLASSICATION OF THE DATA </vt:lpstr>
      <vt:lpstr>CLASSIFICATION OF THE DATA</vt:lpstr>
      <vt:lpstr>THE DECISION TREE VISUALIZATION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Prabhat Kumar</dc:creator>
  <cp:keywords>Mini Project Report</cp:keywords>
  <cp:lastModifiedBy>Abhishek chaudhary</cp:lastModifiedBy>
  <cp:revision>125</cp:revision>
  <dcterms:created xsi:type="dcterms:W3CDTF">2021-03-05T09:09:37Z</dcterms:created>
  <dcterms:modified xsi:type="dcterms:W3CDTF">2021-05-02T11:09:35Z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