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499" r:id="rId3"/>
    <p:sldId id="524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3" r:id="rId20"/>
    <p:sldId id="554" r:id="rId21"/>
    <p:sldId id="555" r:id="rId22"/>
    <p:sldId id="556" r:id="rId23"/>
    <p:sldId id="557" r:id="rId24"/>
    <p:sldId id="558" r:id="rId25"/>
    <p:sldId id="366" r:id="rId26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0">
          <p15:clr>
            <a:srgbClr val="A4A3A4"/>
          </p15:clr>
        </p15:guide>
        <p15:guide id="5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B1"/>
    <a:srgbClr val="7162E1"/>
    <a:srgbClr val="134CD4"/>
    <a:srgbClr val="4E18FF"/>
    <a:srgbClr val="E52BFF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15" autoAdjust="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>
        <p:guide orient="horz" pos="2160"/>
        <p:guide orient="horz" pos="240"/>
        <p:guide orient="horz" pos="432"/>
        <p:guide pos="288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530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EB5917D-5E20-EC4F-B422-E113973634A7}" type="datetime1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0937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40363" cy="446722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432925"/>
            <a:ext cx="2946400" cy="49530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D7377E1-020A-AA45-892A-37A3BF3B6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243138"/>
            <a:ext cx="90947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786188" y="6623050"/>
            <a:ext cx="16017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32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14313" y="6618288"/>
            <a:ext cx="145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latin typeface="Trebuchet MS" pitchFamily="34" charset="0"/>
                <a:ea typeface="MS PGothic" pitchFamily="34" charset="-128"/>
              </a:rPr>
              <a:t>Strictly Confidential</a:t>
            </a:r>
            <a:endParaRPr lang="en-US" sz="3200" smtClean="0">
              <a:latin typeface="Trebuchet MS" pitchFamily="34" charset="0"/>
              <a:ea typeface="MS PGothic" pitchFamily="3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54000"/>
            <a:ext cx="1982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8"/>
          <p:cNvGrpSpPr>
            <a:grpSpLocks/>
          </p:cNvGrpSpPr>
          <p:nvPr userDrawn="1"/>
        </p:nvGrpSpPr>
        <p:grpSpPr bwMode="auto">
          <a:xfrm>
            <a:off x="4495800" y="914400"/>
            <a:ext cx="4087813" cy="4078288"/>
            <a:chOff x="4495800" y="1231900"/>
            <a:chExt cx="4087368" cy="4078224"/>
          </a:xfrm>
        </p:grpSpPr>
        <p:sp>
          <p:nvSpPr>
            <p:cNvPr id="9" name="Oval 8"/>
            <p:cNvSpPr/>
            <p:nvPr userDrawn="1"/>
          </p:nvSpPr>
          <p:spPr>
            <a:xfrm>
              <a:off x="4495800" y="1231900"/>
              <a:ext cx="4087368" cy="4078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" name="Picture 12" descr="SI-2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900" y="1257300"/>
              <a:ext cx="4023360" cy="403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4572000" y="2438400"/>
            <a:ext cx="3565400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</a:effectLst>
                <a:latin typeface="Trebuchet MS" pitchFamily="34" charset="0"/>
                <a:ea typeface="ＭＳ Ｐゴシック" pitchFamily="31" charset="-128"/>
                <a:cs typeface="+mn-cs"/>
              </a:rPr>
              <a:t>Pioneering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</a:effectLst>
                <a:latin typeface="Trebuchet MS" pitchFamily="34" charset="0"/>
                <a:ea typeface="ＭＳ Ｐゴシック" pitchFamily="31" charset="-128"/>
                <a:cs typeface="+mn-cs"/>
              </a:rPr>
              <a:t>Scientific Intelligence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3999" y="4805388"/>
            <a:ext cx="8278813" cy="909628"/>
          </a:xfrm>
        </p:spPr>
        <p:txBody>
          <a:bodyPr>
            <a:normAutofit/>
          </a:bodyPr>
          <a:lstStyle>
            <a:lvl1pPr algn="l">
              <a:defRPr sz="28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54000" y="5767388"/>
            <a:ext cx="4876800" cy="7239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6422EDC1-BEEB-8D49-8E75-281C3ED0B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781800" y="6623050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010400" cy="766762"/>
          </a:xfrm>
        </p:spPr>
        <p:txBody>
          <a:bodyPr>
            <a:norm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81200"/>
            <a:ext cx="4192588" cy="4144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1179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4144963"/>
          </a:xfrm>
        </p:spPr>
        <p:txBody>
          <a:bodyPr/>
          <a:lstStyle>
            <a:lvl1pPr>
              <a:defRPr lang="en-US" sz="22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3DB39588-55F9-9942-87B9-F9B5057B8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1818E98-79AF-004E-A2FE-866FB2E8D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70675"/>
            <a:ext cx="9144000" cy="187325"/>
          </a:xfrm>
          <a:prstGeom prst="rect">
            <a:avLst/>
          </a:prstGeom>
          <a:solidFill>
            <a:srgbClr val="003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7529513" y="6629400"/>
            <a:ext cx="1541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Verdana" charset="0"/>
                <a:cs typeface="Verdana" charset="0"/>
              </a:rPr>
              <a:t>www.strandls.com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654050"/>
            <a:ext cx="168116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 userDrawn="1"/>
        </p:nvSpPr>
        <p:spPr>
          <a:xfrm>
            <a:off x="5524500" y="466725"/>
            <a:ext cx="685800" cy="685800"/>
          </a:xfrm>
          <a:prstGeom prst="ellipse">
            <a:avLst/>
          </a:prstGeom>
          <a:solidFill>
            <a:srgbClr val="003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377B"/>
              </a:buClr>
              <a:buFont typeface="Wingdings" panose="05000000000000000000" pitchFamily="2" charset="2"/>
              <a:buChar char="§"/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" y="452734"/>
            <a:ext cx="5419724" cy="710294"/>
          </a:xfrm>
          <a:custGeom>
            <a:avLst/>
            <a:gdLst>
              <a:gd name="connsiteX0" fmla="*/ 0 w 6490608"/>
              <a:gd name="connsiteY0" fmla="*/ 0 h 710294"/>
              <a:gd name="connsiteX1" fmla="*/ 5849544 w 6490608"/>
              <a:gd name="connsiteY1" fmla="*/ 0 h 710294"/>
              <a:gd name="connsiteX2" fmla="*/ 6170076 w 6490608"/>
              <a:gd name="connsiteY2" fmla="*/ 0 h 710294"/>
              <a:gd name="connsiteX3" fmla="*/ 6490608 w 6490608"/>
              <a:gd name="connsiteY3" fmla="*/ 355147 h 710294"/>
              <a:gd name="connsiteX4" fmla="*/ 6170076 w 6490608"/>
              <a:gd name="connsiteY4" fmla="*/ 710294 h 710294"/>
              <a:gd name="connsiteX5" fmla="*/ 5849544 w 6490608"/>
              <a:gd name="connsiteY5" fmla="*/ 710293 h 710294"/>
              <a:gd name="connsiteX6" fmla="*/ 0 w 6490608"/>
              <a:gd name="connsiteY6" fmla="*/ 710293 h 71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0608" h="710294">
                <a:moveTo>
                  <a:pt x="0" y="0"/>
                </a:moveTo>
                <a:lnTo>
                  <a:pt x="5849544" y="0"/>
                </a:lnTo>
                <a:lnTo>
                  <a:pt x="6170076" y="0"/>
                </a:lnTo>
                <a:cubicBezTo>
                  <a:pt x="6347101" y="0"/>
                  <a:pt x="6490608" y="159005"/>
                  <a:pt x="6490608" y="355147"/>
                </a:cubicBezTo>
                <a:cubicBezTo>
                  <a:pt x="6490608" y="551289"/>
                  <a:pt x="6347101" y="710294"/>
                  <a:pt x="6170076" y="710294"/>
                </a:cubicBezTo>
                <a:lnTo>
                  <a:pt x="5849544" y="710293"/>
                </a:lnTo>
                <a:lnTo>
                  <a:pt x="0" y="710293"/>
                </a:lnTo>
                <a:close/>
              </a:path>
            </a:pathLst>
          </a:custGeom>
          <a:solidFill>
            <a:srgbClr val="00377B"/>
          </a:solidFill>
        </p:spPr>
        <p:txBody>
          <a:bodyPr lIns="45720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7529513" y="6629400"/>
            <a:ext cx="1541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Verdana" charset="0"/>
                <a:cs typeface="Verdana" charset="0"/>
              </a:rPr>
              <a:t>www.strandls.com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894388"/>
            <a:ext cx="218598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09550" y="4386980"/>
            <a:ext cx="4886325" cy="1280160"/>
          </a:xfrm>
          <a:prstGeom prst="rect">
            <a:avLst/>
          </a:prstGeom>
          <a:noFill/>
          <a:ln>
            <a:noFill/>
          </a:ln>
        </p:spPr>
        <p:txBody>
          <a:bodyPr lIns="36576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D37939F-7ADE-6646-A5DA-84A0CDB0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010400" cy="762000"/>
          </a:xfrm>
        </p:spPr>
        <p:txBody>
          <a:bodyPr>
            <a:norm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06963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defRPr sz="2200">
                <a:latin typeface="Trebuchet MS" pitchFamily="34" charset="0"/>
              </a:defRPr>
            </a:lvl2pPr>
            <a:lvl3pPr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1800"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BEAAABB3-ACF9-BF40-B252-71594BDE6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8737600" y="6616700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225B996D-307C-B74D-9873-881D7BCF6EB6}" type="slidenum">
              <a:rPr lang="en-US" sz="1100" smtClean="0">
                <a:latin typeface="Trebuchet MS" charset="0"/>
                <a:ea typeface="MS PGothic" charset="0"/>
                <a:cs typeface="MS PGothic" charset="0"/>
              </a:rPr>
              <a:pPr eaLnBrk="1" hangingPunct="1">
                <a:defRPr/>
              </a:pPr>
              <a:t>‹#›</a:t>
            </a:fld>
            <a:endParaRPr lang="en-US" sz="11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010400" cy="762000"/>
          </a:xfrm>
        </p:spPr>
        <p:txBody>
          <a:bodyPr>
            <a:norm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14800" cy="715962"/>
          </a:xfrm>
        </p:spPr>
        <p:txBody>
          <a:bodyPr anchor="b"/>
          <a:lstStyle>
            <a:lvl1pPr marL="0" indent="0">
              <a:buNone/>
              <a:defRPr sz="2400" b="0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81200"/>
            <a:ext cx="4192588" cy="4144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55700"/>
            <a:ext cx="4041775" cy="685800"/>
          </a:xfrm>
        </p:spPr>
        <p:txBody>
          <a:bodyPr anchor="b"/>
          <a:lstStyle>
            <a:lvl1pPr marL="0" indent="0">
              <a:buNone/>
              <a:defRPr sz="2400" b="0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743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A17C3D9-3F25-7649-8DDF-8DD1304EE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209800"/>
            <a:ext cx="9094787" cy="1644650"/>
          </a:xfrm>
          <a:prstGeom prst="rect">
            <a:avLst/>
          </a:prstGeom>
          <a:noFill/>
          <a:ln>
            <a:noFill/>
          </a:ln>
          <a:effectLst>
            <a:outerShdw blurRad="63500" dist="50800" sx="999" sy="999" algn="ctr" rotWithShape="0">
              <a:srgbClr val="00000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ord 3"/>
          <p:cNvSpPr/>
          <p:nvPr userDrawn="1"/>
        </p:nvSpPr>
        <p:spPr>
          <a:xfrm rot="17472724">
            <a:off x="5984875" y="-285750"/>
            <a:ext cx="954088" cy="954088"/>
          </a:xfrm>
          <a:prstGeom prst="chord">
            <a:avLst>
              <a:gd name="adj1" fmla="val 2700000"/>
              <a:gd name="adj2" fmla="val 16445264"/>
            </a:avLst>
          </a:prstGeom>
          <a:noFill/>
          <a:ln w="19050" cap="flat" cmpd="sng" algn="ctr">
            <a:solidFill>
              <a:srgbClr val="4F81BD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Calibri"/>
              <a:ea typeface="ＭＳ Ｐゴシック" pitchFamily="31" charset="-128"/>
              <a:cs typeface="+mn-cs"/>
            </a:endParaRPr>
          </a:p>
        </p:txBody>
      </p:sp>
      <p:sp>
        <p:nvSpPr>
          <p:cNvPr id="5" name="Oval 8"/>
          <p:cNvSpPr>
            <a:spLocks noChangeAspect="1"/>
          </p:cNvSpPr>
          <p:nvPr userDrawn="1"/>
        </p:nvSpPr>
        <p:spPr bwMode="auto">
          <a:xfrm>
            <a:off x="6057900" y="5475288"/>
            <a:ext cx="809625" cy="811212"/>
          </a:xfrm>
          <a:prstGeom prst="ellipse">
            <a:avLst/>
          </a:prstGeom>
          <a:noFill/>
          <a:ln w="19050">
            <a:solidFill>
              <a:srgbClr val="B7DE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" name="Chord 5"/>
          <p:cNvSpPr>
            <a:spLocks noChangeAspect="1"/>
          </p:cNvSpPr>
          <p:nvPr userDrawn="1"/>
        </p:nvSpPr>
        <p:spPr bwMode="auto">
          <a:xfrm rot="6763549">
            <a:off x="6163469" y="6466681"/>
            <a:ext cx="558800" cy="560388"/>
          </a:xfrm>
          <a:prstGeom prst="chord">
            <a:avLst/>
          </a:prstGeom>
          <a:noFill/>
          <a:ln w="127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Calibri"/>
              <a:ea typeface="ＭＳ Ｐゴシック" pitchFamily="31" charset="-128"/>
              <a:cs typeface="+mn-cs"/>
            </a:endParaRPr>
          </a:p>
        </p:txBody>
      </p:sp>
      <p:sp>
        <p:nvSpPr>
          <p:cNvPr id="7" name="Oval 10"/>
          <p:cNvSpPr>
            <a:spLocks noChangeArrowheads="1"/>
          </p:cNvSpPr>
          <p:nvPr userDrawn="1"/>
        </p:nvSpPr>
        <p:spPr bwMode="auto">
          <a:xfrm>
            <a:off x="4429125" y="1147763"/>
            <a:ext cx="4067175" cy="40671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786188" y="6623050"/>
            <a:ext cx="16017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solidFill>
                  <a:srgbClr val="0D0D0D"/>
                </a:solidFill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3200" smtClean="0">
              <a:solidFill>
                <a:srgbClr val="0D0D0D"/>
              </a:solidFill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14313" y="6618288"/>
            <a:ext cx="145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solidFill>
                  <a:srgbClr val="0D0D0D"/>
                </a:solidFill>
                <a:latin typeface="Trebuchet MS" pitchFamily="34" charset="0"/>
                <a:ea typeface="MS PGothic" pitchFamily="34" charset="-128"/>
              </a:rPr>
              <a:t>Strictly Confidential</a:t>
            </a:r>
            <a:endParaRPr lang="en-US" sz="3200" smtClean="0">
              <a:solidFill>
                <a:srgbClr val="0D0D0D"/>
              </a:solidFill>
              <a:latin typeface="Trebuchet MS" pitchFamily="34" charset="0"/>
              <a:ea typeface="MS PGothic" pitchFamily="34" charset="-128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54000"/>
            <a:ext cx="1982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755834" y="2200276"/>
            <a:ext cx="3443286" cy="20859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cap="none">
                <a:latin typeface="Trebuchet MS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91CB8CC-7407-404B-9F47-9D062F3C9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17119EE-C2D5-7B47-980F-D5D85213E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781800" y="6623050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62800" cy="762000"/>
          </a:xfrm>
        </p:spPr>
        <p:txBody>
          <a:bodyPr>
            <a:normAutofit/>
          </a:bodyPr>
          <a:lstStyle>
            <a:lvl1pPr algn="l">
              <a:defRPr sz="24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06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069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2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6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600" kern="1200" dirty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BB77FF2-D1E2-A14F-82BD-7E7590D25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3A6AD9-207D-434D-9B9E-332E22C150BD}" type="datetime1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B657EBC-27AC-AF4E-B02A-D46BAC174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6" r:id="rId1"/>
    <p:sldLayoutId id="2147485247" r:id="rId2"/>
    <p:sldLayoutId id="2147485248" r:id="rId3"/>
    <p:sldLayoutId id="2147485249" r:id="rId4"/>
    <p:sldLayoutId id="2147485250" r:id="rId5"/>
    <p:sldLayoutId id="214748525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7BB2DAF-0F65-9144-B2BD-30DA89281DD5}" type="datetime1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6990370-30DE-7341-AEB7-89D8DCC86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2" r:id="rId1"/>
    <p:sldLayoutId id="2147485253" r:id="rId2"/>
    <p:sldLayoutId id="2147485254" r:id="rId3"/>
    <p:sldLayoutId id="2147485255" r:id="rId4"/>
    <p:sldLayoutId id="2147485256" r:id="rId5"/>
    <p:sldLayoutId id="2147485257" r:id="rId6"/>
    <p:sldLayoutId id="2147485258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-95250" y="4386263"/>
            <a:ext cx="5200650" cy="1281112"/>
          </a:xfrm>
        </p:spPr>
        <p:txBody>
          <a:bodyPr/>
          <a:lstStyle/>
          <a:p>
            <a:r>
              <a:rPr lang="en-US" smtClean="0">
                <a:latin typeface="Calibri" charset="0"/>
                <a:ea typeface="MS PGothic" charset="0"/>
              </a:rPr>
              <a:t>Colorblindness</a:t>
            </a:r>
            <a:endParaRPr lang="en-US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Interrupted Recipes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10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77" y="5237638"/>
            <a:ext cx="81758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Recipes in the genome are not continuous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Exons</a:t>
            </a:r>
            <a:r>
              <a:rPr lang="en-US" dirty="0" smtClean="0"/>
              <a:t> carry the recipes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Intervening </a:t>
            </a:r>
            <a:r>
              <a:rPr lang="en-US" b="1" dirty="0" smtClean="0"/>
              <a:t>Introns</a:t>
            </a:r>
            <a:r>
              <a:rPr lang="en-US" dirty="0" smtClean="0"/>
              <a:t> are skipped when the recipe is executed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Green and Red recipes are almost identical, just 15 differences confined to exons 2, 3, 4 and 5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692"/>
            <a:ext cx="8902700" cy="14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7209"/>
            <a:ext cx="9144000" cy="1854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6686" y="1605930"/>
            <a:ext cx="113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S or Blue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3638" y="3206815"/>
            <a:ext cx="111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L and M</a:t>
            </a:r>
            <a:endParaRPr lang="en-US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0012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My Recipes and Yours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11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772" y="4355951"/>
            <a:ext cx="817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differ in just roughly 1 in a 1000 places; so a few million differences in all!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., in exon 3 of the green sensor recipe, I have G where many have an A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305"/>
            <a:ext cx="9105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Cooking up New Recipes: Crossing-Over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12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355951"/>
            <a:ext cx="817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Which of her two X chromosomes does a mother give to her child?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Neither. She produces a </a:t>
            </a:r>
            <a:r>
              <a:rPr lang="en-US" b="1" dirty="0" smtClean="0"/>
              <a:t>mosaic</a:t>
            </a:r>
            <a:r>
              <a:rPr lang="en-US" dirty="0"/>
              <a:t> </a:t>
            </a:r>
            <a:r>
              <a:rPr lang="en-US" dirty="0" smtClean="0"/>
              <a:t>using a crossing-over procedure.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0" y="1454297"/>
            <a:ext cx="7304705" cy="27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Lopsided Cuts while Crossing-over?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13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355951"/>
            <a:ext cx="8175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Which of her two X chromosomes does a mother give to her child?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crossing-over cut the two X chromosomes in different places, as in the first cut here?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Typically not, because the character sequences at the two places must be very similar, unlike what is shown.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1" y="1491353"/>
            <a:ext cx="8364727" cy="3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Crossing over for the Red-Green Genes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14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639343"/>
            <a:ext cx="8175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red and green genes are right next to each other in the genome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are actually 2 green genes next to each other, only the first recipe is executed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Crossing-over can create new recipes as shown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" y="1252665"/>
            <a:ext cx="8280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 smtClean="0"/>
              <a:t>Lopsides</a:t>
            </a:r>
            <a:r>
              <a:rPr lang="en-US" sz="2400" dirty="0" smtClean="0"/>
              <a:t> Cuts: Red and Green Genes?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15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639343"/>
            <a:ext cx="81758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These cuts can actually happen because the red and green genes have almost identical character sequences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And this can lead to the creation of some new hybrid red-green recipes.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3" y="1451979"/>
            <a:ext cx="8356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Hybrid Red-Green Recipes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16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639343"/>
            <a:ext cx="817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There are just two genes in the first case, four in the second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both cases, note the red-green hybrid gene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1" y="1939623"/>
            <a:ext cx="8369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Hybrid Red-Green Recipes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17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639343"/>
            <a:ext cx="8175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There are just two genes in the first case, four in the second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both cases, note the red-green hybrid gene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could bring the two sensor peaks closer, as we say earlier!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1" y="1939623"/>
            <a:ext cx="8369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Peek at My Recipes: NGS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18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366440"/>
            <a:ext cx="8175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Start with many cells, so many copies of the genome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Tear each copy randomly into tiny shreds (or </a:t>
            </a:r>
            <a:r>
              <a:rPr lang="en-US" b="1" dirty="0" smtClean="0"/>
              <a:t>reads</a:t>
            </a:r>
            <a:r>
              <a:rPr lang="en-US" dirty="0" smtClean="0"/>
              <a:t>) of about 100 characters each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Tens of millions to a billion shreds! We know the sequence of each.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have to now assemble this jigsaw back! Not easy!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59414" y="23301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1814" y="24825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4214" y="26349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6614" y="27873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9014" y="29397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21414" y="30921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5004" y="3244566"/>
            <a:ext cx="3379476" cy="10496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61930" y="250477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14330" y="265717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66730" y="280957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19130" y="296197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28955" y="311437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70935" y="2789002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23335" y="2941402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160" y="3093802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47895" y="2836442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00295" y="2988842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10120" y="3141242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51580" y="2348586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03980" y="2500986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56380" y="2653386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9035" y="236453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1435" y="251693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3835" y="2669338"/>
            <a:ext cx="371046" cy="8779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9" y="3442184"/>
            <a:ext cx="1248937" cy="722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" y="1510868"/>
            <a:ext cx="1248937" cy="7220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" y="2508016"/>
            <a:ext cx="1248937" cy="72200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305484" y="1742383"/>
            <a:ext cx="818096" cy="629775"/>
            <a:chOff x="5605251" y="3369305"/>
            <a:chExt cx="818096" cy="6297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251" y="3379572"/>
              <a:ext cx="781060" cy="61950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635952" y="3369305"/>
              <a:ext cx="7873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Chalkduster"/>
                  <a:cs typeface="Chalkduster"/>
                </a:rPr>
                <a:t>ACTCTG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CGTGG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CTCTTC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CCCTGAA</a:t>
              </a:r>
              <a:endParaRPr lang="en-US" sz="800" b="1" dirty="0">
                <a:latin typeface="Chalkduster"/>
                <a:cs typeface="Chalkduster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1217451" y="3306325"/>
            <a:ext cx="524763" cy="283399"/>
          </a:xfrm>
          <a:custGeom>
            <a:avLst/>
            <a:gdLst>
              <a:gd name="connsiteX0" fmla="*/ 0 w 524763"/>
              <a:gd name="connsiteY0" fmla="*/ 283399 h 283399"/>
              <a:gd name="connsiteX1" fmla="*/ 230896 w 524763"/>
              <a:gd name="connsiteY1" fmla="*/ 62977 h 283399"/>
              <a:gd name="connsiteX2" fmla="*/ 524763 w 524763"/>
              <a:gd name="connsiteY2" fmla="*/ 0 h 28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63" h="283399">
                <a:moveTo>
                  <a:pt x="0" y="283399"/>
                </a:moveTo>
                <a:cubicBezTo>
                  <a:pt x="71718" y="196804"/>
                  <a:pt x="143436" y="110210"/>
                  <a:pt x="230896" y="62977"/>
                </a:cubicBezTo>
                <a:cubicBezTo>
                  <a:pt x="318357" y="15744"/>
                  <a:pt x="524763" y="0"/>
                  <a:pt x="524763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311908" y="2854208"/>
            <a:ext cx="388584" cy="32266"/>
          </a:xfrm>
          <a:custGeom>
            <a:avLst/>
            <a:gdLst>
              <a:gd name="connsiteX0" fmla="*/ 0 w 388584"/>
              <a:gd name="connsiteY0" fmla="*/ 32266 h 32266"/>
              <a:gd name="connsiteX1" fmla="*/ 167924 w 388584"/>
              <a:gd name="connsiteY1" fmla="*/ 11274 h 32266"/>
              <a:gd name="connsiteX2" fmla="*/ 356839 w 388584"/>
              <a:gd name="connsiteY2" fmla="*/ 777 h 32266"/>
              <a:gd name="connsiteX3" fmla="*/ 388325 w 388584"/>
              <a:gd name="connsiteY3" fmla="*/ 777 h 32266"/>
              <a:gd name="connsiteX4" fmla="*/ 388325 w 388584"/>
              <a:gd name="connsiteY4" fmla="*/ 777 h 3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84" h="32266">
                <a:moveTo>
                  <a:pt x="0" y="32266"/>
                </a:moveTo>
                <a:cubicBezTo>
                  <a:pt x="54225" y="24394"/>
                  <a:pt x="108451" y="16522"/>
                  <a:pt x="167924" y="11274"/>
                </a:cubicBezTo>
                <a:cubicBezTo>
                  <a:pt x="227397" y="6026"/>
                  <a:pt x="320106" y="2526"/>
                  <a:pt x="356839" y="777"/>
                </a:cubicBezTo>
                <a:cubicBezTo>
                  <a:pt x="393572" y="-972"/>
                  <a:pt x="388325" y="777"/>
                  <a:pt x="388325" y="777"/>
                </a:cubicBezTo>
                <a:lnTo>
                  <a:pt x="388325" y="777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18630" y="2225209"/>
            <a:ext cx="388325" cy="157444"/>
          </a:xfrm>
          <a:custGeom>
            <a:avLst/>
            <a:gdLst>
              <a:gd name="connsiteX0" fmla="*/ 0 w 388325"/>
              <a:gd name="connsiteY0" fmla="*/ 0 h 157444"/>
              <a:gd name="connsiteX1" fmla="*/ 146934 w 388325"/>
              <a:gd name="connsiteY1" fmla="*/ 125955 h 157444"/>
              <a:gd name="connsiteX2" fmla="*/ 388325 w 388325"/>
              <a:gd name="connsiteY2" fmla="*/ 157444 h 1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325" h="157444">
                <a:moveTo>
                  <a:pt x="0" y="0"/>
                </a:moveTo>
                <a:cubicBezTo>
                  <a:pt x="41106" y="49857"/>
                  <a:pt x="82213" y="99714"/>
                  <a:pt x="146934" y="125955"/>
                </a:cubicBezTo>
                <a:cubicBezTo>
                  <a:pt x="211655" y="152196"/>
                  <a:pt x="388325" y="157444"/>
                  <a:pt x="388325" y="157444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8035123" y="2556048"/>
            <a:ext cx="818096" cy="629775"/>
            <a:chOff x="5605251" y="3369305"/>
            <a:chExt cx="818096" cy="62977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251" y="3379572"/>
              <a:ext cx="781060" cy="619508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635952" y="3369305"/>
              <a:ext cx="7873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Chalkduster"/>
                  <a:cs typeface="Chalkduster"/>
                </a:rPr>
                <a:t>ACTCTG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CGTGG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CTCTTC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CCCTGAA</a:t>
              </a:r>
              <a:endParaRPr lang="en-US" sz="800" b="1" dirty="0">
                <a:latin typeface="Chalkduster"/>
                <a:cs typeface="Chalkduster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79978" y="3327728"/>
            <a:ext cx="895040" cy="629775"/>
            <a:chOff x="5605251" y="3369305"/>
            <a:chExt cx="895040" cy="62977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251" y="3379572"/>
              <a:ext cx="781060" cy="61950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635952" y="3369305"/>
              <a:ext cx="86433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Chalkduster"/>
                  <a:cs typeface="Chalkduster"/>
                </a:rPr>
                <a:t>CACTGCA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CTGGAA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TGATCAAA</a:t>
              </a:r>
            </a:p>
            <a:p>
              <a:r>
                <a:rPr lang="en-US" sz="800" b="1" dirty="0" smtClean="0">
                  <a:latin typeface="Chalkduster"/>
                  <a:cs typeface="Chalkduster"/>
                </a:rPr>
                <a:t>ACACACG</a:t>
              </a:r>
              <a:endParaRPr lang="en-US" sz="800" b="1" dirty="0">
                <a:latin typeface="Chalkduster"/>
                <a:cs typeface="Chalkduster"/>
              </a:endParaRPr>
            </a:p>
          </p:txBody>
        </p:sp>
      </p:grpSp>
      <p:sp>
        <p:nvSpPr>
          <p:cNvPr id="55" name="Freeform 54"/>
          <p:cNvSpPr/>
          <p:nvPr/>
        </p:nvSpPr>
        <p:spPr>
          <a:xfrm>
            <a:off x="6816894" y="2031232"/>
            <a:ext cx="524763" cy="283399"/>
          </a:xfrm>
          <a:custGeom>
            <a:avLst/>
            <a:gdLst>
              <a:gd name="connsiteX0" fmla="*/ 0 w 524763"/>
              <a:gd name="connsiteY0" fmla="*/ 283399 h 283399"/>
              <a:gd name="connsiteX1" fmla="*/ 230896 w 524763"/>
              <a:gd name="connsiteY1" fmla="*/ 62977 h 283399"/>
              <a:gd name="connsiteX2" fmla="*/ 524763 w 524763"/>
              <a:gd name="connsiteY2" fmla="*/ 0 h 28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63" h="283399">
                <a:moveTo>
                  <a:pt x="0" y="283399"/>
                </a:moveTo>
                <a:cubicBezTo>
                  <a:pt x="71718" y="196804"/>
                  <a:pt x="143436" y="110210"/>
                  <a:pt x="230896" y="62977"/>
                </a:cubicBezTo>
                <a:cubicBezTo>
                  <a:pt x="318357" y="15744"/>
                  <a:pt x="524763" y="0"/>
                  <a:pt x="524763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667009" y="2933134"/>
            <a:ext cx="388584" cy="32266"/>
          </a:xfrm>
          <a:custGeom>
            <a:avLst/>
            <a:gdLst>
              <a:gd name="connsiteX0" fmla="*/ 0 w 388584"/>
              <a:gd name="connsiteY0" fmla="*/ 32266 h 32266"/>
              <a:gd name="connsiteX1" fmla="*/ 167924 w 388584"/>
              <a:gd name="connsiteY1" fmla="*/ 11274 h 32266"/>
              <a:gd name="connsiteX2" fmla="*/ 356839 w 388584"/>
              <a:gd name="connsiteY2" fmla="*/ 777 h 32266"/>
              <a:gd name="connsiteX3" fmla="*/ 388325 w 388584"/>
              <a:gd name="connsiteY3" fmla="*/ 777 h 32266"/>
              <a:gd name="connsiteX4" fmla="*/ 388325 w 388584"/>
              <a:gd name="connsiteY4" fmla="*/ 777 h 3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84" h="32266">
                <a:moveTo>
                  <a:pt x="0" y="32266"/>
                </a:moveTo>
                <a:cubicBezTo>
                  <a:pt x="54225" y="24394"/>
                  <a:pt x="108451" y="16522"/>
                  <a:pt x="167924" y="11274"/>
                </a:cubicBezTo>
                <a:cubicBezTo>
                  <a:pt x="227397" y="6026"/>
                  <a:pt x="320106" y="2526"/>
                  <a:pt x="356839" y="777"/>
                </a:cubicBezTo>
                <a:cubicBezTo>
                  <a:pt x="393572" y="-972"/>
                  <a:pt x="388325" y="777"/>
                  <a:pt x="388325" y="777"/>
                </a:cubicBezTo>
                <a:lnTo>
                  <a:pt x="388325" y="777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743426" y="3301281"/>
            <a:ext cx="388325" cy="157444"/>
          </a:xfrm>
          <a:custGeom>
            <a:avLst/>
            <a:gdLst>
              <a:gd name="connsiteX0" fmla="*/ 0 w 388325"/>
              <a:gd name="connsiteY0" fmla="*/ 0 h 157444"/>
              <a:gd name="connsiteX1" fmla="*/ 146934 w 388325"/>
              <a:gd name="connsiteY1" fmla="*/ 125955 h 157444"/>
              <a:gd name="connsiteX2" fmla="*/ 388325 w 388325"/>
              <a:gd name="connsiteY2" fmla="*/ 157444 h 1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325" h="157444">
                <a:moveTo>
                  <a:pt x="0" y="0"/>
                </a:moveTo>
                <a:cubicBezTo>
                  <a:pt x="41106" y="49857"/>
                  <a:pt x="82213" y="99714"/>
                  <a:pt x="146934" y="125955"/>
                </a:cubicBezTo>
                <a:cubicBezTo>
                  <a:pt x="211655" y="152196"/>
                  <a:pt x="388325" y="157444"/>
                  <a:pt x="388325" y="157444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Solving the Jigsaw Puzzle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19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397929"/>
            <a:ext cx="8175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Reference Sequence to the rescue: the genome sequence of 5 healthy individuals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 two genomes differ roughly in 1 in 1000 characters, so very similar to each other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for each read in the reference sequence, with some allowance for error: </a:t>
            </a:r>
            <a:r>
              <a:rPr lang="en-US" b="1" dirty="0" smtClean="0"/>
              <a:t>Read Alignment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527020"/>
            <a:ext cx="901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Ishihara Cards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8" y="1560836"/>
            <a:ext cx="3214049" cy="277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4" y="1589116"/>
            <a:ext cx="2655301" cy="25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" y="1541957"/>
            <a:ext cx="2781245" cy="2625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735" y="4838783"/>
            <a:ext cx="775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Typically 5% of people cannot spot the hidden numbers in these cards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Usually, these 5% are males!!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Variations in Recipes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20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7" y="4397929"/>
            <a:ext cx="817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4" y="1363314"/>
            <a:ext cx="6139906" cy="3060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2258" y="52271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4406" y="51641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267" y="4534381"/>
            <a:ext cx="8175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Once all the reads are placed at their rightful places along the reference sequence..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ifferences between the reference and the genome being sequenced stand out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These are called </a:t>
            </a:r>
            <a:r>
              <a:rPr lang="en-US" b="1" dirty="0" smtClean="0"/>
              <a:t>variants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 smtClean="0"/>
              <a:t>Reads Aligned to the Red and Green Genes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21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267" y="4534381"/>
            <a:ext cx="81758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No reads on the second green; all these reads have gone to the first green, because the sequences are identical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 reads on exons 1 and 6 of the green gene; all these reads have gone to the red gene, because the sequences are identical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xons 2, 3, 4 and 5 are different between red and green, so reads can be assigned </a:t>
            </a:r>
            <a:r>
              <a:rPr lang="en-US" sz="1600" dirty="0" err="1" smtClean="0"/>
              <a:t>unambigously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8" y="1324049"/>
            <a:ext cx="7622387" cy="33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330"/>
          <p:cNvSpPr/>
          <p:nvPr/>
        </p:nvSpPr>
        <p:spPr>
          <a:xfrm>
            <a:off x="0" y="6035360"/>
            <a:ext cx="9144000" cy="4828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Which of these possibilities matches the data? And with what confidence?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Fraction on Red for Exons 2,3,4,5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22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108275" y="1080837"/>
            <a:ext cx="6962314" cy="1160636"/>
            <a:chOff x="97780" y="1143813"/>
            <a:chExt cx="6962314" cy="1160636"/>
          </a:xfrm>
        </p:grpSpPr>
        <p:grpSp>
          <p:nvGrpSpPr>
            <p:cNvPr id="264" name="Group 263"/>
            <p:cNvGrpSpPr/>
            <p:nvPr/>
          </p:nvGrpSpPr>
          <p:grpSpPr>
            <a:xfrm>
              <a:off x="97780" y="1143813"/>
              <a:ext cx="6962314" cy="1160636"/>
              <a:chOff x="155945" y="3492500"/>
              <a:chExt cx="9240976" cy="1304652"/>
            </a:xfrm>
          </p:grpSpPr>
          <p:sp>
            <p:nvSpPr>
              <p:cNvPr id="265" name="TextBox 264"/>
              <p:cNvSpPr txBox="1"/>
              <p:nvPr/>
            </p:nvSpPr>
            <p:spPr>
              <a:xfrm>
                <a:off x="5630333" y="3492500"/>
                <a:ext cx="245104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155945" y="4365104"/>
                <a:ext cx="2867254" cy="432048"/>
                <a:chOff x="363779" y="1052736"/>
                <a:chExt cx="8513562" cy="504056"/>
              </a:xfrm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363779" y="1052736"/>
                  <a:ext cx="1039871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1763688" y="1052736"/>
                  <a:ext cx="1368152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491880" y="1052736"/>
                  <a:ext cx="1080120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4824028" y="1052736"/>
                  <a:ext cx="1152128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4</a:t>
                  </a:r>
                  <a:endParaRPr lang="en-IN" sz="1600" dirty="0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6192179" y="1052736"/>
                  <a:ext cx="1296144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5</a:t>
                  </a:r>
                  <a:endParaRPr lang="en-IN" sz="1600" dirty="0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7704342" y="1052736"/>
                  <a:ext cx="1172999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/>
                    <a:t>6</a:t>
                  </a:r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403648" y="1315347"/>
                  <a:ext cx="360040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3131840" y="1315347"/>
                  <a:ext cx="360040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4572000" y="1315347"/>
                  <a:ext cx="252028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5976156" y="1315347"/>
                  <a:ext cx="216024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473487" y="1315347"/>
                  <a:ext cx="216024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3214350" y="4365104"/>
                <a:ext cx="2494861" cy="432048"/>
                <a:chOff x="281675" y="1052736"/>
                <a:chExt cx="7407836" cy="50405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99" name="Rectangle 298"/>
                <p:cNvSpPr/>
                <p:nvPr/>
              </p:nvSpPr>
              <p:spPr>
                <a:xfrm>
                  <a:off x="281675" y="1052736"/>
                  <a:ext cx="1121975" cy="504056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1763688" y="1052736"/>
                  <a:ext cx="1368152" cy="504056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3491880" y="1052736"/>
                  <a:ext cx="1080120" cy="504056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1403648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3131840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4572000" y="1315347"/>
                  <a:ext cx="252028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5976156" y="1315347"/>
                  <a:ext cx="216024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473487" y="1315347"/>
                  <a:ext cx="216024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305487" y="4365104"/>
                <a:ext cx="2738948" cy="432048"/>
                <a:chOff x="779029" y="1052736"/>
                <a:chExt cx="8132588" cy="50405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779029" y="1052736"/>
                  <a:ext cx="1005592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2047472" y="1052736"/>
                  <a:ext cx="1368151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3775664" y="1052736"/>
                  <a:ext cx="1080121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5107815" y="1052736"/>
                  <a:ext cx="1152127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4</a:t>
                  </a:r>
                  <a:endParaRPr lang="en-IN" sz="1600" dirty="0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475964" y="1052736"/>
                  <a:ext cx="1296144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5</a:t>
                  </a:r>
                  <a:endParaRPr lang="en-IN" sz="1600" dirty="0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7988128" y="1052736"/>
                  <a:ext cx="923489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6</a:t>
                  </a:r>
                  <a:endParaRPr lang="en-IN" sz="1600" dirty="0"/>
                </a:p>
              </p:txBody>
            </p: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732954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3423397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4863558" y="1315347"/>
                  <a:ext cx="252029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6279529" y="1315347"/>
                  <a:ext cx="216023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716450" y="1315347"/>
                  <a:ext cx="216023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9" name="Straight Connector 268"/>
              <p:cNvCxnSpPr>
                <a:stCxn id="314" idx="3"/>
                <a:endCxn id="299" idx="1"/>
              </p:cNvCxnSpPr>
              <p:nvPr/>
            </p:nvCxnSpPr>
            <p:spPr>
              <a:xfrm>
                <a:off x="3023200" y="4581128"/>
                <a:ext cx="19115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>
                <a:endCxn id="288" idx="1"/>
              </p:cNvCxnSpPr>
              <p:nvPr/>
            </p:nvCxnSpPr>
            <p:spPr>
              <a:xfrm>
                <a:off x="6081605" y="4581128"/>
                <a:ext cx="22388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TextBox 270"/>
              <p:cNvSpPr txBox="1"/>
              <p:nvPr/>
            </p:nvSpPr>
            <p:spPr>
              <a:xfrm>
                <a:off x="251520" y="3969060"/>
                <a:ext cx="535311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L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275856" y="3969060"/>
                <a:ext cx="1053525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M/L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6228183" y="3969060"/>
                <a:ext cx="685210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M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9151817" y="3969060"/>
                <a:ext cx="245104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3567878" y="1915049"/>
              <a:ext cx="292342" cy="3843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915034" y="1915049"/>
              <a:ext cx="328885" cy="3843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309227" y="1915049"/>
              <a:ext cx="234327" cy="3843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6</a:t>
              </a:r>
              <a:endParaRPr lang="en-IN" sz="1600" dirty="0"/>
            </a:p>
          </p:txBody>
        </p:sp>
      </p:grpSp>
      <p:sp>
        <p:nvSpPr>
          <p:cNvPr id="324" name="TextBox 323"/>
          <p:cNvSpPr txBox="1"/>
          <p:nvPr/>
        </p:nvSpPr>
        <p:spPr>
          <a:xfrm>
            <a:off x="5208201" y="1312036"/>
            <a:ext cx="22250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50%,50%,50%,50%</a:t>
            </a:r>
            <a:endParaRPr lang="en-US" b="1" dirty="0"/>
          </a:p>
        </p:txBody>
      </p:sp>
      <p:grpSp>
        <p:nvGrpSpPr>
          <p:cNvPr id="334" name="Group 333"/>
          <p:cNvGrpSpPr/>
          <p:nvPr/>
        </p:nvGrpSpPr>
        <p:grpSpPr>
          <a:xfrm>
            <a:off x="107504" y="2482572"/>
            <a:ext cx="6050819" cy="935808"/>
            <a:chOff x="107504" y="2482572"/>
            <a:chExt cx="6050819" cy="935808"/>
          </a:xfrm>
        </p:grpSpPr>
        <p:sp>
          <p:nvSpPr>
            <p:cNvPr id="238" name="Rectangle 237"/>
            <p:cNvSpPr/>
            <p:nvPr/>
          </p:nvSpPr>
          <p:spPr>
            <a:xfrm>
              <a:off x="107504" y="2986332"/>
              <a:ext cx="254639" cy="432048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1</a:t>
              </a:r>
              <a:endParaRPr lang="en-IN" sz="1600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83400" y="2986332"/>
              <a:ext cx="460775" cy="432048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2</a:t>
              </a:r>
              <a:endParaRPr lang="en-IN" sz="16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65432" y="2986332"/>
              <a:ext cx="363770" cy="432048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3</a:t>
              </a:r>
              <a:endParaRPr lang="en-IN" sz="1600" dirty="0"/>
            </a:p>
          </p:txBody>
        </p:sp>
        <p:cxnSp>
          <p:nvCxnSpPr>
            <p:cNvPr id="241" name="Straight Connector 240"/>
            <p:cNvCxnSpPr/>
            <p:nvPr/>
          </p:nvCxnSpPr>
          <p:spPr>
            <a:xfrm>
              <a:off x="362143" y="3211427"/>
              <a:ext cx="121257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944175" y="3211427"/>
              <a:ext cx="121257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429202" y="3211427"/>
              <a:ext cx="8488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1517990" y="2986332"/>
              <a:ext cx="388021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4</a:t>
              </a:r>
              <a:endParaRPr lang="en-IN" sz="16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978765" y="2986332"/>
              <a:ext cx="436524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5</a:t>
              </a:r>
              <a:endParaRPr lang="en-IN" sz="16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88043" y="2986332"/>
              <a:ext cx="254639" cy="43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6</a:t>
              </a:r>
              <a:endParaRPr lang="en-IN" sz="16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906011" y="3211427"/>
              <a:ext cx="72754" cy="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410292" y="3211427"/>
              <a:ext cx="72754" cy="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3035045" y="2986332"/>
              <a:ext cx="2631270" cy="432048"/>
              <a:chOff x="647564" y="1052736"/>
              <a:chExt cx="7812868" cy="50405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50" name="Rectangle 249"/>
              <p:cNvSpPr/>
              <p:nvPr/>
            </p:nvSpPr>
            <p:spPr>
              <a:xfrm>
                <a:off x="647564" y="1052736"/>
                <a:ext cx="756084" cy="504056"/>
              </a:xfrm>
              <a:prstGeom prst="rect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1</a:t>
                </a:r>
                <a:endParaRPr lang="en-IN" sz="1600" dirty="0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63688" y="1052736"/>
                <a:ext cx="1368152" cy="504056"/>
              </a:xfrm>
              <a:prstGeom prst="rect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2</a:t>
                </a:r>
                <a:endParaRPr lang="en-IN" sz="1600" dirty="0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491880" y="1052736"/>
                <a:ext cx="1080120" cy="504056"/>
              </a:xfrm>
              <a:prstGeom prst="rect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3</a:t>
                </a:r>
                <a:endParaRPr lang="en-IN" sz="1600" dirty="0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824028" y="1052736"/>
                <a:ext cx="1152128" cy="504056"/>
              </a:xfrm>
              <a:prstGeom prst="rect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4</a:t>
                </a:r>
                <a:endParaRPr lang="en-IN" sz="1600" dirty="0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6192179" y="1052736"/>
                <a:ext cx="1296144" cy="504056"/>
              </a:xfrm>
              <a:prstGeom prst="rect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5</a:t>
                </a:r>
                <a:endParaRPr lang="en-IN" sz="1600" dirty="0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704348" y="1052736"/>
                <a:ext cx="756084" cy="504056"/>
              </a:xfrm>
              <a:prstGeom prst="rect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6</a:t>
                </a:r>
                <a:endParaRPr lang="en-IN" sz="1600" dirty="0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1403648" y="1315347"/>
                <a:ext cx="360040" cy="0"/>
              </a:xfrm>
              <a:prstGeom prst="line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3131840" y="1315347"/>
                <a:ext cx="360040" cy="0"/>
              </a:xfrm>
              <a:prstGeom prst="line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572000" y="1315347"/>
                <a:ext cx="252028" cy="0"/>
              </a:xfrm>
              <a:prstGeom prst="line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5976156" y="1315347"/>
                <a:ext cx="216024" cy="0"/>
              </a:xfrm>
              <a:prstGeom prst="line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473487" y="1315347"/>
                <a:ext cx="216024" cy="0"/>
              </a:xfrm>
              <a:prstGeom prst="line">
                <a:avLst/>
              </a:prstGeom>
              <a:grpFill/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>
              <a:stCxn id="246" idx="3"/>
              <a:endCxn id="250" idx="1"/>
            </p:cNvCxnSpPr>
            <p:nvPr/>
          </p:nvCxnSpPr>
          <p:spPr>
            <a:xfrm>
              <a:off x="2742682" y="3202356"/>
              <a:ext cx="292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/>
            <p:cNvSpPr txBox="1"/>
            <p:nvPr/>
          </p:nvSpPr>
          <p:spPr>
            <a:xfrm>
              <a:off x="107504" y="2590288"/>
              <a:ext cx="793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Lucida Calligraphy"/>
                  <a:cs typeface="Lucida Calligraphy"/>
                </a:rPr>
                <a:t>L/M</a:t>
              </a:r>
              <a:endParaRPr lang="en-US" b="1" dirty="0">
                <a:latin typeface="Lucida Calligraphy"/>
                <a:cs typeface="Lucida Calligraphy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987824" y="2590288"/>
              <a:ext cx="5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Lucida Calligraphy"/>
                  <a:cs typeface="Lucida Calligraphy"/>
                </a:rPr>
                <a:t>M</a:t>
              </a:r>
              <a:endParaRPr lang="en-US" b="1" dirty="0">
                <a:latin typeface="Lucida Calligraphy"/>
                <a:cs typeface="Lucida Calligraphy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3933247" y="2482572"/>
              <a:ext cx="222507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100%,100%,0%,0%</a:t>
              </a:r>
              <a:endParaRPr lang="en-US" b="1" dirty="0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106042" y="3357655"/>
            <a:ext cx="8964491" cy="1160636"/>
            <a:chOff x="106042" y="3357655"/>
            <a:chExt cx="8964491" cy="116063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6042" y="3357655"/>
              <a:ext cx="8964491" cy="1160636"/>
              <a:chOff x="155945" y="3492500"/>
              <a:chExt cx="11898435" cy="1304652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5630333" y="3492500"/>
                <a:ext cx="245104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155945" y="4365104"/>
                <a:ext cx="2867254" cy="432048"/>
                <a:chOff x="363779" y="1052736"/>
                <a:chExt cx="8513562" cy="50405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363779" y="1052736"/>
                  <a:ext cx="1039871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763688" y="1052736"/>
                  <a:ext cx="1368152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491880" y="1052736"/>
                  <a:ext cx="1080120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824028" y="1052736"/>
                  <a:ext cx="1152128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4</a:t>
                  </a:r>
                  <a:endParaRPr lang="en-IN" sz="1600" dirty="0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6192179" y="1052736"/>
                  <a:ext cx="1296144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5</a:t>
                  </a:r>
                  <a:endParaRPr lang="en-IN" sz="1600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7704342" y="1052736"/>
                  <a:ext cx="1172999" cy="504056"/>
                </a:xfrm>
                <a:prstGeom prst="rect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/>
                    <a:t>6</a:t>
                  </a:r>
                </a:p>
              </p:txBody>
            </p: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1403648" y="1315347"/>
                  <a:ext cx="360040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3131840" y="1315347"/>
                  <a:ext cx="360040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572000" y="1315347"/>
                  <a:ext cx="252028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76156" y="1315347"/>
                  <a:ext cx="216024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473487" y="1315347"/>
                  <a:ext cx="216024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3214350" y="4365104"/>
                <a:ext cx="2867255" cy="432048"/>
                <a:chOff x="281675" y="1052736"/>
                <a:chExt cx="8513563" cy="50405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81675" y="1052736"/>
                  <a:ext cx="1121975" cy="504056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1763688" y="1052736"/>
                  <a:ext cx="1368152" cy="504056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491880" y="1052736"/>
                  <a:ext cx="1080120" cy="504056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824028" y="1052736"/>
                  <a:ext cx="1152128" cy="504056"/>
                </a:xfrm>
                <a:prstGeom prst="rect">
                  <a:avLst/>
                </a:prstGeom>
                <a:solidFill>
                  <a:srgbClr val="FF0000">
                    <a:alpha val="80000"/>
                  </a:srgb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4</a:t>
                  </a:r>
                  <a:endParaRPr lang="en-IN" sz="1600" dirty="0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6192179" y="1052736"/>
                  <a:ext cx="1296144" cy="504056"/>
                </a:xfrm>
                <a:prstGeom prst="rect">
                  <a:avLst/>
                </a:prstGeom>
                <a:solidFill>
                  <a:srgbClr val="FF0000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5</a:t>
                  </a:r>
                  <a:endParaRPr lang="en-IN" sz="1600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7704346" y="1052736"/>
                  <a:ext cx="1090892" cy="504056"/>
                </a:xfrm>
                <a:prstGeom prst="rect">
                  <a:avLst/>
                </a:prstGeom>
                <a:solidFill>
                  <a:srgbClr val="FF0000">
                    <a:alpha val="79000"/>
                  </a:srgbClr>
                </a:solidFill>
                <a:ln>
                  <a:solidFill>
                    <a:srgbClr val="98480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6</a:t>
                  </a:r>
                  <a:endParaRPr lang="en-IN" sz="1600" dirty="0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403648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31840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572000" y="1315347"/>
                  <a:ext cx="252028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976156" y="1315347"/>
                  <a:ext cx="216024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7473487" y="1315347"/>
                  <a:ext cx="216024" cy="0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05487" y="4365104"/>
                <a:ext cx="2738948" cy="432048"/>
                <a:chOff x="779029" y="1052736"/>
                <a:chExt cx="8132588" cy="50405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779029" y="1052736"/>
                  <a:ext cx="1005592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2047472" y="1052736"/>
                  <a:ext cx="1368151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775664" y="1052736"/>
                  <a:ext cx="1080121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107815" y="1052736"/>
                  <a:ext cx="1152127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4</a:t>
                  </a:r>
                  <a:endParaRPr lang="en-IN" sz="1600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6475964" y="1052736"/>
                  <a:ext cx="1296144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5</a:t>
                  </a:r>
                  <a:endParaRPr lang="en-IN" sz="1600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988128" y="1052736"/>
                  <a:ext cx="923489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6</a:t>
                  </a:r>
                  <a:endParaRPr lang="en-IN" sz="1600" dirty="0"/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32954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423397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863558" y="1315347"/>
                  <a:ext cx="252029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279529" y="1315347"/>
                  <a:ext cx="216023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7716450" y="1315347"/>
                  <a:ext cx="216023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/>
              <p:cNvCxnSpPr>
                <a:stCxn id="175" idx="3"/>
                <a:endCxn id="159" idx="1"/>
              </p:cNvCxnSpPr>
              <p:nvPr/>
            </p:nvCxnSpPr>
            <p:spPr>
              <a:xfrm>
                <a:off x="3023200" y="4581128"/>
                <a:ext cx="19115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64" idx="3"/>
                <a:endCxn id="148" idx="1"/>
              </p:cNvCxnSpPr>
              <p:nvPr/>
            </p:nvCxnSpPr>
            <p:spPr>
              <a:xfrm>
                <a:off x="6081605" y="4581128"/>
                <a:ext cx="22388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51520" y="3969060"/>
                <a:ext cx="535311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L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275856" y="3969060"/>
                <a:ext cx="1053525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M/L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228183" y="3969060"/>
                <a:ext cx="685210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M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9221840" y="4365104"/>
                <a:ext cx="2832540" cy="432048"/>
                <a:chOff x="757409" y="1052736"/>
                <a:chExt cx="8410480" cy="50405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57409" y="1052736"/>
                  <a:ext cx="1172995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1</a:t>
                  </a:r>
                  <a:endParaRPr lang="en-IN" sz="1600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2144665" y="1052736"/>
                  <a:ext cx="1368150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2</a:t>
                  </a:r>
                  <a:endParaRPr lang="en-IN" sz="1600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775671" y="1052736"/>
                  <a:ext cx="1080121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3</a:t>
                  </a:r>
                  <a:endParaRPr lang="en-IN" sz="1600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107816" y="1052736"/>
                  <a:ext cx="1152128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4</a:t>
                  </a:r>
                  <a:endParaRPr lang="en-IN" sz="16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475967" y="1052736"/>
                  <a:ext cx="1296145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5</a:t>
                  </a:r>
                  <a:endParaRPr lang="en-IN" sz="16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988135" y="1052736"/>
                  <a:ext cx="1179754" cy="504056"/>
                </a:xfrm>
                <a:prstGeom prst="rect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6</a:t>
                  </a:r>
                  <a:endParaRPr lang="en-IN" sz="1600" dirty="0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743800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74804" y="1315347"/>
                  <a:ext cx="360040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863558" y="1315347"/>
                  <a:ext cx="252028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6267713" y="1315347"/>
                  <a:ext cx="216023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813635" y="1315347"/>
                  <a:ext cx="216023" cy="0"/>
                </a:xfrm>
                <a:prstGeom prst="lin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/>
              <p:cNvCxnSpPr>
                <a:endCxn id="137" idx="1"/>
              </p:cNvCxnSpPr>
              <p:nvPr/>
            </p:nvCxnSpPr>
            <p:spPr>
              <a:xfrm>
                <a:off x="9069883" y="4581128"/>
                <a:ext cx="1519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9151817" y="3969060"/>
                <a:ext cx="685210" cy="41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Lucida Calligraphy"/>
                    <a:cs typeface="Lucida Calligraphy"/>
                  </a:rPr>
                  <a:t>M</a:t>
                </a:r>
                <a:endParaRPr lang="en-US" b="1" dirty="0">
                  <a:latin typeface="Lucida Calligraphy"/>
                  <a:cs typeface="Lucida Calligraphy"/>
                </a:endParaRPr>
              </a:p>
            </p:txBody>
          </p:sp>
        </p:grpSp>
        <p:sp>
          <p:nvSpPr>
            <p:cNvPr id="327" name="TextBox 326"/>
            <p:cNvSpPr txBox="1"/>
            <p:nvPr/>
          </p:nvSpPr>
          <p:spPr>
            <a:xfrm>
              <a:off x="6562523" y="3443184"/>
              <a:ext cx="2481832" cy="369332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33%,33%,100%,100%</a:t>
              </a:r>
              <a:endParaRPr lang="en-US" b="1" dirty="0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23800" y="4728072"/>
            <a:ext cx="8964491" cy="1164115"/>
            <a:chOff x="123800" y="4728072"/>
            <a:chExt cx="8964491" cy="1164115"/>
          </a:xfrm>
        </p:grpSpPr>
        <p:sp>
          <p:nvSpPr>
            <p:cNvPr id="237" name="Rectangle 236"/>
            <p:cNvSpPr/>
            <p:nvPr/>
          </p:nvSpPr>
          <p:spPr>
            <a:xfrm>
              <a:off x="3592218" y="5507831"/>
              <a:ext cx="274071" cy="3843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4</a:t>
              </a:r>
              <a:endParaRPr lang="en-IN" sz="1600" dirty="0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123800" y="4728072"/>
              <a:ext cx="8964491" cy="1160636"/>
              <a:chOff x="123800" y="4728072"/>
              <a:chExt cx="8964491" cy="1160636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123800" y="4728072"/>
                <a:ext cx="8964491" cy="1160636"/>
                <a:chOff x="155945" y="3492500"/>
                <a:chExt cx="11898435" cy="1304652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5630333" y="3492500"/>
                  <a:ext cx="245104" cy="41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3" name="Group 182"/>
                <p:cNvGrpSpPr/>
                <p:nvPr/>
              </p:nvGrpSpPr>
              <p:grpSpPr>
                <a:xfrm>
                  <a:off x="155945" y="4365104"/>
                  <a:ext cx="2867254" cy="432048"/>
                  <a:chOff x="363779" y="1052736"/>
                  <a:chExt cx="8513562" cy="504056"/>
                </a:xfrm>
              </p:grpSpPr>
              <p:sp>
                <p:nvSpPr>
                  <p:cNvPr id="226" name="Rectangle 225"/>
                  <p:cNvSpPr/>
                  <p:nvPr/>
                </p:nvSpPr>
                <p:spPr>
                  <a:xfrm>
                    <a:off x="363779" y="1052736"/>
                    <a:ext cx="1039871" cy="504056"/>
                  </a:xfrm>
                  <a:prstGeom prst="rect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1</a:t>
                    </a:r>
                    <a:endParaRPr lang="en-IN" sz="1600" dirty="0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1763688" y="1052736"/>
                    <a:ext cx="1368152" cy="504056"/>
                  </a:xfrm>
                  <a:prstGeom prst="rect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2</a:t>
                    </a:r>
                    <a:endParaRPr lang="en-IN" sz="1600" dirty="0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3491880" y="1052736"/>
                    <a:ext cx="1080120" cy="504056"/>
                  </a:xfrm>
                  <a:prstGeom prst="rect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3</a:t>
                    </a:r>
                    <a:endParaRPr lang="en-IN" sz="1600" dirty="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4824028" y="1052736"/>
                    <a:ext cx="1152128" cy="504056"/>
                  </a:xfrm>
                  <a:prstGeom prst="rect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4</a:t>
                    </a:r>
                    <a:endParaRPr lang="en-IN" sz="1600" dirty="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6192179" y="1052736"/>
                    <a:ext cx="1296144" cy="504056"/>
                  </a:xfrm>
                  <a:prstGeom prst="rect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5</a:t>
                    </a:r>
                    <a:endParaRPr lang="en-IN" sz="1600" dirty="0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7704342" y="1052736"/>
                    <a:ext cx="1172999" cy="504056"/>
                  </a:xfrm>
                  <a:prstGeom prst="rect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/>
                      <a:t>6</a:t>
                    </a:r>
                  </a:p>
                </p:txBody>
              </p: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1403648" y="1315347"/>
                    <a:ext cx="36004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3131840" y="1315347"/>
                    <a:ext cx="36004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4572000" y="1315347"/>
                    <a:ext cx="252028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5976156" y="1315347"/>
                    <a:ext cx="216024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7473487" y="1315347"/>
                    <a:ext cx="216024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3214350" y="4365104"/>
                  <a:ext cx="2867255" cy="432048"/>
                  <a:chOff x="281675" y="1052736"/>
                  <a:chExt cx="8513563" cy="504056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216" name="Rectangle 215"/>
                  <p:cNvSpPr/>
                  <p:nvPr/>
                </p:nvSpPr>
                <p:spPr>
                  <a:xfrm>
                    <a:off x="281675" y="1052736"/>
                    <a:ext cx="1121975" cy="504056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1</a:t>
                    </a:r>
                    <a:endParaRPr lang="en-IN" sz="1600" dirty="0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1763688" y="1052736"/>
                    <a:ext cx="1368152" cy="504056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2</a:t>
                    </a:r>
                    <a:endParaRPr lang="en-IN" sz="1600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3491880" y="1052736"/>
                    <a:ext cx="1080120" cy="504056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3</a:t>
                    </a:r>
                    <a:endParaRPr lang="en-IN" sz="1600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6192179" y="1052736"/>
                    <a:ext cx="1296144" cy="504056"/>
                  </a:xfrm>
                  <a:prstGeom prst="rect">
                    <a:avLst/>
                  </a:prstGeom>
                  <a:solidFill>
                    <a:srgbClr val="FF0000">
                      <a:alpha val="80000"/>
                    </a:srgb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5</a:t>
                    </a:r>
                    <a:endParaRPr lang="en-IN" sz="1600" dirty="0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7704346" y="1052736"/>
                    <a:ext cx="1090892" cy="504056"/>
                  </a:xfrm>
                  <a:prstGeom prst="rect">
                    <a:avLst/>
                  </a:prstGeom>
                  <a:solidFill>
                    <a:srgbClr val="FF0000">
                      <a:alpha val="79000"/>
                    </a:srgbClr>
                  </a:solidFill>
                  <a:ln>
                    <a:solidFill>
                      <a:srgbClr val="98480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6</a:t>
                    </a:r>
                    <a:endParaRPr lang="en-IN" sz="1600" dirty="0"/>
                  </a:p>
                </p:txBody>
              </p:sp>
              <p:cxnSp>
                <p:nvCxnSpPr>
                  <p:cNvPr id="221" name="Straight Connector 220"/>
                  <p:cNvCxnSpPr/>
                  <p:nvPr/>
                </p:nvCxnSpPr>
                <p:spPr>
                  <a:xfrm>
                    <a:off x="1403648" y="1315347"/>
                    <a:ext cx="360040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>
                    <a:off x="3131840" y="1315347"/>
                    <a:ext cx="360040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4572000" y="1315347"/>
                    <a:ext cx="252028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5976156" y="1315347"/>
                    <a:ext cx="216024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7473487" y="1315347"/>
                    <a:ext cx="216024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6305487" y="4365104"/>
                  <a:ext cx="2738948" cy="432048"/>
                  <a:chOff x="779029" y="1052736"/>
                  <a:chExt cx="8132588" cy="504056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779029" y="1052736"/>
                    <a:ext cx="1005592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1</a:t>
                    </a:r>
                    <a:endParaRPr lang="en-IN" sz="1600" dirty="0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2047472" y="1052736"/>
                    <a:ext cx="1368151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2</a:t>
                    </a:r>
                    <a:endParaRPr lang="en-IN" sz="1600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3775664" y="1052736"/>
                    <a:ext cx="1080121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3</a:t>
                    </a:r>
                    <a:endParaRPr lang="en-IN" sz="1600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5107815" y="1052736"/>
                    <a:ext cx="1152127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4</a:t>
                    </a:r>
                    <a:endParaRPr lang="en-IN" sz="1600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6475964" y="1052736"/>
                    <a:ext cx="1296144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5</a:t>
                    </a:r>
                    <a:endParaRPr lang="en-IN" sz="1600" dirty="0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7988128" y="1052736"/>
                    <a:ext cx="923489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6</a:t>
                    </a:r>
                    <a:endParaRPr lang="en-IN" sz="1600" dirty="0"/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1732954" y="1315347"/>
                    <a:ext cx="360040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>
                    <a:off x="3423397" y="1315347"/>
                    <a:ext cx="360040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4863558" y="1315347"/>
                    <a:ext cx="252029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>
                    <a:off x="6279529" y="1315347"/>
                    <a:ext cx="216023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7716450" y="1315347"/>
                    <a:ext cx="216023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Straight Connector 185"/>
                <p:cNvCxnSpPr>
                  <a:stCxn id="231" idx="3"/>
                  <a:endCxn id="216" idx="1"/>
                </p:cNvCxnSpPr>
                <p:nvPr/>
              </p:nvCxnSpPr>
              <p:spPr>
                <a:xfrm>
                  <a:off x="3023200" y="4581128"/>
                  <a:ext cx="19115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220" idx="3"/>
                  <a:endCxn id="205" idx="1"/>
                </p:cNvCxnSpPr>
                <p:nvPr/>
              </p:nvCxnSpPr>
              <p:spPr>
                <a:xfrm>
                  <a:off x="6081605" y="4581128"/>
                  <a:ext cx="22388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extBox 187"/>
                <p:cNvSpPr txBox="1"/>
                <p:nvPr/>
              </p:nvSpPr>
              <p:spPr>
                <a:xfrm>
                  <a:off x="251520" y="3969060"/>
                  <a:ext cx="535311" cy="41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Lucida Calligraphy"/>
                      <a:cs typeface="Lucida Calligraphy"/>
                    </a:rPr>
                    <a:t>L</a:t>
                  </a:r>
                  <a:endParaRPr lang="en-US" b="1" dirty="0">
                    <a:latin typeface="Lucida Calligraphy"/>
                    <a:cs typeface="Lucida Calligraphy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275856" y="3969060"/>
                  <a:ext cx="1053525" cy="41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Lucida Calligraphy"/>
                      <a:cs typeface="Lucida Calligraphy"/>
                    </a:rPr>
                    <a:t>M/L</a:t>
                  </a:r>
                  <a:endParaRPr lang="en-US" b="1" dirty="0">
                    <a:latin typeface="Lucida Calligraphy"/>
                    <a:cs typeface="Lucida Calligraphy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6228183" y="3969060"/>
                  <a:ext cx="685210" cy="41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Lucida Calligraphy"/>
                      <a:cs typeface="Lucida Calligraphy"/>
                    </a:rPr>
                    <a:t>M</a:t>
                  </a:r>
                  <a:endParaRPr lang="en-US" b="1" dirty="0">
                    <a:latin typeface="Lucida Calligraphy"/>
                    <a:cs typeface="Lucida Calligraphy"/>
                  </a:endParaRPr>
                </a:p>
              </p:txBody>
            </p:sp>
            <p:grpSp>
              <p:nvGrpSpPr>
                <p:cNvPr id="191" name="Group 190"/>
                <p:cNvGrpSpPr/>
                <p:nvPr/>
              </p:nvGrpSpPr>
              <p:grpSpPr>
                <a:xfrm>
                  <a:off x="9221840" y="4365104"/>
                  <a:ext cx="2832540" cy="432048"/>
                  <a:chOff x="757409" y="1052736"/>
                  <a:chExt cx="8410480" cy="504056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757409" y="1052736"/>
                    <a:ext cx="1172995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1</a:t>
                    </a:r>
                    <a:endParaRPr lang="en-IN" sz="1600" dirty="0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2144665" y="1052736"/>
                    <a:ext cx="1368150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2</a:t>
                    </a:r>
                    <a:endParaRPr lang="en-IN" sz="1600" dirty="0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775671" y="1052736"/>
                    <a:ext cx="1080121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3</a:t>
                    </a:r>
                    <a:endParaRPr lang="en-IN" sz="1600" dirty="0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5107816" y="1052736"/>
                    <a:ext cx="1152128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4</a:t>
                    </a:r>
                    <a:endParaRPr lang="en-IN" sz="1600" dirty="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6475967" y="1052736"/>
                    <a:ext cx="1296145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5</a:t>
                    </a:r>
                    <a:endParaRPr lang="en-IN" sz="1600" dirty="0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7988135" y="1052736"/>
                    <a:ext cx="1179754" cy="504056"/>
                  </a:xfrm>
                  <a:prstGeom prst="rect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 smtClean="0"/>
                      <a:t>6</a:t>
                    </a:r>
                    <a:endParaRPr lang="en-IN" sz="1600" dirty="0"/>
                  </a:p>
                </p:txBody>
              </p: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1743800" y="1315347"/>
                    <a:ext cx="360040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374804" y="1315347"/>
                    <a:ext cx="360040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4863558" y="1315347"/>
                    <a:ext cx="252028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267713" y="1315347"/>
                    <a:ext cx="216023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7813635" y="1315347"/>
                    <a:ext cx="216023" cy="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2" name="Straight Connector 191"/>
                <p:cNvCxnSpPr>
                  <a:endCxn id="194" idx="1"/>
                </p:cNvCxnSpPr>
                <p:nvPr/>
              </p:nvCxnSpPr>
              <p:spPr>
                <a:xfrm>
                  <a:off x="9069883" y="4581128"/>
                  <a:ext cx="15195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TextBox 192"/>
                <p:cNvSpPr txBox="1"/>
                <p:nvPr/>
              </p:nvSpPr>
              <p:spPr>
                <a:xfrm>
                  <a:off x="9151817" y="3969060"/>
                  <a:ext cx="685210" cy="41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Lucida Calligraphy"/>
                      <a:cs typeface="Lucida Calligraphy"/>
                    </a:rPr>
                    <a:t>M</a:t>
                  </a:r>
                  <a:endParaRPr lang="en-US" b="1" dirty="0">
                    <a:latin typeface="Lucida Calligraphy"/>
                    <a:cs typeface="Lucida Calligraphy"/>
                  </a:endParaRPr>
                </a:p>
              </p:txBody>
            </p:sp>
          </p:grpSp>
          <p:sp>
            <p:nvSpPr>
              <p:cNvPr id="328" name="TextBox 327"/>
              <p:cNvSpPr txBox="1"/>
              <p:nvPr/>
            </p:nvSpPr>
            <p:spPr>
              <a:xfrm>
                <a:off x="6546999" y="4855132"/>
                <a:ext cx="2353454" cy="369332"/>
              </a:xfrm>
              <a:prstGeom prst="rect">
                <a:avLst/>
              </a:prstGeom>
              <a:solidFill>
                <a:srgbClr val="F2DCD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33%,33%,33%,100%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2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Could Be Worse: Only 2 Colors!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23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511300"/>
            <a:ext cx="7670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3600" dirty="0" smtClean="0">
                <a:latin typeface="Trebuchet MS" charset="0"/>
                <a:ea typeface="MS PGothic" charset="0"/>
                <a:cs typeface="Verdana" charset="0"/>
              </a:rPr>
              <a:t>Thank you</a:t>
            </a:r>
            <a:endParaRPr lang="en-US" sz="3600" dirty="0">
              <a:latin typeface="Trebuchet MS" charset="0"/>
              <a:ea typeface="MS PGothic" charset="0"/>
              <a:cs typeface="Verdana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3709FC-88F5-8D44-8DD6-1810D2CA2247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24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Pinning the Problem Down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3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0298" y="1490473"/>
            <a:ext cx="392522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hidden number is in green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noise around it starts green, but you mix in increasing amounts of red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 what point does the number become recognizable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Trials with many hidden numbers suggest I need more red than others to recognize the hidden number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I mixed blue instead of red, there wasn’t a difference between me and others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8980" y="1399694"/>
            <a:ext cx="3731895" cy="4940300"/>
            <a:chOff x="0" y="0"/>
            <a:chExt cx="3731895" cy="4940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792220"/>
              <a:ext cx="1217295" cy="11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3795395"/>
              <a:ext cx="1238250" cy="1144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6665"/>
              <a:ext cx="1146175" cy="1142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330" y="2536825"/>
              <a:ext cx="1165225" cy="1144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2537460"/>
              <a:ext cx="1191895" cy="114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" y="2540635"/>
              <a:ext cx="1202055" cy="1153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275715"/>
              <a:ext cx="1216660" cy="1148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65" y="1276350"/>
              <a:ext cx="1191260" cy="1151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57300"/>
              <a:ext cx="1205865" cy="1184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0"/>
              <a:ext cx="1176655" cy="1162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0"/>
              <a:ext cx="117983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" y="0"/>
              <a:ext cx="1145540" cy="1143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47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What is Color?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4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0298" y="1490473"/>
            <a:ext cx="39252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Newton’s experiments indicate there are at least 2 types of yellows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 pure (Y1)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Another obtained by combining red and green (Y2)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Y2 splits when it goes through a prism, Y1 doesn’t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Why does the eye see both as yellow?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67928" y="2865482"/>
            <a:ext cx="4051169" cy="1175582"/>
            <a:chOff x="325354" y="3379799"/>
            <a:chExt cx="5719919" cy="1532455"/>
          </a:xfrm>
        </p:grpSpPr>
        <p:grpSp>
          <p:nvGrpSpPr>
            <p:cNvPr id="15376" name="Group 15375"/>
            <p:cNvGrpSpPr/>
            <p:nvPr/>
          </p:nvGrpSpPr>
          <p:grpSpPr>
            <a:xfrm>
              <a:off x="325354" y="3379799"/>
              <a:ext cx="4271572" cy="1532455"/>
              <a:chOff x="587735" y="4439922"/>
              <a:chExt cx="4271572" cy="1532455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1322403" y="4439922"/>
                <a:ext cx="2109548" cy="1532455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587735" y="5027713"/>
                <a:ext cx="1374880" cy="69275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0" name="Group 15369"/>
              <p:cNvGrpSpPr/>
              <p:nvPr/>
            </p:nvGrpSpPr>
            <p:grpSpPr>
              <a:xfrm>
                <a:off x="1952119" y="4450418"/>
                <a:ext cx="2844217" cy="577295"/>
                <a:chOff x="1952119" y="4450418"/>
                <a:chExt cx="2844217" cy="577295"/>
              </a:xfrm>
              <a:effectLst/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1952119" y="4765306"/>
                  <a:ext cx="640212" cy="26240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2592331" y="4450418"/>
                  <a:ext cx="2204005" cy="31488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71" name="Group 15370"/>
              <p:cNvGrpSpPr/>
              <p:nvPr/>
            </p:nvGrpSpPr>
            <p:grpSpPr>
              <a:xfrm>
                <a:off x="1941624" y="4733817"/>
                <a:ext cx="2193511" cy="283400"/>
                <a:chOff x="1941624" y="4733817"/>
                <a:chExt cx="2193511" cy="283400"/>
              </a:xfrm>
              <a:effectLst/>
            </p:grpSpPr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1941624" y="4849276"/>
                  <a:ext cx="713678" cy="167941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2655302" y="4733817"/>
                  <a:ext cx="1479833" cy="12595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72" name="Group 15371"/>
              <p:cNvGrpSpPr/>
              <p:nvPr/>
            </p:nvGrpSpPr>
            <p:grpSpPr>
              <a:xfrm>
                <a:off x="1931129" y="4943743"/>
                <a:ext cx="2214501" cy="73474"/>
                <a:chOff x="1931129" y="4943743"/>
                <a:chExt cx="2214501" cy="73474"/>
              </a:xfrm>
              <a:effectLst/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1931129" y="4943743"/>
                  <a:ext cx="808135" cy="73474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739264" y="4954239"/>
                  <a:ext cx="1406366" cy="20993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73" name="Group 15372"/>
              <p:cNvGrpSpPr/>
              <p:nvPr/>
            </p:nvGrpSpPr>
            <p:grpSpPr>
              <a:xfrm>
                <a:off x="1941624" y="5006720"/>
                <a:ext cx="2917683" cy="398859"/>
                <a:chOff x="1941624" y="5006720"/>
                <a:chExt cx="2917683" cy="398859"/>
              </a:xfrm>
              <a:effectLst/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941624" y="5006720"/>
                  <a:ext cx="881602" cy="52482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0" name="Straight Connector 15359"/>
                <p:cNvCxnSpPr/>
                <p:nvPr/>
              </p:nvCxnSpPr>
              <p:spPr>
                <a:xfrm>
                  <a:off x="2823227" y="5059202"/>
                  <a:ext cx="2036080" cy="346377"/>
                </a:xfrm>
                <a:prstGeom prst="line">
                  <a:avLst/>
                </a:prstGeom>
                <a:ln>
                  <a:solidFill>
                    <a:srgbClr val="008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74" name="Group 15373"/>
              <p:cNvGrpSpPr/>
              <p:nvPr/>
            </p:nvGrpSpPr>
            <p:grpSpPr>
              <a:xfrm>
                <a:off x="1931129" y="5006720"/>
                <a:ext cx="2204006" cy="566799"/>
                <a:chOff x="1931129" y="5006720"/>
                <a:chExt cx="2204006" cy="566799"/>
              </a:xfrm>
              <a:effectLst/>
            </p:grpSpPr>
            <p:cxnSp>
              <p:nvCxnSpPr>
                <p:cNvPr id="15363" name="Straight Connector 15362"/>
                <p:cNvCxnSpPr>
                  <a:endCxn id="44" idx="5"/>
                </p:cNvCxnSpPr>
                <p:nvPr/>
              </p:nvCxnSpPr>
              <p:spPr>
                <a:xfrm>
                  <a:off x="1931129" y="5006720"/>
                  <a:ext cx="973435" cy="19943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5" name="Straight Connector 15364"/>
                <p:cNvCxnSpPr>
                  <a:stCxn id="44" idx="5"/>
                </p:cNvCxnSpPr>
                <p:nvPr/>
              </p:nvCxnSpPr>
              <p:spPr>
                <a:xfrm>
                  <a:off x="2904564" y="5206150"/>
                  <a:ext cx="1230571" cy="367369"/>
                </a:xfrm>
                <a:prstGeom prst="line">
                  <a:avLst/>
                </a:prstGeom>
                <a:ln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67" name="Straight Connector 15366"/>
              <p:cNvCxnSpPr/>
              <p:nvPr/>
            </p:nvCxnSpPr>
            <p:spPr>
              <a:xfrm>
                <a:off x="1941624" y="5038209"/>
                <a:ext cx="1081012" cy="314888"/>
              </a:xfrm>
              <a:prstGeom prst="line">
                <a:avLst/>
              </a:prstGeom>
              <a:ln>
                <a:solidFill>
                  <a:srgbClr val="7162E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69" name="Straight Connector 15368"/>
              <p:cNvCxnSpPr/>
              <p:nvPr/>
            </p:nvCxnSpPr>
            <p:spPr>
              <a:xfrm>
                <a:off x="3012141" y="5353097"/>
                <a:ext cx="1081013" cy="535310"/>
              </a:xfrm>
              <a:prstGeom prst="line">
                <a:avLst/>
              </a:prstGeom>
              <a:ln>
                <a:solidFill>
                  <a:srgbClr val="7162E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82" name="Curved Connector 15381"/>
            <p:cNvCxnSpPr/>
            <p:nvPr/>
          </p:nvCxnSpPr>
          <p:spPr>
            <a:xfrm>
              <a:off x="4554945" y="3379799"/>
              <a:ext cx="902593" cy="356873"/>
            </a:xfrm>
            <a:prstGeom prst="curvedConnector3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5" name="Curved Connector 15384"/>
            <p:cNvCxnSpPr/>
            <p:nvPr/>
          </p:nvCxnSpPr>
          <p:spPr>
            <a:xfrm flipV="1">
              <a:off x="4659898" y="3831138"/>
              <a:ext cx="808135" cy="503821"/>
            </a:xfrm>
            <a:prstGeom prst="curvedConnector3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463004" y="3773614"/>
              <a:ext cx="582269" cy="5043"/>
            </a:xfrm>
            <a:prstGeom prst="line">
              <a:avLst/>
            </a:prstGeom>
            <a:ln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665798" y="3148880"/>
            <a:ext cx="370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Y1</a:t>
            </a:r>
            <a:endParaRPr 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203573" y="3028377"/>
            <a:ext cx="370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Y2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377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Color Sensors in the Eye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5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0298" y="1490473"/>
            <a:ext cx="392522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3 sensors together detect many many colors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 (</a:t>
            </a:r>
            <a:r>
              <a:rPr lang="en-US" dirty="0" smtClean="0">
                <a:latin typeface="Apple Chancery"/>
                <a:cs typeface="Apple Chancery"/>
              </a:rPr>
              <a:t>L</a:t>
            </a:r>
            <a:r>
              <a:rPr lang="en-US" dirty="0" smtClean="0"/>
              <a:t>) and green (</a:t>
            </a:r>
            <a:r>
              <a:rPr lang="en-US" dirty="0" smtClean="0">
                <a:latin typeface="Apple Chancery"/>
                <a:cs typeface="Apple Chancery"/>
              </a:rPr>
              <a:t>M</a:t>
            </a:r>
            <a:r>
              <a:rPr lang="en-US" dirty="0" smtClean="0"/>
              <a:t>) sensor responses overlap substantially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Blue (</a:t>
            </a:r>
            <a:r>
              <a:rPr lang="en-US" dirty="0" smtClean="0">
                <a:latin typeface="Apple Chancery"/>
                <a:cs typeface="Apple Chancery"/>
              </a:rPr>
              <a:t>S</a:t>
            </a:r>
            <a:r>
              <a:rPr lang="en-US" dirty="0" smtClean="0"/>
              <a:t>)  is further away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mtClean="0"/>
              <a:t>Both red </a:t>
            </a:r>
            <a:r>
              <a:rPr lang="en-US" dirty="0" smtClean="0"/>
              <a:t>and green sensors respond to pure yellow (Y1)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And of course, both respond to a red-green mixture (Y2)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 both yellow elicit roughly the same response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4" y="1878832"/>
            <a:ext cx="4544159" cy="33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Discriminating Red and Green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6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735" y="5269130"/>
            <a:ext cx="775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if the red and green hills were to come close?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 an extreme, if they became the same, then red and green will appear the same! Could this be the explanation? What made this happen?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7" y="1841614"/>
            <a:ext cx="8028878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Color Sensing Cells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7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716" y="5741459"/>
            <a:ext cx="775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Color sensors reside in the cone cells in the retina of the eye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Inside each such cell in a copy of the genome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2" y="1268956"/>
            <a:ext cx="4247785" cy="2446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44" y="1207772"/>
            <a:ext cx="3453284" cy="263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909" y="3896973"/>
            <a:ext cx="6213197" cy="17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Genome 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8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707" y="5038209"/>
            <a:ext cx="7756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23 pairs of books with 6 billion A,C,G,T characters in all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each pair, one book or chromosome comes from each parent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last pair X,Y determines gender. Males XY, Females XX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Green and Red sensor recipes are on X!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795"/>
            <a:ext cx="3770552" cy="2179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23" y="1522661"/>
            <a:ext cx="5220525" cy="30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Genes: The Recipe Carriers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9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77" y="5237638"/>
            <a:ext cx="817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Recipes for the creation of color sensor molecules and several other molecules are written in the genome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chunk of text containing this recipe is called a </a:t>
            </a:r>
            <a:r>
              <a:rPr lang="en-US" b="1" dirty="0" smtClean="0"/>
              <a:t>gene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are 20,000 genes, each carrying the recipe for one or more </a:t>
            </a:r>
            <a:r>
              <a:rPr lang="en-US" b="1" dirty="0" smtClean="0"/>
              <a:t>proteins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8" y="1541221"/>
            <a:ext cx="8207298" cy="37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17589</TotalTime>
  <Words>1112</Words>
  <Application>Microsoft Office PowerPoint</Application>
  <PresentationFormat>On-screen Show (4:3)</PresentationFormat>
  <Paragraphs>260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MS PGothic</vt:lpstr>
      <vt:lpstr>MS PGothic</vt:lpstr>
      <vt:lpstr>Apple Chancery</vt:lpstr>
      <vt:lpstr>Arial</vt:lpstr>
      <vt:lpstr>Calibri</vt:lpstr>
      <vt:lpstr>Chalkduster</vt:lpstr>
      <vt:lpstr>Courier New</vt:lpstr>
      <vt:lpstr>Lucida Calligraphy</vt:lpstr>
      <vt:lpstr>Trebuchet MS</vt:lpstr>
      <vt:lpstr>Verdana</vt:lpstr>
      <vt:lpstr>Wingdings</vt:lpstr>
      <vt:lpstr>blank</vt:lpstr>
      <vt:lpstr>Custom Design</vt:lpstr>
      <vt:lpstr>Colorblindness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Informatics Application Development</dc:title>
  <dc:subject>Strand LS PPT Template-Jan2010</dc:subject>
  <dc:creator>Saurabh Narain</dc:creator>
  <cp:lastModifiedBy>Rajesh Sundaresan</cp:lastModifiedBy>
  <cp:revision>640</cp:revision>
  <dcterms:created xsi:type="dcterms:W3CDTF">2010-03-31T22:48:56Z</dcterms:created>
  <dcterms:modified xsi:type="dcterms:W3CDTF">2015-09-25T16:22:19Z</dcterms:modified>
</cp:coreProperties>
</file>