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6" r:id="rId8"/>
    <p:sldId id="265" r:id="rId9"/>
    <p:sldId id="264" r:id="rId10"/>
    <p:sldId id="261" r:id="rId11"/>
    <p:sldId id="263" r:id="rId12"/>
    <p:sldId id="267" r:id="rId13"/>
    <p:sldId id="268" r:id="rId14"/>
    <p:sldId id="269" r:id="rId15"/>
    <p:sldId id="270" r:id="rId16"/>
    <p:sldId id="271" r:id="rId17"/>
    <p:sldId id="274" r:id="rId18"/>
    <p:sldId id="281" r:id="rId19"/>
    <p:sldId id="272" r:id="rId20"/>
    <p:sldId id="275" r:id="rId21"/>
    <p:sldId id="284" r:id="rId22"/>
    <p:sldId id="276" r:id="rId23"/>
    <p:sldId id="278" r:id="rId24"/>
    <p:sldId id="279" r:id="rId25"/>
    <p:sldId id="283" r:id="rId26"/>
    <p:sldId id="282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21" autoAdjust="0"/>
  </p:normalViewPr>
  <p:slideViewPr>
    <p:cSldViewPr snapToGrid="0" snapToObjects="1">
      <p:cViewPr varScale="1">
        <p:scale>
          <a:sx n="81" d="100"/>
          <a:sy n="81" d="100"/>
        </p:scale>
        <p:origin x="82" y="1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5F3A-B051-544A-BB50-3FEDA1FB8E2E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BEA9-9299-3741-8BC5-51F09116D5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5F3A-B051-544A-BB50-3FEDA1FB8E2E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BEA9-9299-3741-8BC5-51F09116D5A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5F3A-B051-544A-BB50-3FEDA1FB8E2E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BEA9-9299-3741-8BC5-51F09116D5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5F3A-B051-544A-BB50-3FEDA1FB8E2E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BEA9-9299-3741-8BC5-51F09116D5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5F3A-B051-544A-BB50-3FEDA1FB8E2E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BEA9-9299-3741-8BC5-51F09116D5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5F3A-B051-544A-BB50-3FEDA1FB8E2E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BEA9-9299-3741-8BC5-51F09116D5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5F3A-B051-544A-BB50-3FEDA1FB8E2E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BEA9-9299-3741-8BC5-51F09116D5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5F3A-B051-544A-BB50-3FEDA1FB8E2E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BEA9-9299-3741-8BC5-51F09116D5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5F3A-B051-544A-BB50-3FEDA1FB8E2E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BEA9-9299-3741-8BC5-51F09116D5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5F3A-B051-544A-BB50-3FEDA1FB8E2E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BEA9-9299-3741-8BC5-51F09116D5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5F3A-B051-544A-BB50-3FEDA1FB8E2E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BEA9-9299-3741-8BC5-51F09116D5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5F3A-B051-544A-BB50-3FEDA1FB8E2E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BEA9-9299-3741-8BC5-51F09116D5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B995F3A-B051-544A-BB50-3FEDA1FB8E2E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B87CBEA9-9299-3741-8BC5-51F09116D5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plersdiscovery.com/CorrectedTable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faculty.uca.edu/saustin/3110/mars.pdf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fko.com/tycho/observe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800645"/>
            <a:ext cx="6498158" cy="1724867"/>
          </a:xfrm>
        </p:spPr>
        <p:txBody>
          <a:bodyPr/>
          <a:lstStyle/>
          <a:p>
            <a:r>
              <a:rPr lang="en-US" dirty="0" smtClean="0"/>
              <a:t>Brahe’s Data, </a:t>
            </a:r>
            <a:r>
              <a:rPr lang="en-US" dirty="0" err="1" smtClean="0"/>
              <a:t>Kepler’s</a:t>
            </a:r>
            <a:r>
              <a:rPr lang="en-US" dirty="0" smtClean="0"/>
              <a:t> Analysis &amp; </a:t>
            </a:r>
            <a:br>
              <a:rPr lang="en-US" dirty="0" smtClean="0"/>
            </a:br>
            <a:r>
              <a:rPr lang="en-US" dirty="0" smtClean="0"/>
              <a:t>The Orbit of Mars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sz="2800" dirty="0" smtClean="0"/>
          </a:p>
          <a:p>
            <a:r>
              <a:rPr lang="en-US" sz="2800" dirty="0" smtClean="0"/>
              <a:t>Data Analytics Course 2015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441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the Orbits Truly Co-Planar?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29882" y="1429424"/>
            <a:ext cx="3410098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 the year, as seen from the earth, the sun seems to move against the backdrop of the 12 </a:t>
            </a:r>
            <a:r>
              <a:rPr lang="en-US" b="1" dirty="0"/>
              <a:t>Z</a:t>
            </a:r>
            <a:r>
              <a:rPr lang="en-US" b="1" dirty="0" smtClean="0"/>
              <a:t>odiac </a:t>
            </a:r>
            <a:r>
              <a:rPr lang="en-US" dirty="0" smtClean="0"/>
              <a:t>constellations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Observe just after sunset or before sunrise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Or check which constellation is highest in the sky at midnight for the diametrically opposite constellation</a:t>
            </a:r>
          </a:p>
          <a:p>
            <a:endParaRPr lang="en-US" i="1" dirty="0"/>
          </a:p>
          <a:p>
            <a:r>
              <a:rPr lang="en-US" i="1" dirty="0" smtClean="0"/>
              <a:t>Broadly, these define  </a:t>
            </a:r>
            <a:r>
              <a:rPr lang="en-US" i="1" dirty="0"/>
              <a:t>t</a:t>
            </a:r>
            <a:r>
              <a:rPr lang="en-US" i="1" dirty="0" smtClean="0"/>
              <a:t>he Ecliptic, the plane of revolution of the earth, angled at 23.5 degrees to the Earth’s equator</a:t>
            </a:r>
          </a:p>
          <a:p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980" y="1444532"/>
            <a:ext cx="4699970" cy="502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0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Mars’ Orbit Relative To The Ecliptic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60650" y="1691484"/>
            <a:ext cx="7893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Mars stays close to the Zodiac, so its plane of revolution is only slightly tilted relative to the ecliptic plane</a:t>
            </a:r>
            <a:endParaRPr lang="en-US" i="1" dirty="0" smtClean="0"/>
          </a:p>
          <a:p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50" y="2412789"/>
            <a:ext cx="8755248" cy="428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2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66" y="668241"/>
            <a:ext cx="8042276" cy="873684"/>
          </a:xfrm>
        </p:spPr>
        <p:txBody>
          <a:bodyPr/>
          <a:lstStyle/>
          <a:p>
            <a:r>
              <a:rPr lang="en-US" dirty="0" smtClean="0"/>
              <a:t>Slight Non-Co-Planarity Causes the Curve We See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768" y="2034672"/>
            <a:ext cx="5545075" cy="398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3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Orbit of Mars and Earth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Earth and Mars possibly go around the Sun like Venus does</a:t>
            </a:r>
          </a:p>
          <a:p>
            <a:r>
              <a:rPr lang="en-US" dirty="0" smtClean="0"/>
              <a:t>What are their exact orbits?</a:t>
            </a:r>
            <a:endParaRPr lang="en-US" dirty="0"/>
          </a:p>
          <a:p>
            <a:r>
              <a:rPr lang="en-US" dirty="0" smtClean="0"/>
              <a:t>We have assumed a circle so far centered on the Sun, the simplest possible model. Is it true? What are the dimensions?</a:t>
            </a:r>
          </a:p>
          <a:p>
            <a:r>
              <a:rPr lang="en-US" dirty="0" smtClean="0"/>
              <a:t>Can these be inferred from positional observations of Mars?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7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Positional Observations of Mars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7015" y="1506404"/>
            <a:ext cx="4096132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Tycho</a:t>
            </a:r>
            <a:r>
              <a:rPr lang="en-US" dirty="0" smtClean="0"/>
              <a:t> Brahe made positional observations over a period of 20 years</a:t>
            </a:r>
          </a:p>
          <a:p>
            <a:r>
              <a:rPr lang="en-US" dirty="0" smtClean="0"/>
              <a:t>Radii cannot be directly observed</a:t>
            </a:r>
            <a:endParaRPr lang="en-US" dirty="0"/>
          </a:p>
          <a:p>
            <a:r>
              <a:rPr lang="en-US" dirty="0" smtClean="0"/>
              <a:t>Brahe and his team observed anglesαandβ (up to 2 min) against the backdrop of the zodiac constellations</a:t>
            </a:r>
          </a:p>
          <a:p>
            <a:pPr lvl="1"/>
            <a:r>
              <a:rPr lang="en-US" sz="1500" dirty="0" smtClean="0"/>
              <a:t>Mars’ orbit being at a slight angle to the ecliptic poses a small problem that </a:t>
            </a:r>
            <a:r>
              <a:rPr lang="en-US" sz="1500" dirty="0" err="1" smtClean="0"/>
              <a:t>Kepler</a:t>
            </a:r>
            <a:r>
              <a:rPr lang="en-US" sz="1500" dirty="0" smtClean="0"/>
              <a:t> had to resolve carefully </a:t>
            </a:r>
            <a:endParaRPr lang="en-US" sz="1500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5781643" y="3309542"/>
            <a:ext cx="620121" cy="614196"/>
          </a:xfrm>
          <a:prstGeom prst="line">
            <a:avLst/>
          </a:prstGeom>
          <a:ln w="190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345367" y="2960155"/>
            <a:ext cx="696864" cy="349387"/>
          </a:xfrm>
          <a:prstGeom prst="line">
            <a:avLst/>
          </a:prstGeom>
          <a:ln w="190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911272" y="2693714"/>
            <a:ext cx="525996" cy="448967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6081033" y="2960154"/>
            <a:ext cx="551654" cy="208284"/>
          </a:xfrm>
          <a:custGeom>
            <a:avLst/>
            <a:gdLst>
              <a:gd name="connsiteX0" fmla="*/ 0 w 551654"/>
              <a:gd name="connsiteY0" fmla="*/ 208284 h 208284"/>
              <a:gd name="connsiteX1" fmla="*/ 256583 w 551654"/>
              <a:gd name="connsiteY1" fmla="*/ 3041 h 208284"/>
              <a:gd name="connsiteX2" fmla="*/ 551654 w 551654"/>
              <a:gd name="connsiteY2" fmla="*/ 80007 h 20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1654" h="208284">
                <a:moveTo>
                  <a:pt x="0" y="208284"/>
                </a:moveTo>
                <a:cubicBezTo>
                  <a:pt x="82320" y="116352"/>
                  <a:pt x="164641" y="24420"/>
                  <a:pt x="256583" y="3041"/>
                </a:cubicBezTo>
                <a:cubicBezTo>
                  <a:pt x="348525" y="-18338"/>
                  <a:pt x="551654" y="80007"/>
                  <a:pt x="551654" y="80007"/>
                </a:cubicBezTo>
              </a:path>
            </a:pathLst>
          </a:custGeom>
          <a:ln w="19050" cmpd="sng"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040750" y="1444533"/>
            <a:ext cx="4734411" cy="4238132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>
            <a:endCxn id="47" idx="4"/>
          </p:cNvCxnSpPr>
          <p:nvPr/>
        </p:nvCxnSpPr>
        <p:spPr>
          <a:xfrm>
            <a:off x="6401762" y="3309542"/>
            <a:ext cx="6194" cy="2373123"/>
          </a:xfrm>
          <a:prstGeom prst="line">
            <a:avLst/>
          </a:prstGeom>
          <a:ln w="127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Sun 50"/>
          <p:cNvSpPr/>
          <p:nvPr/>
        </p:nvSpPr>
        <p:spPr>
          <a:xfrm>
            <a:off x="7860761" y="4861691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un 51"/>
          <p:cNvSpPr/>
          <p:nvPr/>
        </p:nvSpPr>
        <p:spPr>
          <a:xfrm>
            <a:off x="7514374" y="5081081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un 52"/>
          <p:cNvSpPr/>
          <p:nvPr/>
        </p:nvSpPr>
        <p:spPr>
          <a:xfrm>
            <a:off x="7125971" y="5218228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un 53"/>
          <p:cNvSpPr/>
          <p:nvPr/>
        </p:nvSpPr>
        <p:spPr>
          <a:xfrm>
            <a:off x="8452881" y="3923738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un 54"/>
          <p:cNvSpPr/>
          <p:nvPr/>
        </p:nvSpPr>
        <p:spPr>
          <a:xfrm>
            <a:off x="8555301" y="3585802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un 55"/>
          <p:cNvSpPr/>
          <p:nvPr/>
        </p:nvSpPr>
        <p:spPr>
          <a:xfrm>
            <a:off x="8555779" y="3254953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un 56"/>
          <p:cNvSpPr/>
          <p:nvPr/>
        </p:nvSpPr>
        <p:spPr>
          <a:xfrm>
            <a:off x="7815511" y="1872033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un 57"/>
          <p:cNvSpPr/>
          <p:nvPr/>
        </p:nvSpPr>
        <p:spPr>
          <a:xfrm>
            <a:off x="8080621" y="2076877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un 58"/>
          <p:cNvSpPr/>
          <p:nvPr/>
        </p:nvSpPr>
        <p:spPr>
          <a:xfrm>
            <a:off x="8233021" y="2229277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un 59"/>
          <p:cNvSpPr/>
          <p:nvPr/>
        </p:nvSpPr>
        <p:spPr>
          <a:xfrm>
            <a:off x="6686251" y="1282312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un 60"/>
          <p:cNvSpPr/>
          <p:nvPr/>
        </p:nvSpPr>
        <p:spPr>
          <a:xfrm>
            <a:off x="6398931" y="1212314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un 61"/>
          <p:cNvSpPr/>
          <p:nvPr/>
        </p:nvSpPr>
        <p:spPr>
          <a:xfrm>
            <a:off x="7222617" y="1444533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un 62"/>
          <p:cNvSpPr/>
          <p:nvPr/>
        </p:nvSpPr>
        <p:spPr>
          <a:xfrm>
            <a:off x="7386660" y="1506404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un 63"/>
          <p:cNvSpPr/>
          <p:nvPr/>
        </p:nvSpPr>
        <p:spPr>
          <a:xfrm>
            <a:off x="6192967" y="5450446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un 64"/>
          <p:cNvSpPr/>
          <p:nvPr/>
        </p:nvSpPr>
        <p:spPr>
          <a:xfrm>
            <a:off x="6345367" y="5450446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145180" y="3085060"/>
            <a:ext cx="525996" cy="44896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un 71"/>
          <p:cNvSpPr/>
          <p:nvPr/>
        </p:nvSpPr>
        <p:spPr>
          <a:xfrm>
            <a:off x="5561783" y="1310015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un 72"/>
          <p:cNvSpPr/>
          <p:nvPr/>
        </p:nvSpPr>
        <p:spPr>
          <a:xfrm>
            <a:off x="5341923" y="1367982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un 73"/>
          <p:cNvSpPr/>
          <p:nvPr/>
        </p:nvSpPr>
        <p:spPr>
          <a:xfrm>
            <a:off x="4641293" y="1767040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Sun 74"/>
          <p:cNvSpPr/>
          <p:nvPr/>
        </p:nvSpPr>
        <p:spPr>
          <a:xfrm>
            <a:off x="4421433" y="1919440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Sun 75"/>
          <p:cNvSpPr/>
          <p:nvPr/>
        </p:nvSpPr>
        <p:spPr>
          <a:xfrm>
            <a:off x="3900887" y="2790516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Sun 76"/>
          <p:cNvSpPr/>
          <p:nvPr/>
        </p:nvSpPr>
        <p:spPr>
          <a:xfrm>
            <a:off x="3833427" y="3022734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Sun 77"/>
          <p:cNvSpPr/>
          <p:nvPr/>
        </p:nvSpPr>
        <p:spPr>
          <a:xfrm>
            <a:off x="3900887" y="3890400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un 78"/>
          <p:cNvSpPr/>
          <p:nvPr/>
        </p:nvSpPr>
        <p:spPr>
          <a:xfrm>
            <a:off x="3981713" y="4104427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Sun 79"/>
          <p:cNvSpPr/>
          <p:nvPr/>
        </p:nvSpPr>
        <p:spPr>
          <a:xfrm>
            <a:off x="4421433" y="4721264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Sun 80"/>
          <p:cNvSpPr/>
          <p:nvPr/>
        </p:nvSpPr>
        <p:spPr>
          <a:xfrm>
            <a:off x="4641293" y="4873664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Sun 81"/>
          <p:cNvSpPr/>
          <p:nvPr/>
        </p:nvSpPr>
        <p:spPr>
          <a:xfrm>
            <a:off x="5233413" y="5218228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Sun 82"/>
          <p:cNvSpPr/>
          <p:nvPr/>
        </p:nvSpPr>
        <p:spPr>
          <a:xfrm>
            <a:off x="5453273" y="5338101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020459" y="346156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α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6577553" y="321123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β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4641293" y="3890400"/>
            <a:ext cx="1140350" cy="1085174"/>
          </a:xfrm>
          <a:prstGeom prst="line">
            <a:avLst/>
          </a:prstGeom>
          <a:ln w="12700" cmpd="sng"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554168" y="3673652"/>
            <a:ext cx="525996" cy="44896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stCxn id="59" idx="1"/>
          </p:cNvCxnSpPr>
          <p:nvPr/>
        </p:nvCxnSpPr>
        <p:spPr>
          <a:xfrm flipH="1">
            <a:off x="7160131" y="2461496"/>
            <a:ext cx="1072890" cy="464968"/>
          </a:xfrm>
          <a:prstGeom prst="line">
            <a:avLst/>
          </a:prstGeom>
          <a:ln w="12700" cmpd="sng"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14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260406"/>
          </a:xfrm>
        </p:spPr>
        <p:txBody>
          <a:bodyPr/>
          <a:lstStyle/>
          <a:p>
            <a:r>
              <a:rPr lang="en-US" dirty="0" smtClean="0"/>
              <a:t>Angular Motion of Mars Around Sun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7015" y="1506404"/>
            <a:ext cx="4096132" cy="4343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For motion around the sun, we need the angle of Mars relative to the Sun?</a:t>
            </a:r>
          </a:p>
          <a:p>
            <a:r>
              <a:rPr lang="en-US" dirty="0" smtClean="0"/>
              <a:t>Can </a:t>
            </a:r>
            <a:r>
              <a:rPr lang="en-US" dirty="0" err="1" smtClean="0">
                <a:latin typeface="Lucida Grande"/>
                <a:ea typeface="Lucida Grande"/>
                <a:cs typeface="Lucida Grande"/>
              </a:rPr>
              <a:t>δ</a:t>
            </a:r>
            <a:r>
              <a:rPr lang="en-US" dirty="0" smtClean="0"/>
              <a:t> be computed givenαandβ?</a:t>
            </a:r>
            <a:endParaRPr lang="en-US" dirty="0"/>
          </a:p>
          <a:p>
            <a:r>
              <a:rPr lang="en-US" dirty="0" smtClean="0"/>
              <a:t>How else can we determine motion relative to the Sun?</a:t>
            </a:r>
          </a:p>
          <a:p>
            <a:r>
              <a:rPr lang="en-US" i="1" dirty="0" smtClean="0"/>
              <a:t>Eliminate the Earth using Oppositions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5781643" y="3309542"/>
            <a:ext cx="620121" cy="614196"/>
          </a:xfrm>
          <a:prstGeom prst="line">
            <a:avLst/>
          </a:prstGeom>
          <a:ln w="190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345367" y="2960155"/>
            <a:ext cx="696864" cy="349387"/>
          </a:xfrm>
          <a:prstGeom prst="line">
            <a:avLst/>
          </a:prstGeom>
          <a:ln w="190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911272" y="2693714"/>
            <a:ext cx="525996" cy="448967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6081033" y="2960154"/>
            <a:ext cx="551654" cy="208284"/>
          </a:xfrm>
          <a:custGeom>
            <a:avLst/>
            <a:gdLst>
              <a:gd name="connsiteX0" fmla="*/ 0 w 551654"/>
              <a:gd name="connsiteY0" fmla="*/ 208284 h 208284"/>
              <a:gd name="connsiteX1" fmla="*/ 256583 w 551654"/>
              <a:gd name="connsiteY1" fmla="*/ 3041 h 208284"/>
              <a:gd name="connsiteX2" fmla="*/ 551654 w 551654"/>
              <a:gd name="connsiteY2" fmla="*/ 80007 h 20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1654" h="208284">
                <a:moveTo>
                  <a:pt x="0" y="208284"/>
                </a:moveTo>
                <a:cubicBezTo>
                  <a:pt x="82320" y="116352"/>
                  <a:pt x="164641" y="24420"/>
                  <a:pt x="256583" y="3041"/>
                </a:cubicBezTo>
                <a:cubicBezTo>
                  <a:pt x="348525" y="-18338"/>
                  <a:pt x="551654" y="80007"/>
                  <a:pt x="551654" y="80007"/>
                </a:cubicBezTo>
              </a:path>
            </a:pathLst>
          </a:custGeom>
          <a:ln w="19050" cmpd="sng"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040750" y="1444533"/>
            <a:ext cx="4734411" cy="4238132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>
            <a:endCxn id="47" idx="4"/>
          </p:cNvCxnSpPr>
          <p:nvPr/>
        </p:nvCxnSpPr>
        <p:spPr>
          <a:xfrm>
            <a:off x="6401762" y="3309542"/>
            <a:ext cx="6194" cy="2373123"/>
          </a:xfrm>
          <a:prstGeom prst="line">
            <a:avLst/>
          </a:prstGeom>
          <a:ln w="127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Sun 50"/>
          <p:cNvSpPr/>
          <p:nvPr/>
        </p:nvSpPr>
        <p:spPr>
          <a:xfrm>
            <a:off x="7860761" y="4861691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un 51"/>
          <p:cNvSpPr/>
          <p:nvPr/>
        </p:nvSpPr>
        <p:spPr>
          <a:xfrm>
            <a:off x="7514374" y="5081081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un 52"/>
          <p:cNvSpPr/>
          <p:nvPr/>
        </p:nvSpPr>
        <p:spPr>
          <a:xfrm>
            <a:off x="7125971" y="5218228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un 53"/>
          <p:cNvSpPr/>
          <p:nvPr/>
        </p:nvSpPr>
        <p:spPr>
          <a:xfrm>
            <a:off x="8452881" y="3923738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un 54"/>
          <p:cNvSpPr/>
          <p:nvPr/>
        </p:nvSpPr>
        <p:spPr>
          <a:xfrm>
            <a:off x="8555301" y="3585802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un 55"/>
          <p:cNvSpPr/>
          <p:nvPr/>
        </p:nvSpPr>
        <p:spPr>
          <a:xfrm>
            <a:off x="8555779" y="3254953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un 56"/>
          <p:cNvSpPr/>
          <p:nvPr/>
        </p:nvSpPr>
        <p:spPr>
          <a:xfrm>
            <a:off x="7815511" y="1872033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un 57"/>
          <p:cNvSpPr/>
          <p:nvPr/>
        </p:nvSpPr>
        <p:spPr>
          <a:xfrm>
            <a:off x="8080621" y="2076877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un 58"/>
          <p:cNvSpPr/>
          <p:nvPr/>
        </p:nvSpPr>
        <p:spPr>
          <a:xfrm>
            <a:off x="8233021" y="2229277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un 59"/>
          <p:cNvSpPr/>
          <p:nvPr/>
        </p:nvSpPr>
        <p:spPr>
          <a:xfrm>
            <a:off x="6686251" y="1282312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un 60"/>
          <p:cNvSpPr/>
          <p:nvPr/>
        </p:nvSpPr>
        <p:spPr>
          <a:xfrm>
            <a:off x="6398931" y="1212314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un 61"/>
          <p:cNvSpPr/>
          <p:nvPr/>
        </p:nvSpPr>
        <p:spPr>
          <a:xfrm>
            <a:off x="7222617" y="1444533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un 62"/>
          <p:cNvSpPr/>
          <p:nvPr/>
        </p:nvSpPr>
        <p:spPr>
          <a:xfrm>
            <a:off x="7386660" y="1506404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un 63"/>
          <p:cNvSpPr/>
          <p:nvPr/>
        </p:nvSpPr>
        <p:spPr>
          <a:xfrm>
            <a:off x="6192967" y="5450446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un 64"/>
          <p:cNvSpPr/>
          <p:nvPr/>
        </p:nvSpPr>
        <p:spPr>
          <a:xfrm>
            <a:off x="6345367" y="5450446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145180" y="3085060"/>
            <a:ext cx="525996" cy="44896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un 71"/>
          <p:cNvSpPr/>
          <p:nvPr/>
        </p:nvSpPr>
        <p:spPr>
          <a:xfrm>
            <a:off x="5561783" y="1310015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un 72"/>
          <p:cNvSpPr/>
          <p:nvPr/>
        </p:nvSpPr>
        <p:spPr>
          <a:xfrm>
            <a:off x="5341923" y="1367982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un 73"/>
          <p:cNvSpPr/>
          <p:nvPr/>
        </p:nvSpPr>
        <p:spPr>
          <a:xfrm>
            <a:off x="4641293" y="1767040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Sun 74"/>
          <p:cNvSpPr/>
          <p:nvPr/>
        </p:nvSpPr>
        <p:spPr>
          <a:xfrm>
            <a:off x="4421433" y="1919440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Sun 75"/>
          <p:cNvSpPr/>
          <p:nvPr/>
        </p:nvSpPr>
        <p:spPr>
          <a:xfrm>
            <a:off x="3900887" y="2790516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Sun 76"/>
          <p:cNvSpPr/>
          <p:nvPr/>
        </p:nvSpPr>
        <p:spPr>
          <a:xfrm>
            <a:off x="3833427" y="3022734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Sun 77"/>
          <p:cNvSpPr/>
          <p:nvPr/>
        </p:nvSpPr>
        <p:spPr>
          <a:xfrm>
            <a:off x="3900887" y="3890400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un 78"/>
          <p:cNvSpPr/>
          <p:nvPr/>
        </p:nvSpPr>
        <p:spPr>
          <a:xfrm>
            <a:off x="3981713" y="4104427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Sun 79"/>
          <p:cNvSpPr/>
          <p:nvPr/>
        </p:nvSpPr>
        <p:spPr>
          <a:xfrm>
            <a:off x="4421433" y="4721264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Sun 80"/>
          <p:cNvSpPr/>
          <p:nvPr/>
        </p:nvSpPr>
        <p:spPr>
          <a:xfrm>
            <a:off x="4641293" y="4873664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Sun 81"/>
          <p:cNvSpPr/>
          <p:nvPr/>
        </p:nvSpPr>
        <p:spPr>
          <a:xfrm>
            <a:off x="5233413" y="5218228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Sun 82"/>
          <p:cNvSpPr/>
          <p:nvPr/>
        </p:nvSpPr>
        <p:spPr>
          <a:xfrm>
            <a:off x="5453273" y="5338101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048681" y="341922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α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6577553" y="328179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β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4641293" y="3890400"/>
            <a:ext cx="1140350" cy="1085174"/>
          </a:xfrm>
          <a:prstGeom prst="line">
            <a:avLst/>
          </a:prstGeom>
          <a:ln w="12700" cmpd="sng"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554168" y="3673652"/>
            <a:ext cx="525996" cy="44896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stCxn id="59" idx="1"/>
          </p:cNvCxnSpPr>
          <p:nvPr/>
        </p:nvCxnSpPr>
        <p:spPr>
          <a:xfrm flipH="1">
            <a:off x="7160131" y="2461496"/>
            <a:ext cx="1072890" cy="464968"/>
          </a:xfrm>
          <a:prstGeom prst="line">
            <a:avLst/>
          </a:prstGeom>
          <a:ln w="12700" cmpd="sng"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846056" y="3923738"/>
            <a:ext cx="0" cy="1509574"/>
          </a:xfrm>
          <a:prstGeom prst="line">
            <a:avLst/>
          </a:prstGeom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5839862" y="2926464"/>
            <a:ext cx="1382755" cy="997274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5827889" y="3739444"/>
            <a:ext cx="353068" cy="493889"/>
          </a:xfrm>
          <a:custGeom>
            <a:avLst/>
            <a:gdLst>
              <a:gd name="connsiteX0" fmla="*/ 296333 w 353068"/>
              <a:gd name="connsiteY0" fmla="*/ 0 h 493889"/>
              <a:gd name="connsiteX1" fmla="*/ 352778 w 353068"/>
              <a:gd name="connsiteY1" fmla="*/ 169334 h 493889"/>
              <a:gd name="connsiteX2" fmla="*/ 310444 w 353068"/>
              <a:gd name="connsiteY2" fmla="*/ 324556 h 493889"/>
              <a:gd name="connsiteX3" fmla="*/ 155222 w 353068"/>
              <a:gd name="connsiteY3" fmla="*/ 451556 h 493889"/>
              <a:gd name="connsiteX4" fmla="*/ 0 w 353068"/>
              <a:gd name="connsiteY4" fmla="*/ 493889 h 49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068" h="493889">
                <a:moveTo>
                  <a:pt x="296333" y="0"/>
                </a:moveTo>
                <a:cubicBezTo>
                  <a:pt x="323379" y="57621"/>
                  <a:pt x="350426" y="115242"/>
                  <a:pt x="352778" y="169334"/>
                </a:cubicBezTo>
                <a:cubicBezTo>
                  <a:pt x="355130" y="223426"/>
                  <a:pt x="343370" y="277519"/>
                  <a:pt x="310444" y="324556"/>
                </a:cubicBezTo>
                <a:cubicBezTo>
                  <a:pt x="277518" y="371593"/>
                  <a:pt x="206963" y="423334"/>
                  <a:pt x="155222" y="451556"/>
                </a:cubicBezTo>
                <a:cubicBezTo>
                  <a:pt x="103481" y="479778"/>
                  <a:pt x="0" y="493889"/>
                  <a:pt x="0" y="49388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09115" y="3919761"/>
            <a:ext cx="32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err="1" smtClean="0">
                <a:latin typeface="Lucida Grande"/>
                <a:ea typeface="Lucida Grande"/>
                <a:cs typeface="Lucida Grande"/>
              </a:rPr>
              <a:t>δ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19889" y="29492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11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880202"/>
          </a:xfrm>
        </p:spPr>
        <p:txBody>
          <a:bodyPr/>
          <a:lstStyle/>
          <a:p>
            <a:r>
              <a:rPr lang="en-US" dirty="0" smtClean="0"/>
              <a:t>Oppositions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7015" y="1506404"/>
            <a:ext cx="3804698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At oppositions, </a:t>
            </a:r>
            <a:r>
              <a:rPr lang="en-US" dirty="0" err="1" smtClean="0">
                <a:latin typeface="Lucida Grande"/>
                <a:ea typeface="Lucida Grande"/>
                <a:cs typeface="Lucida Grande"/>
              </a:rPr>
              <a:t>δ</a:t>
            </a:r>
            <a:r>
              <a:rPr lang="en-US" dirty="0" smtClean="0">
                <a:latin typeface="Lucida Grande"/>
                <a:ea typeface="Lucida Grande"/>
                <a:cs typeface="Lucida Grande"/>
              </a:rPr>
              <a:t>=</a:t>
            </a:r>
            <a:r>
              <a:rPr lang="en-US" dirty="0" smtClean="0"/>
              <a:t>β!</a:t>
            </a:r>
            <a:endParaRPr lang="en-US" dirty="0"/>
          </a:p>
          <a:p>
            <a:r>
              <a:rPr lang="en-US" dirty="0" smtClean="0"/>
              <a:t>How do we determine moments of oppositions?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When Mars rises as Sun sets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Observation at the horizon suffer from refractive effects, which </a:t>
            </a:r>
            <a:r>
              <a:rPr lang="en-US" sz="2000" dirty="0" err="1" smtClean="0"/>
              <a:t>Kepler</a:t>
            </a:r>
            <a:r>
              <a:rPr lang="en-US" sz="2000" dirty="0" smtClean="0"/>
              <a:t> corrected after an year of work!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5781643" y="3309542"/>
            <a:ext cx="620121" cy="614196"/>
          </a:xfrm>
          <a:prstGeom prst="line">
            <a:avLst/>
          </a:prstGeom>
          <a:ln w="190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345367" y="2693714"/>
            <a:ext cx="647684" cy="615829"/>
          </a:xfrm>
          <a:prstGeom prst="line">
            <a:avLst/>
          </a:prstGeom>
          <a:ln w="190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662217" y="2461496"/>
            <a:ext cx="525996" cy="448967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040750" y="1444533"/>
            <a:ext cx="4734411" cy="4238132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>
            <a:endCxn id="47" idx="4"/>
          </p:cNvCxnSpPr>
          <p:nvPr/>
        </p:nvCxnSpPr>
        <p:spPr>
          <a:xfrm>
            <a:off x="6401762" y="3309542"/>
            <a:ext cx="6194" cy="2373123"/>
          </a:xfrm>
          <a:prstGeom prst="line">
            <a:avLst/>
          </a:prstGeom>
          <a:ln w="127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Sun 50"/>
          <p:cNvSpPr/>
          <p:nvPr/>
        </p:nvSpPr>
        <p:spPr>
          <a:xfrm>
            <a:off x="7860761" y="4861691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un 51"/>
          <p:cNvSpPr/>
          <p:nvPr/>
        </p:nvSpPr>
        <p:spPr>
          <a:xfrm>
            <a:off x="7514374" y="5081081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un 52"/>
          <p:cNvSpPr/>
          <p:nvPr/>
        </p:nvSpPr>
        <p:spPr>
          <a:xfrm>
            <a:off x="7125971" y="5218228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un 53"/>
          <p:cNvSpPr/>
          <p:nvPr/>
        </p:nvSpPr>
        <p:spPr>
          <a:xfrm>
            <a:off x="8452881" y="3923738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un 54"/>
          <p:cNvSpPr/>
          <p:nvPr/>
        </p:nvSpPr>
        <p:spPr>
          <a:xfrm>
            <a:off x="8555301" y="3585802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un 55"/>
          <p:cNvSpPr/>
          <p:nvPr/>
        </p:nvSpPr>
        <p:spPr>
          <a:xfrm>
            <a:off x="8555779" y="3254953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un 56"/>
          <p:cNvSpPr/>
          <p:nvPr/>
        </p:nvSpPr>
        <p:spPr>
          <a:xfrm>
            <a:off x="7815511" y="1872033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un 57"/>
          <p:cNvSpPr/>
          <p:nvPr/>
        </p:nvSpPr>
        <p:spPr>
          <a:xfrm>
            <a:off x="8080621" y="2076877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un 58"/>
          <p:cNvSpPr/>
          <p:nvPr/>
        </p:nvSpPr>
        <p:spPr>
          <a:xfrm>
            <a:off x="8233021" y="2229277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un 59"/>
          <p:cNvSpPr/>
          <p:nvPr/>
        </p:nvSpPr>
        <p:spPr>
          <a:xfrm>
            <a:off x="6686251" y="1282312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un 60"/>
          <p:cNvSpPr/>
          <p:nvPr/>
        </p:nvSpPr>
        <p:spPr>
          <a:xfrm>
            <a:off x="6398931" y="1212314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un 61"/>
          <p:cNvSpPr/>
          <p:nvPr/>
        </p:nvSpPr>
        <p:spPr>
          <a:xfrm>
            <a:off x="7222617" y="1444533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un 62"/>
          <p:cNvSpPr/>
          <p:nvPr/>
        </p:nvSpPr>
        <p:spPr>
          <a:xfrm>
            <a:off x="7386660" y="1506404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un 63"/>
          <p:cNvSpPr/>
          <p:nvPr/>
        </p:nvSpPr>
        <p:spPr>
          <a:xfrm>
            <a:off x="6192967" y="5450446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un 64"/>
          <p:cNvSpPr/>
          <p:nvPr/>
        </p:nvSpPr>
        <p:spPr>
          <a:xfrm>
            <a:off x="6345367" y="5450446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145180" y="3085060"/>
            <a:ext cx="525996" cy="44896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un 71"/>
          <p:cNvSpPr/>
          <p:nvPr/>
        </p:nvSpPr>
        <p:spPr>
          <a:xfrm>
            <a:off x="5561783" y="1310015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un 72"/>
          <p:cNvSpPr/>
          <p:nvPr/>
        </p:nvSpPr>
        <p:spPr>
          <a:xfrm>
            <a:off x="5341923" y="1367982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un 73"/>
          <p:cNvSpPr/>
          <p:nvPr/>
        </p:nvSpPr>
        <p:spPr>
          <a:xfrm>
            <a:off x="4641293" y="1767040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Sun 74"/>
          <p:cNvSpPr/>
          <p:nvPr/>
        </p:nvSpPr>
        <p:spPr>
          <a:xfrm>
            <a:off x="4421433" y="1919440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Sun 75"/>
          <p:cNvSpPr/>
          <p:nvPr/>
        </p:nvSpPr>
        <p:spPr>
          <a:xfrm>
            <a:off x="3900887" y="2790516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Sun 76"/>
          <p:cNvSpPr/>
          <p:nvPr/>
        </p:nvSpPr>
        <p:spPr>
          <a:xfrm>
            <a:off x="3833427" y="3022734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Sun 77"/>
          <p:cNvSpPr/>
          <p:nvPr/>
        </p:nvSpPr>
        <p:spPr>
          <a:xfrm>
            <a:off x="3900887" y="3890400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un 78"/>
          <p:cNvSpPr/>
          <p:nvPr/>
        </p:nvSpPr>
        <p:spPr>
          <a:xfrm>
            <a:off x="3981713" y="4104427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Sun 79"/>
          <p:cNvSpPr/>
          <p:nvPr/>
        </p:nvSpPr>
        <p:spPr>
          <a:xfrm>
            <a:off x="4421433" y="4721264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Sun 80"/>
          <p:cNvSpPr/>
          <p:nvPr/>
        </p:nvSpPr>
        <p:spPr>
          <a:xfrm>
            <a:off x="4641293" y="4873664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Sun 81"/>
          <p:cNvSpPr/>
          <p:nvPr/>
        </p:nvSpPr>
        <p:spPr>
          <a:xfrm>
            <a:off x="5233413" y="5218228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Sun 82"/>
          <p:cNvSpPr/>
          <p:nvPr/>
        </p:nvSpPr>
        <p:spPr>
          <a:xfrm>
            <a:off x="5453273" y="5338101"/>
            <a:ext cx="439720" cy="464437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048681" y="341922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α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6577553" y="3281792"/>
            <a:ext cx="415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β</a:t>
            </a:r>
          </a:p>
          <a:p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4641293" y="3890400"/>
            <a:ext cx="1140350" cy="1085174"/>
          </a:xfrm>
          <a:prstGeom prst="line">
            <a:avLst/>
          </a:prstGeom>
          <a:ln w="12700" cmpd="sng"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554168" y="3673652"/>
            <a:ext cx="525996" cy="44896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6922499" y="1872033"/>
            <a:ext cx="893012" cy="806062"/>
          </a:xfrm>
          <a:prstGeom prst="line">
            <a:avLst/>
          </a:prstGeom>
          <a:ln w="12700" cmpd="sng"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846056" y="3923738"/>
            <a:ext cx="0" cy="1509574"/>
          </a:xfrm>
          <a:prstGeom prst="line">
            <a:avLst/>
          </a:prstGeom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5827889" y="3590472"/>
            <a:ext cx="353068" cy="699306"/>
          </a:xfrm>
          <a:custGeom>
            <a:avLst/>
            <a:gdLst>
              <a:gd name="connsiteX0" fmla="*/ 296333 w 353068"/>
              <a:gd name="connsiteY0" fmla="*/ 0 h 493889"/>
              <a:gd name="connsiteX1" fmla="*/ 352778 w 353068"/>
              <a:gd name="connsiteY1" fmla="*/ 169334 h 493889"/>
              <a:gd name="connsiteX2" fmla="*/ 310444 w 353068"/>
              <a:gd name="connsiteY2" fmla="*/ 324556 h 493889"/>
              <a:gd name="connsiteX3" fmla="*/ 155222 w 353068"/>
              <a:gd name="connsiteY3" fmla="*/ 451556 h 493889"/>
              <a:gd name="connsiteX4" fmla="*/ 0 w 353068"/>
              <a:gd name="connsiteY4" fmla="*/ 493889 h 49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068" h="493889">
                <a:moveTo>
                  <a:pt x="296333" y="0"/>
                </a:moveTo>
                <a:cubicBezTo>
                  <a:pt x="323379" y="57621"/>
                  <a:pt x="350426" y="115242"/>
                  <a:pt x="352778" y="169334"/>
                </a:cubicBezTo>
                <a:cubicBezTo>
                  <a:pt x="355130" y="223426"/>
                  <a:pt x="343370" y="277519"/>
                  <a:pt x="310444" y="324556"/>
                </a:cubicBezTo>
                <a:cubicBezTo>
                  <a:pt x="277518" y="371593"/>
                  <a:pt x="206963" y="423334"/>
                  <a:pt x="155222" y="451556"/>
                </a:cubicBezTo>
                <a:cubicBezTo>
                  <a:pt x="103481" y="479778"/>
                  <a:pt x="0" y="493889"/>
                  <a:pt x="0" y="49388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09115" y="3919761"/>
            <a:ext cx="32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err="1" smtClean="0">
                <a:latin typeface="Lucida Grande"/>
                <a:ea typeface="Lucida Grande"/>
                <a:cs typeface="Lucida Grande"/>
              </a:rPr>
              <a:t>δ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19889" y="29492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5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Suns: Actual and Average!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0" y="1906933"/>
            <a:ext cx="34100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The Sun appears to move faster in Dec-Jan, slower in Jun-July, so non-uniform in angular speed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This causes the </a:t>
            </a:r>
            <a:r>
              <a:rPr lang="en-US" sz="1600" dirty="0" err="1" smtClean="0"/>
              <a:t>Analemma</a:t>
            </a:r>
            <a:r>
              <a:rPr lang="en-US" sz="1600" dirty="0" smtClean="0"/>
              <a:t> below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Average Sun: A hypothetical point around which there is uniform angular speed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i="1" dirty="0" smtClean="0"/>
          </a:p>
          <a:p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20" y="4093064"/>
            <a:ext cx="1414187" cy="112572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420094" y="1528079"/>
            <a:ext cx="2929310" cy="2152902"/>
            <a:chOff x="3369223" y="1615784"/>
            <a:chExt cx="4644664" cy="3721503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3758122" y="4652699"/>
              <a:ext cx="4002263" cy="25150"/>
            </a:xfrm>
            <a:prstGeom prst="lin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Smiley Face 7"/>
            <p:cNvSpPr/>
            <p:nvPr/>
          </p:nvSpPr>
          <p:spPr>
            <a:xfrm>
              <a:off x="5238219" y="4281929"/>
              <a:ext cx="361187" cy="285731"/>
            </a:xfrm>
            <a:prstGeom prst="smileyFac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69223" y="4493183"/>
              <a:ext cx="388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84951" y="4449945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4504762" y="3582281"/>
              <a:ext cx="2728426" cy="1685028"/>
            </a:xfrm>
            <a:prstGeom prst="line">
              <a:avLst/>
            </a:prstGeom>
            <a:ln w="28575" cmpd="sng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061304" y="3248570"/>
              <a:ext cx="360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30633" y="2985193"/>
              <a:ext cx="1240120" cy="789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The </a:t>
              </a:r>
            </a:p>
            <a:p>
              <a:r>
                <a:rPr lang="en-US" sz="1400" dirty="0" smtClean="0"/>
                <a:t>Sun</a:t>
              </a:r>
              <a:endParaRPr lang="en-US" sz="1400" dirty="0"/>
            </a:p>
          </p:txBody>
        </p:sp>
        <p:sp>
          <p:nvSpPr>
            <p:cNvPr id="14" name="Sun 13"/>
            <p:cNvSpPr/>
            <p:nvPr/>
          </p:nvSpPr>
          <p:spPr>
            <a:xfrm>
              <a:off x="4952473" y="3379719"/>
              <a:ext cx="285746" cy="288070"/>
            </a:xfrm>
            <a:prstGeom prst="sun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4724899" y="3071706"/>
              <a:ext cx="2564972" cy="1332546"/>
            </a:xfrm>
            <a:custGeom>
              <a:avLst/>
              <a:gdLst>
                <a:gd name="connsiteX0" fmla="*/ 0 w 4765316"/>
                <a:gd name="connsiteY0" fmla="*/ 2180260 h 2431757"/>
                <a:gd name="connsiteX1" fmla="*/ 226321 w 4765316"/>
                <a:gd name="connsiteY1" fmla="*/ 1551518 h 2431757"/>
                <a:gd name="connsiteX2" fmla="*/ 477789 w 4765316"/>
                <a:gd name="connsiteY2" fmla="*/ 1111399 h 2431757"/>
                <a:gd name="connsiteX3" fmla="*/ 804697 w 4765316"/>
                <a:gd name="connsiteY3" fmla="*/ 696430 h 2431757"/>
                <a:gd name="connsiteX4" fmla="*/ 1295059 w 4765316"/>
                <a:gd name="connsiteY4" fmla="*/ 319185 h 2431757"/>
                <a:gd name="connsiteX5" fmla="*/ 1911156 w 4765316"/>
                <a:gd name="connsiteY5" fmla="*/ 55113 h 2431757"/>
                <a:gd name="connsiteX6" fmla="*/ 2564972 w 4765316"/>
                <a:gd name="connsiteY6" fmla="*/ 4814 h 2431757"/>
                <a:gd name="connsiteX7" fmla="*/ 3218788 w 4765316"/>
                <a:gd name="connsiteY7" fmla="*/ 130562 h 2431757"/>
                <a:gd name="connsiteX8" fmla="*/ 3721724 w 4765316"/>
                <a:gd name="connsiteY8" fmla="*/ 457508 h 2431757"/>
                <a:gd name="connsiteX9" fmla="*/ 4274953 w 4765316"/>
                <a:gd name="connsiteY9" fmla="*/ 1061100 h 2431757"/>
                <a:gd name="connsiteX10" fmla="*/ 4564141 w 4765316"/>
                <a:gd name="connsiteY10" fmla="*/ 1652117 h 2431757"/>
                <a:gd name="connsiteX11" fmla="*/ 4765316 w 4765316"/>
                <a:gd name="connsiteY11" fmla="*/ 2431757 h 2431757"/>
                <a:gd name="connsiteX0" fmla="*/ 0 w 4765316"/>
                <a:gd name="connsiteY0" fmla="*/ 2180260 h 2431757"/>
                <a:gd name="connsiteX1" fmla="*/ 226321 w 4765316"/>
                <a:gd name="connsiteY1" fmla="*/ 1551518 h 2431757"/>
                <a:gd name="connsiteX2" fmla="*/ 477789 w 4765316"/>
                <a:gd name="connsiteY2" fmla="*/ 1111399 h 2431757"/>
                <a:gd name="connsiteX3" fmla="*/ 804697 w 4765316"/>
                <a:gd name="connsiteY3" fmla="*/ 696430 h 2431757"/>
                <a:gd name="connsiteX4" fmla="*/ 1295059 w 4765316"/>
                <a:gd name="connsiteY4" fmla="*/ 319185 h 2431757"/>
                <a:gd name="connsiteX5" fmla="*/ 1911156 w 4765316"/>
                <a:gd name="connsiteY5" fmla="*/ 55113 h 2431757"/>
                <a:gd name="connsiteX6" fmla="*/ 2678132 w 4765316"/>
                <a:gd name="connsiteY6" fmla="*/ 4814 h 2431757"/>
                <a:gd name="connsiteX7" fmla="*/ 3218788 w 4765316"/>
                <a:gd name="connsiteY7" fmla="*/ 130562 h 2431757"/>
                <a:gd name="connsiteX8" fmla="*/ 3721724 w 4765316"/>
                <a:gd name="connsiteY8" fmla="*/ 457508 h 2431757"/>
                <a:gd name="connsiteX9" fmla="*/ 4274953 w 4765316"/>
                <a:gd name="connsiteY9" fmla="*/ 1061100 h 2431757"/>
                <a:gd name="connsiteX10" fmla="*/ 4564141 w 4765316"/>
                <a:gd name="connsiteY10" fmla="*/ 1652117 h 2431757"/>
                <a:gd name="connsiteX11" fmla="*/ 4765316 w 4765316"/>
                <a:gd name="connsiteY11" fmla="*/ 2431757 h 2431757"/>
                <a:gd name="connsiteX0" fmla="*/ 0 w 4765316"/>
                <a:gd name="connsiteY0" fmla="*/ 2180260 h 2431757"/>
                <a:gd name="connsiteX1" fmla="*/ 226321 w 4765316"/>
                <a:gd name="connsiteY1" fmla="*/ 1551518 h 2431757"/>
                <a:gd name="connsiteX2" fmla="*/ 477789 w 4765316"/>
                <a:gd name="connsiteY2" fmla="*/ 1111399 h 2431757"/>
                <a:gd name="connsiteX3" fmla="*/ 804697 w 4765316"/>
                <a:gd name="connsiteY3" fmla="*/ 696430 h 2431757"/>
                <a:gd name="connsiteX4" fmla="*/ 1295059 w 4765316"/>
                <a:gd name="connsiteY4" fmla="*/ 319185 h 2431757"/>
                <a:gd name="connsiteX5" fmla="*/ 1911156 w 4765316"/>
                <a:gd name="connsiteY5" fmla="*/ 55113 h 2431757"/>
                <a:gd name="connsiteX6" fmla="*/ 2678132 w 4765316"/>
                <a:gd name="connsiteY6" fmla="*/ 4814 h 2431757"/>
                <a:gd name="connsiteX7" fmla="*/ 3218788 w 4765316"/>
                <a:gd name="connsiteY7" fmla="*/ 130562 h 2431757"/>
                <a:gd name="connsiteX8" fmla="*/ 3809738 w 4765316"/>
                <a:gd name="connsiteY8" fmla="*/ 457508 h 2431757"/>
                <a:gd name="connsiteX9" fmla="*/ 4274953 w 4765316"/>
                <a:gd name="connsiteY9" fmla="*/ 1061100 h 2431757"/>
                <a:gd name="connsiteX10" fmla="*/ 4564141 w 4765316"/>
                <a:gd name="connsiteY10" fmla="*/ 1652117 h 2431757"/>
                <a:gd name="connsiteX11" fmla="*/ 4765316 w 4765316"/>
                <a:gd name="connsiteY11" fmla="*/ 2431757 h 2431757"/>
                <a:gd name="connsiteX0" fmla="*/ 0 w 4765316"/>
                <a:gd name="connsiteY0" fmla="*/ 2182025 h 2433522"/>
                <a:gd name="connsiteX1" fmla="*/ 226321 w 4765316"/>
                <a:gd name="connsiteY1" fmla="*/ 1553283 h 2433522"/>
                <a:gd name="connsiteX2" fmla="*/ 477789 w 4765316"/>
                <a:gd name="connsiteY2" fmla="*/ 1113164 h 2433522"/>
                <a:gd name="connsiteX3" fmla="*/ 804697 w 4765316"/>
                <a:gd name="connsiteY3" fmla="*/ 698195 h 2433522"/>
                <a:gd name="connsiteX4" fmla="*/ 1295059 w 4765316"/>
                <a:gd name="connsiteY4" fmla="*/ 320950 h 2433522"/>
                <a:gd name="connsiteX5" fmla="*/ 1911156 w 4765316"/>
                <a:gd name="connsiteY5" fmla="*/ 56878 h 2433522"/>
                <a:gd name="connsiteX6" fmla="*/ 2678132 w 4765316"/>
                <a:gd name="connsiteY6" fmla="*/ 6579 h 2433522"/>
                <a:gd name="connsiteX7" fmla="*/ 3319704 w 4765316"/>
                <a:gd name="connsiteY7" fmla="*/ 157299 h 2433522"/>
                <a:gd name="connsiteX8" fmla="*/ 3809738 w 4765316"/>
                <a:gd name="connsiteY8" fmla="*/ 459273 h 2433522"/>
                <a:gd name="connsiteX9" fmla="*/ 4274953 w 4765316"/>
                <a:gd name="connsiteY9" fmla="*/ 1062865 h 2433522"/>
                <a:gd name="connsiteX10" fmla="*/ 4564141 w 4765316"/>
                <a:gd name="connsiteY10" fmla="*/ 1653882 h 2433522"/>
                <a:gd name="connsiteX11" fmla="*/ 4765316 w 4765316"/>
                <a:gd name="connsiteY11" fmla="*/ 2433522 h 2433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65316" h="2433522">
                  <a:moveTo>
                    <a:pt x="0" y="2182025"/>
                  </a:moveTo>
                  <a:cubicBezTo>
                    <a:pt x="73345" y="1956725"/>
                    <a:pt x="146690" y="1731426"/>
                    <a:pt x="226321" y="1553283"/>
                  </a:cubicBezTo>
                  <a:cubicBezTo>
                    <a:pt x="305953" y="1375139"/>
                    <a:pt x="381393" y="1255679"/>
                    <a:pt x="477789" y="1113164"/>
                  </a:cubicBezTo>
                  <a:cubicBezTo>
                    <a:pt x="574185" y="970649"/>
                    <a:pt x="668485" y="830231"/>
                    <a:pt x="804697" y="698195"/>
                  </a:cubicBezTo>
                  <a:cubicBezTo>
                    <a:pt x="940909" y="566159"/>
                    <a:pt x="1110649" y="427836"/>
                    <a:pt x="1295059" y="320950"/>
                  </a:cubicBezTo>
                  <a:cubicBezTo>
                    <a:pt x="1479469" y="214064"/>
                    <a:pt x="1680644" y="109273"/>
                    <a:pt x="1911156" y="56878"/>
                  </a:cubicBezTo>
                  <a:cubicBezTo>
                    <a:pt x="2141668" y="4483"/>
                    <a:pt x="2443374" y="-10158"/>
                    <a:pt x="2678132" y="6579"/>
                  </a:cubicBezTo>
                  <a:cubicBezTo>
                    <a:pt x="2912890" y="23316"/>
                    <a:pt x="3131103" y="81850"/>
                    <a:pt x="3319704" y="157299"/>
                  </a:cubicBezTo>
                  <a:cubicBezTo>
                    <a:pt x="3508305" y="232748"/>
                    <a:pt x="3650530" y="308345"/>
                    <a:pt x="3809738" y="459273"/>
                  </a:cubicBezTo>
                  <a:cubicBezTo>
                    <a:pt x="3968946" y="610201"/>
                    <a:pt x="4149219" y="863764"/>
                    <a:pt x="4274953" y="1062865"/>
                  </a:cubicBezTo>
                  <a:cubicBezTo>
                    <a:pt x="4400687" y="1261966"/>
                    <a:pt x="4482414" y="1425439"/>
                    <a:pt x="4564141" y="1653882"/>
                  </a:cubicBezTo>
                  <a:cubicBezTo>
                    <a:pt x="4645868" y="1882325"/>
                    <a:pt x="4765316" y="2433522"/>
                    <a:pt x="4765316" y="2433522"/>
                  </a:cubicBezTo>
                </a:path>
              </a:pathLst>
            </a:custGeom>
            <a:ln w="28575" cmpd="sng">
              <a:prstDash val="dot"/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>
              <a:off x="4560514" y="4862515"/>
              <a:ext cx="512636" cy="474772"/>
            </a:xfrm>
            <a:prstGeom prst="arc">
              <a:avLst>
                <a:gd name="adj1" fmla="val 2685532"/>
                <a:gd name="adj2" fmla="val 0"/>
              </a:avLst>
            </a:prstGeom>
            <a:ln w="38100" cmpd="sng">
              <a:solidFill>
                <a:schemeClr val="tx2">
                  <a:lumMod val="75000"/>
                  <a:lumOff val="25000"/>
                </a:schemeClr>
              </a:solidFill>
              <a:prstDash val="sysDash"/>
              <a:headEnd type="none"/>
              <a:tailEnd type="triangle"/>
            </a:ln>
            <a:effectLst/>
            <a:scene3d>
              <a:camera prst="orthographicFront">
                <a:rot lat="360000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8" idx="1"/>
            </p:cNvCxnSpPr>
            <p:nvPr/>
          </p:nvCxnSpPr>
          <p:spPr>
            <a:xfrm flipH="1" flipV="1">
              <a:off x="4724899" y="2265557"/>
              <a:ext cx="566215" cy="2058216"/>
            </a:xfrm>
            <a:prstGeom prst="line">
              <a:avLst/>
            </a:prstGeom>
            <a:ln w="19050" cmpd="sng"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Sun 17"/>
            <p:cNvSpPr/>
            <p:nvPr/>
          </p:nvSpPr>
          <p:spPr>
            <a:xfrm>
              <a:off x="4361889" y="2121522"/>
              <a:ext cx="285746" cy="288070"/>
            </a:xfrm>
            <a:prstGeom prst="sun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un 18"/>
            <p:cNvSpPr/>
            <p:nvPr/>
          </p:nvSpPr>
          <p:spPr>
            <a:xfrm>
              <a:off x="4560514" y="1833452"/>
              <a:ext cx="285746" cy="288070"/>
            </a:xfrm>
            <a:prstGeom prst="sun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Sun 19"/>
            <p:cNvSpPr/>
            <p:nvPr/>
          </p:nvSpPr>
          <p:spPr>
            <a:xfrm>
              <a:off x="4693398" y="2107092"/>
              <a:ext cx="285746" cy="288070"/>
            </a:xfrm>
            <a:prstGeom prst="sun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un 20"/>
            <p:cNvSpPr/>
            <p:nvPr/>
          </p:nvSpPr>
          <p:spPr>
            <a:xfrm>
              <a:off x="4874660" y="1855452"/>
              <a:ext cx="285746" cy="288070"/>
            </a:xfrm>
            <a:prstGeom prst="sun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un 21"/>
            <p:cNvSpPr/>
            <p:nvPr/>
          </p:nvSpPr>
          <p:spPr>
            <a:xfrm>
              <a:off x="5520839" y="1615784"/>
              <a:ext cx="285746" cy="288070"/>
            </a:xfrm>
            <a:prstGeom prst="sun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un 22"/>
            <p:cNvSpPr/>
            <p:nvPr/>
          </p:nvSpPr>
          <p:spPr>
            <a:xfrm>
              <a:off x="5727853" y="1855452"/>
              <a:ext cx="285746" cy="288070"/>
            </a:xfrm>
            <a:prstGeom prst="sun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un 23"/>
            <p:cNvSpPr/>
            <p:nvPr/>
          </p:nvSpPr>
          <p:spPr>
            <a:xfrm>
              <a:off x="6013599" y="1659075"/>
              <a:ext cx="285746" cy="288070"/>
            </a:xfrm>
            <a:prstGeom prst="sun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un 24"/>
            <p:cNvSpPr/>
            <p:nvPr/>
          </p:nvSpPr>
          <p:spPr>
            <a:xfrm>
              <a:off x="6786542" y="1999487"/>
              <a:ext cx="285746" cy="288070"/>
            </a:xfrm>
            <a:prstGeom prst="sun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un 25"/>
            <p:cNvSpPr/>
            <p:nvPr/>
          </p:nvSpPr>
          <p:spPr>
            <a:xfrm>
              <a:off x="7081815" y="1803110"/>
              <a:ext cx="285746" cy="288070"/>
            </a:xfrm>
            <a:prstGeom prst="sun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3893031" y="1803110"/>
              <a:ext cx="4120856" cy="2280397"/>
            </a:xfrm>
            <a:custGeom>
              <a:avLst/>
              <a:gdLst>
                <a:gd name="connsiteX0" fmla="*/ 0 w 4765316"/>
                <a:gd name="connsiteY0" fmla="*/ 2180260 h 2431757"/>
                <a:gd name="connsiteX1" fmla="*/ 226321 w 4765316"/>
                <a:gd name="connsiteY1" fmla="*/ 1551518 h 2431757"/>
                <a:gd name="connsiteX2" fmla="*/ 477789 w 4765316"/>
                <a:gd name="connsiteY2" fmla="*/ 1111399 h 2431757"/>
                <a:gd name="connsiteX3" fmla="*/ 804697 w 4765316"/>
                <a:gd name="connsiteY3" fmla="*/ 696430 h 2431757"/>
                <a:gd name="connsiteX4" fmla="*/ 1295059 w 4765316"/>
                <a:gd name="connsiteY4" fmla="*/ 319185 h 2431757"/>
                <a:gd name="connsiteX5" fmla="*/ 1911156 w 4765316"/>
                <a:gd name="connsiteY5" fmla="*/ 55113 h 2431757"/>
                <a:gd name="connsiteX6" fmla="*/ 2564972 w 4765316"/>
                <a:gd name="connsiteY6" fmla="*/ 4814 h 2431757"/>
                <a:gd name="connsiteX7" fmla="*/ 3218788 w 4765316"/>
                <a:gd name="connsiteY7" fmla="*/ 130562 h 2431757"/>
                <a:gd name="connsiteX8" fmla="*/ 3721724 w 4765316"/>
                <a:gd name="connsiteY8" fmla="*/ 457508 h 2431757"/>
                <a:gd name="connsiteX9" fmla="*/ 4274953 w 4765316"/>
                <a:gd name="connsiteY9" fmla="*/ 1061100 h 2431757"/>
                <a:gd name="connsiteX10" fmla="*/ 4564141 w 4765316"/>
                <a:gd name="connsiteY10" fmla="*/ 1652117 h 2431757"/>
                <a:gd name="connsiteX11" fmla="*/ 4765316 w 4765316"/>
                <a:gd name="connsiteY11" fmla="*/ 2431757 h 2431757"/>
                <a:gd name="connsiteX0" fmla="*/ 0 w 4765316"/>
                <a:gd name="connsiteY0" fmla="*/ 2180260 h 2431757"/>
                <a:gd name="connsiteX1" fmla="*/ 226321 w 4765316"/>
                <a:gd name="connsiteY1" fmla="*/ 1551518 h 2431757"/>
                <a:gd name="connsiteX2" fmla="*/ 477789 w 4765316"/>
                <a:gd name="connsiteY2" fmla="*/ 1111399 h 2431757"/>
                <a:gd name="connsiteX3" fmla="*/ 804697 w 4765316"/>
                <a:gd name="connsiteY3" fmla="*/ 696430 h 2431757"/>
                <a:gd name="connsiteX4" fmla="*/ 1295059 w 4765316"/>
                <a:gd name="connsiteY4" fmla="*/ 319185 h 2431757"/>
                <a:gd name="connsiteX5" fmla="*/ 1911156 w 4765316"/>
                <a:gd name="connsiteY5" fmla="*/ 55113 h 2431757"/>
                <a:gd name="connsiteX6" fmla="*/ 2678132 w 4765316"/>
                <a:gd name="connsiteY6" fmla="*/ 4814 h 2431757"/>
                <a:gd name="connsiteX7" fmla="*/ 3218788 w 4765316"/>
                <a:gd name="connsiteY7" fmla="*/ 130562 h 2431757"/>
                <a:gd name="connsiteX8" fmla="*/ 3721724 w 4765316"/>
                <a:gd name="connsiteY8" fmla="*/ 457508 h 2431757"/>
                <a:gd name="connsiteX9" fmla="*/ 4274953 w 4765316"/>
                <a:gd name="connsiteY9" fmla="*/ 1061100 h 2431757"/>
                <a:gd name="connsiteX10" fmla="*/ 4564141 w 4765316"/>
                <a:gd name="connsiteY10" fmla="*/ 1652117 h 2431757"/>
                <a:gd name="connsiteX11" fmla="*/ 4765316 w 4765316"/>
                <a:gd name="connsiteY11" fmla="*/ 2431757 h 2431757"/>
                <a:gd name="connsiteX0" fmla="*/ 0 w 4765316"/>
                <a:gd name="connsiteY0" fmla="*/ 2180260 h 2431757"/>
                <a:gd name="connsiteX1" fmla="*/ 226321 w 4765316"/>
                <a:gd name="connsiteY1" fmla="*/ 1551518 h 2431757"/>
                <a:gd name="connsiteX2" fmla="*/ 477789 w 4765316"/>
                <a:gd name="connsiteY2" fmla="*/ 1111399 h 2431757"/>
                <a:gd name="connsiteX3" fmla="*/ 804697 w 4765316"/>
                <a:gd name="connsiteY3" fmla="*/ 696430 h 2431757"/>
                <a:gd name="connsiteX4" fmla="*/ 1295059 w 4765316"/>
                <a:gd name="connsiteY4" fmla="*/ 319185 h 2431757"/>
                <a:gd name="connsiteX5" fmla="*/ 1911156 w 4765316"/>
                <a:gd name="connsiteY5" fmla="*/ 55113 h 2431757"/>
                <a:gd name="connsiteX6" fmla="*/ 2678132 w 4765316"/>
                <a:gd name="connsiteY6" fmla="*/ 4814 h 2431757"/>
                <a:gd name="connsiteX7" fmla="*/ 3218788 w 4765316"/>
                <a:gd name="connsiteY7" fmla="*/ 130562 h 2431757"/>
                <a:gd name="connsiteX8" fmla="*/ 3809738 w 4765316"/>
                <a:gd name="connsiteY8" fmla="*/ 457508 h 2431757"/>
                <a:gd name="connsiteX9" fmla="*/ 4274953 w 4765316"/>
                <a:gd name="connsiteY9" fmla="*/ 1061100 h 2431757"/>
                <a:gd name="connsiteX10" fmla="*/ 4564141 w 4765316"/>
                <a:gd name="connsiteY10" fmla="*/ 1652117 h 2431757"/>
                <a:gd name="connsiteX11" fmla="*/ 4765316 w 4765316"/>
                <a:gd name="connsiteY11" fmla="*/ 2431757 h 2431757"/>
                <a:gd name="connsiteX0" fmla="*/ 0 w 4765316"/>
                <a:gd name="connsiteY0" fmla="*/ 2182025 h 2433522"/>
                <a:gd name="connsiteX1" fmla="*/ 226321 w 4765316"/>
                <a:gd name="connsiteY1" fmla="*/ 1553283 h 2433522"/>
                <a:gd name="connsiteX2" fmla="*/ 477789 w 4765316"/>
                <a:gd name="connsiteY2" fmla="*/ 1113164 h 2433522"/>
                <a:gd name="connsiteX3" fmla="*/ 804697 w 4765316"/>
                <a:gd name="connsiteY3" fmla="*/ 698195 h 2433522"/>
                <a:gd name="connsiteX4" fmla="*/ 1295059 w 4765316"/>
                <a:gd name="connsiteY4" fmla="*/ 320950 h 2433522"/>
                <a:gd name="connsiteX5" fmla="*/ 1911156 w 4765316"/>
                <a:gd name="connsiteY5" fmla="*/ 56878 h 2433522"/>
                <a:gd name="connsiteX6" fmla="*/ 2678132 w 4765316"/>
                <a:gd name="connsiteY6" fmla="*/ 6579 h 2433522"/>
                <a:gd name="connsiteX7" fmla="*/ 3319704 w 4765316"/>
                <a:gd name="connsiteY7" fmla="*/ 157299 h 2433522"/>
                <a:gd name="connsiteX8" fmla="*/ 3809738 w 4765316"/>
                <a:gd name="connsiteY8" fmla="*/ 459273 h 2433522"/>
                <a:gd name="connsiteX9" fmla="*/ 4274953 w 4765316"/>
                <a:gd name="connsiteY9" fmla="*/ 1062865 h 2433522"/>
                <a:gd name="connsiteX10" fmla="*/ 4564141 w 4765316"/>
                <a:gd name="connsiteY10" fmla="*/ 1653882 h 2433522"/>
                <a:gd name="connsiteX11" fmla="*/ 4765316 w 4765316"/>
                <a:gd name="connsiteY11" fmla="*/ 2433522 h 2433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65316" h="2433522">
                  <a:moveTo>
                    <a:pt x="0" y="2182025"/>
                  </a:moveTo>
                  <a:cubicBezTo>
                    <a:pt x="73345" y="1956725"/>
                    <a:pt x="146690" y="1731426"/>
                    <a:pt x="226321" y="1553283"/>
                  </a:cubicBezTo>
                  <a:cubicBezTo>
                    <a:pt x="305953" y="1375139"/>
                    <a:pt x="381393" y="1255679"/>
                    <a:pt x="477789" y="1113164"/>
                  </a:cubicBezTo>
                  <a:cubicBezTo>
                    <a:pt x="574185" y="970649"/>
                    <a:pt x="668485" y="830231"/>
                    <a:pt x="804697" y="698195"/>
                  </a:cubicBezTo>
                  <a:cubicBezTo>
                    <a:pt x="940909" y="566159"/>
                    <a:pt x="1110649" y="427836"/>
                    <a:pt x="1295059" y="320950"/>
                  </a:cubicBezTo>
                  <a:cubicBezTo>
                    <a:pt x="1479469" y="214064"/>
                    <a:pt x="1680644" y="109273"/>
                    <a:pt x="1911156" y="56878"/>
                  </a:cubicBezTo>
                  <a:cubicBezTo>
                    <a:pt x="2141668" y="4483"/>
                    <a:pt x="2443374" y="-10158"/>
                    <a:pt x="2678132" y="6579"/>
                  </a:cubicBezTo>
                  <a:cubicBezTo>
                    <a:pt x="2912890" y="23316"/>
                    <a:pt x="3131103" y="81850"/>
                    <a:pt x="3319704" y="157299"/>
                  </a:cubicBezTo>
                  <a:cubicBezTo>
                    <a:pt x="3508305" y="232748"/>
                    <a:pt x="3650530" y="308345"/>
                    <a:pt x="3809738" y="459273"/>
                  </a:cubicBezTo>
                  <a:cubicBezTo>
                    <a:pt x="3968946" y="610201"/>
                    <a:pt x="4149219" y="863764"/>
                    <a:pt x="4274953" y="1062865"/>
                  </a:cubicBezTo>
                  <a:cubicBezTo>
                    <a:pt x="4400687" y="1261966"/>
                    <a:pt x="4482414" y="1425439"/>
                    <a:pt x="4564141" y="1653882"/>
                  </a:cubicBezTo>
                  <a:cubicBezTo>
                    <a:pt x="4645868" y="1882325"/>
                    <a:pt x="4765316" y="2433522"/>
                    <a:pt x="4765316" y="2433522"/>
                  </a:cubicBezTo>
                </a:path>
              </a:pathLst>
            </a:custGeom>
            <a:ln w="28575" cmpd="sng">
              <a:prstDash val="dot"/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Connector 27"/>
          <p:cNvCxnSpPr/>
          <p:nvPr/>
        </p:nvCxnSpPr>
        <p:spPr>
          <a:xfrm flipV="1">
            <a:off x="4694540" y="5742183"/>
            <a:ext cx="2371474" cy="14356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5571546" y="5530547"/>
            <a:ext cx="214015" cy="163095"/>
          </a:xfrm>
          <a:prstGeom prst="smileyFac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464104" y="5651131"/>
            <a:ext cx="230436" cy="210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021316" y="5626451"/>
            <a:ext cx="194906" cy="210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5136949" y="5131189"/>
            <a:ext cx="1616683" cy="961813"/>
          </a:xfrm>
          <a:prstGeom prst="line">
            <a:avLst/>
          </a:prstGeom>
          <a:ln w="2857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692050" y="4940322"/>
            <a:ext cx="213338" cy="210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406174" y="4348148"/>
            <a:ext cx="734812" cy="450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</a:t>
            </a:r>
          </a:p>
          <a:p>
            <a:r>
              <a:rPr lang="en-US" sz="1400" dirty="0" smtClean="0"/>
              <a:t>Sun</a:t>
            </a:r>
            <a:endParaRPr lang="en-US" sz="1400" dirty="0"/>
          </a:p>
        </p:txBody>
      </p:sp>
      <p:sp>
        <p:nvSpPr>
          <p:cNvPr id="35" name="Freeform 34"/>
          <p:cNvSpPr/>
          <p:nvPr/>
        </p:nvSpPr>
        <p:spPr>
          <a:xfrm>
            <a:off x="5267387" y="4839753"/>
            <a:ext cx="1519831" cy="760616"/>
          </a:xfrm>
          <a:custGeom>
            <a:avLst/>
            <a:gdLst>
              <a:gd name="connsiteX0" fmla="*/ 0 w 4765316"/>
              <a:gd name="connsiteY0" fmla="*/ 2180260 h 2431757"/>
              <a:gd name="connsiteX1" fmla="*/ 226321 w 4765316"/>
              <a:gd name="connsiteY1" fmla="*/ 1551518 h 2431757"/>
              <a:gd name="connsiteX2" fmla="*/ 477789 w 4765316"/>
              <a:gd name="connsiteY2" fmla="*/ 1111399 h 2431757"/>
              <a:gd name="connsiteX3" fmla="*/ 804697 w 4765316"/>
              <a:gd name="connsiteY3" fmla="*/ 696430 h 2431757"/>
              <a:gd name="connsiteX4" fmla="*/ 1295059 w 4765316"/>
              <a:gd name="connsiteY4" fmla="*/ 319185 h 2431757"/>
              <a:gd name="connsiteX5" fmla="*/ 1911156 w 4765316"/>
              <a:gd name="connsiteY5" fmla="*/ 55113 h 2431757"/>
              <a:gd name="connsiteX6" fmla="*/ 2564972 w 4765316"/>
              <a:gd name="connsiteY6" fmla="*/ 4814 h 2431757"/>
              <a:gd name="connsiteX7" fmla="*/ 3218788 w 4765316"/>
              <a:gd name="connsiteY7" fmla="*/ 130562 h 2431757"/>
              <a:gd name="connsiteX8" fmla="*/ 3721724 w 4765316"/>
              <a:gd name="connsiteY8" fmla="*/ 457508 h 2431757"/>
              <a:gd name="connsiteX9" fmla="*/ 4274953 w 4765316"/>
              <a:gd name="connsiteY9" fmla="*/ 1061100 h 2431757"/>
              <a:gd name="connsiteX10" fmla="*/ 4564141 w 4765316"/>
              <a:gd name="connsiteY10" fmla="*/ 1652117 h 2431757"/>
              <a:gd name="connsiteX11" fmla="*/ 4765316 w 4765316"/>
              <a:gd name="connsiteY11" fmla="*/ 2431757 h 2431757"/>
              <a:gd name="connsiteX0" fmla="*/ 0 w 4765316"/>
              <a:gd name="connsiteY0" fmla="*/ 2180260 h 2431757"/>
              <a:gd name="connsiteX1" fmla="*/ 226321 w 4765316"/>
              <a:gd name="connsiteY1" fmla="*/ 1551518 h 2431757"/>
              <a:gd name="connsiteX2" fmla="*/ 477789 w 4765316"/>
              <a:gd name="connsiteY2" fmla="*/ 1111399 h 2431757"/>
              <a:gd name="connsiteX3" fmla="*/ 804697 w 4765316"/>
              <a:gd name="connsiteY3" fmla="*/ 696430 h 2431757"/>
              <a:gd name="connsiteX4" fmla="*/ 1295059 w 4765316"/>
              <a:gd name="connsiteY4" fmla="*/ 319185 h 2431757"/>
              <a:gd name="connsiteX5" fmla="*/ 1911156 w 4765316"/>
              <a:gd name="connsiteY5" fmla="*/ 55113 h 2431757"/>
              <a:gd name="connsiteX6" fmla="*/ 2678132 w 4765316"/>
              <a:gd name="connsiteY6" fmla="*/ 4814 h 2431757"/>
              <a:gd name="connsiteX7" fmla="*/ 3218788 w 4765316"/>
              <a:gd name="connsiteY7" fmla="*/ 130562 h 2431757"/>
              <a:gd name="connsiteX8" fmla="*/ 3721724 w 4765316"/>
              <a:gd name="connsiteY8" fmla="*/ 457508 h 2431757"/>
              <a:gd name="connsiteX9" fmla="*/ 4274953 w 4765316"/>
              <a:gd name="connsiteY9" fmla="*/ 1061100 h 2431757"/>
              <a:gd name="connsiteX10" fmla="*/ 4564141 w 4765316"/>
              <a:gd name="connsiteY10" fmla="*/ 1652117 h 2431757"/>
              <a:gd name="connsiteX11" fmla="*/ 4765316 w 4765316"/>
              <a:gd name="connsiteY11" fmla="*/ 2431757 h 2431757"/>
              <a:gd name="connsiteX0" fmla="*/ 0 w 4765316"/>
              <a:gd name="connsiteY0" fmla="*/ 2180260 h 2431757"/>
              <a:gd name="connsiteX1" fmla="*/ 226321 w 4765316"/>
              <a:gd name="connsiteY1" fmla="*/ 1551518 h 2431757"/>
              <a:gd name="connsiteX2" fmla="*/ 477789 w 4765316"/>
              <a:gd name="connsiteY2" fmla="*/ 1111399 h 2431757"/>
              <a:gd name="connsiteX3" fmla="*/ 804697 w 4765316"/>
              <a:gd name="connsiteY3" fmla="*/ 696430 h 2431757"/>
              <a:gd name="connsiteX4" fmla="*/ 1295059 w 4765316"/>
              <a:gd name="connsiteY4" fmla="*/ 319185 h 2431757"/>
              <a:gd name="connsiteX5" fmla="*/ 1911156 w 4765316"/>
              <a:gd name="connsiteY5" fmla="*/ 55113 h 2431757"/>
              <a:gd name="connsiteX6" fmla="*/ 2678132 w 4765316"/>
              <a:gd name="connsiteY6" fmla="*/ 4814 h 2431757"/>
              <a:gd name="connsiteX7" fmla="*/ 3218788 w 4765316"/>
              <a:gd name="connsiteY7" fmla="*/ 130562 h 2431757"/>
              <a:gd name="connsiteX8" fmla="*/ 3809738 w 4765316"/>
              <a:gd name="connsiteY8" fmla="*/ 457508 h 2431757"/>
              <a:gd name="connsiteX9" fmla="*/ 4274953 w 4765316"/>
              <a:gd name="connsiteY9" fmla="*/ 1061100 h 2431757"/>
              <a:gd name="connsiteX10" fmla="*/ 4564141 w 4765316"/>
              <a:gd name="connsiteY10" fmla="*/ 1652117 h 2431757"/>
              <a:gd name="connsiteX11" fmla="*/ 4765316 w 4765316"/>
              <a:gd name="connsiteY11" fmla="*/ 2431757 h 2431757"/>
              <a:gd name="connsiteX0" fmla="*/ 0 w 4765316"/>
              <a:gd name="connsiteY0" fmla="*/ 2182025 h 2433522"/>
              <a:gd name="connsiteX1" fmla="*/ 226321 w 4765316"/>
              <a:gd name="connsiteY1" fmla="*/ 1553283 h 2433522"/>
              <a:gd name="connsiteX2" fmla="*/ 477789 w 4765316"/>
              <a:gd name="connsiteY2" fmla="*/ 1113164 h 2433522"/>
              <a:gd name="connsiteX3" fmla="*/ 804697 w 4765316"/>
              <a:gd name="connsiteY3" fmla="*/ 698195 h 2433522"/>
              <a:gd name="connsiteX4" fmla="*/ 1295059 w 4765316"/>
              <a:gd name="connsiteY4" fmla="*/ 320950 h 2433522"/>
              <a:gd name="connsiteX5" fmla="*/ 1911156 w 4765316"/>
              <a:gd name="connsiteY5" fmla="*/ 56878 h 2433522"/>
              <a:gd name="connsiteX6" fmla="*/ 2678132 w 4765316"/>
              <a:gd name="connsiteY6" fmla="*/ 6579 h 2433522"/>
              <a:gd name="connsiteX7" fmla="*/ 3319704 w 4765316"/>
              <a:gd name="connsiteY7" fmla="*/ 157299 h 2433522"/>
              <a:gd name="connsiteX8" fmla="*/ 3809738 w 4765316"/>
              <a:gd name="connsiteY8" fmla="*/ 459273 h 2433522"/>
              <a:gd name="connsiteX9" fmla="*/ 4274953 w 4765316"/>
              <a:gd name="connsiteY9" fmla="*/ 1062865 h 2433522"/>
              <a:gd name="connsiteX10" fmla="*/ 4564141 w 4765316"/>
              <a:gd name="connsiteY10" fmla="*/ 1653882 h 2433522"/>
              <a:gd name="connsiteX11" fmla="*/ 4765316 w 4765316"/>
              <a:gd name="connsiteY11" fmla="*/ 2433522 h 243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65316" h="2433522">
                <a:moveTo>
                  <a:pt x="0" y="2182025"/>
                </a:moveTo>
                <a:cubicBezTo>
                  <a:pt x="73345" y="1956725"/>
                  <a:pt x="146690" y="1731426"/>
                  <a:pt x="226321" y="1553283"/>
                </a:cubicBezTo>
                <a:cubicBezTo>
                  <a:pt x="305953" y="1375139"/>
                  <a:pt x="381393" y="1255679"/>
                  <a:pt x="477789" y="1113164"/>
                </a:cubicBezTo>
                <a:cubicBezTo>
                  <a:pt x="574185" y="970649"/>
                  <a:pt x="668485" y="830231"/>
                  <a:pt x="804697" y="698195"/>
                </a:cubicBezTo>
                <a:cubicBezTo>
                  <a:pt x="940909" y="566159"/>
                  <a:pt x="1110649" y="427836"/>
                  <a:pt x="1295059" y="320950"/>
                </a:cubicBezTo>
                <a:cubicBezTo>
                  <a:pt x="1479469" y="214064"/>
                  <a:pt x="1680644" y="109273"/>
                  <a:pt x="1911156" y="56878"/>
                </a:cubicBezTo>
                <a:cubicBezTo>
                  <a:pt x="2141668" y="4483"/>
                  <a:pt x="2443374" y="-10158"/>
                  <a:pt x="2678132" y="6579"/>
                </a:cubicBezTo>
                <a:cubicBezTo>
                  <a:pt x="2912890" y="23316"/>
                  <a:pt x="3131103" y="81850"/>
                  <a:pt x="3319704" y="157299"/>
                </a:cubicBezTo>
                <a:cubicBezTo>
                  <a:pt x="3508305" y="232748"/>
                  <a:pt x="3650530" y="308345"/>
                  <a:pt x="3809738" y="459273"/>
                </a:cubicBezTo>
                <a:cubicBezTo>
                  <a:pt x="3968946" y="610201"/>
                  <a:pt x="4149219" y="863764"/>
                  <a:pt x="4274953" y="1062865"/>
                </a:cubicBezTo>
                <a:cubicBezTo>
                  <a:pt x="4400687" y="1261966"/>
                  <a:pt x="4482414" y="1425439"/>
                  <a:pt x="4564141" y="1653882"/>
                </a:cubicBezTo>
                <a:cubicBezTo>
                  <a:pt x="4645868" y="1882325"/>
                  <a:pt x="4765316" y="2433522"/>
                  <a:pt x="4765316" y="2433522"/>
                </a:cubicBezTo>
              </a:path>
            </a:pathLst>
          </a:custGeom>
          <a:ln w="28575" cmpd="sng">
            <a:prstDash val="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/>
          <p:nvPr/>
        </p:nvSpPr>
        <p:spPr>
          <a:xfrm>
            <a:off x="5169984" y="5861946"/>
            <a:ext cx="303754" cy="270999"/>
          </a:xfrm>
          <a:prstGeom prst="arc">
            <a:avLst>
              <a:gd name="adj1" fmla="val 2685532"/>
              <a:gd name="adj2" fmla="val 0"/>
            </a:avLst>
          </a:prstGeom>
          <a:ln w="38100" cmpd="sng">
            <a:solidFill>
              <a:schemeClr val="tx2">
                <a:lumMod val="75000"/>
                <a:lumOff val="25000"/>
              </a:schemeClr>
            </a:solidFill>
            <a:prstDash val="sysDash"/>
            <a:headEnd type="none"/>
            <a:tailEnd type="triangle"/>
          </a:ln>
          <a:effectLst/>
          <a:scene3d>
            <a:camera prst="orthographicFront">
              <a:rot lat="360000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un 36"/>
          <p:cNvSpPr/>
          <p:nvPr/>
        </p:nvSpPr>
        <p:spPr>
          <a:xfrm>
            <a:off x="5052292" y="4297389"/>
            <a:ext cx="169314" cy="164430"/>
          </a:xfrm>
          <a:prstGeom prst="su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un 37"/>
          <p:cNvSpPr/>
          <p:nvPr/>
        </p:nvSpPr>
        <p:spPr>
          <a:xfrm>
            <a:off x="5169984" y="4132959"/>
            <a:ext cx="169314" cy="164430"/>
          </a:xfrm>
          <a:prstGeom prst="su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un 38"/>
          <p:cNvSpPr/>
          <p:nvPr/>
        </p:nvSpPr>
        <p:spPr>
          <a:xfrm>
            <a:off x="5248722" y="4289152"/>
            <a:ext cx="169314" cy="164430"/>
          </a:xfrm>
          <a:prstGeom prst="su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un 39"/>
          <p:cNvSpPr/>
          <p:nvPr/>
        </p:nvSpPr>
        <p:spPr>
          <a:xfrm>
            <a:off x="5356126" y="4145516"/>
            <a:ext cx="169314" cy="164430"/>
          </a:xfrm>
          <a:prstGeom prst="su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un 41"/>
          <p:cNvSpPr/>
          <p:nvPr/>
        </p:nvSpPr>
        <p:spPr>
          <a:xfrm>
            <a:off x="5739008" y="4008714"/>
            <a:ext cx="169314" cy="164430"/>
          </a:xfrm>
          <a:prstGeom prst="su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un 42"/>
          <p:cNvSpPr/>
          <p:nvPr/>
        </p:nvSpPr>
        <p:spPr>
          <a:xfrm>
            <a:off x="5861671" y="4145516"/>
            <a:ext cx="169314" cy="164430"/>
          </a:xfrm>
          <a:prstGeom prst="su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un 43"/>
          <p:cNvSpPr/>
          <p:nvPr/>
        </p:nvSpPr>
        <p:spPr>
          <a:xfrm>
            <a:off x="6030985" y="4033424"/>
            <a:ext cx="169314" cy="164430"/>
          </a:xfrm>
          <a:prstGeom prst="su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un 44"/>
          <p:cNvSpPr/>
          <p:nvPr/>
        </p:nvSpPr>
        <p:spPr>
          <a:xfrm>
            <a:off x="6488979" y="4227731"/>
            <a:ext cx="169314" cy="164430"/>
          </a:xfrm>
          <a:prstGeom prst="su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un 45"/>
          <p:cNvSpPr/>
          <p:nvPr/>
        </p:nvSpPr>
        <p:spPr>
          <a:xfrm>
            <a:off x="6663938" y="4115640"/>
            <a:ext cx="169314" cy="164430"/>
          </a:xfrm>
          <a:prstGeom prst="su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4774478" y="4115640"/>
            <a:ext cx="2441744" cy="1301649"/>
          </a:xfrm>
          <a:custGeom>
            <a:avLst/>
            <a:gdLst>
              <a:gd name="connsiteX0" fmla="*/ 0 w 4765316"/>
              <a:gd name="connsiteY0" fmla="*/ 2180260 h 2431757"/>
              <a:gd name="connsiteX1" fmla="*/ 226321 w 4765316"/>
              <a:gd name="connsiteY1" fmla="*/ 1551518 h 2431757"/>
              <a:gd name="connsiteX2" fmla="*/ 477789 w 4765316"/>
              <a:gd name="connsiteY2" fmla="*/ 1111399 h 2431757"/>
              <a:gd name="connsiteX3" fmla="*/ 804697 w 4765316"/>
              <a:gd name="connsiteY3" fmla="*/ 696430 h 2431757"/>
              <a:gd name="connsiteX4" fmla="*/ 1295059 w 4765316"/>
              <a:gd name="connsiteY4" fmla="*/ 319185 h 2431757"/>
              <a:gd name="connsiteX5" fmla="*/ 1911156 w 4765316"/>
              <a:gd name="connsiteY5" fmla="*/ 55113 h 2431757"/>
              <a:gd name="connsiteX6" fmla="*/ 2564972 w 4765316"/>
              <a:gd name="connsiteY6" fmla="*/ 4814 h 2431757"/>
              <a:gd name="connsiteX7" fmla="*/ 3218788 w 4765316"/>
              <a:gd name="connsiteY7" fmla="*/ 130562 h 2431757"/>
              <a:gd name="connsiteX8" fmla="*/ 3721724 w 4765316"/>
              <a:gd name="connsiteY8" fmla="*/ 457508 h 2431757"/>
              <a:gd name="connsiteX9" fmla="*/ 4274953 w 4765316"/>
              <a:gd name="connsiteY9" fmla="*/ 1061100 h 2431757"/>
              <a:gd name="connsiteX10" fmla="*/ 4564141 w 4765316"/>
              <a:gd name="connsiteY10" fmla="*/ 1652117 h 2431757"/>
              <a:gd name="connsiteX11" fmla="*/ 4765316 w 4765316"/>
              <a:gd name="connsiteY11" fmla="*/ 2431757 h 2431757"/>
              <a:gd name="connsiteX0" fmla="*/ 0 w 4765316"/>
              <a:gd name="connsiteY0" fmla="*/ 2180260 h 2431757"/>
              <a:gd name="connsiteX1" fmla="*/ 226321 w 4765316"/>
              <a:gd name="connsiteY1" fmla="*/ 1551518 h 2431757"/>
              <a:gd name="connsiteX2" fmla="*/ 477789 w 4765316"/>
              <a:gd name="connsiteY2" fmla="*/ 1111399 h 2431757"/>
              <a:gd name="connsiteX3" fmla="*/ 804697 w 4765316"/>
              <a:gd name="connsiteY3" fmla="*/ 696430 h 2431757"/>
              <a:gd name="connsiteX4" fmla="*/ 1295059 w 4765316"/>
              <a:gd name="connsiteY4" fmla="*/ 319185 h 2431757"/>
              <a:gd name="connsiteX5" fmla="*/ 1911156 w 4765316"/>
              <a:gd name="connsiteY5" fmla="*/ 55113 h 2431757"/>
              <a:gd name="connsiteX6" fmla="*/ 2678132 w 4765316"/>
              <a:gd name="connsiteY6" fmla="*/ 4814 h 2431757"/>
              <a:gd name="connsiteX7" fmla="*/ 3218788 w 4765316"/>
              <a:gd name="connsiteY7" fmla="*/ 130562 h 2431757"/>
              <a:gd name="connsiteX8" fmla="*/ 3721724 w 4765316"/>
              <a:gd name="connsiteY8" fmla="*/ 457508 h 2431757"/>
              <a:gd name="connsiteX9" fmla="*/ 4274953 w 4765316"/>
              <a:gd name="connsiteY9" fmla="*/ 1061100 h 2431757"/>
              <a:gd name="connsiteX10" fmla="*/ 4564141 w 4765316"/>
              <a:gd name="connsiteY10" fmla="*/ 1652117 h 2431757"/>
              <a:gd name="connsiteX11" fmla="*/ 4765316 w 4765316"/>
              <a:gd name="connsiteY11" fmla="*/ 2431757 h 2431757"/>
              <a:gd name="connsiteX0" fmla="*/ 0 w 4765316"/>
              <a:gd name="connsiteY0" fmla="*/ 2180260 h 2431757"/>
              <a:gd name="connsiteX1" fmla="*/ 226321 w 4765316"/>
              <a:gd name="connsiteY1" fmla="*/ 1551518 h 2431757"/>
              <a:gd name="connsiteX2" fmla="*/ 477789 w 4765316"/>
              <a:gd name="connsiteY2" fmla="*/ 1111399 h 2431757"/>
              <a:gd name="connsiteX3" fmla="*/ 804697 w 4765316"/>
              <a:gd name="connsiteY3" fmla="*/ 696430 h 2431757"/>
              <a:gd name="connsiteX4" fmla="*/ 1295059 w 4765316"/>
              <a:gd name="connsiteY4" fmla="*/ 319185 h 2431757"/>
              <a:gd name="connsiteX5" fmla="*/ 1911156 w 4765316"/>
              <a:gd name="connsiteY5" fmla="*/ 55113 h 2431757"/>
              <a:gd name="connsiteX6" fmla="*/ 2678132 w 4765316"/>
              <a:gd name="connsiteY6" fmla="*/ 4814 h 2431757"/>
              <a:gd name="connsiteX7" fmla="*/ 3218788 w 4765316"/>
              <a:gd name="connsiteY7" fmla="*/ 130562 h 2431757"/>
              <a:gd name="connsiteX8" fmla="*/ 3809738 w 4765316"/>
              <a:gd name="connsiteY8" fmla="*/ 457508 h 2431757"/>
              <a:gd name="connsiteX9" fmla="*/ 4274953 w 4765316"/>
              <a:gd name="connsiteY9" fmla="*/ 1061100 h 2431757"/>
              <a:gd name="connsiteX10" fmla="*/ 4564141 w 4765316"/>
              <a:gd name="connsiteY10" fmla="*/ 1652117 h 2431757"/>
              <a:gd name="connsiteX11" fmla="*/ 4765316 w 4765316"/>
              <a:gd name="connsiteY11" fmla="*/ 2431757 h 2431757"/>
              <a:gd name="connsiteX0" fmla="*/ 0 w 4765316"/>
              <a:gd name="connsiteY0" fmla="*/ 2182025 h 2433522"/>
              <a:gd name="connsiteX1" fmla="*/ 226321 w 4765316"/>
              <a:gd name="connsiteY1" fmla="*/ 1553283 h 2433522"/>
              <a:gd name="connsiteX2" fmla="*/ 477789 w 4765316"/>
              <a:gd name="connsiteY2" fmla="*/ 1113164 h 2433522"/>
              <a:gd name="connsiteX3" fmla="*/ 804697 w 4765316"/>
              <a:gd name="connsiteY3" fmla="*/ 698195 h 2433522"/>
              <a:gd name="connsiteX4" fmla="*/ 1295059 w 4765316"/>
              <a:gd name="connsiteY4" fmla="*/ 320950 h 2433522"/>
              <a:gd name="connsiteX5" fmla="*/ 1911156 w 4765316"/>
              <a:gd name="connsiteY5" fmla="*/ 56878 h 2433522"/>
              <a:gd name="connsiteX6" fmla="*/ 2678132 w 4765316"/>
              <a:gd name="connsiteY6" fmla="*/ 6579 h 2433522"/>
              <a:gd name="connsiteX7" fmla="*/ 3319704 w 4765316"/>
              <a:gd name="connsiteY7" fmla="*/ 157299 h 2433522"/>
              <a:gd name="connsiteX8" fmla="*/ 3809738 w 4765316"/>
              <a:gd name="connsiteY8" fmla="*/ 459273 h 2433522"/>
              <a:gd name="connsiteX9" fmla="*/ 4274953 w 4765316"/>
              <a:gd name="connsiteY9" fmla="*/ 1062865 h 2433522"/>
              <a:gd name="connsiteX10" fmla="*/ 4564141 w 4765316"/>
              <a:gd name="connsiteY10" fmla="*/ 1653882 h 2433522"/>
              <a:gd name="connsiteX11" fmla="*/ 4765316 w 4765316"/>
              <a:gd name="connsiteY11" fmla="*/ 2433522 h 243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65316" h="2433522">
                <a:moveTo>
                  <a:pt x="0" y="2182025"/>
                </a:moveTo>
                <a:cubicBezTo>
                  <a:pt x="73345" y="1956725"/>
                  <a:pt x="146690" y="1731426"/>
                  <a:pt x="226321" y="1553283"/>
                </a:cubicBezTo>
                <a:cubicBezTo>
                  <a:pt x="305953" y="1375139"/>
                  <a:pt x="381393" y="1255679"/>
                  <a:pt x="477789" y="1113164"/>
                </a:cubicBezTo>
                <a:cubicBezTo>
                  <a:pt x="574185" y="970649"/>
                  <a:pt x="668485" y="830231"/>
                  <a:pt x="804697" y="698195"/>
                </a:cubicBezTo>
                <a:cubicBezTo>
                  <a:pt x="940909" y="566159"/>
                  <a:pt x="1110649" y="427836"/>
                  <a:pt x="1295059" y="320950"/>
                </a:cubicBezTo>
                <a:cubicBezTo>
                  <a:pt x="1479469" y="214064"/>
                  <a:pt x="1680644" y="109273"/>
                  <a:pt x="1911156" y="56878"/>
                </a:cubicBezTo>
                <a:cubicBezTo>
                  <a:pt x="2141668" y="4483"/>
                  <a:pt x="2443374" y="-10158"/>
                  <a:pt x="2678132" y="6579"/>
                </a:cubicBezTo>
                <a:cubicBezTo>
                  <a:pt x="2912890" y="23316"/>
                  <a:pt x="3131103" y="81850"/>
                  <a:pt x="3319704" y="157299"/>
                </a:cubicBezTo>
                <a:cubicBezTo>
                  <a:pt x="3508305" y="232748"/>
                  <a:pt x="3650530" y="308345"/>
                  <a:pt x="3809738" y="459273"/>
                </a:cubicBezTo>
                <a:cubicBezTo>
                  <a:pt x="3968946" y="610201"/>
                  <a:pt x="4149219" y="863764"/>
                  <a:pt x="4274953" y="1062865"/>
                </a:cubicBezTo>
                <a:cubicBezTo>
                  <a:pt x="4400687" y="1261966"/>
                  <a:pt x="4482414" y="1425439"/>
                  <a:pt x="4564141" y="1653882"/>
                </a:cubicBezTo>
                <a:cubicBezTo>
                  <a:pt x="4645868" y="1882325"/>
                  <a:pt x="4765316" y="2433522"/>
                  <a:pt x="4765316" y="2433522"/>
                </a:cubicBezTo>
              </a:path>
            </a:pathLst>
          </a:custGeom>
          <a:ln w="28575" cmpd="sng">
            <a:prstDash val="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un 47"/>
          <p:cNvSpPr/>
          <p:nvPr/>
        </p:nvSpPr>
        <p:spPr>
          <a:xfrm>
            <a:off x="5843252" y="4749497"/>
            <a:ext cx="169314" cy="164430"/>
          </a:xfrm>
          <a:prstGeom prst="su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>
            <a:stCxn id="29" idx="4"/>
            <a:endCxn id="44" idx="2"/>
          </p:cNvCxnSpPr>
          <p:nvPr/>
        </p:nvCxnSpPr>
        <p:spPr>
          <a:xfrm flipV="1">
            <a:off x="5678554" y="4197854"/>
            <a:ext cx="437088" cy="1495788"/>
          </a:xfrm>
          <a:prstGeom prst="line">
            <a:avLst/>
          </a:prstGeom>
          <a:ln w="1905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216222" y="1873660"/>
            <a:ext cx="1048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Initially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7149024" y="4348148"/>
            <a:ext cx="1601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After a month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6126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Average Sun/The </a:t>
            </a:r>
            <a:r>
              <a:rPr lang="en-US" dirty="0" err="1" smtClean="0"/>
              <a:t>Equant</a:t>
            </a:r>
            <a:r>
              <a:rPr lang="en-US" dirty="0" smtClean="0"/>
              <a:t> for Mars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15607" y="2003778"/>
            <a:ext cx="4303889" cy="3810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0"/>
            <a:endCxn id="4" idx="4"/>
          </p:cNvCxnSpPr>
          <p:nvPr/>
        </p:nvCxnSpPr>
        <p:spPr>
          <a:xfrm>
            <a:off x="6567552" y="2003778"/>
            <a:ext cx="0" cy="381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465245" y="3825367"/>
            <a:ext cx="204613" cy="1693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669858" y="4360333"/>
            <a:ext cx="1411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Sun</a:t>
            </a:r>
          </a:p>
          <a:p>
            <a:r>
              <a:rPr lang="en-US" dirty="0" smtClean="0"/>
              <a:t>Off-Center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69858" y="3692013"/>
            <a:ext cx="16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Sun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465245" y="4332111"/>
            <a:ext cx="204613" cy="21166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-48947" y="1440031"/>
            <a:ext cx="436192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Still circular orbit for the Mars, too early to give that up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The Sun is not in the center; that would explain non-uniform motion of the sun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The Average Sun is at the center, and the motion of Mars around this center is uniform speed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It is possible that the motion is actually non-uniform in which case the Average Sun could be off-center (or even nonexistent </a:t>
            </a:r>
            <a:r>
              <a:rPr lang="en-US" sz="1400" i="1" dirty="0" smtClean="0">
                <a:solidFill>
                  <a:srgbClr val="3366FF"/>
                </a:solidFill>
              </a:rPr>
              <a:t>Prove this  </a:t>
            </a:r>
            <a:r>
              <a:rPr lang="en-US" sz="1400" dirty="0" smtClean="0"/>
              <a:t>but lets us assume it exists)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Given the period of revolution of Mars and assuming uniform angular motion around the average sun, time alone determines longitude from the average sun, so given the date/time, longitude from average sun (if it exists) can be determined.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i="1" dirty="0"/>
          </a:p>
          <a:p>
            <a:pPr marL="285750" indent="-285750">
              <a:buFont typeface="Arial"/>
              <a:buChar char="•"/>
            </a:pPr>
            <a:endParaRPr lang="en-US" i="1" dirty="0" smtClean="0"/>
          </a:p>
          <a:p>
            <a:endParaRPr lang="en-US" i="1" dirty="0"/>
          </a:p>
        </p:txBody>
      </p:sp>
      <p:sp>
        <p:nvSpPr>
          <p:cNvPr id="21" name="Oval 20"/>
          <p:cNvSpPr/>
          <p:nvPr/>
        </p:nvSpPr>
        <p:spPr>
          <a:xfrm>
            <a:off x="7978662" y="2439978"/>
            <a:ext cx="204613" cy="169334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9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5"/>
            <a:ext cx="8042276" cy="1494013"/>
          </a:xfrm>
        </p:spPr>
        <p:txBody>
          <a:bodyPr/>
          <a:lstStyle/>
          <a:p>
            <a:r>
              <a:rPr lang="en-US" dirty="0" smtClean="0"/>
              <a:t>12 Oppositions in Brahe’s Data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11" y="1854200"/>
            <a:ext cx="9144000" cy="3142190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5222885" y="909960"/>
            <a:ext cx="697627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bg2">
                    <a:lumMod val="25000"/>
                  </a:schemeClr>
                </a:solidFill>
              </a:rPr>
              <a:t>β</a:t>
            </a: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920512" y="910496"/>
            <a:ext cx="24835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 smtClean="0"/>
              <a:t>S corresponds </a:t>
            </a:r>
          </a:p>
          <a:p>
            <a:pPr lvl="1"/>
            <a:r>
              <a:rPr lang="en-US" sz="2000" dirty="0" smtClean="0"/>
              <a:t>to units of 30°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337778" y="1618382"/>
            <a:ext cx="324555" cy="681729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15445" y="5164904"/>
            <a:ext cx="2131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Longitude relative</a:t>
            </a:r>
          </a:p>
          <a:p>
            <a:r>
              <a:rPr lang="en-US" dirty="0" smtClean="0"/>
              <a:t> to the actual sun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91566" y="5164904"/>
            <a:ext cx="2859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Longitude relative</a:t>
            </a:r>
          </a:p>
          <a:p>
            <a:r>
              <a:rPr lang="en-US" dirty="0" smtClean="0"/>
              <a:t> to the average sun </a:t>
            </a:r>
          </a:p>
          <a:p>
            <a:r>
              <a:rPr lang="en-US" dirty="0" smtClean="0"/>
              <a:t>for Mars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694289" y="4896556"/>
            <a:ext cx="324555" cy="268348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8229344" y="4914782"/>
            <a:ext cx="349447" cy="268348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9275" y="6088234"/>
            <a:ext cx="7354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184B5B"/>
                </a:solidFill>
              </a:rPr>
              <a:t>Longitudes are along the ecliptic, latitudes are relative to ecliptic,</a:t>
            </a:r>
          </a:p>
          <a:p>
            <a:pPr algn="ctr"/>
            <a:r>
              <a:rPr lang="en-US" dirty="0" smtClean="0">
                <a:solidFill>
                  <a:srgbClr val="184B5B"/>
                </a:solidFill>
              </a:rPr>
              <a:t>Brahe’s </a:t>
            </a:r>
            <a:r>
              <a:rPr lang="en-US" dirty="0">
                <a:solidFill>
                  <a:srgbClr val="184B5B"/>
                </a:solidFill>
              </a:rPr>
              <a:t>o</a:t>
            </a:r>
            <a:r>
              <a:rPr lang="en-US" dirty="0" smtClean="0">
                <a:solidFill>
                  <a:srgbClr val="184B5B"/>
                </a:solidFill>
              </a:rPr>
              <a:t>bservations are </a:t>
            </a:r>
            <a:r>
              <a:rPr lang="en-US" dirty="0">
                <a:solidFill>
                  <a:srgbClr val="184B5B"/>
                </a:solidFill>
              </a:rPr>
              <a:t>v</a:t>
            </a:r>
            <a:r>
              <a:rPr lang="en-US" dirty="0" smtClean="0">
                <a:solidFill>
                  <a:srgbClr val="184B5B"/>
                </a:solidFill>
              </a:rPr>
              <a:t>ery accurate, usually within a few min</a:t>
            </a:r>
            <a:endParaRPr lang="en-US" dirty="0">
              <a:solidFill>
                <a:srgbClr val="184B5B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8277" y="1017681"/>
            <a:ext cx="31920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From </a:t>
            </a:r>
            <a:r>
              <a:rPr lang="en-US" sz="1200" dirty="0" smtClean="0">
                <a:hlinkClick r:id="rId3"/>
              </a:rPr>
              <a:t>http://</a:t>
            </a:r>
            <a:r>
              <a:rPr lang="en-US" sz="1200" dirty="0" err="1" smtClean="0">
                <a:hlinkClick r:id="rId3"/>
              </a:rPr>
              <a:t>www.keplersdiscovery.com</a:t>
            </a:r>
            <a:r>
              <a:rPr lang="en-US" sz="1200" dirty="0" smtClean="0">
                <a:hlinkClick r:id="rId3"/>
              </a:rPr>
              <a:t>/</a:t>
            </a:r>
            <a:r>
              <a:rPr lang="en-US" sz="1200" dirty="0" err="1" smtClean="0">
                <a:hlinkClick r:id="rId3"/>
              </a:rPr>
              <a:t>CorrectedTable.html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46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219374"/>
            <a:ext cx="8042276" cy="1336956"/>
          </a:xfrm>
        </p:spPr>
        <p:txBody>
          <a:bodyPr/>
          <a:lstStyle/>
          <a:p>
            <a:r>
              <a:rPr lang="en-US" dirty="0" smtClean="0"/>
              <a:t>Earth’s Rotation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189605" y="2543606"/>
            <a:ext cx="2712411" cy="2674951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25000"/>
                </a:schemeClr>
              </a:gs>
              <a:gs pos="57000">
                <a:schemeClr val="accent1">
                  <a:tint val="80000"/>
                  <a:shade val="100000"/>
                  <a:satMod val="150000"/>
                </a:schemeClr>
              </a:gs>
              <a:gs pos="0">
                <a:schemeClr val="bg1"/>
              </a:gs>
            </a:gsLst>
            <a:lin ang="0" scaled="1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Earth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538913" y="1835927"/>
            <a:ext cx="12573" cy="4174845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>
            <a:off x="4282595" y="1900720"/>
            <a:ext cx="512636" cy="474772"/>
          </a:xfrm>
          <a:prstGeom prst="arc">
            <a:avLst>
              <a:gd name="adj1" fmla="val 2685532"/>
              <a:gd name="adj2" fmla="val 0"/>
            </a:avLst>
          </a:prstGeom>
          <a:ln w="38100" cmpd="sng">
            <a:solidFill>
              <a:schemeClr val="accent6">
                <a:lumMod val="60000"/>
                <a:lumOff val="40000"/>
              </a:schemeClr>
            </a:solidFill>
            <a:prstDash val="sysDash"/>
            <a:headEnd type="stealth"/>
            <a:tailEnd type="none"/>
          </a:ln>
          <a:effectLst/>
          <a:scene3d>
            <a:camera prst="orthographicFront">
              <a:rot lat="360000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/>
          <p:cNvSpPr/>
          <p:nvPr/>
        </p:nvSpPr>
        <p:spPr>
          <a:xfrm>
            <a:off x="5540829" y="2871605"/>
            <a:ext cx="361187" cy="285731"/>
          </a:xfrm>
          <a:prstGeom prst="smileyFac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276288" y="3094461"/>
            <a:ext cx="829844" cy="0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276288" y="3272011"/>
            <a:ext cx="829844" cy="0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76288" y="3436986"/>
            <a:ext cx="829844" cy="0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76288" y="3627111"/>
            <a:ext cx="829844" cy="0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276288" y="3817236"/>
            <a:ext cx="829844" cy="0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276288" y="3994786"/>
            <a:ext cx="829844" cy="0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76288" y="4159761"/>
            <a:ext cx="829844" cy="0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276288" y="4312161"/>
            <a:ext cx="829844" cy="0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276288" y="4477136"/>
            <a:ext cx="829844" cy="0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276288" y="4629536"/>
            <a:ext cx="829844" cy="0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Sun 29"/>
          <p:cNvSpPr/>
          <p:nvPr/>
        </p:nvSpPr>
        <p:spPr>
          <a:xfrm>
            <a:off x="6047802" y="1691892"/>
            <a:ext cx="285746" cy="288070"/>
          </a:xfrm>
          <a:prstGeom prst="su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333548" y="1162056"/>
            <a:ext cx="197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 or Planet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551486" y="1979962"/>
            <a:ext cx="1496316" cy="1837275"/>
          </a:xfrm>
          <a:prstGeom prst="line">
            <a:avLst/>
          </a:prstGeom>
          <a:ln w="19050" cmpd="sng"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0" idx="3"/>
          </p:cNvCxnSpPr>
          <p:nvPr/>
        </p:nvCxnSpPr>
        <p:spPr>
          <a:xfrm flipV="1">
            <a:off x="4551486" y="3115492"/>
            <a:ext cx="1042238" cy="701745"/>
          </a:xfrm>
          <a:prstGeom prst="line">
            <a:avLst/>
          </a:prstGeom>
          <a:ln w="19050" cmpd="sng"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276288" y="1518297"/>
            <a:ext cx="2226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Counterclockwise spin when viewed from the north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01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44186"/>
            <a:ext cx="8042276" cy="1112927"/>
          </a:xfrm>
        </p:spPr>
        <p:txBody>
          <a:bodyPr/>
          <a:lstStyle/>
          <a:p>
            <a:r>
              <a:rPr lang="en-US" dirty="0" smtClean="0"/>
              <a:t>Modeling the Orbit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043566" y="2003778"/>
            <a:ext cx="4303889" cy="3810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0"/>
            <a:endCxn id="5" idx="4"/>
          </p:cNvCxnSpPr>
          <p:nvPr/>
        </p:nvCxnSpPr>
        <p:spPr>
          <a:xfrm>
            <a:off x="6195511" y="2003778"/>
            <a:ext cx="0" cy="381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153178" y="3838222"/>
            <a:ext cx="102306" cy="98778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16" idx="3"/>
            <a:endCxn id="5" idx="7"/>
          </p:cNvCxnSpPr>
          <p:nvPr/>
        </p:nvCxnSpPr>
        <p:spPr>
          <a:xfrm flipV="1">
            <a:off x="6123169" y="2561740"/>
            <a:ext cx="1593996" cy="856573"/>
          </a:xfrm>
          <a:prstGeom prst="line">
            <a:avLst/>
          </a:prstGeom>
          <a:ln w="28575" cmpd="sng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93204" y="3273777"/>
            <a:ext cx="204613" cy="1693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5" idx="7"/>
          </p:cNvCxnSpPr>
          <p:nvPr/>
        </p:nvCxnSpPr>
        <p:spPr>
          <a:xfrm flipH="1">
            <a:off x="6195511" y="2561740"/>
            <a:ext cx="1521654" cy="1852298"/>
          </a:xfrm>
          <a:prstGeom prst="line">
            <a:avLst/>
          </a:prstGeom>
          <a:ln w="28575" cmpd="sng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97817" y="4360333"/>
            <a:ext cx="1411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Sun</a:t>
            </a:r>
          </a:p>
          <a:p>
            <a:r>
              <a:rPr lang="en-US" dirty="0" smtClean="0"/>
              <a:t>Off-Center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97817" y="3151999"/>
            <a:ext cx="16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Sun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55484" y="3684389"/>
            <a:ext cx="141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Center C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093204" y="4332111"/>
            <a:ext cx="204613" cy="21166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17837" y="1874897"/>
            <a:ext cx="387441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Assumption is still circular motion, possibly non-uniform motion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Though motion simple enough that average sun exists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Prove average sun need not always exist</a:t>
            </a:r>
          </a:p>
          <a:p>
            <a:pPr lvl="1"/>
            <a:endParaRPr lang="en-US" sz="1400" dirty="0"/>
          </a:p>
          <a:p>
            <a:pPr marL="285750" indent="-285750">
              <a:buFont typeface="Arial"/>
              <a:buChar char="•"/>
            </a:pP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W</a:t>
            </a:r>
            <a:r>
              <a:rPr lang="en-US" sz="1400" dirty="0" smtClean="0"/>
              <a:t>ith center lying on the line between the sun and the average sun for Mars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/>
              <a:t>A</a:t>
            </a:r>
            <a:r>
              <a:rPr lang="en-US" sz="1400" dirty="0" smtClean="0"/>
              <a:t>ssumes angular speed is asymmetric primarily due to the sun being off-center </a:t>
            </a:r>
          </a:p>
          <a:p>
            <a:pPr marL="742950" lvl="1" indent="-285750">
              <a:buFont typeface="Arial"/>
              <a:buChar char="•"/>
            </a:pPr>
            <a:endParaRPr lang="en-US" sz="1400" dirty="0"/>
          </a:p>
          <a:p>
            <a:pPr marL="285750" indent="-285750">
              <a:buFont typeface="Arial"/>
              <a:buChar char="•"/>
            </a:pP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For each opposition, we can draw the longitude angle, relative to 0, from the sun and the average sun, to locate Mars at that opposition</a:t>
            </a:r>
            <a:endParaRPr lang="en-US" sz="1400" i="1" dirty="0" smtClean="0"/>
          </a:p>
          <a:p>
            <a:endParaRPr lang="en-US" sz="1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823096" y="4951482"/>
            <a:ext cx="42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0°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4033269" y="1913381"/>
            <a:ext cx="4074774" cy="3076585"/>
          </a:xfrm>
          <a:prstGeom prst="line">
            <a:avLst/>
          </a:prstGeom>
          <a:ln w="9525" cmpd="sng"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568093" y="2587396"/>
            <a:ext cx="4074774" cy="3076585"/>
          </a:xfrm>
          <a:prstGeom prst="line">
            <a:avLst/>
          </a:prstGeom>
          <a:ln w="9525" cmpd="sng"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21499" y="5590628"/>
            <a:ext cx="42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5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44186"/>
            <a:ext cx="8042276" cy="1112927"/>
          </a:xfrm>
        </p:spPr>
        <p:txBody>
          <a:bodyPr/>
          <a:lstStyle/>
          <a:p>
            <a:r>
              <a:rPr lang="en-US" dirty="0" smtClean="0"/>
              <a:t>Fitting the Circle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043566" y="2003778"/>
            <a:ext cx="4303889" cy="3810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0"/>
            <a:endCxn id="5" idx="4"/>
          </p:cNvCxnSpPr>
          <p:nvPr/>
        </p:nvCxnSpPr>
        <p:spPr>
          <a:xfrm>
            <a:off x="6195511" y="2003778"/>
            <a:ext cx="0" cy="381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153178" y="3838222"/>
            <a:ext cx="102306" cy="98778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6" idx="1"/>
            <a:endCxn id="5" idx="1"/>
          </p:cNvCxnSpPr>
          <p:nvPr/>
        </p:nvCxnSpPr>
        <p:spPr>
          <a:xfrm flipH="1" flipV="1">
            <a:off x="4673856" y="2561740"/>
            <a:ext cx="1449313" cy="736835"/>
          </a:xfrm>
          <a:prstGeom prst="line">
            <a:avLst/>
          </a:prstGeom>
          <a:ln w="28575" cmpd="sng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6" idx="3"/>
            <a:endCxn id="5" idx="7"/>
          </p:cNvCxnSpPr>
          <p:nvPr/>
        </p:nvCxnSpPr>
        <p:spPr>
          <a:xfrm flipV="1">
            <a:off x="6123169" y="2561740"/>
            <a:ext cx="1593996" cy="856573"/>
          </a:xfrm>
          <a:prstGeom prst="line">
            <a:avLst/>
          </a:prstGeom>
          <a:ln w="28575" cmpd="sng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275549" y="3418313"/>
            <a:ext cx="1839713" cy="1308909"/>
          </a:xfrm>
          <a:prstGeom prst="line">
            <a:avLst/>
          </a:prstGeom>
          <a:ln w="28575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93204" y="3273777"/>
            <a:ext cx="204613" cy="1693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10" idx="2"/>
          </p:cNvCxnSpPr>
          <p:nvPr/>
        </p:nvCxnSpPr>
        <p:spPr>
          <a:xfrm>
            <a:off x="6093204" y="4437945"/>
            <a:ext cx="2022058" cy="289277"/>
          </a:xfrm>
          <a:prstGeom prst="line">
            <a:avLst/>
          </a:prstGeom>
          <a:ln w="28575" cmpd="sng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7"/>
          </p:cNvCxnSpPr>
          <p:nvPr/>
        </p:nvCxnSpPr>
        <p:spPr>
          <a:xfrm flipH="1">
            <a:off x="6195511" y="2561740"/>
            <a:ext cx="1521654" cy="1852298"/>
          </a:xfrm>
          <a:prstGeom prst="line">
            <a:avLst/>
          </a:prstGeom>
          <a:ln w="28575" cmpd="sng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1"/>
          </p:cNvCxnSpPr>
          <p:nvPr/>
        </p:nvCxnSpPr>
        <p:spPr>
          <a:xfrm>
            <a:off x="4673856" y="2561740"/>
            <a:ext cx="1521655" cy="1833698"/>
          </a:xfrm>
          <a:prstGeom prst="line">
            <a:avLst/>
          </a:prstGeom>
          <a:ln w="28575" cmpd="sng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04168" y="3697217"/>
            <a:ext cx="141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093204" y="4332111"/>
            <a:ext cx="204613" cy="21166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69153" y="1195027"/>
            <a:ext cx="3874413" cy="5693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Parameters x, y and r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Does y matter? If we change y alone, does the circle change?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For a fixed value of x and y, any 3 oppositions can determine r and hence the circle. A good fit if the other 9 oppositions too lie on or close this circle.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We could try </a:t>
            </a:r>
            <a:r>
              <a:rPr lang="en-US" sz="1400" dirty="0" err="1" smtClean="0"/>
              <a:t>x,y</a:t>
            </a:r>
            <a:r>
              <a:rPr lang="en-US" sz="1400" dirty="0" smtClean="0"/>
              <a:t> exhaustively and see which combination of values provides the best fit. </a:t>
            </a:r>
          </a:p>
          <a:p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Or we could try to get to the right </a:t>
            </a:r>
            <a:r>
              <a:rPr lang="en-US" sz="1400" dirty="0" err="1" smtClean="0"/>
              <a:t>x,y</a:t>
            </a:r>
            <a:r>
              <a:rPr lang="en-US" sz="1400" dirty="0" smtClean="0"/>
              <a:t> by a procedure called </a:t>
            </a:r>
            <a:r>
              <a:rPr lang="en-US" sz="1400" b="1" dirty="0" smtClean="0"/>
              <a:t>regression.</a:t>
            </a:r>
            <a:endParaRPr lang="en-US" sz="1400" b="1" dirty="0"/>
          </a:p>
          <a:p>
            <a:pPr marL="285750" indent="-285750">
              <a:buFont typeface="Arial"/>
              <a:buChar char="•"/>
            </a:pPr>
            <a:endParaRPr lang="en-US" sz="1400" b="1" dirty="0" smtClean="0"/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Write the positions of all opposition locations as functions of </a:t>
            </a:r>
            <a:r>
              <a:rPr lang="en-US" sz="1400" dirty="0" err="1" smtClean="0"/>
              <a:t>x,y</a:t>
            </a:r>
            <a:endParaRPr lang="en-US" sz="1400" dirty="0"/>
          </a:p>
          <a:p>
            <a:pPr marL="742950" lvl="1" indent="-285750">
              <a:buFont typeface="Arial"/>
              <a:buChar char="•"/>
            </a:pPr>
            <a:endParaRPr lang="en-US" sz="1400" dirty="0" smtClean="0"/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Define a notion of goodness of fit to the best circle</a:t>
            </a:r>
          </a:p>
          <a:p>
            <a:pPr lvl="1"/>
            <a:endParaRPr lang="en-US" sz="1400" dirty="0" smtClean="0"/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Maximize this fit</a:t>
            </a:r>
            <a:endParaRPr lang="en-US" i="1" dirty="0" smtClean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033269" y="1913381"/>
            <a:ext cx="4074774" cy="3076585"/>
          </a:xfrm>
          <a:prstGeom prst="line">
            <a:avLst/>
          </a:prstGeom>
          <a:ln w="9525" cmpd="sng"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568093" y="2587396"/>
            <a:ext cx="4074774" cy="3076585"/>
          </a:xfrm>
          <a:prstGeom prst="line">
            <a:avLst/>
          </a:prstGeom>
          <a:ln w="9525" cmpd="sng"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971530" y="392417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69982" y="34608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421499" y="5590628"/>
            <a:ext cx="42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0°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897538" y="4925826"/>
            <a:ext cx="42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0°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879191" y="4568242"/>
            <a:ext cx="39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y°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11562" y="1579630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Circle of radius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6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44186"/>
            <a:ext cx="8042276" cy="920512"/>
          </a:xfrm>
        </p:spPr>
        <p:txBody>
          <a:bodyPr/>
          <a:lstStyle/>
          <a:p>
            <a:r>
              <a:rPr lang="en-US" dirty="0" smtClean="0"/>
              <a:t>Finding the Nodes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69153" y="1646288"/>
            <a:ext cx="4269744" cy="634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Now that we have the orbit, what is its slant relative to ecliptic (the angle between the two planes)</a:t>
            </a:r>
          </a:p>
          <a:p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Nodes: points where Mars’ circle intersects with the ecliptic, points of 0 latitude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err="1"/>
              <a:t>Kepler</a:t>
            </a:r>
            <a:r>
              <a:rPr lang="en-US" sz="1600" dirty="0"/>
              <a:t> had </a:t>
            </a:r>
            <a:r>
              <a:rPr lang="en-US" sz="1600" dirty="0" smtClean="0"/>
              <a:t>several observations, </a:t>
            </a:r>
            <a:r>
              <a:rPr lang="en-US" sz="1600" dirty="0"/>
              <a:t>at each node 687 days apart, which is a</a:t>
            </a:r>
            <a:r>
              <a:rPr lang="en-US" sz="1600" dirty="0" smtClean="0"/>
              <a:t> </a:t>
            </a:r>
            <a:r>
              <a:rPr lang="en-US" sz="1600" dirty="0"/>
              <a:t>Mars year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The nodes </a:t>
            </a:r>
            <a:r>
              <a:rPr lang="en-US" sz="1600" dirty="0" smtClean="0"/>
              <a:t>were </a:t>
            </a:r>
            <a:r>
              <a:rPr lang="en-US" sz="1600" dirty="0"/>
              <a:t>at longitude 15° 44’ Scorpio and 16° 48’ Taurus, with respect to the Sun, and 27° 14’ Scorpio and 5° 13’ Taurus from the average Sun.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endParaRPr lang="en-US" sz="1600" dirty="0" smtClean="0"/>
          </a:p>
          <a:p>
            <a:pPr marL="285750" indent="-285750">
              <a:buFont typeface="Arial"/>
              <a:buChar char="•"/>
            </a:pPr>
            <a:endParaRPr lang="en-US" sz="1600" i="1" dirty="0"/>
          </a:p>
          <a:p>
            <a:pPr marL="285750" indent="-285750">
              <a:buFont typeface="Arial"/>
              <a:buChar char="•"/>
            </a:pPr>
            <a:endParaRPr lang="en-US" i="1" dirty="0"/>
          </a:p>
          <a:p>
            <a:pPr marL="285750" indent="-285750">
              <a:buFont typeface="Arial"/>
              <a:buChar char="•"/>
            </a:pPr>
            <a:endParaRPr lang="en-US" i="1" dirty="0" smtClean="0"/>
          </a:p>
          <a:p>
            <a:endParaRPr lang="en-US" i="1" dirty="0"/>
          </a:p>
        </p:txBody>
      </p:sp>
      <p:sp>
        <p:nvSpPr>
          <p:cNvPr id="4" name="Oval 3"/>
          <p:cNvSpPr/>
          <p:nvPr/>
        </p:nvSpPr>
        <p:spPr>
          <a:xfrm>
            <a:off x="5259964" y="3014506"/>
            <a:ext cx="2719787" cy="1616288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19862109">
            <a:off x="5302923" y="2860772"/>
            <a:ext cx="2719787" cy="179371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055374" y="3040162"/>
            <a:ext cx="885214" cy="1616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88447" y="4143342"/>
            <a:ext cx="99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Ecliptic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107666" y="2092121"/>
            <a:ext cx="1204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Orbit </a:t>
            </a:r>
          </a:p>
          <a:p>
            <a:r>
              <a:rPr lang="en-US" dirty="0" smtClean="0"/>
              <a:t>of Mars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740748" y="4617966"/>
            <a:ext cx="75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443451" y="2695567"/>
            <a:ext cx="75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0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9" grpId="0"/>
      <p:bldP spid="27" grpId="0"/>
      <p:bldP spid="29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44186"/>
            <a:ext cx="8042276" cy="971822"/>
          </a:xfrm>
        </p:spPr>
        <p:txBody>
          <a:bodyPr/>
          <a:lstStyle/>
          <a:p>
            <a:r>
              <a:rPr lang="en-US" dirty="0" smtClean="0"/>
              <a:t>A Method for the Slant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69153" y="1646288"/>
            <a:ext cx="4586998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Kepler</a:t>
            </a:r>
            <a:r>
              <a:rPr lang="en-US" sz="1600" dirty="0" smtClean="0"/>
              <a:t> had a few observations where the Sun and Earth were in line to the nodes and the angle SEM was near orthogonal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Then the latitude of Mars </a:t>
            </a:r>
            <a:r>
              <a:rPr lang="en-US" sz="1600" dirty="0" err="1" smtClean="0"/>
              <a:t>w.r.t</a:t>
            </a:r>
            <a:r>
              <a:rPr lang="en-US" sz="1600" dirty="0" smtClean="0"/>
              <a:t> the ecliptic as observed from Earth is the required slant</a:t>
            </a:r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Which comes out to be 1° 51’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Kepler</a:t>
            </a:r>
            <a:r>
              <a:rPr lang="en-US" sz="1600" dirty="0" smtClean="0"/>
              <a:t> cross-checked this with other clever arrangements as well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endParaRPr lang="en-US" sz="1600" i="1" dirty="0"/>
          </a:p>
          <a:p>
            <a:pPr marL="285750" indent="-285750">
              <a:buFont typeface="Arial"/>
              <a:buChar char="•"/>
            </a:pPr>
            <a:endParaRPr lang="en-US" i="1" dirty="0"/>
          </a:p>
          <a:p>
            <a:pPr marL="285750" indent="-285750">
              <a:buFont typeface="Arial"/>
              <a:buChar char="•"/>
            </a:pPr>
            <a:endParaRPr lang="en-US" i="1" dirty="0" smtClean="0"/>
          </a:p>
          <a:p>
            <a:endParaRPr lang="en-US" i="1" dirty="0"/>
          </a:p>
        </p:txBody>
      </p:sp>
      <p:sp>
        <p:nvSpPr>
          <p:cNvPr id="6" name="Freeform 5"/>
          <p:cNvSpPr/>
          <p:nvPr/>
        </p:nvSpPr>
        <p:spPr>
          <a:xfrm>
            <a:off x="5014608" y="2955038"/>
            <a:ext cx="3261682" cy="1151865"/>
          </a:xfrm>
          <a:custGeom>
            <a:avLst/>
            <a:gdLst>
              <a:gd name="connsiteX0" fmla="*/ 1602 w 3261682"/>
              <a:gd name="connsiteY0" fmla="*/ 1175362 h 1177406"/>
              <a:gd name="connsiteX1" fmla="*/ 322332 w 3261682"/>
              <a:gd name="connsiteY1" fmla="*/ 816186 h 1177406"/>
              <a:gd name="connsiteX2" fmla="*/ 617403 w 3261682"/>
              <a:gd name="connsiteY2" fmla="*/ 559633 h 1177406"/>
              <a:gd name="connsiteX3" fmla="*/ 976620 w 3261682"/>
              <a:gd name="connsiteY3" fmla="*/ 328734 h 1177406"/>
              <a:gd name="connsiteX4" fmla="*/ 1399983 w 3261682"/>
              <a:gd name="connsiteY4" fmla="*/ 136319 h 1177406"/>
              <a:gd name="connsiteX5" fmla="*/ 1836176 w 3261682"/>
              <a:gd name="connsiteY5" fmla="*/ 33698 h 1177406"/>
              <a:gd name="connsiteX6" fmla="*/ 2233880 w 3261682"/>
              <a:gd name="connsiteY6" fmla="*/ 8042 h 1177406"/>
              <a:gd name="connsiteX7" fmla="*/ 2631585 w 3261682"/>
              <a:gd name="connsiteY7" fmla="*/ 161975 h 1177406"/>
              <a:gd name="connsiteX8" fmla="*/ 2965144 w 3261682"/>
              <a:gd name="connsiteY8" fmla="*/ 469839 h 1177406"/>
              <a:gd name="connsiteX9" fmla="*/ 3067777 w 3261682"/>
              <a:gd name="connsiteY9" fmla="*/ 803359 h 1177406"/>
              <a:gd name="connsiteX10" fmla="*/ 3016460 w 3261682"/>
              <a:gd name="connsiteY10" fmla="*/ 1162534 h 1177406"/>
              <a:gd name="connsiteX11" fmla="*/ 3221727 w 3261682"/>
              <a:gd name="connsiteY11" fmla="*/ 995774 h 1177406"/>
              <a:gd name="connsiteX12" fmla="*/ 3247386 w 3261682"/>
              <a:gd name="connsiteY12" fmla="*/ 867497 h 1177406"/>
              <a:gd name="connsiteX13" fmla="*/ 3054948 w 3261682"/>
              <a:gd name="connsiteY13" fmla="*/ 726393 h 1177406"/>
              <a:gd name="connsiteX14" fmla="*/ 2734218 w 3261682"/>
              <a:gd name="connsiteY14" fmla="*/ 649427 h 1177406"/>
              <a:gd name="connsiteX15" fmla="*/ 2349343 w 3261682"/>
              <a:gd name="connsiteY15" fmla="*/ 623771 h 1177406"/>
              <a:gd name="connsiteX16" fmla="*/ 1797688 w 3261682"/>
              <a:gd name="connsiteY16" fmla="*/ 675082 h 1177406"/>
              <a:gd name="connsiteX17" fmla="*/ 1323008 w 3261682"/>
              <a:gd name="connsiteY17" fmla="*/ 713565 h 1177406"/>
              <a:gd name="connsiteX18" fmla="*/ 848329 w 3261682"/>
              <a:gd name="connsiteY18" fmla="*/ 841842 h 1177406"/>
              <a:gd name="connsiteX19" fmla="*/ 463453 w 3261682"/>
              <a:gd name="connsiteY19" fmla="*/ 957291 h 1177406"/>
              <a:gd name="connsiteX20" fmla="*/ 1602 w 3261682"/>
              <a:gd name="connsiteY20" fmla="*/ 1175362 h 1177406"/>
              <a:gd name="connsiteX0" fmla="*/ 1602 w 3261682"/>
              <a:gd name="connsiteY0" fmla="*/ 1175362 h 1177406"/>
              <a:gd name="connsiteX1" fmla="*/ 322332 w 3261682"/>
              <a:gd name="connsiteY1" fmla="*/ 816186 h 1177406"/>
              <a:gd name="connsiteX2" fmla="*/ 617403 w 3261682"/>
              <a:gd name="connsiteY2" fmla="*/ 559633 h 1177406"/>
              <a:gd name="connsiteX3" fmla="*/ 976620 w 3261682"/>
              <a:gd name="connsiteY3" fmla="*/ 328734 h 1177406"/>
              <a:gd name="connsiteX4" fmla="*/ 1399983 w 3261682"/>
              <a:gd name="connsiteY4" fmla="*/ 136319 h 1177406"/>
              <a:gd name="connsiteX5" fmla="*/ 1836176 w 3261682"/>
              <a:gd name="connsiteY5" fmla="*/ 33698 h 1177406"/>
              <a:gd name="connsiteX6" fmla="*/ 2233880 w 3261682"/>
              <a:gd name="connsiteY6" fmla="*/ 8042 h 1177406"/>
              <a:gd name="connsiteX7" fmla="*/ 2631585 w 3261682"/>
              <a:gd name="connsiteY7" fmla="*/ 161975 h 1177406"/>
              <a:gd name="connsiteX8" fmla="*/ 2965144 w 3261682"/>
              <a:gd name="connsiteY8" fmla="*/ 469839 h 1177406"/>
              <a:gd name="connsiteX9" fmla="*/ 3067777 w 3261682"/>
              <a:gd name="connsiteY9" fmla="*/ 803359 h 1177406"/>
              <a:gd name="connsiteX10" fmla="*/ 3016460 w 3261682"/>
              <a:gd name="connsiteY10" fmla="*/ 1162534 h 1177406"/>
              <a:gd name="connsiteX11" fmla="*/ 3221727 w 3261682"/>
              <a:gd name="connsiteY11" fmla="*/ 995774 h 1177406"/>
              <a:gd name="connsiteX12" fmla="*/ 3247386 w 3261682"/>
              <a:gd name="connsiteY12" fmla="*/ 867497 h 1177406"/>
              <a:gd name="connsiteX13" fmla="*/ 3054948 w 3261682"/>
              <a:gd name="connsiteY13" fmla="*/ 726393 h 1177406"/>
              <a:gd name="connsiteX14" fmla="*/ 2734218 w 3261682"/>
              <a:gd name="connsiteY14" fmla="*/ 649427 h 1177406"/>
              <a:gd name="connsiteX15" fmla="*/ 2349343 w 3261682"/>
              <a:gd name="connsiteY15" fmla="*/ 623771 h 1177406"/>
              <a:gd name="connsiteX16" fmla="*/ 1797688 w 3261682"/>
              <a:gd name="connsiteY16" fmla="*/ 623771 h 1177406"/>
              <a:gd name="connsiteX17" fmla="*/ 1323008 w 3261682"/>
              <a:gd name="connsiteY17" fmla="*/ 713565 h 1177406"/>
              <a:gd name="connsiteX18" fmla="*/ 848329 w 3261682"/>
              <a:gd name="connsiteY18" fmla="*/ 841842 h 1177406"/>
              <a:gd name="connsiteX19" fmla="*/ 463453 w 3261682"/>
              <a:gd name="connsiteY19" fmla="*/ 957291 h 1177406"/>
              <a:gd name="connsiteX20" fmla="*/ 1602 w 3261682"/>
              <a:gd name="connsiteY20" fmla="*/ 1175362 h 1177406"/>
              <a:gd name="connsiteX0" fmla="*/ 1602 w 3261682"/>
              <a:gd name="connsiteY0" fmla="*/ 1149821 h 1151865"/>
              <a:gd name="connsiteX1" fmla="*/ 322332 w 3261682"/>
              <a:gd name="connsiteY1" fmla="*/ 790645 h 1151865"/>
              <a:gd name="connsiteX2" fmla="*/ 617403 w 3261682"/>
              <a:gd name="connsiteY2" fmla="*/ 534092 h 1151865"/>
              <a:gd name="connsiteX3" fmla="*/ 976620 w 3261682"/>
              <a:gd name="connsiteY3" fmla="*/ 303193 h 1151865"/>
              <a:gd name="connsiteX4" fmla="*/ 1399983 w 3261682"/>
              <a:gd name="connsiteY4" fmla="*/ 110778 h 1151865"/>
              <a:gd name="connsiteX5" fmla="*/ 1836176 w 3261682"/>
              <a:gd name="connsiteY5" fmla="*/ 8157 h 1151865"/>
              <a:gd name="connsiteX6" fmla="*/ 2285197 w 3261682"/>
              <a:gd name="connsiteY6" fmla="*/ 20984 h 1151865"/>
              <a:gd name="connsiteX7" fmla="*/ 2631585 w 3261682"/>
              <a:gd name="connsiteY7" fmla="*/ 136434 h 1151865"/>
              <a:gd name="connsiteX8" fmla="*/ 2965144 w 3261682"/>
              <a:gd name="connsiteY8" fmla="*/ 444298 h 1151865"/>
              <a:gd name="connsiteX9" fmla="*/ 3067777 w 3261682"/>
              <a:gd name="connsiteY9" fmla="*/ 777818 h 1151865"/>
              <a:gd name="connsiteX10" fmla="*/ 3016460 w 3261682"/>
              <a:gd name="connsiteY10" fmla="*/ 1136993 h 1151865"/>
              <a:gd name="connsiteX11" fmla="*/ 3221727 w 3261682"/>
              <a:gd name="connsiteY11" fmla="*/ 970233 h 1151865"/>
              <a:gd name="connsiteX12" fmla="*/ 3247386 w 3261682"/>
              <a:gd name="connsiteY12" fmla="*/ 841956 h 1151865"/>
              <a:gd name="connsiteX13" fmla="*/ 3054948 w 3261682"/>
              <a:gd name="connsiteY13" fmla="*/ 700852 h 1151865"/>
              <a:gd name="connsiteX14" fmla="*/ 2734218 w 3261682"/>
              <a:gd name="connsiteY14" fmla="*/ 623886 h 1151865"/>
              <a:gd name="connsiteX15" fmla="*/ 2349343 w 3261682"/>
              <a:gd name="connsiteY15" fmla="*/ 598230 h 1151865"/>
              <a:gd name="connsiteX16" fmla="*/ 1797688 w 3261682"/>
              <a:gd name="connsiteY16" fmla="*/ 598230 h 1151865"/>
              <a:gd name="connsiteX17" fmla="*/ 1323008 w 3261682"/>
              <a:gd name="connsiteY17" fmla="*/ 688024 h 1151865"/>
              <a:gd name="connsiteX18" fmla="*/ 848329 w 3261682"/>
              <a:gd name="connsiteY18" fmla="*/ 816301 h 1151865"/>
              <a:gd name="connsiteX19" fmla="*/ 463453 w 3261682"/>
              <a:gd name="connsiteY19" fmla="*/ 931750 h 1151865"/>
              <a:gd name="connsiteX20" fmla="*/ 1602 w 3261682"/>
              <a:gd name="connsiteY20" fmla="*/ 1149821 h 1151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61682" h="1151865">
                <a:moveTo>
                  <a:pt x="1602" y="1149821"/>
                </a:moveTo>
                <a:cubicBezTo>
                  <a:pt x="-21918" y="1126304"/>
                  <a:pt x="219699" y="893266"/>
                  <a:pt x="322332" y="790645"/>
                </a:cubicBezTo>
                <a:cubicBezTo>
                  <a:pt x="424965" y="688024"/>
                  <a:pt x="508355" y="615334"/>
                  <a:pt x="617403" y="534092"/>
                </a:cubicBezTo>
                <a:cubicBezTo>
                  <a:pt x="726451" y="452850"/>
                  <a:pt x="846190" y="373745"/>
                  <a:pt x="976620" y="303193"/>
                </a:cubicBezTo>
                <a:cubicBezTo>
                  <a:pt x="1107050" y="232641"/>
                  <a:pt x="1256724" y="159951"/>
                  <a:pt x="1399983" y="110778"/>
                </a:cubicBezTo>
                <a:cubicBezTo>
                  <a:pt x="1543242" y="61605"/>
                  <a:pt x="1688640" y="23123"/>
                  <a:pt x="1836176" y="8157"/>
                </a:cubicBezTo>
                <a:cubicBezTo>
                  <a:pt x="1983712" y="-6809"/>
                  <a:pt x="2152629" y="-396"/>
                  <a:pt x="2285197" y="20984"/>
                </a:cubicBezTo>
                <a:cubicBezTo>
                  <a:pt x="2417765" y="42363"/>
                  <a:pt x="2518261" y="65882"/>
                  <a:pt x="2631585" y="136434"/>
                </a:cubicBezTo>
                <a:cubicBezTo>
                  <a:pt x="2744909" y="206986"/>
                  <a:pt x="2892445" y="337401"/>
                  <a:pt x="2965144" y="444298"/>
                </a:cubicBezTo>
                <a:cubicBezTo>
                  <a:pt x="3037843" y="551195"/>
                  <a:pt x="3059224" y="662369"/>
                  <a:pt x="3067777" y="777818"/>
                </a:cubicBezTo>
                <a:cubicBezTo>
                  <a:pt x="3076330" y="893267"/>
                  <a:pt x="2990802" y="1104924"/>
                  <a:pt x="3016460" y="1136993"/>
                </a:cubicBezTo>
                <a:cubicBezTo>
                  <a:pt x="3042118" y="1169062"/>
                  <a:pt x="3183239" y="1019406"/>
                  <a:pt x="3221727" y="970233"/>
                </a:cubicBezTo>
                <a:cubicBezTo>
                  <a:pt x="3260215" y="921060"/>
                  <a:pt x="3275183" y="886853"/>
                  <a:pt x="3247386" y="841956"/>
                </a:cubicBezTo>
                <a:cubicBezTo>
                  <a:pt x="3219590" y="797059"/>
                  <a:pt x="3140476" y="737197"/>
                  <a:pt x="3054948" y="700852"/>
                </a:cubicBezTo>
                <a:cubicBezTo>
                  <a:pt x="2969420" y="664507"/>
                  <a:pt x="2851819" y="640990"/>
                  <a:pt x="2734218" y="623886"/>
                </a:cubicBezTo>
                <a:cubicBezTo>
                  <a:pt x="2616617" y="606782"/>
                  <a:pt x="2505431" y="602506"/>
                  <a:pt x="2349343" y="598230"/>
                </a:cubicBezTo>
                <a:cubicBezTo>
                  <a:pt x="2193255" y="593954"/>
                  <a:pt x="1797688" y="598230"/>
                  <a:pt x="1797688" y="598230"/>
                </a:cubicBezTo>
                <a:cubicBezTo>
                  <a:pt x="1626632" y="613196"/>
                  <a:pt x="1481235" y="651679"/>
                  <a:pt x="1323008" y="688024"/>
                </a:cubicBezTo>
                <a:cubicBezTo>
                  <a:pt x="1164781" y="724369"/>
                  <a:pt x="991588" y="775680"/>
                  <a:pt x="848329" y="816301"/>
                </a:cubicBezTo>
                <a:cubicBezTo>
                  <a:pt x="705070" y="856922"/>
                  <a:pt x="608850" y="876163"/>
                  <a:pt x="463453" y="931750"/>
                </a:cubicBezTo>
                <a:cubicBezTo>
                  <a:pt x="318056" y="987337"/>
                  <a:pt x="25122" y="1173338"/>
                  <a:pt x="1602" y="1149821"/>
                </a:cubicBezTo>
                <a:close/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0"/>
            <a:endCxn id="6" idx="10"/>
          </p:cNvCxnSpPr>
          <p:nvPr/>
        </p:nvCxnSpPr>
        <p:spPr>
          <a:xfrm flipV="1">
            <a:off x="5016210" y="4092031"/>
            <a:ext cx="3014858" cy="128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6"/>
          </p:cNvCxnSpPr>
          <p:nvPr/>
        </p:nvCxnSpPr>
        <p:spPr>
          <a:xfrm flipH="1">
            <a:off x="6760979" y="2976022"/>
            <a:ext cx="538826" cy="11160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45178" y="4066375"/>
            <a:ext cx="33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32468" y="4092031"/>
            <a:ext cx="33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99805" y="2585706"/>
            <a:ext cx="38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cxnSp>
        <p:nvCxnSpPr>
          <p:cNvPr id="17" name="Straight Connector 16"/>
          <p:cNvCxnSpPr>
            <a:stCxn id="6" idx="15"/>
            <a:endCxn id="15" idx="0"/>
          </p:cNvCxnSpPr>
          <p:nvPr/>
        </p:nvCxnSpPr>
        <p:spPr>
          <a:xfrm flipH="1">
            <a:off x="6799360" y="3553268"/>
            <a:ext cx="564591" cy="5387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25468" y="3222420"/>
            <a:ext cx="33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35321" y="58365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6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28" y="-646257"/>
            <a:ext cx="8042276" cy="1292514"/>
          </a:xfrm>
        </p:spPr>
        <p:txBody>
          <a:bodyPr/>
          <a:lstStyle/>
          <a:p>
            <a:r>
              <a:rPr lang="en-US" dirty="0" smtClean="0"/>
              <a:t>Identifying Distances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69153" y="2239230"/>
            <a:ext cx="3874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i="1" dirty="0"/>
          </a:p>
          <a:p>
            <a:pPr marL="285750" indent="-285750">
              <a:buFont typeface="Arial"/>
              <a:buChar char="•"/>
            </a:pPr>
            <a:endParaRPr lang="en-US" i="1" dirty="0" smtClean="0"/>
          </a:p>
          <a:p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69153" y="1646288"/>
            <a:ext cx="4269744" cy="5601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So we have the shape of the orbit, now we need the orbit dimensions, i.e., the radius of the circle. How do we get this, if all our measurements are just angles?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Take two observations 687 days apart. So we know Mars is in the same place, but the Earth is not. </a:t>
            </a:r>
            <a:r>
              <a:rPr lang="en-US" sz="1600" dirty="0" err="1" smtClean="0"/>
              <a:t>Kepler</a:t>
            </a:r>
            <a:r>
              <a:rPr lang="en-US" sz="1600" dirty="0" smtClean="0"/>
              <a:t> had 5 such pairs of observation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pPr marL="285750" indent="-285750">
              <a:buFont typeface="Arial"/>
              <a:buChar char="•"/>
            </a:pPr>
            <a:endParaRPr lang="en-US" sz="1600" i="1" dirty="0"/>
          </a:p>
          <a:p>
            <a:pPr marL="285750" indent="-285750">
              <a:buFont typeface="Arial"/>
              <a:buChar char="•"/>
            </a:pPr>
            <a:endParaRPr lang="en-US" i="1" dirty="0"/>
          </a:p>
          <a:p>
            <a:pPr marL="285750" indent="-285750">
              <a:buFont typeface="Arial"/>
              <a:buChar char="•"/>
            </a:pPr>
            <a:endParaRPr lang="en-US" i="1" dirty="0" smtClean="0"/>
          </a:p>
          <a:p>
            <a:endParaRPr lang="en-US" i="1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897" y="2030886"/>
            <a:ext cx="4529438" cy="341141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438897" y="556875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From </a:t>
            </a:r>
            <a:r>
              <a:rPr lang="en-US" sz="1100" dirty="0" smtClean="0">
                <a:hlinkClick r:id="rId3"/>
              </a:rPr>
              <a:t>http</a:t>
            </a:r>
            <a:r>
              <a:rPr lang="en-US" sz="1100" dirty="0">
                <a:hlinkClick r:id="rId3"/>
              </a:rPr>
              <a:t>://</a:t>
            </a:r>
            <a:r>
              <a:rPr lang="en-US" sz="1100" dirty="0" err="1">
                <a:hlinkClick r:id="rId3"/>
              </a:rPr>
              <a:t>faculty.uca.edu</a:t>
            </a:r>
            <a:r>
              <a:rPr lang="en-US" sz="1100" dirty="0">
                <a:hlinkClick r:id="rId3"/>
              </a:rPr>
              <a:t>/</a:t>
            </a:r>
            <a:r>
              <a:rPr lang="en-US" sz="1100" dirty="0" err="1">
                <a:hlinkClick r:id="rId3"/>
              </a:rPr>
              <a:t>saustin</a:t>
            </a:r>
            <a:r>
              <a:rPr lang="en-US" sz="1100" dirty="0">
                <a:hlinkClick r:id="rId3"/>
              </a:rPr>
              <a:t>/3110/</a:t>
            </a:r>
            <a:r>
              <a:rPr lang="en-US" sz="1100" dirty="0" err="1">
                <a:hlinkClick r:id="rId3"/>
              </a:rPr>
              <a:t>mars.pdf</a:t>
            </a: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4438897" y="3322370"/>
            <a:ext cx="654289" cy="179587"/>
          </a:xfrm>
          <a:prstGeom prst="rect">
            <a:avLst/>
          </a:prstGeom>
          <a:gradFill flip="none" rotWithShape="1">
            <a:gsLst>
              <a:gs pos="31000">
                <a:schemeClr val="accent4">
                  <a:tint val="100000"/>
                  <a:shade val="100000"/>
                  <a:satMod val="120000"/>
                  <a:alpha val="25000"/>
                </a:schemeClr>
              </a:gs>
              <a:gs pos="100000">
                <a:schemeClr val="accent4">
                  <a:tint val="50000"/>
                  <a:satMod val="150000"/>
                  <a:alpha val="2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4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44186"/>
            <a:ext cx="8042276" cy="1292514"/>
          </a:xfrm>
        </p:spPr>
        <p:txBody>
          <a:bodyPr/>
          <a:lstStyle/>
          <a:p>
            <a:r>
              <a:rPr lang="en-US" dirty="0" smtClean="0"/>
              <a:t>Identifying Orbit Dimensions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69153" y="2239230"/>
            <a:ext cx="3874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i="1" dirty="0"/>
          </a:p>
          <a:p>
            <a:pPr marL="285750" indent="-285750">
              <a:buFont typeface="Arial"/>
              <a:buChar char="•"/>
            </a:pPr>
            <a:endParaRPr lang="en-US" i="1" dirty="0" smtClean="0"/>
          </a:p>
          <a:p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69153" y="1436180"/>
            <a:ext cx="4269744" cy="7294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Assume Earth’s orbit is circular with radius 1</a:t>
            </a:r>
          </a:p>
          <a:p>
            <a:pPr marL="285750" indent="-285750">
              <a:buFont typeface="Arial"/>
              <a:buChar char="•"/>
            </a:pPr>
            <a:endParaRPr lang="en-US" sz="1200" dirty="0"/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Of course, the Sun is not in the center, so one would have to assume a position for the </a:t>
            </a:r>
            <a:r>
              <a:rPr lang="en-US" sz="1200" dirty="0" smtClean="0"/>
              <a:t>Sun</a:t>
            </a:r>
          </a:p>
          <a:p>
            <a:pPr marL="285750" indent="-285750">
              <a:buFont typeface="Arial"/>
              <a:buChar char="•"/>
            </a:pPr>
            <a:endParaRPr lang="en-US" sz="1200" dirty="0"/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Given the longitude of the Earth as seen from the Sun,</a:t>
            </a:r>
          </a:p>
          <a:p>
            <a:pPr marL="285750" indent="-285750">
              <a:buFont typeface="Arial"/>
              <a:buChar char="•"/>
            </a:pPr>
            <a:endParaRPr lang="en-US" sz="1200" dirty="0"/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A</a:t>
            </a:r>
            <a:r>
              <a:rPr lang="en-US" sz="1200" dirty="0" smtClean="0"/>
              <a:t>nd the longitude of Mars as seen from Earth</a:t>
            </a:r>
            <a:endParaRPr lang="en-US" sz="1200" dirty="0"/>
          </a:p>
          <a:p>
            <a:pPr marL="285750" indent="-285750">
              <a:buFont typeface="Arial"/>
              <a:buChar char="•"/>
            </a:pPr>
            <a:endParaRPr lang="en-US" sz="1200" dirty="0"/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One can triangulate to get a position for </a:t>
            </a:r>
            <a:r>
              <a:rPr lang="en-US" sz="1200" dirty="0" smtClean="0"/>
              <a:t>Mars</a:t>
            </a:r>
          </a:p>
          <a:p>
            <a:pPr marL="285750" indent="-285750">
              <a:buFont typeface="Arial"/>
              <a:buChar char="•"/>
            </a:pPr>
            <a:endParaRPr lang="en-US" sz="1200" dirty="0" smtClean="0"/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So one gets 5 such positions. Each is a position on the ecliptic, the z-coordinate coming out of the page is not obtained here. </a:t>
            </a:r>
          </a:p>
          <a:p>
            <a:endParaRPr lang="en-US" sz="1200" dirty="0"/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Now find </a:t>
            </a:r>
            <a:r>
              <a:rPr lang="en-US" sz="1200" dirty="0"/>
              <a:t>the best position of the Sun for which the 5 points are on a </a:t>
            </a:r>
            <a:r>
              <a:rPr lang="en-US" sz="1200" dirty="0" smtClean="0"/>
              <a:t>circle</a:t>
            </a:r>
          </a:p>
          <a:p>
            <a:pPr marL="285750" indent="-285750">
              <a:buFont typeface="Arial"/>
              <a:buChar char="•"/>
            </a:pPr>
            <a:endParaRPr lang="en-US" sz="1200" dirty="0"/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Does a circle fit? If not, then what fits? 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pPr marL="285750" indent="-285750">
              <a:buFont typeface="Arial"/>
              <a:buChar char="•"/>
            </a:pPr>
            <a:endParaRPr lang="en-US" sz="1600" i="1" dirty="0"/>
          </a:p>
          <a:p>
            <a:pPr marL="285750" indent="-285750">
              <a:buFont typeface="Arial"/>
              <a:buChar char="•"/>
            </a:pPr>
            <a:endParaRPr lang="en-US" i="1" dirty="0"/>
          </a:p>
          <a:p>
            <a:pPr marL="285750" indent="-285750">
              <a:buFont typeface="Arial"/>
              <a:buChar char="•"/>
            </a:pPr>
            <a:endParaRPr lang="en-US" i="1" dirty="0" smtClean="0"/>
          </a:p>
          <a:p>
            <a:endParaRPr lang="en-US" i="1" dirty="0"/>
          </a:p>
        </p:txBody>
      </p:sp>
      <p:sp>
        <p:nvSpPr>
          <p:cNvPr id="5" name="Oval 4"/>
          <p:cNvSpPr/>
          <p:nvPr/>
        </p:nvSpPr>
        <p:spPr>
          <a:xfrm>
            <a:off x="7940432" y="1811031"/>
            <a:ext cx="171609" cy="176842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235830" y="3400777"/>
            <a:ext cx="204613" cy="16933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33351" y="3602635"/>
            <a:ext cx="204613" cy="21166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42579" y="2003778"/>
            <a:ext cx="3281897" cy="302805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23408" y="4746151"/>
            <a:ext cx="204613" cy="16933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7" idx="6"/>
            <a:endCxn id="8" idx="6"/>
          </p:cNvCxnSpPr>
          <p:nvPr/>
        </p:nvCxnSpPr>
        <p:spPr>
          <a:xfrm flipV="1">
            <a:off x="6937964" y="3517804"/>
            <a:ext cx="1386512" cy="1906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5"/>
            <a:endCxn id="10" idx="1"/>
          </p:cNvCxnSpPr>
          <p:nvPr/>
        </p:nvCxnSpPr>
        <p:spPr>
          <a:xfrm>
            <a:off x="6907999" y="3783304"/>
            <a:ext cx="445374" cy="9876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3"/>
          </p:cNvCxnSpPr>
          <p:nvPr/>
        </p:nvCxnSpPr>
        <p:spPr>
          <a:xfrm flipV="1">
            <a:off x="7353373" y="1436700"/>
            <a:ext cx="758668" cy="3453987"/>
          </a:xfrm>
          <a:prstGeom prst="line">
            <a:avLst/>
          </a:prstGeom>
          <a:ln w="28575" cmpd="sng">
            <a:solidFill>
              <a:srgbClr val="FF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4"/>
          </p:cNvCxnSpPr>
          <p:nvPr/>
        </p:nvCxnSpPr>
        <p:spPr>
          <a:xfrm flipH="1" flipV="1">
            <a:off x="7940432" y="1436700"/>
            <a:ext cx="397705" cy="2133411"/>
          </a:xfrm>
          <a:prstGeom prst="line">
            <a:avLst/>
          </a:prstGeom>
          <a:ln w="28575" cmpd="sng">
            <a:solidFill>
              <a:srgbClr val="FF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43573" y="3333138"/>
            <a:ext cx="16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634350" y="3281826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 </a:t>
            </a:r>
            <a:endParaRPr lang="en-US" sz="1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843314" y="3708469"/>
            <a:ext cx="51856" cy="185191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33351" y="5375720"/>
            <a:ext cx="42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3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44186"/>
            <a:ext cx="8042276" cy="1292514"/>
          </a:xfrm>
        </p:spPr>
        <p:txBody>
          <a:bodyPr/>
          <a:lstStyle/>
          <a:p>
            <a:r>
              <a:rPr lang="en-US" dirty="0" smtClean="0"/>
              <a:t>The Final Step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9153" y="1499164"/>
            <a:ext cx="8422398" cy="6709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4000" dirty="0" smtClean="0"/>
              <a:t>What shape for the orbit fits the above data, assuming </a:t>
            </a:r>
            <a:r>
              <a:rPr lang="en-US" sz="4000" dirty="0" err="1" smtClean="0"/>
              <a:t>Tycho</a:t>
            </a:r>
            <a:r>
              <a:rPr lang="en-US" sz="4000" dirty="0" smtClean="0"/>
              <a:t> Brahe’s measurements after </a:t>
            </a:r>
            <a:r>
              <a:rPr lang="en-US" sz="4000" dirty="0" err="1" smtClean="0"/>
              <a:t>Kepler’s</a:t>
            </a:r>
            <a:r>
              <a:rPr lang="en-US" sz="4000" dirty="0" smtClean="0"/>
              <a:t> corrections were accurate to a few min?</a:t>
            </a:r>
          </a:p>
          <a:p>
            <a:endParaRPr lang="en-US" sz="1600" dirty="0" smtClean="0"/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pPr marL="285750" indent="-285750">
              <a:buFont typeface="Arial"/>
              <a:buChar char="•"/>
            </a:pPr>
            <a:endParaRPr lang="en-US" sz="1600" i="1" dirty="0"/>
          </a:p>
          <a:p>
            <a:pPr marL="285750" indent="-285750">
              <a:buFont typeface="Arial"/>
              <a:buChar char="•"/>
            </a:pPr>
            <a:endParaRPr lang="en-US" i="1" dirty="0"/>
          </a:p>
          <a:p>
            <a:pPr marL="285750" indent="-285750">
              <a:buFont typeface="Arial"/>
              <a:buChar char="•"/>
            </a:pPr>
            <a:endParaRPr lang="en-US" i="1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5919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44186"/>
            <a:ext cx="8042276" cy="1292514"/>
          </a:xfrm>
        </p:spPr>
        <p:txBody>
          <a:bodyPr/>
          <a:lstStyle/>
          <a:p>
            <a:r>
              <a:rPr lang="en-US" dirty="0" smtClean="0"/>
              <a:t>Interpolating Declinations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69153" y="2239230"/>
            <a:ext cx="3874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i="1" dirty="0"/>
          </a:p>
          <a:p>
            <a:pPr marL="285750" indent="-285750">
              <a:buFont typeface="Arial"/>
              <a:buChar char="•"/>
            </a:pPr>
            <a:endParaRPr lang="en-US" i="1" dirty="0" smtClean="0"/>
          </a:p>
          <a:p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41" y="1843799"/>
            <a:ext cx="8331200" cy="3619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4042" y="5799648"/>
            <a:ext cx="85894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Declination is latitude from the equator rather than from the the ecliptic</a:t>
            </a:r>
          </a:p>
          <a:p>
            <a:r>
              <a:rPr lang="en-US" dirty="0" smtClean="0"/>
              <a:t>From </a:t>
            </a:r>
            <a:r>
              <a:rPr lang="en-US" sz="1400" dirty="0" smtClean="0">
                <a:hlinkClick r:id="rId3"/>
              </a:rPr>
              <a:t>http</a:t>
            </a:r>
            <a:r>
              <a:rPr lang="en-US" sz="1400" dirty="0">
                <a:hlinkClick r:id="rId3"/>
              </a:rPr>
              <a:t>://www.pafko.com/tycho/observe.html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4638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Know The Earth Rotates?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2791345" y="4652699"/>
            <a:ext cx="4002263" cy="25150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4271442" y="4281929"/>
            <a:ext cx="361187" cy="285731"/>
          </a:xfrm>
          <a:prstGeom prst="smileyFac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402446" y="4493183"/>
            <a:ext cx="38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718174" y="444994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537985" y="3582281"/>
            <a:ext cx="2728426" cy="1685028"/>
          </a:xfrm>
          <a:prstGeom prst="line">
            <a:avLst/>
          </a:prstGeom>
          <a:ln w="2857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52157" y="3298457"/>
            <a:ext cx="36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4" name="Sun 33"/>
          <p:cNvSpPr/>
          <p:nvPr/>
        </p:nvSpPr>
        <p:spPr>
          <a:xfrm>
            <a:off x="6323094" y="3226076"/>
            <a:ext cx="285746" cy="288070"/>
          </a:xfrm>
          <a:prstGeom prst="su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672081" y="2340471"/>
            <a:ext cx="124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Pole Star barely moves</a:t>
            </a:r>
            <a:endParaRPr lang="en-US" dirty="0"/>
          </a:p>
        </p:txBody>
      </p:sp>
      <p:sp>
        <p:nvSpPr>
          <p:cNvPr id="40" name="Sun 39"/>
          <p:cNvSpPr/>
          <p:nvPr/>
        </p:nvSpPr>
        <p:spPr>
          <a:xfrm>
            <a:off x="3985696" y="3379719"/>
            <a:ext cx="285746" cy="288070"/>
          </a:xfrm>
          <a:prstGeom prst="su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758122" y="3071706"/>
            <a:ext cx="2564972" cy="1332546"/>
          </a:xfrm>
          <a:custGeom>
            <a:avLst/>
            <a:gdLst>
              <a:gd name="connsiteX0" fmla="*/ 0 w 4765316"/>
              <a:gd name="connsiteY0" fmla="*/ 2180260 h 2431757"/>
              <a:gd name="connsiteX1" fmla="*/ 226321 w 4765316"/>
              <a:gd name="connsiteY1" fmla="*/ 1551518 h 2431757"/>
              <a:gd name="connsiteX2" fmla="*/ 477789 w 4765316"/>
              <a:gd name="connsiteY2" fmla="*/ 1111399 h 2431757"/>
              <a:gd name="connsiteX3" fmla="*/ 804697 w 4765316"/>
              <a:gd name="connsiteY3" fmla="*/ 696430 h 2431757"/>
              <a:gd name="connsiteX4" fmla="*/ 1295059 w 4765316"/>
              <a:gd name="connsiteY4" fmla="*/ 319185 h 2431757"/>
              <a:gd name="connsiteX5" fmla="*/ 1911156 w 4765316"/>
              <a:gd name="connsiteY5" fmla="*/ 55113 h 2431757"/>
              <a:gd name="connsiteX6" fmla="*/ 2564972 w 4765316"/>
              <a:gd name="connsiteY6" fmla="*/ 4814 h 2431757"/>
              <a:gd name="connsiteX7" fmla="*/ 3218788 w 4765316"/>
              <a:gd name="connsiteY7" fmla="*/ 130562 h 2431757"/>
              <a:gd name="connsiteX8" fmla="*/ 3721724 w 4765316"/>
              <a:gd name="connsiteY8" fmla="*/ 457508 h 2431757"/>
              <a:gd name="connsiteX9" fmla="*/ 4274953 w 4765316"/>
              <a:gd name="connsiteY9" fmla="*/ 1061100 h 2431757"/>
              <a:gd name="connsiteX10" fmla="*/ 4564141 w 4765316"/>
              <a:gd name="connsiteY10" fmla="*/ 1652117 h 2431757"/>
              <a:gd name="connsiteX11" fmla="*/ 4765316 w 4765316"/>
              <a:gd name="connsiteY11" fmla="*/ 2431757 h 2431757"/>
              <a:gd name="connsiteX0" fmla="*/ 0 w 4765316"/>
              <a:gd name="connsiteY0" fmla="*/ 2180260 h 2431757"/>
              <a:gd name="connsiteX1" fmla="*/ 226321 w 4765316"/>
              <a:gd name="connsiteY1" fmla="*/ 1551518 h 2431757"/>
              <a:gd name="connsiteX2" fmla="*/ 477789 w 4765316"/>
              <a:gd name="connsiteY2" fmla="*/ 1111399 h 2431757"/>
              <a:gd name="connsiteX3" fmla="*/ 804697 w 4765316"/>
              <a:gd name="connsiteY3" fmla="*/ 696430 h 2431757"/>
              <a:gd name="connsiteX4" fmla="*/ 1295059 w 4765316"/>
              <a:gd name="connsiteY4" fmla="*/ 319185 h 2431757"/>
              <a:gd name="connsiteX5" fmla="*/ 1911156 w 4765316"/>
              <a:gd name="connsiteY5" fmla="*/ 55113 h 2431757"/>
              <a:gd name="connsiteX6" fmla="*/ 2678132 w 4765316"/>
              <a:gd name="connsiteY6" fmla="*/ 4814 h 2431757"/>
              <a:gd name="connsiteX7" fmla="*/ 3218788 w 4765316"/>
              <a:gd name="connsiteY7" fmla="*/ 130562 h 2431757"/>
              <a:gd name="connsiteX8" fmla="*/ 3721724 w 4765316"/>
              <a:gd name="connsiteY8" fmla="*/ 457508 h 2431757"/>
              <a:gd name="connsiteX9" fmla="*/ 4274953 w 4765316"/>
              <a:gd name="connsiteY9" fmla="*/ 1061100 h 2431757"/>
              <a:gd name="connsiteX10" fmla="*/ 4564141 w 4765316"/>
              <a:gd name="connsiteY10" fmla="*/ 1652117 h 2431757"/>
              <a:gd name="connsiteX11" fmla="*/ 4765316 w 4765316"/>
              <a:gd name="connsiteY11" fmla="*/ 2431757 h 2431757"/>
              <a:gd name="connsiteX0" fmla="*/ 0 w 4765316"/>
              <a:gd name="connsiteY0" fmla="*/ 2180260 h 2431757"/>
              <a:gd name="connsiteX1" fmla="*/ 226321 w 4765316"/>
              <a:gd name="connsiteY1" fmla="*/ 1551518 h 2431757"/>
              <a:gd name="connsiteX2" fmla="*/ 477789 w 4765316"/>
              <a:gd name="connsiteY2" fmla="*/ 1111399 h 2431757"/>
              <a:gd name="connsiteX3" fmla="*/ 804697 w 4765316"/>
              <a:gd name="connsiteY3" fmla="*/ 696430 h 2431757"/>
              <a:gd name="connsiteX4" fmla="*/ 1295059 w 4765316"/>
              <a:gd name="connsiteY4" fmla="*/ 319185 h 2431757"/>
              <a:gd name="connsiteX5" fmla="*/ 1911156 w 4765316"/>
              <a:gd name="connsiteY5" fmla="*/ 55113 h 2431757"/>
              <a:gd name="connsiteX6" fmla="*/ 2678132 w 4765316"/>
              <a:gd name="connsiteY6" fmla="*/ 4814 h 2431757"/>
              <a:gd name="connsiteX7" fmla="*/ 3218788 w 4765316"/>
              <a:gd name="connsiteY7" fmla="*/ 130562 h 2431757"/>
              <a:gd name="connsiteX8" fmla="*/ 3809738 w 4765316"/>
              <a:gd name="connsiteY8" fmla="*/ 457508 h 2431757"/>
              <a:gd name="connsiteX9" fmla="*/ 4274953 w 4765316"/>
              <a:gd name="connsiteY9" fmla="*/ 1061100 h 2431757"/>
              <a:gd name="connsiteX10" fmla="*/ 4564141 w 4765316"/>
              <a:gd name="connsiteY10" fmla="*/ 1652117 h 2431757"/>
              <a:gd name="connsiteX11" fmla="*/ 4765316 w 4765316"/>
              <a:gd name="connsiteY11" fmla="*/ 2431757 h 2431757"/>
              <a:gd name="connsiteX0" fmla="*/ 0 w 4765316"/>
              <a:gd name="connsiteY0" fmla="*/ 2182025 h 2433522"/>
              <a:gd name="connsiteX1" fmla="*/ 226321 w 4765316"/>
              <a:gd name="connsiteY1" fmla="*/ 1553283 h 2433522"/>
              <a:gd name="connsiteX2" fmla="*/ 477789 w 4765316"/>
              <a:gd name="connsiteY2" fmla="*/ 1113164 h 2433522"/>
              <a:gd name="connsiteX3" fmla="*/ 804697 w 4765316"/>
              <a:gd name="connsiteY3" fmla="*/ 698195 h 2433522"/>
              <a:gd name="connsiteX4" fmla="*/ 1295059 w 4765316"/>
              <a:gd name="connsiteY4" fmla="*/ 320950 h 2433522"/>
              <a:gd name="connsiteX5" fmla="*/ 1911156 w 4765316"/>
              <a:gd name="connsiteY5" fmla="*/ 56878 h 2433522"/>
              <a:gd name="connsiteX6" fmla="*/ 2678132 w 4765316"/>
              <a:gd name="connsiteY6" fmla="*/ 6579 h 2433522"/>
              <a:gd name="connsiteX7" fmla="*/ 3319704 w 4765316"/>
              <a:gd name="connsiteY7" fmla="*/ 157299 h 2433522"/>
              <a:gd name="connsiteX8" fmla="*/ 3809738 w 4765316"/>
              <a:gd name="connsiteY8" fmla="*/ 459273 h 2433522"/>
              <a:gd name="connsiteX9" fmla="*/ 4274953 w 4765316"/>
              <a:gd name="connsiteY9" fmla="*/ 1062865 h 2433522"/>
              <a:gd name="connsiteX10" fmla="*/ 4564141 w 4765316"/>
              <a:gd name="connsiteY10" fmla="*/ 1653882 h 2433522"/>
              <a:gd name="connsiteX11" fmla="*/ 4765316 w 4765316"/>
              <a:gd name="connsiteY11" fmla="*/ 2433522 h 243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65316" h="2433522">
                <a:moveTo>
                  <a:pt x="0" y="2182025"/>
                </a:moveTo>
                <a:cubicBezTo>
                  <a:pt x="73345" y="1956725"/>
                  <a:pt x="146690" y="1731426"/>
                  <a:pt x="226321" y="1553283"/>
                </a:cubicBezTo>
                <a:cubicBezTo>
                  <a:pt x="305953" y="1375139"/>
                  <a:pt x="381393" y="1255679"/>
                  <a:pt x="477789" y="1113164"/>
                </a:cubicBezTo>
                <a:cubicBezTo>
                  <a:pt x="574185" y="970649"/>
                  <a:pt x="668485" y="830231"/>
                  <a:pt x="804697" y="698195"/>
                </a:cubicBezTo>
                <a:cubicBezTo>
                  <a:pt x="940909" y="566159"/>
                  <a:pt x="1110649" y="427836"/>
                  <a:pt x="1295059" y="320950"/>
                </a:cubicBezTo>
                <a:cubicBezTo>
                  <a:pt x="1479469" y="214064"/>
                  <a:pt x="1680644" y="109273"/>
                  <a:pt x="1911156" y="56878"/>
                </a:cubicBezTo>
                <a:cubicBezTo>
                  <a:pt x="2141668" y="4483"/>
                  <a:pt x="2443374" y="-10158"/>
                  <a:pt x="2678132" y="6579"/>
                </a:cubicBezTo>
                <a:cubicBezTo>
                  <a:pt x="2912890" y="23316"/>
                  <a:pt x="3131103" y="81850"/>
                  <a:pt x="3319704" y="157299"/>
                </a:cubicBezTo>
                <a:cubicBezTo>
                  <a:pt x="3508305" y="232748"/>
                  <a:pt x="3650530" y="308345"/>
                  <a:pt x="3809738" y="459273"/>
                </a:cubicBezTo>
                <a:cubicBezTo>
                  <a:pt x="3968946" y="610201"/>
                  <a:pt x="4149219" y="863764"/>
                  <a:pt x="4274953" y="1062865"/>
                </a:cubicBezTo>
                <a:cubicBezTo>
                  <a:pt x="4400687" y="1261966"/>
                  <a:pt x="4482414" y="1425439"/>
                  <a:pt x="4564141" y="1653882"/>
                </a:cubicBezTo>
                <a:cubicBezTo>
                  <a:pt x="4645868" y="1882325"/>
                  <a:pt x="4765316" y="2433522"/>
                  <a:pt x="4765316" y="2433522"/>
                </a:cubicBezTo>
              </a:path>
            </a:pathLst>
          </a:custGeom>
          <a:ln w="28575" cmpd="sng">
            <a:prstDash val="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436601" y="1923840"/>
            <a:ext cx="235573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sun, the stars and planets trace a daily circle of radius that depends on </a:t>
            </a:r>
            <a:r>
              <a:rPr lang="en-US" i="1" dirty="0" smtClean="0"/>
              <a:t>their latitude and that of the observer</a:t>
            </a:r>
            <a:endParaRPr lang="en-US" i="1" dirty="0"/>
          </a:p>
        </p:txBody>
      </p:sp>
      <p:sp>
        <p:nvSpPr>
          <p:cNvPr id="42" name="Arc 41"/>
          <p:cNvSpPr/>
          <p:nvPr/>
        </p:nvSpPr>
        <p:spPr>
          <a:xfrm>
            <a:off x="3593737" y="4862515"/>
            <a:ext cx="512636" cy="474772"/>
          </a:xfrm>
          <a:prstGeom prst="arc">
            <a:avLst>
              <a:gd name="adj1" fmla="val 2685532"/>
              <a:gd name="adj2" fmla="val 0"/>
            </a:avLst>
          </a:prstGeom>
          <a:ln w="38100" cmpd="sng">
            <a:solidFill>
              <a:schemeClr val="tx2">
                <a:lumMod val="75000"/>
                <a:lumOff val="25000"/>
              </a:schemeClr>
            </a:solidFill>
            <a:prstDash val="sysDash"/>
            <a:headEnd type="none"/>
            <a:tailEnd type="triangle"/>
          </a:ln>
          <a:effectLst/>
          <a:scene3d>
            <a:camera prst="orthographicFront">
              <a:rot lat="360000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2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Yearly Movement of the Sun Relative to Fixed Stars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49274" y="1528079"/>
            <a:ext cx="3087401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 smtClean="0"/>
              <a:t>It appears to move counter-clockwise against these stars from north, completing a cycle in a year, 1 degree a day roughly</a:t>
            </a:r>
          </a:p>
          <a:p>
            <a:endParaRPr lang="en-US" b="1" dirty="0"/>
          </a:p>
          <a:p>
            <a:r>
              <a:rPr lang="en-US" dirty="0" smtClean="0"/>
              <a:t>Q: Isn’t the sun too bright for spotting the star background?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Use the setting/rising trick</a:t>
            </a:r>
          </a:p>
          <a:p>
            <a:endParaRPr lang="en-US" dirty="0"/>
          </a:p>
          <a:p>
            <a:r>
              <a:rPr lang="en-US" dirty="0" smtClean="0"/>
              <a:t>So the sun goes around the earth or the earth goes around the sun.</a:t>
            </a:r>
          </a:p>
          <a:p>
            <a:endParaRPr lang="en-US" dirty="0" smtClean="0"/>
          </a:p>
          <a:p>
            <a:endParaRPr lang="en-US" i="1" dirty="0"/>
          </a:p>
        </p:txBody>
      </p:sp>
      <p:grpSp>
        <p:nvGrpSpPr>
          <p:cNvPr id="7" name="Group 6"/>
          <p:cNvGrpSpPr/>
          <p:nvPr/>
        </p:nvGrpSpPr>
        <p:grpSpPr>
          <a:xfrm>
            <a:off x="4420094" y="1528079"/>
            <a:ext cx="2929310" cy="2152902"/>
            <a:chOff x="3369223" y="1615784"/>
            <a:chExt cx="4644664" cy="3721503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3758122" y="4652699"/>
              <a:ext cx="4002263" cy="25150"/>
            </a:xfrm>
            <a:prstGeom prst="lin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Smiley Face 16"/>
            <p:cNvSpPr/>
            <p:nvPr/>
          </p:nvSpPr>
          <p:spPr>
            <a:xfrm>
              <a:off x="5238219" y="4281929"/>
              <a:ext cx="361187" cy="285731"/>
            </a:xfrm>
            <a:prstGeom prst="smileyFac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69223" y="4493183"/>
              <a:ext cx="388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84951" y="4449945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4504762" y="3582281"/>
              <a:ext cx="2728426" cy="1685028"/>
            </a:xfrm>
            <a:prstGeom prst="line">
              <a:avLst/>
            </a:prstGeom>
            <a:ln w="28575" cmpd="sng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061304" y="3248570"/>
              <a:ext cx="360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30633" y="2985193"/>
              <a:ext cx="1240120" cy="789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The </a:t>
              </a:r>
            </a:p>
            <a:p>
              <a:r>
                <a:rPr lang="en-US" sz="1400" dirty="0" smtClean="0"/>
                <a:t>Sun</a:t>
              </a:r>
              <a:endParaRPr lang="en-US" sz="1400" dirty="0"/>
            </a:p>
          </p:txBody>
        </p:sp>
        <p:sp>
          <p:nvSpPr>
            <p:cNvPr id="24" name="Sun 23"/>
            <p:cNvSpPr/>
            <p:nvPr/>
          </p:nvSpPr>
          <p:spPr>
            <a:xfrm>
              <a:off x="4952473" y="3379719"/>
              <a:ext cx="285746" cy="288070"/>
            </a:xfrm>
            <a:prstGeom prst="sun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4724899" y="3071706"/>
              <a:ext cx="2564972" cy="1332546"/>
            </a:xfrm>
            <a:custGeom>
              <a:avLst/>
              <a:gdLst>
                <a:gd name="connsiteX0" fmla="*/ 0 w 4765316"/>
                <a:gd name="connsiteY0" fmla="*/ 2180260 h 2431757"/>
                <a:gd name="connsiteX1" fmla="*/ 226321 w 4765316"/>
                <a:gd name="connsiteY1" fmla="*/ 1551518 h 2431757"/>
                <a:gd name="connsiteX2" fmla="*/ 477789 w 4765316"/>
                <a:gd name="connsiteY2" fmla="*/ 1111399 h 2431757"/>
                <a:gd name="connsiteX3" fmla="*/ 804697 w 4765316"/>
                <a:gd name="connsiteY3" fmla="*/ 696430 h 2431757"/>
                <a:gd name="connsiteX4" fmla="*/ 1295059 w 4765316"/>
                <a:gd name="connsiteY4" fmla="*/ 319185 h 2431757"/>
                <a:gd name="connsiteX5" fmla="*/ 1911156 w 4765316"/>
                <a:gd name="connsiteY5" fmla="*/ 55113 h 2431757"/>
                <a:gd name="connsiteX6" fmla="*/ 2564972 w 4765316"/>
                <a:gd name="connsiteY6" fmla="*/ 4814 h 2431757"/>
                <a:gd name="connsiteX7" fmla="*/ 3218788 w 4765316"/>
                <a:gd name="connsiteY7" fmla="*/ 130562 h 2431757"/>
                <a:gd name="connsiteX8" fmla="*/ 3721724 w 4765316"/>
                <a:gd name="connsiteY8" fmla="*/ 457508 h 2431757"/>
                <a:gd name="connsiteX9" fmla="*/ 4274953 w 4765316"/>
                <a:gd name="connsiteY9" fmla="*/ 1061100 h 2431757"/>
                <a:gd name="connsiteX10" fmla="*/ 4564141 w 4765316"/>
                <a:gd name="connsiteY10" fmla="*/ 1652117 h 2431757"/>
                <a:gd name="connsiteX11" fmla="*/ 4765316 w 4765316"/>
                <a:gd name="connsiteY11" fmla="*/ 2431757 h 2431757"/>
                <a:gd name="connsiteX0" fmla="*/ 0 w 4765316"/>
                <a:gd name="connsiteY0" fmla="*/ 2180260 h 2431757"/>
                <a:gd name="connsiteX1" fmla="*/ 226321 w 4765316"/>
                <a:gd name="connsiteY1" fmla="*/ 1551518 h 2431757"/>
                <a:gd name="connsiteX2" fmla="*/ 477789 w 4765316"/>
                <a:gd name="connsiteY2" fmla="*/ 1111399 h 2431757"/>
                <a:gd name="connsiteX3" fmla="*/ 804697 w 4765316"/>
                <a:gd name="connsiteY3" fmla="*/ 696430 h 2431757"/>
                <a:gd name="connsiteX4" fmla="*/ 1295059 w 4765316"/>
                <a:gd name="connsiteY4" fmla="*/ 319185 h 2431757"/>
                <a:gd name="connsiteX5" fmla="*/ 1911156 w 4765316"/>
                <a:gd name="connsiteY5" fmla="*/ 55113 h 2431757"/>
                <a:gd name="connsiteX6" fmla="*/ 2678132 w 4765316"/>
                <a:gd name="connsiteY6" fmla="*/ 4814 h 2431757"/>
                <a:gd name="connsiteX7" fmla="*/ 3218788 w 4765316"/>
                <a:gd name="connsiteY7" fmla="*/ 130562 h 2431757"/>
                <a:gd name="connsiteX8" fmla="*/ 3721724 w 4765316"/>
                <a:gd name="connsiteY8" fmla="*/ 457508 h 2431757"/>
                <a:gd name="connsiteX9" fmla="*/ 4274953 w 4765316"/>
                <a:gd name="connsiteY9" fmla="*/ 1061100 h 2431757"/>
                <a:gd name="connsiteX10" fmla="*/ 4564141 w 4765316"/>
                <a:gd name="connsiteY10" fmla="*/ 1652117 h 2431757"/>
                <a:gd name="connsiteX11" fmla="*/ 4765316 w 4765316"/>
                <a:gd name="connsiteY11" fmla="*/ 2431757 h 2431757"/>
                <a:gd name="connsiteX0" fmla="*/ 0 w 4765316"/>
                <a:gd name="connsiteY0" fmla="*/ 2180260 h 2431757"/>
                <a:gd name="connsiteX1" fmla="*/ 226321 w 4765316"/>
                <a:gd name="connsiteY1" fmla="*/ 1551518 h 2431757"/>
                <a:gd name="connsiteX2" fmla="*/ 477789 w 4765316"/>
                <a:gd name="connsiteY2" fmla="*/ 1111399 h 2431757"/>
                <a:gd name="connsiteX3" fmla="*/ 804697 w 4765316"/>
                <a:gd name="connsiteY3" fmla="*/ 696430 h 2431757"/>
                <a:gd name="connsiteX4" fmla="*/ 1295059 w 4765316"/>
                <a:gd name="connsiteY4" fmla="*/ 319185 h 2431757"/>
                <a:gd name="connsiteX5" fmla="*/ 1911156 w 4765316"/>
                <a:gd name="connsiteY5" fmla="*/ 55113 h 2431757"/>
                <a:gd name="connsiteX6" fmla="*/ 2678132 w 4765316"/>
                <a:gd name="connsiteY6" fmla="*/ 4814 h 2431757"/>
                <a:gd name="connsiteX7" fmla="*/ 3218788 w 4765316"/>
                <a:gd name="connsiteY7" fmla="*/ 130562 h 2431757"/>
                <a:gd name="connsiteX8" fmla="*/ 3809738 w 4765316"/>
                <a:gd name="connsiteY8" fmla="*/ 457508 h 2431757"/>
                <a:gd name="connsiteX9" fmla="*/ 4274953 w 4765316"/>
                <a:gd name="connsiteY9" fmla="*/ 1061100 h 2431757"/>
                <a:gd name="connsiteX10" fmla="*/ 4564141 w 4765316"/>
                <a:gd name="connsiteY10" fmla="*/ 1652117 h 2431757"/>
                <a:gd name="connsiteX11" fmla="*/ 4765316 w 4765316"/>
                <a:gd name="connsiteY11" fmla="*/ 2431757 h 2431757"/>
                <a:gd name="connsiteX0" fmla="*/ 0 w 4765316"/>
                <a:gd name="connsiteY0" fmla="*/ 2182025 h 2433522"/>
                <a:gd name="connsiteX1" fmla="*/ 226321 w 4765316"/>
                <a:gd name="connsiteY1" fmla="*/ 1553283 h 2433522"/>
                <a:gd name="connsiteX2" fmla="*/ 477789 w 4765316"/>
                <a:gd name="connsiteY2" fmla="*/ 1113164 h 2433522"/>
                <a:gd name="connsiteX3" fmla="*/ 804697 w 4765316"/>
                <a:gd name="connsiteY3" fmla="*/ 698195 h 2433522"/>
                <a:gd name="connsiteX4" fmla="*/ 1295059 w 4765316"/>
                <a:gd name="connsiteY4" fmla="*/ 320950 h 2433522"/>
                <a:gd name="connsiteX5" fmla="*/ 1911156 w 4765316"/>
                <a:gd name="connsiteY5" fmla="*/ 56878 h 2433522"/>
                <a:gd name="connsiteX6" fmla="*/ 2678132 w 4765316"/>
                <a:gd name="connsiteY6" fmla="*/ 6579 h 2433522"/>
                <a:gd name="connsiteX7" fmla="*/ 3319704 w 4765316"/>
                <a:gd name="connsiteY7" fmla="*/ 157299 h 2433522"/>
                <a:gd name="connsiteX8" fmla="*/ 3809738 w 4765316"/>
                <a:gd name="connsiteY8" fmla="*/ 459273 h 2433522"/>
                <a:gd name="connsiteX9" fmla="*/ 4274953 w 4765316"/>
                <a:gd name="connsiteY9" fmla="*/ 1062865 h 2433522"/>
                <a:gd name="connsiteX10" fmla="*/ 4564141 w 4765316"/>
                <a:gd name="connsiteY10" fmla="*/ 1653882 h 2433522"/>
                <a:gd name="connsiteX11" fmla="*/ 4765316 w 4765316"/>
                <a:gd name="connsiteY11" fmla="*/ 2433522 h 2433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65316" h="2433522">
                  <a:moveTo>
                    <a:pt x="0" y="2182025"/>
                  </a:moveTo>
                  <a:cubicBezTo>
                    <a:pt x="73345" y="1956725"/>
                    <a:pt x="146690" y="1731426"/>
                    <a:pt x="226321" y="1553283"/>
                  </a:cubicBezTo>
                  <a:cubicBezTo>
                    <a:pt x="305953" y="1375139"/>
                    <a:pt x="381393" y="1255679"/>
                    <a:pt x="477789" y="1113164"/>
                  </a:cubicBezTo>
                  <a:cubicBezTo>
                    <a:pt x="574185" y="970649"/>
                    <a:pt x="668485" y="830231"/>
                    <a:pt x="804697" y="698195"/>
                  </a:cubicBezTo>
                  <a:cubicBezTo>
                    <a:pt x="940909" y="566159"/>
                    <a:pt x="1110649" y="427836"/>
                    <a:pt x="1295059" y="320950"/>
                  </a:cubicBezTo>
                  <a:cubicBezTo>
                    <a:pt x="1479469" y="214064"/>
                    <a:pt x="1680644" y="109273"/>
                    <a:pt x="1911156" y="56878"/>
                  </a:cubicBezTo>
                  <a:cubicBezTo>
                    <a:pt x="2141668" y="4483"/>
                    <a:pt x="2443374" y="-10158"/>
                    <a:pt x="2678132" y="6579"/>
                  </a:cubicBezTo>
                  <a:cubicBezTo>
                    <a:pt x="2912890" y="23316"/>
                    <a:pt x="3131103" y="81850"/>
                    <a:pt x="3319704" y="157299"/>
                  </a:cubicBezTo>
                  <a:cubicBezTo>
                    <a:pt x="3508305" y="232748"/>
                    <a:pt x="3650530" y="308345"/>
                    <a:pt x="3809738" y="459273"/>
                  </a:cubicBezTo>
                  <a:cubicBezTo>
                    <a:pt x="3968946" y="610201"/>
                    <a:pt x="4149219" y="863764"/>
                    <a:pt x="4274953" y="1062865"/>
                  </a:cubicBezTo>
                  <a:cubicBezTo>
                    <a:pt x="4400687" y="1261966"/>
                    <a:pt x="4482414" y="1425439"/>
                    <a:pt x="4564141" y="1653882"/>
                  </a:cubicBezTo>
                  <a:cubicBezTo>
                    <a:pt x="4645868" y="1882325"/>
                    <a:pt x="4765316" y="2433522"/>
                    <a:pt x="4765316" y="2433522"/>
                  </a:cubicBezTo>
                </a:path>
              </a:pathLst>
            </a:custGeom>
            <a:ln w="28575" cmpd="sng">
              <a:prstDash val="dot"/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/>
            <p:cNvSpPr/>
            <p:nvPr/>
          </p:nvSpPr>
          <p:spPr>
            <a:xfrm>
              <a:off x="4560514" y="4862515"/>
              <a:ext cx="512636" cy="474772"/>
            </a:xfrm>
            <a:prstGeom prst="arc">
              <a:avLst>
                <a:gd name="adj1" fmla="val 2685532"/>
                <a:gd name="adj2" fmla="val 0"/>
              </a:avLst>
            </a:prstGeom>
            <a:ln w="38100" cmpd="sng">
              <a:solidFill>
                <a:schemeClr val="tx2">
                  <a:lumMod val="75000"/>
                  <a:lumOff val="25000"/>
                </a:schemeClr>
              </a:solidFill>
              <a:prstDash val="sysDash"/>
              <a:headEnd type="none"/>
              <a:tailEnd type="triangle"/>
            </a:ln>
            <a:effectLst/>
            <a:scene3d>
              <a:camera prst="orthographicFront">
                <a:rot lat="360000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17" idx="1"/>
            </p:cNvCxnSpPr>
            <p:nvPr/>
          </p:nvCxnSpPr>
          <p:spPr>
            <a:xfrm flipH="1" flipV="1">
              <a:off x="4724899" y="2265557"/>
              <a:ext cx="566215" cy="2058216"/>
            </a:xfrm>
            <a:prstGeom prst="line">
              <a:avLst/>
            </a:prstGeom>
            <a:ln w="19050" cmpd="sng"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Sun 35"/>
            <p:cNvSpPr/>
            <p:nvPr/>
          </p:nvSpPr>
          <p:spPr>
            <a:xfrm>
              <a:off x="4361889" y="2121522"/>
              <a:ext cx="285746" cy="288070"/>
            </a:xfrm>
            <a:prstGeom prst="sun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un 36"/>
            <p:cNvSpPr/>
            <p:nvPr/>
          </p:nvSpPr>
          <p:spPr>
            <a:xfrm>
              <a:off x="4560514" y="1833452"/>
              <a:ext cx="285746" cy="288070"/>
            </a:xfrm>
            <a:prstGeom prst="sun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Sun 37"/>
            <p:cNvSpPr/>
            <p:nvPr/>
          </p:nvSpPr>
          <p:spPr>
            <a:xfrm>
              <a:off x="4693398" y="2107092"/>
              <a:ext cx="285746" cy="288070"/>
            </a:xfrm>
            <a:prstGeom prst="sun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un 38"/>
            <p:cNvSpPr/>
            <p:nvPr/>
          </p:nvSpPr>
          <p:spPr>
            <a:xfrm>
              <a:off x="4874660" y="1855452"/>
              <a:ext cx="285746" cy="288070"/>
            </a:xfrm>
            <a:prstGeom prst="sun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un 42"/>
            <p:cNvSpPr/>
            <p:nvPr/>
          </p:nvSpPr>
          <p:spPr>
            <a:xfrm>
              <a:off x="5520839" y="1615784"/>
              <a:ext cx="285746" cy="288070"/>
            </a:xfrm>
            <a:prstGeom prst="sun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Sun 43"/>
            <p:cNvSpPr/>
            <p:nvPr/>
          </p:nvSpPr>
          <p:spPr>
            <a:xfrm>
              <a:off x="5727853" y="1855452"/>
              <a:ext cx="285746" cy="288070"/>
            </a:xfrm>
            <a:prstGeom prst="sun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un 44"/>
            <p:cNvSpPr/>
            <p:nvPr/>
          </p:nvSpPr>
          <p:spPr>
            <a:xfrm>
              <a:off x="6013599" y="1659075"/>
              <a:ext cx="285746" cy="288070"/>
            </a:xfrm>
            <a:prstGeom prst="sun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un 45"/>
            <p:cNvSpPr/>
            <p:nvPr/>
          </p:nvSpPr>
          <p:spPr>
            <a:xfrm>
              <a:off x="6786542" y="1999487"/>
              <a:ext cx="285746" cy="288070"/>
            </a:xfrm>
            <a:prstGeom prst="sun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Sun 46"/>
            <p:cNvSpPr/>
            <p:nvPr/>
          </p:nvSpPr>
          <p:spPr>
            <a:xfrm>
              <a:off x="7081815" y="1803110"/>
              <a:ext cx="285746" cy="288070"/>
            </a:xfrm>
            <a:prstGeom prst="sun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3893031" y="1803110"/>
              <a:ext cx="4120856" cy="2280397"/>
            </a:xfrm>
            <a:custGeom>
              <a:avLst/>
              <a:gdLst>
                <a:gd name="connsiteX0" fmla="*/ 0 w 4765316"/>
                <a:gd name="connsiteY0" fmla="*/ 2180260 h 2431757"/>
                <a:gd name="connsiteX1" fmla="*/ 226321 w 4765316"/>
                <a:gd name="connsiteY1" fmla="*/ 1551518 h 2431757"/>
                <a:gd name="connsiteX2" fmla="*/ 477789 w 4765316"/>
                <a:gd name="connsiteY2" fmla="*/ 1111399 h 2431757"/>
                <a:gd name="connsiteX3" fmla="*/ 804697 w 4765316"/>
                <a:gd name="connsiteY3" fmla="*/ 696430 h 2431757"/>
                <a:gd name="connsiteX4" fmla="*/ 1295059 w 4765316"/>
                <a:gd name="connsiteY4" fmla="*/ 319185 h 2431757"/>
                <a:gd name="connsiteX5" fmla="*/ 1911156 w 4765316"/>
                <a:gd name="connsiteY5" fmla="*/ 55113 h 2431757"/>
                <a:gd name="connsiteX6" fmla="*/ 2564972 w 4765316"/>
                <a:gd name="connsiteY6" fmla="*/ 4814 h 2431757"/>
                <a:gd name="connsiteX7" fmla="*/ 3218788 w 4765316"/>
                <a:gd name="connsiteY7" fmla="*/ 130562 h 2431757"/>
                <a:gd name="connsiteX8" fmla="*/ 3721724 w 4765316"/>
                <a:gd name="connsiteY8" fmla="*/ 457508 h 2431757"/>
                <a:gd name="connsiteX9" fmla="*/ 4274953 w 4765316"/>
                <a:gd name="connsiteY9" fmla="*/ 1061100 h 2431757"/>
                <a:gd name="connsiteX10" fmla="*/ 4564141 w 4765316"/>
                <a:gd name="connsiteY10" fmla="*/ 1652117 h 2431757"/>
                <a:gd name="connsiteX11" fmla="*/ 4765316 w 4765316"/>
                <a:gd name="connsiteY11" fmla="*/ 2431757 h 2431757"/>
                <a:gd name="connsiteX0" fmla="*/ 0 w 4765316"/>
                <a:gd name="connsiteY0" fmla="*/ 2180260 h 2431757"/>
                <a:gd name="connsiteX1" fmla="*/ 226321 w 4765316"/>
                <a:gd name="connsiteY1" fmla="*/ 1551518 h 2431757"/>
                <a:gd name="connsiteX2" fmla="*/ 477789 w 4765316"/>
                <a:gd name="connsiteY2" fmla="*/ 1111399 h 2431757"/>
                <a:gd name="connsiteX3" fmla="*/ 804697 w 4765316"/>
                <a:gd name="connsiteY3" fmla="*/ 696430 h 2431757"/>
                <a:gd name="connsiteX4" fmla="*/ 1295059 w 4765316"/>
                <a:gd name="connsiteY4" fmla="*/ 319185 h 2431757"/>
                <a:gd name="connsiteX5" fmla="*/ 1911156 w 4765316"/>
                <a:gd name="connsiteY5" fmla="*/ 55113 h 2431757"/>
                <a:gd name="connsiteX6" fmla="*/ 2678132 w 4765316"/>
                <a:gd name="connsiteY6" fmla="*/ 4814 h 2431757"/>
                <a:gd name="connsiteX7" fmla="*/ 3218788 w 4765316"/>
                <a:gd name="connsiteY7" fmla="*/ 130562 h 2431757"/>
                <a:gd name="connsiteX8" fmla="*/ 3721724 w 4765316"/>
                <a:gd name="connsiteY8" fmla="*/ 457508 h 2431757"/>
                <a:gd name="connsiteX9" fmla="*/ 4274953 w 4765316"/>
                <a:gd name="connsiteY9" fmla="*/ 1061100 h 2431757"/>
                <a:gd name="connsiteX10" fmla="*/ 4564141 w 4765316"/>
                <a:gd name="connsiteY10" fmla="*/ 1652117 h 2431757"/>
                <a:gd name="connsiteX11" fmla="*/ 4765316 w 4765316"/>
                <a:gd name="connsiteY11" fmla="*/ 2431757 h 2431757"/>
                <a:gd name="connsiteX0" fmla="*/ 0 w 4765316"/>
                <a:gd name="connsiteY0" fmla="*/ 2180260 h 2431757"/>
                <a:gd name="connsiteX1" fmla="*/ 226321 w 4765316"/>
                <a:gd name="connsiteY1" fmla="*/ 1551518 h 2431757"/>
                <a:gd name="connsiteX2" fmla="*/ 477789 w 4765316"/>
                <a:gd name="connsiteY2" fmla="*/ 1111399 h 2431757"/>
                <a:gd name="connsiteX3" fmla="*/ 804697 w 4765316"/>
                <a:gd name="connsiteY3" fmla="*/ 696430 h 2431757"/>
                <a:gd name="connsiteX4" fmla="*/ 1295059 w 4765316"/>
                <a:gd name="connsiteY4" fmla="*/ 319185 h 2431757"/>
                <a:gd name="connsiteX5" fmla="*/ 1911156 w 4765316"/>
                <a:gd name="connsiteY5" fmla="*/ 55113 h 2431757"/>
                <a:gd name="connsiteX6" fmla="*/ 2678132 w 4765316"/>
                <a:gd name="connsiteY6" fmla="*/ 4814 h 2431757"/>
                <a:gd name="connsiteX7" fmla="*/ 3218788 w 4765316"/>
                <a:gd name="connsiteY7" fmla="*/ 130562 h 2431757"/>
                <a:gd name="connsiteX8" fmla="*/ 3809738 w 4765316"/>
                <a:gd name="connsiteY8" fmla="*/ 457508 h 2431757"/>
                <a:gd name="connsiteX9" fmla="*/ 4274953 w 4765316"/>
                <a:gd name="connsiteY9" fmla="*/ 1061100 h 2431757"/>
                <a:gd name="connsiteX10" fmla="*/ 4564141 w 4765316"/>
                <a:gd name="connsiteY10" fmla="*/ 1652117 h 2431757"/>
                <a:gd name="connsiteX11" fmla="*/ 4765316 w 4765316"/>
                <a:gd name="connsiteY11" fmla="*/ 2431757 h 2431757"/>
                <a:gd name="connsiteX0" fmla="*/ 0 w 4765316"/>
                <a:gd name="connsiteY0" fmla="*/ 2182025 h 2433522"/>
                <a:gd name="connsiteX1" fmla="*/ 226321 w 4765316"/>
                <a:gd name="connsiteY1" fmla="*/ 1553283 h 2433522"/>
                <a:gd name="connsiteX2" fmla="*/ 477789 w 4765316"/>
                <a:gd name="connsiteY2" fmla="*/ 1113164 h 2433522"/>
                <a:gd name="connsiteX3" fmla="*/ 804697 w 4765316"/>
                <a:gd name="connsiteY3" fmla="*/ 698195 h 2433522"/>
                <a:gd name="connsiteX4" fmla="*/ 1295059 w 4765316"/>
                <a:gd name="connsiteY4" fmla="*/ 320950 h 2433522"/>
                <a:gd name="connsiteX5" fmla="*/ 1911156 w 4765316"/>
                <a:gd name="connsiteY5" fmla="*/ 56878 h 2433522"/>
                <a:gd name="connsiteX6" fmla="*/ 2678132 w 4765316"/>
                <a:gd name="connsiteY6" fmla="*/ 6579 h 2433522"/>
                <a:gd name="connsiteX7" fmla="*/ 3319704 w 4765316"/>
                <a:gd name="connsiteY7" fmla="*/ 157299 h 2433522"/>
                <a:gd name="connsiteX8" fmla="*/ 3809738 w 4765316"/>
                <a:gd name="connsiteY8" fmla="*/ 459273 h 2433522"/>
                <a:gd name="connsiteX9" fmla="*/ 4274953 w 4765316"/>
                <a:gd name="connsiteY9" fmla="*/ 1062865 h 2433522"/>
                <a:gd name="connsiteX10" fmla="*/ 4564141 w 4765316"/>
                <a:gd name="connsiteY10" fmla="*/ 1653882 h 2433522"/>
                <a:gd name="connsiteX11" fmla="*/ 4765316 w 4765316"/>
                <a:gd name="connsiteY11" fmla="*/ 2433522 h 2433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65316" h="2433522">
                  <a:moveTo>
                    <a:pt x="0" y="2182025"/>
                  </a:moveTo>
                  <a:cubicBezTo>
                    <a:pt x="73345" y="1956725"/>
                    <a:pt x="146690" y="1731426"/>
                    <a:pt x="226321" y="1553283"/>
                  </a:cubicBezTo>
                  <a:cubicBezTo>
                    <a:pt x="305953" y="1375139"/>
                    <a:pt x="381393" y="1255679"/>
                    <a:pt x="477789" y="1113164"/>
                  </a:cubicBezTo>
                  <a:cubicBezTo>
                    <a:pt x="574185" y="970649"/>
                    <a:pt x="668485" y="830231"/>
                    <a:pt x="804697" y="698195"/>
                  </a:cubicBezTo>
                  <a:cubicBezTo>
                    <a:pt x="940909" y="566159"/>
                    <a:pt x="1110649" y="427836"/>
                    <a:pt x="1295059" y="320950"/>
                  </a:cubicBezTo>
                  <a:cubicBezTo>
                    <a:pt x="1479469" y="214064"/>
                    <a:pt x="1680644" y="109273"/>
                    <a:pt x="1911156" y="56878"/>
                  </a:cubicBezTo>
                  <a:cubicBezTo>
                    <a:pt x="2141668" y="4483"/>
                    <a:pt x="2443374" y="-10158"/>
                    <a:pt x="2678132" y="6579"/>
                  </a:cubicBezTo>
                  <a:cubicBezTo>
                    <a:pt x="2912890" y="23316"/>
                    <a:pt x="3131103" y="81850"/>
                    <a:pt x="3319704" y="157299"/>
                  </a:cubicBezTo>
                  <a:cubicBezTo>
                    <a:pt x="3508305" y="232748"/>
                    <a:pt x="3650530" y="308345"/>
                    <a:pt x="3809738" y="459273"/>
                  </a:cubicBezTo>
                  <a:cubicBezTo>
                    <a:pt x="3968946" y="610201"/>
                    <a:pt x="4149219" y="863764"/>
                    <a:pt x="4274953" y="1062865"/>
                  </a:cubicBezTo>
                  <a:cubicBezTo>
                    <a:pt x="4400687" y="1261966"/>
                    <a:pt x="4482414" y="1425439"/>
                    <a:pt x="4564141" y="1653882"/>
                  </a:cubicBezTo>
                  <a:cubicBezTo>
                    <a:pt x="4645868" y="1882325"/>
                    <a:pt x="4765316" y="2433522"/>
                    <a:pt x="4765316" y="2433522"/>
                  </a:cubicBezTo>
                </a:path>
              </a:pathLst>
            </a:custGeom>
            <a:ln w="28575" cmpd="sng">
              <a:prstDash val="dot"/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0" name="Straight Connector 49"/>
          <p:cNvCxnSpPr/>
          <p:nvPr/>
        </p:nvCxnSpPr>
        <p:spPr>
          <a:xfrm flipV="1">
            <a:off x="4694540" y="5742183"/>
            <a:ext cx="2371474" cy="14356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Smiley Face 50"/>
          <p:cNvSpPr/>
          <p:nvPr/>
        </p:nvSpPr>
        <p:spPr>
          <a:xfrm>
            <a:off x="5571546" y="5530547"/>
            <a:ext cx="214015" cy="163095"/>
          </a:xfrm>
          <a:prstGeom prst="smileyFac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464104" y="5651131"/>
            <a:ext cx="230436" cy="210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021316" y="5626451"/>
            <a:ext cx="194906" cy="210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5136949" y="5131189"/>
            <a:ext cx="1616683" cy="961813"/>
          </a:xfrm>
          <a:prstGeom prst="line">
            <a:avLst/>
          </a:prstGeom>
          <a:ln w="2857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692050" y="4940322"/>
            <a:ext cx="213338" cy="210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406174" y="4348148"/>
            <a:ext cx="734812" cy="450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</a:t>
            </a:r>
          </a:p>
          <a:p>
            <a:r>
              <a:rPr lang="en-US" sz="1400" dirty="0" smtClean="0"/>
              <a:t>Sun</a:t>
            </a:r>
            <a:endParaRPr lang="en-US" sz="1400" dirty="0"/>
          </a:p>
        </p:txBody>
      </p:sp>
      <p:sp>
        <p:nvSpPr>
          <p:cNvPr id="59" name="Freeform 58"/>
          <p:cNvSpPr/>
          <p:nvPr/>
        </p:nvSpPr>
        <p:spPr>
          <a:xfrm>
            <a:off x="5267387" y="4839753"/>
            <a:ext cx="1519831" cy="760616"/>
          </a:xfrm>
          <a:custGeom>
            <a:avLst/>
            <a:gdLst>
              <a:gd name="connsiteX0" fmla="*/ 0 w 4765316"/>
              <a:gd name="connsiteY0" fmla="*/ 2180260 h 2431757"/>
              <a:gd name="connsiteX1" fmla="*/ 226321 w 4765316"/>
              <a:gd name="connsiteY1" fmla="*/ 1551518 h 2431757"/>
              <a:gd name="connsiteX2" fmla="*/ 477789 w 4765316"/>
              <a:gd name="connsiteY2" fmla="*/ 1111399 h 2431757"/>
              <a:gd name="connsiteX3" fmla="*/ 804697 w 4765316"/>
              <a:gd name="connsiteY3" fmla="*/ 696430 h 2431757"/>
              <a:gd name="connsiteX4" fmla="*/ 1295059 w 4765316"/>
              <a:gd name="connsiteY4" fmla="*/ 319185 h 2431757"/>
              <a:gd name="connsiteX5" fmla="*/ 1911156 w 4765316"/>
              <a:gd name="connsiteY5" fmla="*/ 55113 h 2431757"/>
              <a:gd name="connsiteX6" fmla="*/ 2564972 w 4765316"/>
              <a:gd name="connsiteY6" fmla="*/ 4814 h 2431757"/>
              <a:gd name="connsiteX7" fmla="*/ 3218788 w 4765316"/>
              <a:gd name="connsiteY7" fmla="*/ 130562 h 2431757"/>
              <a:gd name="connsiteX8" fmla="*/ 3721724 w 4765316"/>
              <a:gd name="connsiteY8" fmla="*/ 457508 h 2431757"/>
              <a:gd name="connsiteX9" fmla="*/ 4274953 w 4765316"/>
              <a:gd name="connsiteY9" fmla="*/ 1061100 h 2431757"/>
              <a:gd name="connsiteX10" fmla="*/ 4564141 w 4765316"/>
              <a:gd name="connsiteY10" fmla="*/ 1652117 h 2431757"/>
              <a:gd name="connsiteX11" fmla="*/ 4765316 w 4765316"/>
              <a:gd name="connsiteY11" fmla="*/ 2431757 h 2431757"/>
              <a:gd name="connsiteX0" fmla="*/ 0 w 4765316"/>
              <a:gd name="connsiteY0" fmla="*/ 2180260 h 2431757"/>
              <a:gd name="connsiteX1" fmla="*/ 226321 w 4765316"/>
              <a:gd name="connsiteY1" fmla="*/ 1551518 h 2431757"/>
              <a:gd name="connsiteX2" fmla="*/ 477789 w 4765316"/>
              <a:gd name="connsiteY2" fmla="*/ 1111399 h 2431757"/>
              <a:gd name="connsiteX3" fmla="*/ 804697 w 4765316"/>
              <a:gd name="connsiteY3" fmla="*/ 696430 h 2431757"/>
              <a:gd name="connsiteX4" fmla="*/ 1295059 w 4765316"/>
              <a:gd name="connsiteY4" fmla="*/ 319185 h 2431757"/>
              <a:gd name="connsiteX5" fmla="*/ 1911156 w 4765316"/>
              <a:gd name="connsiteY5" fmla="*/ 55113 h 2431757"/>
              <a:gd name="connsiteX6" fmla="*/ 2678132 w 4765316"/>
              <a:gd name="connsiteY6" fmla="*/ 4814 h 2431757"/>
              <a:gd name="connsiteX7" fmla="*/ 3218788 w 4765316"/>
              <a:gd name="connsiteY7" fmla="*/ 130562 h 2431757"/>
              <a:gd name="connsiteX8" fmla="*/ 3721724 w 4765316"/>
              <a:gd name="connsiteY8" fmla="*/ 457508 h 2431757"/>
              <a:gd name="connsiteX9" fmla="*/ 4274953 w 4765316"/>
              <a:gd name="connsiteY9" fmla="*/ 1061100 h 2431757"/>
              <a:gd name="connsiteX10" fmla="*/ 4564141 w 4765316"/>
              <a:gd name="connsiteY10" fmla="*/ 1652117 h 2431757"/>
              <a:gd name="connsiteX11" fmla="*/ 4765316 w 4765316"/>
              <a:gd name="connsiteY11" fmla="*/ 2431757 h 2431757"/>
              <a:gd name="connsiteX0" fmla="*/ 0 w 4765316"/>
              <a:gd name="connsiteY0" fmla="*/ 2180260 h 2431757"/>
              <a:gd name="connsiteX1" fmla="*/ 226321 w 4765316"/>
              <a:gd name="connsiteY1" fmla="*/ 1551518 h 2431757"/>
              <a:gd name="connsiteX2" fmla="*/ 477789 w 4765316"/>
              <a:gd name="connsiteY2" fmla="*/ 1111399 h 2431757"/>
              <a:gd name="connsiteX3" fmla="*/ 804697 w 4765316"/>
              <a:gd name="connsiteY3" fmla="*/ 696430 h 2431757"/>
              <a:gd name="connsiteX4" fmla="*/ 1295059 w 4765316"/>
              <a:gd name="connsiteY4" fmla="*/ 319185 h 2431757"/>
              <a:gd name="connsiteX5" fmla="*/ 1911156 w 4765316"/>
              <a:gd name="connsiteY5" fmla="*/ 55113 h 2431757"/>
              <a:gd name="connsiteX6" fmla="*/ 2678132 w 4765316"/>
              <a:gd name="connsiteY6" fmla="*/ 4814 h 2431757"/>
              <a:gd name="connsiteX7" fmla="*/ 3218788 w 4765316"/>
              <a:gd name="connsiteY7" fmla="*/ 130562 h 2431757"/>
              <a:gd name="connsiteX8" fmla="*/ 3809738 w 4765316"/>
              <a:gd name="connsiteY8" fmla="*/ 457508 h 2431757"/>
              <a:gd name="connsiteX9" fmla="*/ 4274953 w 4765316"/>
              <a:gd name="connsiteY9" fmla="*/ 1061100 h 2431757"/>
              <a:gd name="connsiteX10" fmla="*/ 4564141 w 4765316"/>
              <a:gd name="connsiteY10" fmla="*/ 1652117 h 2431757"/>
              <a:gd name="connsiteX11" fmla="*/ 4765316 w 4765316"/>
              <a:gd name="connsiteY11" fmla="*/ 2431757 h 2431757"/>
              <a:gd name="connsiteX0" fmla="*/ 0 w 4765316"/>
              <a:gd name="connsiteY0" fmla="*/ 2182025 h 2433522"/>
              <a:gd name="connsiteX1" fmla="*/ 226321 w 4765316"/>
              <a:gd name="connsiteY1" fmla="*/ 1553283 h 2433522"/>
              <a:gd name="connsiteX2" fmla="*/ 477789 w 4765316"/>
              <a:gd name="connsiteY2" fmla="*/ 1113164 h 2433522"/>
              <a:gd name="connsiteX3" fmla="*/ 804697 w 4765316"/>
              <a:gd name="connsiteY3" fmla="*/ 698195 h 2433522"/>
              <a:gd name="connsiteX4" fmla="*/ 1295059 w 4765316"/>
              <a:gd name="connsiteY4" fmla="*/ 320950 h 2433522"/>
              <a:gd name="connsiteX5" fmla="*/ 1911156 w 4765316"/>
              <a:gd name="connsiteY5" fmla="*/ 56878 h 2433522"/>
              <a:gd name="connsiteX6" fmla="*/ 2678132 w 4765316"/>
              <a:gd name="connsiteY6" fmla="*/ 6579 h 2433522"/>
              <a:gd name="connsiteX7" fmla="*/ 3319704 w 4765316"/>
              <a:gd name="connsiteY7" fmla="*/ 157299 h 2433522"/>
              <a:gd name="connsiteX8" fmla="*/ 3809738 w 4765316"/>
              <a:gd name="connsiteY8" fmla="*/ 459273 h 2433522"/>
              <a:gd name="connsiteX9" fmla="*/ 4274953 w 4765316"/>
              <a:gd name="connsiteY9" fmla="*/ 1062865 h 2433522"/>
              <a:gd name="connsiteX10" fmla="*/ 4564141 w 4765316"/>
              <a:gd name="connsiteY10" fmla="*/ 1653882 h 2433522"/>
              <a:gd name="connsiteX11" fmla="*/ 4765316 w 4765316"/>
              <a:gd name="connsiteY11" fmla="*/ 2433522 h 243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65316" h="2433522">
                <a:moveTo>
                  <a:pt x="0" y="2182025"/>
                </a:moveTo>
                <a:cubicBezTo>
                  <a:pt x="73345" y="1956725"/>
                  <a:pt x="146690" y="1731426"/>
                  <a:pt x="226321" y="1553283"/>
                </a:cubicBezTo>
                <a:cubicBezTo>
                  <a:pt x="305953" y="1375139"/>
                  <a:pt x="381393" y="1255679"/>
                  <a:pt x="477789" y="1113164"/>
                </a:cubicBezTo>
                <a:cubicBezTo>
                  <a:pt x="574185" y="970649"/>
                  <a:pt x="668485" y="830231"/>
                  <a:pt x="804697" y="698195"/>
                </a:cubicBezTo>
                <a:cubicBezTo>
                  <a:pt x="940909" y="566159"/>
                  <a:pt x="1110649" y="427836"/>
                  <a:pt x="1295059" y="320950"/>
                </a:cubicBezTo>
                <a:cubicBezTo>
                  <a:pt x="1479469" y="214064"/>
                  <a:pt x="1680644" y="109273"/>
                  <a:pt x="1911156" y="56878"/>
                </a:cubicBezTo>
                <a:cubicBezTo>
                  <a:pt x="2141668" y="4483"/>
                  <a:pt x="2443374" y="-10158"/>
                  <a:pt x="2678132" y="6579"/>
                </a:cubicBezTo>
                <a:cubicBezTo>
                  <a:pt x="2912890" y="23316"/>
                  <a:pt x="3131103" y="81850"/>
                  <a:pt x="3319704" y="157299"/>
                </a:cubicBezTo>
                <a:cubicBezTo>
                  <a:pt x="3508305" y="232748"/>
                  <a:pt x="3650530" y="308345"/>
                  <a:pt x="3809738" y="459273"/>
                </a:cubicBezTo>
                <a:cubicBezTo>
                  <a:pt x="3968946" y="610201"/>
                  <a:pt x="4149219" y="863764"/>
                  <a:pt x="4274953" y="1062865"/>
                </a:cubicBezTo>
                <a:cubicBezTo>
                  <a:pt x="4400687" y="1261966"/>
                  <a:pt x="4482414" y="1425439"/>
                  <a:pt x="4564141" y="1653882"/>
                </a:cubicBezTo>
                <a:cubicBezTo>
                  <a:pt x="4645868" y="1882325"/>
                  <a:pt x="4765316" y="2433522"/>
                  <a:pt x="4765316" y="2433522"/>
                </a:cubicBezTo>
              </a:path>
            </a:pathLst>
          </a:custGeom>
          <a:ln w="28575" cmpd="sng">
            <a:prstDash val="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/>
          <p:cNvSpPr/>
          <p:nvPr/>
        </p:nvSpPr>
        <p:spPr>
          <a:xfrm>
            <a:off x="5169984" y="5861946"/>
            <a:ext cx="303754" cy="270999"/>
          </a:xfrm>
          <a:prstGeom prst="arc">
            <a:avLst>
              <a:gd name="adj1" fmla="val 2685532"/>
              <a:gd name="adj2" fmla="val 0"/>
            </a:avLst>
          </a:prstGeom>
          <a:ln w="38100" cmpd="sng">
            <a:solidFill>
              <a:schemeClr val="tx2">
                <a:lumMod val="75000"/>
                <a:lumOff val="25000"/>
              </a:schemeClr>
            </a:solidFill>
            <a:prstDash val="sysDash"/>
            <a:headEnd type="none"/>
            <a:tailEnd type="triangle"/>
          </a:ln>
          <a:effectLst/>
          <a:scene3d>
            <a:camera prst="orthographicFront">
              <a:rot lat="360000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un 61"/>
          <p:cNvSpPr/>
          <p:nvPr/>
        </p:nvSpPr>
        <p:spPr>
          <a:xfrm>
            <a:off x="5052292" y="4297389"/>
            <a:ext cx="169314" cy="164430"/>
          </a:xfrm>
          <a:prstGeom prst="su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un 62"/>
          <p:cNvSpPr/>
          <p:nvPr/>
        </p:nvSpPr>
        <p:spPr>
          <a:xfrm>
            <a:off x="5169984" y="4132959"/>
            <a:ext cx="169314" cy="164430"/>
          </a:xfrm>
          <a:prstGeom prst="su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un 63"/>
          <p:cNvSpPr/>
          <p:nvPr/>
        </p:nvSpPr>
        <p:spPr>
          <a:xfrm>
            <a:off x="5248722" y="4289152"/>
            <a:ext cx="169314" cy="164430"/>
          </a:xfrm>
          <a:prstGeom prst="su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un 64"/>
          <p:cNvSpPr/>
          <p:nvPr/>
        </p:nvSpPr>
        <p:spPr>
          <a:xfrm>
            <a:off x="5356126" y="4145516"/>
            <a:ext cx="169314" cy="164430"/>
          </a:xfrm>
          <a:prstGeom prst="su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un 65"/>
          <p:cNvSpPr/>
          <p:nvPr/>
        </p:nvSpPr>
        <p:spPr>
          <a:xfrm>
            <a:off x="5739008" y="4008714"/>
            <a:ext cx="169314" cy="164430"/>
          </a:xfrm>
          <a:prstGeom prst="su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un 66"/>
          <p:cNvSpPr/>
          <p:nvPr/>
        </p:nvSpPr>
        <p:spPr>
          <a:xfrm>
            <a:off x="5861671" y="4145516"/>
            <a:ext cx="169314" cy="164430"/>
          </a:xfrm>
          <a:prstGeom prst="su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un 67"/>
          <p:cNvSpPr/>
          <p:nvPr/>
        </p:nvSpPr>
        <p:spPr>
          <a:xfrm>
            <a:off x="6030985" y="4033424"/>
            <a:ext cx="169314" cy="164430"/>
          </a:xfrm>
          <a:prstGeom prst="su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un 68"/>
          <p:cNvSpPr/>
          <p:nvPr/>
        </p:nvSpPr>
        <p:spPr>
          <a:xfrm>
            <a:off x="6488979" y="4227731"/>
            <a:ext cx="169314" cy="164430"/>
          </a:xfrm>
          <a:prstGeom prst="su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un 69"/>
          <p:cNvSpPr/>
          <p:nvPr/>
        </p:nvSpPr>
        <p:spPr>
          <a:xfrm>
            <a:off x="6663938" y="4115640"/>
            <a:ext cx="169314" cy="164430"/>
          </a:xfrm>
          <a:prstGeom prst="su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4774478" y="4115640"/>
            <a:ext cx="2441744" cy="1301649"/>
          </a:xfrm>
          <a:custGeom>
            <a:avLst/>
            <a:gdLst>
              <a:gd name="connsiteX0" fmla="*/ 0 w 4765316"/>
              <a:gd name="connsiteY0" fmla="*/ 2180260 h 2431757"/>
              <a:gd name="connsiteX1" fmla="*/ 226321 w 4765316"/>
              <a:gd name="connsiteY1" fmla="*/ 1551518 h 2431757"/>
              <a:gd name="connsiteX2" fmla="*/ 477789 w 4765316"/>
              <a:gd name="connsiteY2" fmla="*/ 1111399 h 2431757"/>
              <a:gd name="connsiteX3" fmla="*/ 804697 w 4765316"/>
              <a:gd name="connsiteY3" fmla="*/ 696430 h 2431757"/>
              <a:gd name="connsiteX4" fmla="*/ 1295059 w 4765316"/>
              <a:gd name="connsiteY4" fmla="*/ 319185 h 2431757"/>
              <a:gd name="connsiteX5" fmla="*/ 1911156 w 4765316"/>
              <a:gd name="connsiteY5" fmla="*/ 55113 h 2431757"/>
              <a:gd name="connsiteX6" fmla="*/ 2564972 w 4765316"/>
              <a:gd name="connsiteY6" fmla="*/ 4814 h 2431757"/>
              <a:gd name="connsiteX7" fmla="*/ 3218788 w 4765316"/>
              <a:gd name="connsiteY7" fmla="*/ 130562 h 2431757"/>
              <a:gd name="connsiteX8" fmla="*/ 3721724 w 4765316"/>
              <a:gd name="connsiteY8" fmla="*/ 457508 h 2431757"/>
              <a:gd name="connsiteX9" fmla="*/ 4274953 w 4765316"/>
              <a:gd name="connsiteY9" fmla="*/ 1061100 h 2431757"/>
              <a:gd name="connsiteX10" fmla="*/ 4564141 w 4765316"/>
              <a:gd name="connsiteY10" fmla="*/ 1652117 h 2431757"/>
              <a:gd name="connsiteX11" fmla="*/ 4765316 w 4765316"/>
              <a:gd name="connsiteY11" fmla="*/ 2431757 h 2431757"/>
              <a:gd name="connsiteX0" fmla="*/ 0 w 4765316"/>
              <a:gd name="connsiteY0" fmla="*/ 2180260 h 2431757"/>
              <a:gd name="connsiteX1" fmla="*/ 226321 w 4765316"/>
              <a:gd name="connsiteY1" fmla="*/ 1551518 h 2431757"/>
              <a:gd name="connsiteX2" fmla="*/ 477789 w 4765316"/>
              <a:gd name="connsiteY2" fmla="*/ 1111399 h 2431757"/>
              <a:gd name="connsiteX3" fmla="*/ 804697 w 4765316"/>
              <a:gd name="connsiteY3" fmla="*/ 696430 h 2431757"/>
              <a:gd name="connsiteX4" fmla="*/ 1295059 w 4765316"/>
              <a:gd name="connsiteY4" fmla="*/ 319185 h 2431757"/>
              <a:gd name="connsiteX5" fmla="*/ 1911156 w 4765316"/>
              <a:gd name="connsiteY5" fmla="*/ 55113 h 2431757"/>
              <a:gd name="connsiteX6" fmla="*/ 2678132 w 4765316"/>
              <a:gd name="connsiteY6" fmla="*/ 4814 h 2431757"/>
              <a:gd name="connsiteX7" fmla="*/ 3218788 w 4765316"/>
              <a:gd name="connsiteY7" fmla="*/ 130562 h 2431757"/>
              <a:gd name="connsiteX8" fmla="*/ 3721724 w 4765316"/>
              <a:gd name="connsiteY8" fmla="*/ 457508 h 2431757"/>
              <a:gd name="connsiteX9" fmla="*/ 4274953 w 4765316"/>
              <a:gd name="connsiteY9" fmla="*/ 1061100 h 2431757"/>
              <a:gd name="connsiteX10" fmla="*/ 4564141 w 4765316"/>
              <a:gd name="connsiteY10" fmla="*/ 1652117 h 2431757"/>
              <a:gd name="connsiteX11" fmla="*/ 4765316 w 4765316"/>
              <a:gd name="connsiteY11" fmla="*/ 2431757 h 2431757"/>
              <a:gd name="connsiteX0" fmla="*/ 0 w 4765316"/>
              <a:gd name="connsiteY0" fmla="*/ 2180260 h 2431757"/>
              <a:gd name="connsiteX1" fmla="*/ 226321 w 4765316"/>
              <a:gd name="connsiteY1" fmla="*/ 1551518 h 2431757"/>
              <a:gd name="connsiteX2" fmla="*/ 477789 w 4765316"/>
              <a:gd name="connsiteY2" fmla="*/ 1111399 h 2431757"/>
              <a:gd name="connsiteX3" fmla="*/ 804697 w 4765316"/>
              <a:gd name="connsiteY3" fmla="*/ 696430 h 2431757"/>
              <a:gd name="connsiteX4" fmla="*/ 1295059 w 4765316"/>
              <a:gd name="connsiteY4" fmla="*/ 319185 h 2431757"/>
              <a:gd name="connsiteX5" fmla="*/ 1911156 w 4765316"/>
              <a:gd name="connsiteY5" fmla="*/ 55113 h 2431757"/>
              <a:gd name="connsiteX6" fmla="*/ 2678132 w 4765316"/>
              <a:gd name="connsiteY6" fmla="*/ 4814 h 2431757"/>
              <a:gd name="connsiteX7" fmla="*/ 3218788 w 4765316"/>
              <a:gd name="connsiteY7" fmla="*/ 130562 h 2431757"/>
              <a:gd name="connsiteX8" fmla="*/ 3809738 w 4765316"/>
              <a:gd name="connsiteY8" fmla="*/ 457508 h 2431757"/>
              <a:gd name="connsiteX9" fmla="*/ 4274953 w 4765316"/>
              <a:gd name="connsiteY9" fmla="*/ 1061100 h 2431757"/>
              <a:gd name="connsiteX10" fmla="*/ 4564141 w 4765316"/>
              <a:gd name="connsiteY10" fmla="*/ 1652117 h 2431757"/>
              <a:gd name="connsiteX11" fmla="*/ 4765316 w 4765316"/>
              <a:gd name="connsiteY11" fmla="*/ 2431757 h 2431757"/>
              <a:gd name="connsiteX0" fmla="*/ 0 w 4765316"/>
              <a:gd name="connsiteY0" fmla="*/ 2182025 h 2433522"/>
              <a:gd name="connsiteX1" fmla="*/ 226321 w 4765316"/>
              <a:gd name="connsiteY1" fmla="*/ 1553283 h 2433522"/>
              <a:gd name="connsiteX2" fmla="*/ 477789 w 4765316"/>
              <a:gd name="connsiteY2" fmla="*/ 1113164 h 2433522"/>
              <a:gd name="connsiteX3" fmla="*/ 804697 w 4765316"/>
              <a:gd name="connsiteY3" fmla="*/ 698195 h 2433522"/>
              <a:gd name="connsiteX4" fmla="*/ 1295059 w 4765316"/>
              <a:gd name="connsiteY4" fmla="*/ 320950 h 2433522"/>
              <a:gd name="connsiteX5" fmla="*/ 1911156 w 4765316"/>
              <a:gd name="connsiteY5" fmla="*/ 56878 h 2433522"/>
              <a:gd name="connsiteX6" fmla="*/ 2678132 w 4765316"/>
              <a:gd name="connsiteY6" fmla="*/ 6579 h 2433522"/>
              <a:gd name="connsiteX7" fmla="*/ 3319704 w 4765316"/>
              <a:gd name="connsiteY7" fmla="*/ 157299 h 2433522"/>
              <a:gd name="connsiteX8" fmla="*/ 3809738 w 4765316"/>
              <a:gd name="connsiteY8" fmla="*/ 459273 h 2433522"/>
              <a:gd name="connsiteX9" fmla="*/ 4274953 w 4765316"/>
              <a:gd name="connsiteY9" fmla="*/ 1062865 h 2433522"/>
              <a:gd name="connsiteX10" fmla="*/ 4564141 w 4765316"/>
              <a:gd name="connsiteY10" fmla="*/ 1653882 h 2433522"/>
              <a:gd name="connsiteX11" fmla="*/ 4765316 w 4765316"/>
              <a:gd name="connsiteY11" fmla="*/ 2433522 h 243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65316" h="2433522">
                <a:moveTo>
                  <a:pt x="0" y="2182025"/>
                </a:moveTo>
                <a:cubicBezTo>
                  <a:pt x="73345" y="1956725"/>
                  <a:pt x="146690" y="1731426"/>
                  <a:pt x="226321" y="1553283"/>
                </a:cubicBezTo>
                <a:cubicBezTo>
                  <a:pt x="305953" y="1375139"/>
                  <a:pt x="381393" y="1255679"/>
                  <a:pt x="477789" y="1113164"/>
                </a:cubicBezTo>
                <a:cubicBezTo>
                  <a:pt x="574185" y="970649"/>
                  <a:pt x="668485" y="830231"/>
                  <a:pt x="804697" y="698195"/>
                </a:cubicBezTo>
                <a:cubicBezTo>
                  <a:pt x="940909" y="566159"/>
                  <a:pt x="1110649" y="427836"/>
                  <a:pt x="1295059" y="320950"/>
                </a:cubicBezTo>
                <a:cubicBezTo>
                  <a:pt x="1479469" y="214064"/>
                  <a:pt x="1680644" y="109273"/>
                  <a:pt x="1911156" y="56878"/>
                </a:cubicBezTo>
                <a:cubicBezTo>
                  <a:pt x="2141668" y="4483"/>
                  <a:pt x="2443374" y="-10158"/>
                  <a:pt x="2678132" y="6579"/>
                </a:cubicBezTo>
                <a:cubicBezTo>
                  <a:pt x="2912890" y="23316"/>
                  <a:pt x="3131103" y="81850"/>
                  <a:pt x="3319704" y="157299"/>
                </a:cubicBezTo>
                <a:cubicBezTo>
                  <a:pt x="3508305" y="232748"/>
                  <a:pt x="3650530" y="308345"/>
                  <a:pt x="3809738" y="459273"/>
                </a:cubicBezTo>
                <a:cubicBezTo>
                  <a:pt x="3968946" y="610201"/>
                  <a:pt x="4149219" y="863764"/>
                  <a:pt x="4274953" y="1062865"/>
                </a:cubicBezTo>
                <a:cubicBezTo>
                  <a:pt x="4400687" y="1261966"/>
                  <a:pt x="4482414" y="1425439"/>
                  <a:pt x="4564141" y="1653882"/>
                </a:cubicBezTo>
                <a:cubicBezTo>
                  <a:pt x="4645868" y="1882325"/>
                  <a:pt x="4765316" y="2433522"/>
                  <a:pt x="4765316" y="2433522"/>
                </a:cubicBezTo>
              </a:path>
            </a:pathLst>
          </a:custGeom>
          <a:ln w="28575" cmpd="sng">
            <a:prstDash val="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un 71"/>
          <p:cNvSpPr/>
          <p:nvPr/>
        </p:nvSpPr>
        <p:spPr>
          <a:xfrm>
            <a:off x="5843252" y="4749497"/>
            <a:ext cx="169314" cy="164430"/>
          </a:xfrm>
          <a:prstGeom prst="su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>
            <a:stCxn id="51" idx="4"/>
            <a:endCxn id="68" idx="2"/>
          </p:cNvCxnSpPr>
          <p:nvPr/>
        </p:nvCxnSpPr>
        <p:spPr>
          <a:xfrm flipV="1">
            <a:off x="5678554" y="4197854"/>
            <a:ext cx="437088" cy="1495788"/>
          </a:xfrm>
          <a:prstGeom prst="line">
            <a:avLst/>
          </a:prstGeom>
          <a:ln w="1905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216222" y="1873660"/>
            <a:ext cx="1048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Initially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7149024" y="4348148"/>
            <a:ext cx="1601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After a month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433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Sun Around Earth or Earth Around Sun?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49274" y="1530804"/>
            <a:ext cx="4487232" cy="674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Stellar parallax: Nearby stars move relative to far away stars when observed months apart, indicating that the earth moves —very subtle, difficult to measure in </a:t>
            </a:r>
            <a:r>
              <a:rPr lang="en-US" dirty="0" err="1" smtClean="0"/>
              <a:t>Kepler’s</a:t>
            </a:r>
            <a:r>
              <a:rPr lang="en-US" dirty="0" smtClean="0"/>
              <a:t> time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Venus Instead [Galileo]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Very bright in the western sky at dusk, phases visible with a telescope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Full </a:t>
            </a:r>
            <a:r>
              <a:rPr lang="en-US" dirty="0"/>
              <a:t>V</a:t>
            </a:r>
            <a:r>
              <a:rPr lang="en-US" dirty="0" smtClean="0"/>
              <a:t>enus appears smaller than crescent Venus (unlike the Moon)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At least Venus orbits the Sun, not the Earth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How about Mars?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81" y="1530804"/>
            <a:ext cx="3182436" cy="22118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960" y="3925596"/>
            <a:ext cx="3140257" cy="23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0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66" y="668241"/>
            <a:ext cx="8042276" cy="873684"/>
          </a:xfrm>
        </p:spPr>
        <p:txBody>
          <a:bodyPr/>
          <a:lstStyle/>
          <a:p>
            <a:r>
              <a:rPr lang="en-US" dirty="0" smtClean="0"/>
              <a:t>The Movement of Mars Against Fixed Stars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803" y="1761591"/>
            <a:ext cx="7017414" cy="458113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15450" y="1761591"/>
            <a:ext cx="17423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orbit of Mars. But why the </a:t>
            </a:r>
            <a:r>
              <a:rPr lang="en-US" dirty="0" err="1" smtClean="0"/>
              <a:t>zig-zag</a:t>
            </a:r>
            <a:r>
              <a:rPr lang="en-US" dirty="0" smtClean="0"/>
              <a:t>?? </a:t>
            </a:r>
          </a:p>
          <a:p>
            <a:endParaRPr lang="en-US" dirty="0"/>
          </a:p>
          <a:p>
            <a:r>
              <a:rPr lang="en-US" dirty="0" smtClean="0"/>
              <a:t>Shouldn’t be there if Mars goes around the Earth.</a:t>
            </a:r>
          </a:p>
          <a:p>
            <a:endParaRPr lang="en-US" i="1" dirty="0"/>
          </a:p>
          <a:p>
            <a:r>
              <a:rPr lang="en-US" i="1" dirty="0" smtClean="0"/>
              <a:t>Could it happen if Mars goes around the Sun?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3843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017987"/>
          </a:xfrm>
        </p:spPr>
        <p:txBody>
          <a:bodyPr/>
          <a:lstStyle/>
          <a:p>
            <a:r>
              <a:rPr lang="en-US" dirty="0" smtClean="0"/>
              <a:t>Epicycles?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49274" y="1530804"/>
            <a:ext cx="448723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 could epicycles explain it? [Ptolemy]</a:t>
            </a:r>
          </a:p>
          <a:p>
            <a:endParaRPr lang="en-US" dirty="0" smtClean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975" y="2141075"/>
            <a:ext cx="8542576" cy="393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66" y="668241"/>
            <a:ext cx="8042276" cy="873684"/>
          </a:xfrm>
        </p:spPr>
        <p:txBody>
          <a:bodyPr/>
          <a:lstStyle/>
          <a:p>
            <a:r>
              <a:rPr lang="en-US" dirty="0" smtClean="0"/>
              <a:t>Both Mars and Earth Around Sun Explains 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448" y="1801175"/>
            <a:ext cx="817499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Lucida Grande"/>
              <a:ea typeface="Lucida Grande"/>
              <a:cs typeface="Lucida Grande"/>
            </a:endParaRPr>
          </a:p>
          <a:p>
            <a:endParaRPr lang="en-US" dirty="0">
              <a:latin typeface="Lucida Grande"/>
              <a:ea typeface="Lucida Grande"/>
              <a:cs typeface="Lucida Grande"/>
            </a:endParaRPr>
          </a:p>
          <a:p>
            <a:endParaRPr lang="en-US" dirty="0" smtClean="0">
              <a:latin typeface="Lucida Grande"/>
              <a:ea typeface="Lucida Grande"/>
              <a:cs typeface="Lucida Grande"/>
            </a:endParaRPr>
          </a:p>
          <a:p>
            <a:endParaRPr lang="en-US" dirty="0" smtClean="0">
              <a:latin typeface="Lucida Grande"/>
              <a:ea typeface="Lucida Grande"/>
              <a:cs typeface="Lucida Grande"/>
            </a:endParaRPr>
          </a:p>
          <a:p>
            <a:endParaRPr lang="en-US" baseline="30000" dirty="0">
              <a:latin typeface="Lucida Grande"/>
              <a:ea typeface="Lucida Grande"/>
              <a:cs typeface="Lucida Grande"/>
            </a:endParaRPr>
          </a:p>
          <a:p>
            <a:r>
              <a:rPr lang="en-US" i="0" baseline="30000" dirty="0" smtClean="0">
                <a:latin typeface="Lucida Grande"/>
                <a:ea typeface="Lucida Grande"/>
                <a:cs typeface="Lucida Grande"/>
              </a:rPr>
              <a:t> </a:t>
            </a:r>
            <a:endParaRPr lang="en-US" dirty="0" smtClean="0">
              <a:latin typeface="Lucida Grande"/>
              <a:ea typeface="Lucida Grande"/>
              <a:cs typeface="Lucida Grande"/>
            </a:endParaRPr>
          </a:p>
          <a:p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330825" y="2330316"/>
            <a:ext cx="2688705" cy="2902199"/>
            <a:chOff x="4154134" y="668241"/>
            <a:chExt cx="5156285" cy="5666661"/>
          </a:xfrm>
        </p:grpSpPr>
        <p:grpSp>
          <p:nvGrpSpPr>
            <p:cNvPr id="8" name="Group 7"/>
            <p:cNvGrpSpPr/>
            <p:nvPr/>
          </p:nvGrpSpPr>
          <p:grpSpPr>
            <a:xfrm>
              <a:off x="4154134" y="1965613"/>
              <a:ext cx="3910868" cy="3910610"/>
              <a:chOff x="3701615" y="1696920"/>
              <a:chExt cx="4322159" cy="4277223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5440581" y="3341975"/>
                <a:ext cx="793719" cy="779236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242790" y="2265558"/>
                <a:ext cx="3203738" cy="3131375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701615" y="1696920"/>
                <a:ext cx="4322159" cy="4277223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7285890" y="3307840"/>
              <a:ext cx="359346" cy="32365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7587512" y="2822364"/>
              <a:ext cx="359346" cy="3236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7500926" y="1038982"/>
              <a:ext cx="1403154" cy="2430685"/>
            </a:xfrm>
            <a:prstGeom prst="line">
              <a:avLst/>
            </a:prstGeom>
            <a:ln w="28575" cmpd="sng">
              <a:solidFill>
                <a:srgbClr val="7F7F7F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563542" y="668241"/>
              <a:ext cx="0" cy="56666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6104419" y="3780739"/>
              <a:ext cx="3206000" cy="72150"/>
            </a:xfrm>
            <a:prstGeom prst="line">
              <a:avLst/>
            </a:prstGeom>
            <a:ln w="28575" cmpd="sng"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6104418" y="3469667"/>
              <a:ext cx="1396508" cy="383223"/>
            </a:xfrm>
            <a:prstGeom prst="line">
              <a:avLst/>
            </a:prstGeom>
            <a:ln w="1905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104418" y="2972642"/>
              <a:ext cx="1702888" cy="880248"/>
            </a:xfrm>
            <a:prstGeom prst="line">
              <a:avLst/>
            </a:prstGeom>
            <a:ln w="1905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7752519" y="4461213"/>
              <a:ext cx="624967" cy="7211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α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896256" y="2542190"/>
              <a:ext cx="796825" cy="7211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β</a:t>
              </a:r>
            </a:p>
          </p:txBody>
        </p:sp>
      </p:grpSp>
      <p:sp>
        <p:nvSpPr>
          <p:cNvPr id="29" name="Rectangle 28"/>
          <p:cNvSpPr/>
          <p:nvPr/>
        </p:nvSpPr>
        <p:spPr>
          <a:xfrm>
            <a:off x="8608366" y="2656722"/>
            <a:ext cx="640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x,y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47073" y="5469990"/>
            <a:ext cx="30432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turns out to be just less than 1, i.e., the turns happens on either side of </a:t>
            </a:r>
            <a:r>
              <a:rPr lang="en-US" b="1" i="0" dirty="0" smtClean="0">
                <a:latin typeface="Lucida Grande"/>
                <a:ea typeface="Lucida Grande"/>
                <a:cs typeface="Lucida Grande"/>
              </a:rPr>
              <a:t>β = α (Opposition)</a:t>
            </a:r>
            <a:endParaRPr lang="en-US" dirty="0" smtClean="0"/>
          </a:p>
          <a:p>
            <a:r>
              <a:rPr lang="en-US" dirty="0" smtClean="0"/>
              <a:t>  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627962" y="5367376"/>
            <a:ext cx="3321309" cy="1364430"/>
            <a:chOff x="3627962" y="5367376"/>
            <a:chExt cx="3321309" cy="136443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7962" y="5367376"/>
              <a:ext cx="3321309" cy="1364430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4831298" y="6275894"/>
              <a:ext cx="8017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0" dirty="0" smtClean="0">
                  <a:latin typeface="Lucida Grande"/>
                  <a:ea typeface="Lucida Grande"/>
                  <a:cs typeface="Lucida Grande"/>
                </a:rPr>
                <a:t>β - α</a:t>
              </a:r>
              <a:endParaRPr lang="en-US" dirty="0" smtClean="0"/>
            </a:p>
          </p:txBody>
        </p:sp>
        <p:sp>
          <p:nvSpPr>
            <p:cNvPr id="46" name="Oval 45"/>
            <p:cNvSpPr/>
            <p:nvPr/>
          </p:nvSpPr>
          <p:spPr>
            <a:xfrm>
              <a:off x="4932316" y="5728829"/>
              <a:ext cx="133052" cy="129873"/>
            </a:xfrm>
            <a:prstGeom prst="ellipse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330043" y="5736929"/>
              <a:ext cx="133052" cy="129873"/>
            </a:xfrm>
            <a:prstGeom prst="ellipse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15448" y="1835077"/>
            <a:ext cx="8904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Assuming both orbits are circular with radii </a:t>
            </a:r>
            <a:r>
              <a:rPr lang="en-US" i="1" dirty="0" smtClean="0"/>
              <a:t>M</a:t>
            </a:r>
            <a:r>
              <a:rPr lang="en-US" dirty="0" smtClean="0"/>
              <a:t> and</a:t>
            </a:r>
            <a:r>
              <a:rPr lang="en-US" i="1" dirty="0" smtClean="0"/>
              <a:t> E</a:t>
            </a:r>
            <a:r>
              <a:rPr lang="en-US" dirty="0" smtClean="0"/>
              <a:t>, respectively, and co-planar 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7850600" y="3924392"/>
            <a:ext cx="519517" cy="473022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reeform 52"/>
          <p:cNvSpPr/>
          <p:nvPr/>
        </p:nvSpPr>
        <p:spPr>
          <a:xfrm>
            <a:off x="7774029" y="3838460"/>
            <a:ext cx="57725" cy="115442"/>
          </a:xfrm>
          <a:custGeom>
            <a:avLst/>
            <a:gdLst>
              <a:gd name="connsiteX0" fmla="*/ 0 w 57725"/>
              <a:gd name="connsiteY0" fmla="*/ 0 h 115442"/>
              <a:gd name="connsiteX1" fmla="*/ 43294 w 57725"/>
              <a:gd name="connsiteY1" fmla="*/ 43291 h 115442"/>
              <a:gd name="connsiteX2" fmla="*/ 57725 w 57725"/>
              <a:gd name="connsiteY2" fmla="*/ 115442 h 11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25" h="115442">
                <a:moveTo>
                  <a:pt x="0" y="0"/>
                </a:moveTo>
                <a:cubicBezTo>
                  <a:pt x="16836" y="12025"/>
                  <a:pt x="33673" y="24051"/>
                  <a:pt x="43294" y="43291"/>
                </a:cubicBezTo>
                <a:cubicBezTo>
                  <a:pt x="52915" y="62531"/>
                  <a:pt x="57725" y="115442"/>
                  <a:pt x="57725" y="11544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7654739" y="3805620"/>
            <a:ext cx="82076" cy="151188"/>
          </a:xfrm>
          <a:custGeom>
            <a:avLst/>
            <a:gdLst>
              <a:gd name="connsiteX0" fmla="*/ 0 w 82076"/>
              <a:gd name="connsiteY0" fmla="*/ 0 h 151188"/>
              <a:gd name="connsiteX1" fmla="*/ 60477 w 82076"/>
              <a:gd name="connsiteY1" fmla="*/ 64795 h 151188"/>
              <a:gd name="connsiteX2" fmla="*/ 82076 w 82076"/>
              <a:gd name="connsiteY2" fmla="*/ 151188 h 15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076" h="151188">
                <a:moveTo>
                  <a:pt x="0" y="0"/>
                </a:moveTo>
                <a:cubicBezTo>
                  <a:pt x="23399" y="19798"/>
                  <a:pt x="46798" y="39597"/>
                  <a:pt x="60477" y="64795"/>
                </a:cubicBezTo>
                <a:cubicBezTo>
                  <a:pt x="74156" y="89993"/>
                  <a:pt x="82076" y="151188"/>
                  <a:pt x="82076" y="151188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7507864" y="3481646"/>
            <a:ext cx="243114" cy="349892"/>
          </a:xfrm>
          <a:custGeom>
            <a:avLst/>
            <a:gdLst>
              <a:gd name="connsiteX0" fmla="*/ 0 w 243114"/>
              <a:gd name="connsiteY0" fmla="*/ 0 h 349892"/>
              <a:gd name="connsiteX1" fmla="*/ 233271 w 243114"/>
              <a:gd name="connsiteY1" fmla="*/ 120950 h 349892"/>
              <a:gd name="connsiteX2" fmla="*/ 198713 w 243114"/>
              <a:gd name="connsiteY2" fmla="*/ 349892 h 349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114" h="349892">
                <a:moveTo>
                  <a:pt x="0" y="0"/>
                </a:moveTo>
                <a:cubicBezTo>
                  <a:pt x="100076" y="31317"/>
                  <a:pt x="200152" y="62635"/>
                  <a:pt x="233271" y="120950"/>
                </a:cubicBezTo>
                <a:cubicBezTo>
                  <a:pt x="266390" y="179265"/>
                  <a:pt x="205913" y="313895"/>
                  <a:pt x="198713" y="349892"/>
                </a:cubicBezTo>
              </a:path>
            </a:pathLst>
          </a:custGeom>
          <a:ln w="1905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20" y="2154828"/>
            <a:ext cx="4999337" cy="315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1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66" y="668241"/>
            <a:ext cx="8042276" cy="873684"/>
          </a:xfrm>
        </p:spPr>
        <p:txBody>
          <a:bodyPr/>
          <a:lstStyle/>
          <a:p>
            <a:r>
              <a:rPr lang="en-US" dirty="0" smtClean="0"/>
              <a:t>Retrograde Twists on Either Side of an Opposition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147" y="2261154"/>
            <a:ext cx="63500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3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26591</TotalTime>
  <Words>1543</Words>
  <Application>Microsoft Office PowerPoint</Application>
  <PresentationFormat>On-screen Show (4:3)</PresentationFormat>
  <Paragraphs>338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Lucida Grande</vt:lpstr>
      <vt:lpstr>News Gothic MT</vt:lpstr>
      <vt:lpstr>Wingdings 2</vt:lpstr>
      <vt:lpstr>Breeze</vt:lpstr>
      <vt:lpstr>Brahe’s Data, Kepler’s Analysis &amp;  The Orbit of Mars</vt:lpstr>
      <vt:lpstr>Earth’s Rotation</vt:lpstr>
      <vt:lpstr>How Do We Know The Earth Rotates?</vt:lpstr>
      <vt:lpstr>The Yearly Movement of the Sun Relative to Fixed Stars</vt:lpstr>
      <vt:lpstr>Resolving Sun Around Earth or Earth Around Sun?</vt:lpstr>
      <vt:lpstr>The Movement of Mars Against Fixed Stars</vt:lpstr>
      <vt:lpstr>Epicycles?</vt:lpstr>
      <vt:lpstr>Both Mars and Earth Around Sun Explains It</vt:lpstr>
      <vt:lpstr>Retrograde Twists on Either Side of an Opposition</vt:lpstr>
      <vt:lpstr>Are the Orbits Truly Co-Planar?</vt:lpstr>
      <vt:lpstr>Mars’ Orbit Relative To The Ecliptic</vt:lpstr>
      <vt:lpstr>Slight Non-Co-Planarity Causes the Curve We See</vt:lpstr>
      <vt:lpstr>The Orbit of Mars and Earth</vt:lpstr>
      <vt:lpstr>Positional Observations of Mars</vt:lpstr>
      <vt:lpstr>Angular Motion of Mars Around Sun</vt:lpstr>
      <vt:lpstr>Oppositions</vt:lpstr>
      <vt:lpstr>Two Suns: Actual and Average!</vt:lpstr>
      <vt:lpstr>The Average Sun/The Equant for Mars</vt:lpstr>
      <vt:lpstr>12 Oppositions in Brahe’s Data</vt:lpstr>
      <vt:lpstr>Modeling the Orbit</vt:lpstr>
      <vt:lpstr>Fitting the Circle</vt:lpstr>
      <vt:lpstr>Finding the Nodes</vt:lpstr>
      <vt:lpstr>A Method for the Slant</vt:lpstr>
      <vt:lpstr>Identifying Distances</vt:lpstr>
      <vt:lpstr>Identifying Orbit Dimensions</vt:lpstr>
      <vt:lpstr>The Final Step</vt:lpstr>
      <vt:lpstr>Interpolating Declinations</vt:lpstr>
    </vt:vector>
  </TitlesOfParts>
  <Company>Strand Life Sciences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Brahe’s Data, Kepler’s Analysis &amp;  The Orbit of Mars</dc:title>
  <dc:creator>Ramesh Hariharan</dc:creator>
  <cp:lastModifiedBy>Rajesh Sundaresan</cp:lastModifiedBy>
  <cp:revision>382</cp:revision>
  <dcterms:created xsi:type="dcterms:W3CDTF">2015-06-25T04:46:24Z</dcterms:created>
  <dcterms:modified xsi:type="dcterms:W3CDTF">2015-08-11T03:06:05Z</dcterms:modified>
</cp:coreProperties>
</file>