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7E9F13E-B1A9-49AD-B9A8-2EE4BDB678F2}">
  <a:tblStyle styleId="{17E9F13E-B1A9-49AD-B9A8-2EE4BDB678F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3d05e4d3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3d05e4d3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3d05e4d3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3d05e4d3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3d05e4d3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3d05e4d3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3d05e4d3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3d05e4d3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3d05e4d3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3d05e4d3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3d05e4d3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3d05e4d3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3d05e4d36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3d05e4d36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3d05e4d36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3d05e4d36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3d05e4d36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3d05e4d36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3d05e4d36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d05e4d36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3d05e4d36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3d05e4d36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73d05e4d36_6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3d05e4d36_6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3d05e4d36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3d05e4d36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3d05e4d36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3d05e4d36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d05e4d36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d05e4d36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3d05e4d3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3d05e4d3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3d05e4d3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3d05e4d3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3d5b55e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3d5b55e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3d5b55e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3d5b55e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3d5b55e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3d5b55e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3d5b55ea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d5b55e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3d5b55ea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3d5b55ea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3d05e4d36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3d05e4d36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d05e4d3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d05e4d3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31975"/>
            <a:ext cx="8520600" cy="110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highlight>
                  <a:srgbClr val="FFFFFF"/>
                </a:highlight>
                <a:latin typeface="Open Sans"/>
                <a:ea typeface="Open Sans"/>
                <a:cs typeface="Open Sans"/>
                <a:sym typeface="Open Sans"/>
              </a:rPr>
              <a:t>SINGLE IMAGE SUPER RESOLUTION USING GENERATIVE ADVERSARIAL NETWORK</a:t>
            </a:r>
            <a:endParaRPr/>
          </a:p>
        </p:txBody>
      </p:sp>
      <p:sp>
        <p:nvSpPr>
          <p:cNvPr id="55" name="Google Shape;55;p13"/>
          <p:cNvSpPr txBox="1"/>
          <p:nvPr>
            <p:ph idx="1" type="subTitle"/>
          </p:nvPr>
        </p:nvSpPr>
        <p:spPr>
          <a:xfrm>
            <a:off x="311700" y="1809450"/>
            <a:ext cx="8520600" cy="2349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u="sng">
                <a:solidFill>
                  <a:schemeClr val="dk1"/>
                </a:solidFill>
                <a:highlight>
                  <a:srgbClr val="FFFFFF"/>
                </a:highlight>
                <a:latin typeface="Open Sans"/>
                <a:ea typeface="Open Sans"/>
                <a:cs typeface="Open Sans"/>
                <a:sym typeface="Open Sans"/>
              </a:rPr>
              <a:t>Under the supervision of</a:t>
            </a:r>
            <a:endParaRPr sz="1600" u="sng">
              <a:solidFill>
                <a:schemeClr val="dk1"/>
              </a:solidFill>
              <a:highlight>
                <a:srgbClr val="FFFFFF"/>
              </a:highlight>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rPr b="1" lang="en" sz="1600">
                <a:solidFill>
                  <a:schemeClr val="dk1"/>
                </a:solidFill>
                <a:highlight>
                  <a:srgbClr val="FFFFFF"/>
                </a:highlight>
                <a:latin typeface="Open Sans"/>
                <a:ea typeface="Open Sans"/>
                <a:cs typeface="Open Sans"/>
                <a:sym typeface="Open Sans"/>
              </a:rPr>
              <a:t>Prof. Sandeep Kumar Garg &amp;</a:t>
            </a:r>
            <a:endParaRPr b="1" sz="1600">
              <a:solidFill>
                <a:schemeClr val="dk1"/>
              </a:solidFill>
              <a:highlight>
                <a:srgbClr val="FFFFFF"/>
              </a:highlight>
              <a:latin typeface="Open Sans"/>
              <a:ea typeface="Open Sans"/>
              <a:cs typeface="Open Sans"/>
              <a:sym typeface="Open Sans"/>
            </a:endParaRPr>
          </a:p>
          <a:p>
            <a:pPr indent="0" lvl="0" marL="0" rtl="0" algn="ctr">
              <a:lnSpc>
                <a:spcPct val="115000"/>
              </a:lnSpc>
              <a:spcBef>
                <a:spcPts val="0"/>
              </a:spcBef>
              <a:spcAft>
                <a:spcPts val="0"/>
              </a:spcAft>
              <a:buNone/>
            </a:pPr>
            <a:r>
              <a:rPr b="1" lang="en" sz="1600">
                <a:solidFill>
                  <a:schemeClr val="dk1"/>
                </a:solidFill>
                <a:highlight>
                  <a:srgbClr val="FFFFFF"/>
                </a:highlight>
                <a:latin typeface="Open Sans"/>
                <a:ea typeface="Open Sans"/>
                <a:cs typeface="Open Sans"/>
                <a:sym typeface="Open Sans"/>
              </a:rPr>
              <a:t>Prof. Pradumn K Pandey </a:t>
            </a:r>
            <a:endParaRPr b="1" sz="1600">
              <a:solidFill>
                <a:schemeClr val="dk1"/>
              </a:solidFill>
              <a:highlight>
                <a:srgbClr val="FFFFFF"/>
              </a:highlight>
              <a:latin typeface="Open Sans"/>
              <a:ea typeface="Open Sans"/>
              <a:cs typeface="Open Sans"/>
              <a:sym typeface="Open Sans"/>
            </a:endParaRPr>
          </a:p>
          <a:p>
            <a:pPr indent="0" lvl="0" marL="0" rtl="0" algn="ctr">
              <a:lnSpc>
                <a:spcPct val="115000"/>
              </a:lnSpc>
              <a:spcBef>
                <a:spcPts val="0"/>
              </a:spcBef>
              <a:spcAft>
                <a:spcPts val="0"/>
              </a:spcAft>
              <a:buNone/>
            </a:pPr>
            <a:r>
              <a:t/>
            </a:r>
            <a:endParaRPr b="1" sz="1600">
              <a:solidFill>
                <a:schemeClr val="dk1"/>
              </a:solidFill>
              <a:highlight>
                <a:srgbClr val="FFFFFF"/>
              </a:highlight>
              <a:latin typeface="Open Sans"/>
              <a:ea typeface="Open Sans"/>
              <a:cs typeface="Open Sans"/>
              <a:sym typeface="Open Sans"/>
            </a:endParaRPr>
          </a:p>
          <a:p>
            <a:pPr indent="0" lvl="0" marL="0" rtl="0" algn="ctr">
              <a:lnSpc>
                <a:spcPct val="115000"/>
              </a:lnSpc>
              <a:spcBef>
                <a:spcPts val="0"/>
              </a:spcBef>
              <a:spcAft>
                <a:spcPts val="0"/>
              </a:spcAft>
              <a:buClr>
                <a:schemeClr val="dk1"/>
              </a:buClr>
              <a:buSzPts val="1100"/>
              <a:buFont typeface="Arial"/>
              <a:buNone/>
            </a:pPr>
            <a:r>
              <a:t/>
            </a:r>
            <a:endParaRPr b="1" sz="1600">
              <a:solidFill>
                <a:schemeClr val="dk1"/>
              </a:solidFill>
              <a:highlight>
                <a:srgbClr val="FFFFFF"/>
              </a:highlight>
              <a:latin typeface="Open Sans"/>
              <a:ea typeface="Open Sans"/>
              <a:cs typeface="Open Sans"/>
              <a:sym typeface="Open Sans"/>
            </a:endParaRPr>
          </a:p>
          <a:p>
            <a:pPr indent="0" lvl="0" marL="0" rtl="0" algn="l">
              <a:lnSpc>
                <a:spcPct val="150000"/>
              </a:lnSpc>
              <a:spcBef>
                <a:spcPts val="1000"/>
              </a:spcBef>
              <a:spcAft>
                <a:spcPts val="0"/>
              </a:spcAft>
              <a:buClr>
                <a:schemeClr val="dk1"/>
              </a:buClr>
              <a:buSzPts val="1100"/>
              <a:buFont typeface="Arial"/>
              <a:buNone/>
            </a:pPr>
            <a:r>
              <a:rPr b="1" lang="en" sz="1400">
                <a:solidFill>
                  <a:schemeClr val="dk1"/>
                </a:solidFill>
                <a:highlight>
                  <a:srgbClr val="FFFFFF"/>
                </a:highlight>
                <a:latin typeface="Open Sans"/>
                <a:ea typeface="Open Sans"/>
                <a:cs typeface="Open Sans"/>
                <a:sym typeface="Open Sans"/>
              </a:rPr>
              <a:t>Group members-(Group no. 4)</a:t>
            </a:r>
            <a:endParaRPr b="1" sz="14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Open Sans"/>
                <a:ea typeface="Open Sans"/>
                <a:cs typeface="Open Sans"/>
                <a:sym typeface="Open Sans"/>
              </a:rPr>
              <a:t>Bhanu						19535008</a:t>
            </a:r>
            <a:endParaRPr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Open Sans"/>
                <a:ea typeface="Open Sans"/>
                <a:cs typeface="Open Sans"/>
                <a:sym typeface="Open Sans"/>
              </a:rPr>
              <a:t>Mini Agarwal					19535019</a:t>
            </a:r>
            <a:endParaRPr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latin typeface="Open Sans"/>
                <a:ea typeface="Open Sans"/>
                <a:cs typeface="Open Sans"/>
                <a:sym typeface="Open Sans"/>
              </a:rPr>
              <a:t>Venkateshwara Packya Janeefa S	19535030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Generator Architecture:</a:t>
            </a:r>
            <a:endParaRPr sz="16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1600"/>
              </a:spcBef>
              <a:spcAft>
                <a:spcPts val="0"/>
              </a:spcAft>
              <a:buNone/>
            </a:pPr>
            <a:r>
              <a:t/>
            </a:r>
            <a:endParaRPr sz="1200">
              <a:latin typeface="Times New Roman"/>
              <a:ea typeface="Times New Roman"/>
              <a:cs typeface="Times New Roman"/>
              <a:sym typeface="Times New Roman"/>
            </a:endParaRPr>
          </a:p>
        </p:txBody>
      </p:sp>
      <p:pic>
        <p:nvPicPr>
          <p:cNvPr id="117" name="Google Shape;117;p22"/>
          <p:cNvPicPr preferRelativeResize="0"/>
          <p:nvPr/>
        </p:nvPicPr>
        <p:blipFill rotWithShape="1">
          <a:blip r:embed="rId3">
            <a:alphaModFix/>
          </a:blip>
          <a:srcRect b="51145" l="0" r="0" t="0"/>
          <a:stretch/>
        </p:blipFill>
        <p:spPr>
          <a:xfrm>
            <a:off x="764063" y="1176462"/>
            <a:ext cx="7615876" cy="2790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Discriminator Architecture:</a:t>
            </a:r>
            <a:endParaRPr sz="1600"/>
          </a:p>
        </p:txBody>
      </p:sp>
      <p:pic>
        <p:nvPicPr>
          <p:cNvPr id="123" name="Google Shape;123;p23"/>
          <p:cNvPicPr preferRelativeResize="0"/>
          <p:nvPr/>
        </p:nvPicPr>
        <p:blipFill rotWithShape="1">
          <a:blip r:embed="rId3">
            <a:alphaModFix/>
          </a:blip>
          <a:srcRect b="39602" l="0" r="0" t="0"/>
          <a:stretch/>
        </p:blipFill>
        <p:spPr>
          <a:xfrm>
            <a:off x="1011100" y="1024325"/>
            <a:ext cx="7121801" cy="309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8000"/>
              </a:lnSpc>
              <a:spcBef>
                <a:spcPts val="1400"/>
              </a:spcBef>
              <a:spcAft>
                <a:spcPts val="0"/>
              </a:spcAft>
              <a:buClr>
                <a:schemeClr val="dk1"/>
              </a:buClr>
              <a:buSzPts val="1100"/>
              <a:buFont typeface="Arial"/>
              <a:buNone/>
            </a:pPr>
            <a:r>
              <a:rPr lang="en" sz="1600">
                <a:highlight>
                  <a:srgbClr val="FFFFFF"/>
                </a:highlight>
                <a:latin typeface="Open Sans"/>
                <a:ea typeface="Open Sans"/>
                <a:cs typeface="Open Sans"/>
                <a:sym typeface="Open Sans"/>
              </a:rPr>
              <a:t>VGG19 Architecture:</a:t>
            </a:r>
            <a:endParaRPr sz="1600">
              <a:highlight>
                <a:srgbClr val="FFFFFF"/>
              </a:highlight>
              <a:latin typeface="Open Sans"/>
              <a:ea typeface="Open Sans"/>
              <a:cs typeface="Open Sans"/>
              <a:sym typeface="Open Sans"/>
            </a:endParaRPr>
          </a:p>
          <a:p>
            <a:pPr indent="0" lvl="0" marL="0" rtl="0" algn="l">
              <a:spcBef>
                <a:spcPts val="0"/>
              </a:spcBef>
              <a:spcAft>
                <a:spcPts val="0"/>
              </a:spcAft>
              <a:buNone/>
            </a:pPr>
            <a:r>
              <a:t/>
            </a:r>
            <a:endParaRPr/>
          </a:p>
        </p:txBody>
      </p:sp>
      <p:pic>
        <p:nvPicPr>
          <p:cNvPr id="129" name="Google Shape;129;p24"/>
          <p:cNvPicPr preferRelativeResize="0"/>
          <p:nvPr/>
        </p:nvPicPr>
        <p:blipFill rotWithShape="1">
          <a:blip r:embed="rId3">
            <a:alphaModFix/>
          </a:blip>
          <a:srcRect b="0" l="0" r="25160" t="83857"/>
          <a:stretch/>
        </p:blipFill>
        <p:spPr>
          <a:xfrm>
            <a:off x="522325" y="1229850"/>
            <a:ext cx="8099325" cy="1341900"/>
          </a:xfrm>
          <a:prstGeom prst="rect">
            <a:avLst/>
          </a:prstGeom>
          <a:noFill/>
          <a:ln>
            <a:noFill/>
          </a:ln>
        </p:spPr>
      </p:pic>
      <p:sp>
        <p:nvSpPr>
          <p:cNvPr id="130" name="Google Shape;130;p24"/>
          <p:cNvSpPr/>
          <p:nvPr/>
        </p:nvSpPr>
        <p:spPr>
          <a:xfrm>
            <a:off x="6606750" y="1017725"/>
            <a:ext cx="332400" cy="14409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p:nvPr/>
        </p:nvSpPr>
        <p:spPr>
          <a:xfrm>
            <a:off x="5143500" y="278750"/>
            <a:ext cx="3746400" cy="572700"/>
          </a:xfrm>
          <a:prstGeom prst="wedgeRoundRectCallout">
            <a:avLst>
              <a:gd fmla="val -5913" name="adj1"/>
              <a:gd fmla="val 7056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Feature maps obtained after conv4_block5 are compared to calculate content loss.</a:t>
            </a:r>
            <a:endParaRPr/>
          </a:p>
        </p:txBody>
      </p:sp>
      <p:sp>
        <p:nvSpPr>
          <p:cNvPr id="132" name="Google Shape;132;p24"/>
          <p:cNvSpPr txBox="1"/>
          <p:nvPr/>
        </p:nvSpPr>
        <p:spPr>
          <a:xfrm>
            <a:off x="522325" y="3004075"/>
            <a:ext cx="8124000" cy="1906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404040"/>
              </a:buClr>
              <a:buSzPts val="1400"/>
              <a:buAutoNum type="arabicPeriod"/>
            </a:pPr>
            <a:r>
              <a:rPr lang="en">
                <a:solidFill>
                  <a:srgbClr val="404040"/>
                </a:solidFill>
                <a:highlight>
                  <a:srgbClr val="FFFFFF"/>
                </a:highlight>
              </a:rPr>
              <a:t>VGG-19 is a convolutional neural network that is trained on more than a million images from the ImageNet database[2]</a:t>
            </a:r>
            <a:endParaRPr>
              <a:solidFill>
                <a:srgbClr val="404040"/>
              </a:solidFill>
              <a:highlight>
                <a:srgbClr val="FFFFFF"/>
              </a:highlight>
            </a:endParaRPr>
          </a:p>
          <a:p>
            <a:pPr indent="0" lvl="0" marL="457200" rtl="0" algn="l">
              <a:spcBef>
                <a:spcPts val="0"/>
              </a:spcBef>
              <a:spcAft>
                <a:spcPts val="0"/>
              </a:spcAft>
              <a:buNone/>
            </a:pPr>
            <a:r>
              <a:t/>
            </a:r>
            <a:endParaRPr>
              <a:solidFill>
                <a:srgbClr val="404040"/>
              </a:solidFill>
              <a:highlight>
                <a:srgbClr val="FFFFFF"/>
              </a:highlight>
            </a:endParaRPr>
          </a:p>
          <a:p>
            <a:pPr indent="-317500" lvl="0" marL="457200" rtl="0" algn="l">
              <a:spcBef>
                <a:spcPts val="0"/>
              </a:spcBef>
              <a:spcAft>
                <a:spcPts val="0"/>
              </a:spcAft>
              <a:buClr>
                <a:srgbClr val="404040"/>
              </a:buClr>
              <a:buSzPts val="1400"/>
              <a:buAutoNum type="arabicPeriod"/>
            </a:pPr>
            <a:r>
              <a:rPr lang="en">
                <a:solidFill>
                  <a:srgbClr val="404040"/>
                </a:solidFill>
                <a:highlight>
                  <a:srgbClr val="FFFFFF"/>
                </a:highlight>
              </a:rPr>
              <a:t>The network is 19 layers deep and can classify images into 1000 object categories, such as keyboard, mouse, pencil, and many animals. </a:t>
            </a:r>
            <a:endParaRPr>
              <a:solidFill>
                <a:srgbClr val="404040"/>
              </a:solidFill>
              <a:highlight>
                <a:srgbClr val="FFFFFF"/>
              </a:highlight>
            </a:endParaRPr>
          </a:p>
          <a:p>
            <a:pPr indent="0" lvl="0" marL="457200" rtl="0" algn="l">
              <a:spcBef>
                <a:spcPts val="0"/>
              </a:spcBef>
              <a:spcAft>
                <a:spcPts val="0"/>
              </a:spcAft>
              <a:buNone/>
            </a:pPr>
            <a:r>
              <a:t/>
            </a:r>
            <a:endParaRPr>
              <a:solidFill>
                <a:srgbClr val="404040"/>
              </a:solidFill>
              <a:highlight>
                <a:srgbClr val="FFFFFF"/>
              </a:highlight>
            </a:endParaRPr>
          </a:p>
          <a:p>
            <a:pPr indent="-317500" lvl="0" marL="457200" rtl="0" algn="l">
              <a:spcBef>
                <a:spcPts val="0"/>
              </a:spcBef>
              <a:spcAft>
                <a:spcPts val="0"/>
              </a:spcAft>
              <a:buClr>
                <a:srgbClr val="404040"/>
              </a:buClr>
              <a:buSzPts val="1400"/>
              <a:buAutoNum type="arabicPeriod"/>
            </a:pPr>
            <a:r>
              <a:rPr lang="en">
                <a:solidFill>
                  <a:srgbClr val="404040"/>
                </a:solidFill>
                <a:highlight>
                  <a:srgbClr val="FFFFFF"/>
                </a:highlight>
              </a:rPr>
              <a:t>As a result, the network has learned rich feature representations for a wide range of images.</a:t>
            </a:r>
            <a:endParaRPr>
              <a:solidFill>
                <a:srgbClr val="404040"/>
              </a:solidFill>
              <a:highlight>
                <a:srgbClr val="FFFFFF"/>
              </a:highlight>
            </a:endParaRPr>
          </a:p>
          <a:p>
            <a:pPr indent="0" lvl="0" marL="0" rtl="0" algn="l">
              <a:spcBef>
                <a:spcPts val="0"/>
              </a:spcBef>
              <a:spcAft>
                <a:spcPts val="0"/>
              </a:spcAft>
              <a:buNone/>
            </a:pPr>
            <a:r>
              <a:rPr lang="en" sz="1000">
                <a:solidFill>
                  <a:srgbClr val="404040"/>
                </a:solidFill>
                <a:highlight>
                  <a:srgbClr val="FFFFFF"/>
                </a:highlight>
              </a:rPr>
              <a:t>.</a:t>
            </a:r>
            <a:endParaRPr sz="1000">
              <a:solidFill>
                <a:srgbClr val="404040"/>
              </a:solidFill>
              <a:highlight>
                <a:srgbClr val="FFFFFF"/>
              </a:highlight>
            </a:endParaRPr>
          </a:p>
          <a:p>
            <a:pPr indent="0" lvl="0" marL="0" rtl="0" algn="l">
              <a:spcBef>
                <a:spcPts val="0"/>
              </a:spcBef>
              <a:spcAft>
                <a:spcPts val="0"/>
              </a:spcAft>
              <a:buNone/>
            </a:pPr>
            <a:r>
              <a:t/>
            </a:r>
            <a:endParaRPr sz="1000">
              <a:solidFill>
                <a:srgbClr val="404040"/>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Loss function(Perceptual Loss)</a:t>
            </a:r>
            <a:endParaRPr/>
          </a:p>
        </p:txBody>
      </p:sp>
      <p:sp>
        <p:nvSpPr>
          <p:cNvPr id="138" name="Google Shape;138;p25"/>
          <p:cNvSpPr txBox="1"/>
          <p:nvPr>
            <p:ph idx="1" type="body"/>
          </p:nvPr>
        </p:nvSpPr>
        <p:spPr>
          <a:xfrm>
            <a:off x="311688" y="1268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Clr>
                <a:srgbClr val="000000"/>
              </a:buClr>
              <a:buSzPts val="1800"/>
              <a:buAutoNum type="arabicPeriod"/>
            </a:pPr>
            <a:r>
              <a:rPr lang="en">
                <a:solidFill>
                  <a:srgbClr val="000000"/>
                </a:solidFill>
              </a:rPr>
              <a:t>Content Loss:</a:t>
            </a:r>
            <a:endParaRPr>
              <a:solidFill>
                <a:srgbClr val="000000"/>
              </a:solidFill>
            </a:endParaRPr>
          </a:p>
          <a:p>
            <a:pPr indent="0" lvl="0" marL="1371600" rtl="0" algn="l">
              <a:spcBef>
                <a:spcPts val="1600"/>
              </a:spcBef>
              <a:spcAft>
                <a:spcPts val="0"/>
              </a:spcAft>
              <a:buNone/>
            </a:pPr>
            <a:r>
              <a:t/>
            </a:r>
            <a:endParaRPr sz="1400">
              <a:solidFill>
                <a:srgbClr val="000000"/>
              </a:solidFill>
            </a:endParaRPr>
          </a:p>
          <a:p>
            <a:pPr indent="0" lvl="0" marL="13716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Adversarial Loss:</a:t>
            </a:r>
            <a:endParaRPr>
              <a:solidFill>
                <a:srgbClr val="000000"/>
              </a:solidFill>
            </a:endParaRPr>
          </a:p>
          <a:p>
            <a:pPr indent="0" lvl="0" marL="0" rtl="0" algn="l">
              <a:spcBef>
                <a:spcPts val="1600"/>
              </a:spcBef>
              <a:spcAft>
                <a:spcPts val="1600"/>
              </a:spcAft>
              <a:buNone/>
            </a:pPr>
            <a:r>
              <a:t/>
            </a:r>
            <a:endParaRPr/>
          </a:p>
        </p:txBody>
      </p:sp>
      <p:pic>
        <p:nvPicPr>
          <p:cNvPr id="139" name="Google Shape;139;p25"/>
          <p:cNvPicPr preferRelativeResize="0"/>
          <p:nvPr/>
        </p:nvPicPr>
        <p:blipFill rotWithShape="1">
          <a:blip r:embed="rId3">
            <a:alphaModFix/>
          </a:blip>
          <a:srcRect b="40948" l="33218" r="39662" t="45690"/>
          <a:stretch/>
        </p:blipFill>
        <p:spPr>
          <a:xfrm>
            <a:off x="1963525" y="1034650"/>
            <a:ext cx="5216952" cy="1445874"/>
          </a:xfrm>
          <a:prstGeom prst="rect">
            <a:avLst/>
          </a:prstGeom>
          <a:noFill/>
          <a:ln>
            <a:noFill/>
          </a:ln>
        </p:spPr>
      </p:pic>
      <p:pic>
        <p:nvPicPr>
          <p:cNvPr id="140" name="Google Shape;140;p25"/>
          <p:cNvPicPr preferRelativeResize="0"/>
          <p:nvPr/>
        </p:nvPicPr>
        <p:blipFill rotWithShape="1">
          <a:blip r:embed="rId4">
            <a:alphaModFix/>
          </a:blip>
          <a:srcRect b="40274" l="37784" r="19764" t="48590"/>
          <a:stretch/>
        </p:blipFill>
        <p:spPr>
          <a:xfrm>
            <a:off x="1324113" y="2737050"/>
            <a:ext cx="6495773" cy="958400"/>
          </a:xfrm>
          <a:prstGeom prst="rect">
            <a:avLst/>
          </a:prstGeom>
          <a:noFill/>
          <a:ln>
            <a:noFill/>
          </a:ln>
        </p:spPr>
      </p:pic>
      <p:pic>
        <p:nvPicPr>
          <p:cNvPr id="141" name="Google Shape;141;p25"/>
          <p:cNvPicPr preferRelativeResize="0"/>
          <p:nvPr/>
        </p:nvPicPr>
        <p:blipFill rotWithShape="1">
          <a:blip r:embed="rId4">
            <a:alphaModFix/>
          </a:blip>
          <a:srcRect b="21906" l="37785" r="32989" t="69540"/>
          <a:stretch/>
        </p:blipFill>
        <p:spPr>
          <a:xfrm>
            <a:off x="1409550" y="4099825"/>
            <a:ext cx="4354373" cy="71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311700" y="467425"/>
            <a:ext cx="8520600" cy="4101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dk1"/>
                </a:solidFill>
              </a:rPr>
              <a:t>Training is done in two Phases:</a:t>
            </a:r>
            <a:endParaRPr sz="1600">
              <a:solidFill>
                <a:schemeClr val="dk1"/>
              </a:solidFill>
            </a:endParaRPr>
          </a:p>
          <a:p>
            <a:pPr indent="0" lvl="0" marL="0" rtl="0" algn="just">
              <a:spcBef>
                <a:spcPts val="0"/>
              </a:spcBef>
              <a:spcAft>
                <a:spcPts val="0"/>
              </a:spcAft>
              <a:buNone/>
            </a:pPr>
            <a:r>
              <a:t/>
            </a:r>
            <a:endParaRPr sz="1400">
              <a:solidFill>
                <a:schemeClr val="dk1"/>
              </a:solidFill>
            </a:endParaRPr>
          </a:p>
          <a:p>
            <a:pPr indent="-317500" lvl="0" marL="457200" rtl="0" algn="just">
              <a:spcBef>
                <a:spcPts val="0"/>
              </a:spcBef>
              <a:spcAft>
                <a:spcPts val="0"/>
              </a:spcAft>
              <a:buClr>
                <a:schemeClr val="dk1"/>
              </a:buClr>
              <a:buSzPts val="1400"/>
              <a:buAutoNum type="arabicPeriod"/>
            </a:pPr>
            <a:r>
              <a:rPr lang="en" sz="1400">
                <a:solidFill>
                  <a:schemeClr val="dk1"/>
                </a:solidFill>
              </a:rPr>
              <a:t>Generator Training</a:t>
            </a:r>
            <a:endParaRPr sz="1400">
              <a:solidFill>
                <a:schemeClr val="dk1"/>
              </a:solidFill>
            </a:endParaRPr>
          </a:p>
          <a:p>
            <a:pPr indent="-317500" lvl="0" marL="914400" rtl="0" algn="just">
              <a:spcBef>
                <a:spcPts val="0"/>
              </a:spcBef>
              <a:spcAft>
                <a:spcPts val="0"/>
              </a:spcAft>
              <a:buClr>
                <a:schemeClr val="dk1"/>
              </a:buClr>
              <a:buSzPts val="1400"/>
              <a:buChar char="-"/>
            </a:pPr>
            <a:r>
              <a:rPr lang="en" sz="1400">
                <a:solidFill>
                  <a:schemeClr val="dk1"/>
                </a:solidFill>
              </a:rPr>
              <a:t>HR images are downsampled to LR by using bicubic Downsampling.</a:t>
            </a:r>
            <a:endParaRPr sz="1400">
              <a:solidFill>
                <a:schemeClr val="dk1"/>
              </a:solidFill>
            </a:endParaRPr>
          </a:p>
          <a:p>
            <a:pPr indent="-317500" lvl="0" marL="914400" rtl="0" algn="just">
              <a:spcBef>
                <a:spcPts val="0"/>
              </a:spcBef>
              <a:spcAft>
                <a:spcPts val="0"/>
              </a:spcAft>
              <a:buClr>
                <a:schemeClr val="dk1"/>
              </a:buClr>
              <a:buSzPts val="1400"/>
              <a:buChar char="-"/>
            </a:pPr>
            <a:r>
              <a:rPr lang="en" sz="1400">
                <a:solidFill>
                  <a:schemeClr val="dk1"/>
                </a:solidFill>
              </a:rPr>
              <a:t>The generated LR image is passed through the generator which upsamples the image and gives SR image.</a:t>
            </a:r>
            <a:endParaRPr sz="1400">
              <a:solidFill>
                <a:schemeClr val="dk1"/>
              </a:solidFill>
            </a:endParaRPr>
          </a:p>
          <a:p>
            <a:pPr indent="-317500" lvl="0" marL="914400" rtl="0" algn="just">
              <a:spcBef>
                <a:spcPts val="0"/>
              </a:spcBef>
              <a:spcAft>
                <a:spcPts val="0"/>
              </a:spcAft>
              <a:buClr>
                <a:schemeClr val="dk1"/>
              </a:buClr>
              <a:buSzPts val="1400"/>
              <a:buChar char="-"/>
            </a:pPr>
            <a:r>
              <a:rPr lang="en" sz="1400">
                <a:solidFill>
                  <a:schemeClr val="dk1"/>
                </a:solidFill>
              </a:rPr>
              <a:t>Loss is calculated as Mean Squared Error(MSE) between the SR and HR image which is backpropagated back to train the generator.</a:t>
            </a:r>
            <a:endParaRPr sz="1400">
              <a:solidFill>
                <a:schemeClr val="dk1"/>
              </a:solidFill>
            </a:endParaRPr>
          </a:p>
          <a:p>
            <a:pPr indent="0" lvl="0" marL="457200" rtl="0" algn="just">
              <a:spcBef>
                <a:spcPts val="0"/>
              </a:spcBef>
              <a:spcAft>
                <a:spcPts val="0"/>
              </a:spcAft>
              <a:buNone/>
            </a:pPr>
            <a:r>
              <a:t/>
            </a:r>
            <a:endParaRPr sz="1400">
              <a:solidFill>
                <a:schemeClr val="dk1"/>
              </a:solidFill>
            </a:endParaRPr>
          </a:p>
          <a:p>
            <a:pPr indent="-317500" lvl="0" marL="457200" rtl="0" algn="just">
              <a:spcBef>
                <a:spcPts val="0"/>
              </a:spcBef>
              <a:spcAft>
                <a:spcPts val="0"/>
              </a:spcAft>
              <a:buClr>
                <a:schemeClr val="dk1"/>
              </a:buClr>
              <a:buSzPts val="1400"/>
              <a:buAutoNum type="arabicPeriod"/>
            </a:pPr>
            <a:r>
              <a:rPr lang="en" sz="1400">
                <a:solidFill>
                  <a:schemeClr val="dk1"/>
                </a:solidFill>
              </a:rPr>
              <a:t>GAN(Generative Adversarial Network) Training</a:t>
            </a:r>
            <a:endParaRPr sz="1400">
              <a:solidFill>
                <a:schemeClr val="dk1"/>
              </a:solidFill>
            </a:endParaRPr>
          </a:p>
          <a:p>
            <a:pPr indent="-317500" lvl="0" marL="914400" rtl="0" algn="just">
              <a:spcBef>
                <a:spcPts val="0"/>
              </a:spcBef>
              <a:spcAft>
                <a:spcPts val="0"/>
              </a:spcAft>
              <a:buClr>
                <a:schemeClr val="dk1"/>
              </a:buClr>
              <a:buSzPts val="1400"/>
              <a:buChar char="-"/>
            </a:pPr>
            <a:r>
              <a:rPr lang="en" sz="1400">
                <a:solidFill>
                  <a:schemeClr val="dk1"/>
                </a:solidFill>
              </a:rPr>
              <a:t>In this phase both generator and discriminator are alternatively trained.</a:t>
            </a:r>
            <a:endParaRPr sz="1400">
              <a:solidFill>
                <a:schemeClr val="dk1"/>
              </a:solidFill>
            </a:endParaRPr>
          </a:p>
          <a:p>
            <a:pPr indent="-317500" lvl="0" marL="914400" rtl="0" algn="just">
              <a:spcBef>
                <a:spcPts val="0"/>
              </a:spcBef>
              <a:spcAft>
                <a:spcPts val="0"/>
              </a:spcAft>
              <a:buClr>
                <a:schemeClr val="dk1"/>
              </a:buClr>
              <a:buSzPts val="1400"/>
              <a:buChar char="-"/>
            </a:pPr>
            <a:r>
              <a:rPr lang="en" sz="1400">
                <a:solidFill>
                  <a:schemeClr val="dk1"/>
                </a:solidFill>
              </a:rPr>
              <a:t>Firstly, the generator’s weights are updated according to the total loss(perceptual loss).</a:t>
            </a:r>
            <a:endParaRPr sz="1400">
              <a:solidFill>
                <a:schemeClr val="dk1"/>
              </a:solidFill>
            </a:endParaRPr>
          </a:p>
          <a:p>
            <a:pPr indent="-317500" lvl="0" marL="914400" rtl="0" algn="just">
              <a:spcBef>
                <a:spcPts val="0"/>
              </a:spcBef>
              <a:spcAft>
                <a:spcPts val="0"/>
              </a:spcAft>
              <a:buClr>
                <a:schemeClr val="dk1"/>
              </a:buClr>
              <a:buSzPts val="1400"/>
              <a:buChar char="-"/>
            </a:pPr>
            <a:r>
              <a:rPr lang="en" sz="1400">
                <a:solidFill>
                  <a:schemeClr val="dk1"/>
                </a:solidFill>
              </a:rPr>
              <a:t>Secondly, the discriminator’s weights are updated according to the Adversarial loss.</a:t>
            </a:r>
            <a:endParaRPr sz="1400">
              <a:solidFill>
                <a:schemeClr val="dk1"/>
              </a:solidFill>
            </a:endParaRPr>
          </a:p>
          <a:p>
            <a:pPr indent="-317500" lvl="0" marL="914400" rtl="0" algn="just">
              <a:spcBef>
                <a:spcPts val="0"/>
              </a:spcBef>
              <a:spcAft>
                <a:spcPts val="0"/>
              </a:spcAft>
              <a:buClr>
                <a:schemeClr val="dk1"/>
              </a:buClr>
              <a:buSzPts val="1400"/>
              <a:buChar char="-"/>
            </a:pPr>
            <a:r>
              <a:rPr lang="en" sz="1400">
                <a:solidFill>
                  <a:schemeClr val="dk1"/>
                </a:solidFill>
              </a:rPr>
              <a:t>The above two steps are repeated for the training of GAN.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used</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lnSpc>
                <a:spcPct val="150000"/>
              </a:lnSpc>
              <a:spcBef>
                <a:spcPts val="0"/>
              </a:spcBef>
              <a:spcAft>
                <a:spcPts val="0"/>
              </a:spcAft>
              <a:buNone/>
            </a:pPr>
            <a:r>
              <a:t/>
            </a:r>
            <a:endParaRPr>
              <a:solidFill>
                <a:schemeClr val="dk1"/>
              </a:solidFill>
              <a:highlight>
                <a:srgbClr val="FFFFFF"/>
              </a:highlight>
            </a:endParaRPr>
          </a:p>
          <a:p>
            <a:pPr indent="-88900" lvl="0" marL="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T</a:t>
            </a:r>
            <a:r>
              <a:rPr lang="en" sz="1400">
                <a:solidFill>
                  <a:schemeClr val="dk1"/>
                </a:solidFill>
                <a:highlight>
                  <a:srgbClr val="FFFFFF"/>
                </a:highlight>
              </a:rPr>
              <a:t>raining: </a:t>
            </a:r>
            <a:r>
              <a:rPr lang="en" sz="1400">
                <a:solidFill>
                  <a:schemeClr val="dk1"/>
                </a:solidFill>
                <a:highlight>
                  <a:srgbClr val="FFFFFF"/>
                </a:highlight>
              </a:rPr>
              <a:t>DIV2K dataset (800 Images) </a:t>
            </a:r>
            <a:endParaRPr sz="1400">
              <a:solidFill>
                <a:schemeClr val="dk1"/>
              </a:solidFill>
              <a:highlight>
                <a:srgbClr val="FFFFFF"/>
              </a:highlight>
            </a:endParaRPr>
          </a:p>
          <a:p>
            <a:pPr indent="-88900" lvl="0" marL="0" rtl="0" algn="l">
              <a:lnSpc>
                <a:spcPct val="150000"/>
              </a:lnSpc>
              <a:spcBef>
                <a:spcPts val="0"/>
              </a:spcBef>
              <a:spcAft>
                <a:spcPts val="0"/>
              </a:spcAft>
              <a:buClr>
                <a:srgbClr val="24292E"/>
              </a:buClr>
              <a:buSzPts val="1400"/>
              <a:buChar char="●"/>
            </a:pPr>
            <a:r>
              <a:rPr lang="en" sz="1400">
                <a:solidFill>
                  <a:schemeClr val="dk1"/>
                </a:solidFill>
                <a:highlight>
                  <a:srgbClr val="FFFFFF"/>
                </a:highlight>
              </a:rPr>
              <a:t>Testing: Set5</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2400">
                <a:solidFill>
                  <a:srgbClr val="24292E"/>
                </a:solidFill>
                <a:highlight>
                  <a:srgbClr val="FFFFFF"/>
                </a:highlight>
              </a:rPr>
              <a:t>Data reading &amp; LR generation, with support for heterogeneous &amp; multiformat images</a:t>
            </a:r>
            <a:endParaRPr b="1" sz="2400">
              <a:solidFill>
                <a:srgbClr val="24292E"/>
              </a:solidFill>
              <a:highlight>
                <a:srgbClr val="FFFFFF"/>
              </a:highlight>
            </a:endParaRPr>
          </a:p>
          <a:p>
            <a:pPr indent="0" lvl="0" marL="0" rtl="0" algn="l">
              <a:spcBef>
                <a:spcPts val="1200"/>
              </a:spcBef>
              <a:spcAft>
                <a:spcPts val="0"/>
              </a:spcAft>
              <a:buNone/>
            </a:pPr>
            <a:r>
              <a:t/>
            </a:r>
            <a:endParaRPr b="1" sz="2400">
              <a:solidFill>
                <a:srgbClr val="24292E"/>
              </a:solidFill>
              <a:highlight>
                <a:srgbClr val="FFFFFF"/>
              </a:highlight>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just">
              <a:lnSpc>
                <a:spcPct val="150000"/>
              </a:lnSpc>
              <a:spcBef>
                <a:spcPts val="0"/>
              </a:spcBef>
              <a:spcAft>
                <a:spcPts val="0"/>
              </a:spcAft>
              <a:buNone/>
            </a:pPr>
            <a:r>
              <a:t/>
            </a:r>
            <a:endParaRPr sz="1400">
              <a:solidFill>
                <a:schemeClr val="dk1"/>
              </a:solidFill>
              <a:highlight>
                <a:srgbClr val="FFFFFF"/>
              </a:highlight>
            </a:endParaRPr>
          </a:p>
          <a:p>
            <a:pPr indent="-317500" lvl="0" marL="228600" rtl="0" algn="just">
              <a:lnSpc>
                <a:spcPct val="150000"/>
              </a:lnSpc>
              <a:spcBef>
                <a:spcPts val="1200"/>
              </a:spcBef>
              <a:spcAft>
                <a:spcPts val="0"/>
              </a:spcAft>
              <a:buClr>
                <a:schemeClr val="dk1"/>
              </a:buClr>
              <a:buSzPts val="1400"/>
              <a:buChar char="●"/>
            </a:pPr>
            <a:r>
              <a:rPr lang="en" sz="1400">
                <a:solidFill>
                  <a:schemeClr val="dk1"/>
                </a:solidFill>
                <a:highlight>
                  <a:srgbClr val="FFFFFF"/>
                </a:highlight>
              </a:rPr>
              <a:t>In the datasets both LR and HR images of required dimensions are not present, therefore we have only collected HR images and then converted them in LR images using bicubic downsampling.</a:t>
            </a:r>
            <a:endParaRPr sz="1400">
              <a:solidFill>
                <a:schemeClr val="dk1"/>
              </a:solidFill>
              <a:highlight>
                <a:srgbClr val="FFFFFF"/>
              </a:highlight>
            </a:endParaRPr>
          </a:p>
          <a:p>
            <a:pPr indent="-317500" lvl="0" marL="228600" rtl="0" algn="just">
              <a:lnSpc>
                <a:spcPct val="150000"/>
              </a:lnSpc>
              <a:spcBef>
                <a:spcPts val="0"/>
              </a:spcBef>
              <a:spcAft>
                <a:spcPts val="0"/>
              </a:spcAft>
              <a:buClr>
                <a:schemeClr val="dk1"/>
              </a:buClr>
              <a:buSzPts val="1400"/>
              <a:buChar char="●"/>
            </a:pPr>
            <a:r>
              <a:rPr lang="en" sz="1400">
                <a:solidFill>
                  <a:schemeClr val="dk1"/>
                </a:solidFill>
                <a:highlight>
                  <a:srgbClr val="FFFFFF"/>
                </a:highlight>
              </a:rPr>
              <a:t>During the training phase, we are dividing both LR and HR images into patches of 24*24 and 96*96 resolution respectively</a:t>
            </a:r>
            <a:r>
              <a:rPr lang="en" sz="1400">
                <a:solidFill>
                  <a:srgbClr val="24292E"/>
                </a:solidFill>
                <a:highlight>
                  <a:srgbClr val="FFFFFF"/>
                </a:highlight>
              </a:rPr>
              <a:t>.</a:t>
            </a:r>
            <a:endParaRPr sz="1400">
              <a:solidFill>
                <a:srgbClr val="24292E"/>
              </a:solidFill>
              <a:highlight>
                <a:srgbClr val="FFFFFF"/>
              </a:highlight>
            </a:endParaRPr>
          </a:p>
          <a:p>
            <a:pPr indent="-317500" lvl="0" marL="228600" rtl="0" algn="just">
              <a:lnSpc>
                <a:spcPct val="150000"/>
              </a:lnSpc>
              <a:spcBef>
                <a:spcPts val="0"/>
              </a:spcBef>
              <a:spcAft>
                <a:spcPts val="0"/>
              </a:spcAft>
              <a:buClr>
                <a:schemeClr val="dk1"/>
              </a:buClr>
              <a:buSzPts val="1400"/>
              <a:buChar char="●"/>
            </a:pPr>
            <a:r>
              <a:rPr lang="en" sz="1400">
                <a:solidFill>
                  <a:schemeClr val="dk1"/>
                </a:solidFill>
                <a:highlight>
                  <a:srgbClr val="FFFFFF"/>
                </a:highlight>
              </a:rPr>
              <a:t>The LR images are scaled in between the range of 0 to 1 and HR images are scaled in between the range of -1 to 1.</a:t>
            </a:r>
            <a:endParaRPr sz="1400">
              <a:solidFill>
                <a:schemeClr val="dk1"/>
              </a:solidFill>
              <a:highlight>
                <a:srgbClr val="FFFFFF"/>
              </a:highlight>
            </a:endParaRPr>
          </a:p>
          <a:p>
            <a:pPr indent="0" lvl="0" marL="0" rtl="0" algn="just">
              <a:spcBef>
                <a:spcPts val="12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0" lvl="0" marL="0" rtl="0" algn="just">
              <a:spcBef>
                <a:spcPts val="0"/>
              </a:spcBef>
              <a:spcAft>
                <a:spcPts val="0"/>
              </a:spcAft>
              <a:buClr>
                <a:schemeClr val="dk1"/>
              </a:buClr>
              <a:buSzPts val="1100"/>
              <a:buFont typeface="Arial"/>
              <a:buNone/>
            </a:pPr>
            <a:r>
              <a:rPr lang="en" sz="1400">
                <a:solidFill>
                  <a:schemeClr val="dk1"/>
                </a:solidFill>
              </a:rPr>
              <a:t>There are two approaches for patching of images:</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The image is first downsampled and then broken down into patches for further processing.</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The HR image is first broken down into patches of small size and then is downsampled for further processing.</a:t>
            </a:r>
            <a:endParaRPr sz="1400">
              <a:solidFill>
                <a:schemeClr val="dk1"/>
              </a:solidFill>
            </a:endParaRPr>
          </a:p>
          <a:p>
            <a:pPr indent="0" lvl="0" marL="914400" rtl="0" algn="just">
              <a:lnSpc>
                <a:spcPct val="150000"/>
              </a:lnSpc>
              <a:spcBef>
                <a:spcPts val="0"/>
              </a:spcBef>
              <a:spcAft>
                <a:spcPts val="0"/>
              </a:spcAft>
              <a:buClr>
                <a:schemeClr val="dk1"/>
              </a:buClr>
              <a:buSzPts val="1100"/>
              <a:buFont typeface="Arial"/>
              <a:buNone/>
            </a:pPr>
            <a:r>
              <a:t/>
            </a:r>
            <a:endParaRPr sz="1100">
              <a:solidFill>
                <a:srgbClr val="24292E"/>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397100"/>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Clr>
                <a:schemeClr val="dk1"/>
              </a:buClr>
              <a:buSzPts val="1100"/>
              <a:buFont typeface="Arial"/>
              <a:buNone/>
            </a:pPr>
            <a:r>
              <a:rPr lang="en">
                <a:highlight>
                  <a:srgbClr val="FFFFFF"/>
                </a:highlight>
              </a:rPr>
              <a:t>Training Details:</a:t>
            </a:r>
            <a:endParaRPr/>
          </a:p>
        </p:txBody>
      </p:sp>
      <p:sp>
        <p:nvSpPr>
          <p:cNvPr id="169" name="Google Shape;169;p30"/>
          <p:cNvSpPr txBox="1"/>
          <p:nvPr>
            <p:ph idx="1" type="body"/>
          </p:nvPr>
        </p:nvSpPr>
        <p:spPr>
          <a:xfrm>
            <a:off x="311700" y="1134950"/>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We have trained our network on Google Collaboratory which provides a single 12GB NVIDIA Tesla K80 GPU using 800 images(after preprocessing) obtained from DIV2K dataset.</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Adam optimiser is used with beta=0.9. </a:t>
            </a:r>
            <a:endParaRPr sz="1400">
              <a:solidFill>
                <a:schemeClr val="dk1"/>
              </a:solidFill>
              <a:highlight>
                <a:srgbClr val="FFFFFF"/>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rgbClr val="FFFFFF"/>
                </a:highlight>
              </a:rPr>
              <a:t>SRCNN network is trained with 10^-4  </a:t>
            </a:r>
            <a:r>
              <a:rPr lang="en" sz="1400">
                <a:solidFill>
                  <a:schemeClr val="dk1"/>
                </a:solidFill>
              </a:rPr>
              <a:t>learning rate.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Updations made to the generator and discriminator are in alternate manner.</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During testing batch-normalisation update is removed so the input deterministically depends only on the input.</a:t>
            </a:r>
            <a:endParaRPr sz="1400">
              <a:solidFill>
                <a:schemeClr val="dk1"/>
              </a:solidFill>
            </a:endParaRPr>
          </a:p>
          <a:p>
            <a:pPr indent="0" lvl="0" marL="0" rtl="0" algn="l">
              <a:spcBef>
                <a:spcPts val="1200"/>
              </a:spcBef>
              <a:spcAft>
                <a:spcPts val="16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31"/>
          <p:cNvPicPr preferRelativeResize="0"/>
          <p:nvPr/>
        </p:nvPicPr>
        <p:blipFill rotWithShape="1">
          <a:blip r:embed="rId3">
            <a:alphaModFix/>
          </a:blip>
          <a:srcRect b="42857" l="0" r="50514" t="0"/>
          <a:stretch/>
        </p:blipFill>
        <p:spPr>
          <a:xfrm>
            <a:off x="374900" y="1268650"/>
            <a:ext cx="1914525" cy="2228850"/>
          </a:xfrm>
          <a:prstGeom prst="rect">
            <a:avLst/>
          </a:prstGeom>
          <a:noFill/>
          <a:ln>
            <a:noFill/>
          </a:ln>
        </p:spPr>
      </p:pic>
      <p:pic>
        <p:nvPicPr>
          <p:cNvPr id="177" name="Google Shape;177;p31"/>
          <p:cNvPicPr preferRelativeResize="0"/>
          <p:nvPr/>
        </p:nvPicPr>
        <p:blipFill rotWithShape="1">
          <a:blip r:embed="rId4">
            <a:alphaModFix/>
          </a:blip>
          <a:srcRect b="43233" l="0" r="51545" t="0"/>
          <a:stretch/>
        </p:blipFill>
        <p:spPr>
          <a:xfrm>
            <a:off x="3313725" y="1249600"/>
            <a:ext cx="1914525" cy="2266950"/>
          </a:xfrm>
          <a:prstGeom prst="rect">
            <a:avLst/>
          </a:prstGeom>
          <a:noFill/>
          <a:ln>
            <a:noFill/>
          </a:ln>
        </p:spPr>
      </p:pic>
      <p:pic>
        <p:nvPicPr>
          <p:cNvPr id="178" name="Google Shape;178;p31"/>
          <p:cNvPicPr preferRelativeResize="0"/>
          <p:nvPr/>
        </p:nvPicPr>
        <p:blipFill rotWithShape="1">
          <a:blip r:embed="rId5">
            <a:alphaModFix/>
          </a:blip>
          <a:srcRect b="41027" l="0" r="49484" t="0"/>
          <a:stretch/>
        </p:blipFill>
        <p:spPr>
          <a:xfrm>
            <a:off x="6313900" y="1278175"/>
            <a:ext cx="1905000" cy="2238375"/>
          </a:xfrm>
          <a:prstGeom prst="rect">
            <a:avLst/>
          </a:prstGeom>
          <a:noFill/>
          <a:ln>
            <a:noFill/>
          </a:ln>
        </p:spPr>
      </p:pic>
      <p:sp>
        <p:nvSpPr>
          <p:cNvPr id="179" name="Google Shape;179;p31"/>
          <p:cNvSpPr txBox="1"/>
          <p:nvPr/>
        </p:nvSpPr>
        <p:spPr>
          <a:xfrm>
            <a:off x="569550" y="3583800"/>
            <a:ext cx="1682400" cy="30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PSNR: 32.50283199</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SRCNN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0" name="Google Shape;180;p31"/>
          <p:cNvSpPr txBox="1"/>
          <p:nvPr/>
        </p:nvSpPr>
        <p:spPr>
          <a:xfrm>
            <a:off x="3469900" y="3601325"/>
            <a:ext cx="1682400" cy="24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PSNR:31.87665999</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SRGAN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1" name="Google Shape;181;p31"/>
          <p:cNvSpPr txBox="1"/>
          <p:nvPr/>
        </p:nvSpPr>
        <p:spPr>
          <a:xfrm>
            <a:off x="6475375" y="3618850"/>
            <a:ext cx="1533300" cy="19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PSNR:30.83307666</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54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Abstract</a:t>
            </a:r>
            <a:endParaRPr sz="1800"/>
          </a:p>
        </p:txBody>
      </p:sp>
      <p:sp>
        <p:nvSpPr>
          <p:cNvPr id="61" name="Google Shape;61;p14"/>
          <p:cNvSpPr txBox="1"/>
          <p:nvPr>
            <p:ph idx="1" type="body"/>
          </p:nvPr>
        </p:nvSpPr>
        <p:spPr>
          <a:xfrm>
            <a:off x="311700" y="1392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rPr>
              <a:t>Problem</a:t>
            </a:r>
            <a:endParaRPr sz="1400">
              <a:solidFill>
                <a:schemeClr val="dk1"/>
              </a:solidFill>
            </a:endParaRPr>
          </a:p>
          <a:p>
            <a:pPr indent="0" lvl="0" marL="0" rtl="0" algn="l">
              <a:lnSpc>
                <a:spcPct val="100000"/>
              </a:lnSpc>
              <a:spcBef>
                <a:spcPts val="0"/>
              </a:spcBef>
              <a:spcAft>
                <a:spcPts val="0"/>
              </a:spcAft>
              <a:buNone/>
            </a:pPr>
            <a:r>
              <a:t/>
            </a:r>
            <a:endParaRPr sz="1400">
              <a:solidFill>
                <a:schemeClr val="dk1"/>
              </a:solidFill>
            </a:endParaRPr>
          </a:p>
          <a:p>
            <a:pPr indent="457200" lvl="0" marL="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How to recover the finer textual details of an Image</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chemeClr val="dk1"/>
                </a:solidFill>
                <a:latin typeface="Times New Roman"/>
                <a:ea typeface="Times New Roman"/>
                <a:cs typeface="Times New Roman"/>
                <a:sym typeface="Times New Roman"/>
              </a:rPr>
              <a:t>Existing Work </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 sz="1200">
                <a:solidFill>
                  <a:schemeClr val="dk1"/>
                </a:solidFill>
                <a:latin typeface="Times New Roman"/>
                <a:ea typeface="Times New Roman"/>
                <a:cs typeface="Times New Roman"/>
                <a:sym typeface="Times New Roman"/>
              </a:rPr>
              <a:t>Focused on minimizing the pixel wise mean squared error, but the resulting images don’t have high frequency details despite of having higher PSNR values</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chemeClr val="dk1"/>
                </a:solidFill>
                <a:latin typeface="Times New Roman"/>
                <a:ea typeface="Times New Roman"/>
                <a:cs typeface="Times New Roman"/>
                <a:sym typeface="Times New Roman"/>
              </a:rPr>
              <a:t>Our Work</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lang="en" sz="1200">
                <a:solidFill>
                  <a:schemeClr val="dk1"/>
                </a:solidFill>
                <a:latin typeface="Times New Roman"/>
                <a:ea typeface="Times New Roman"/>
                <a:cs typeface="Times New Roman"/>
                <a:sym typeface="Times New Roman"/>
              </a:rPr>
              <a:t>Concept of Perceptual loss which is the combination of adversarial and content loss. Adversarial loss helps the discriminator to differentiate between the generated images and real images and content loss is used to measure the perceptual similarity instead of similarity in pixel space between both the images.</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2"/>
          <p:cNvPicPr preferRelativeResize="0"/>
          <p:nvPr/>
        </p:nvPicPr>
        <p:blipFill>
          <a:blip r:embed="rId3">
            <a:alphaModFix/>
          </a:blip>
          <a:stretch>
            <a:fillRect/>
          </a:stretch>
        </p:blipFill>
        <p:spPr>
          <a:xfrm>
            <a:off x="537950" y="625575"/>
            <a:ext cx="1847850" cy="2752725"/>
          </a:xfrm>
          <a:prstGeom prst="rect">
            <a:avLst/>
          </a:prstGeom>
          <a:noFill/>
          <a:ln>
            <a:noFill/>
          </a:ln>
        </p:spPr>
      </p:pic>
      <p:pic>
        <p:nvPicPr>
          <p:cNvPr id="187" name="Google Shape;187;p32"/>
          <p:cNvPicPr preferRelativeResize="0"/>
          <p:nvPr/>
        </p:nvPicPr>
        <p:blipFill>
          <a:blip r:embed="rId4">
            <a:alphaModFix/>
          </a:blip>
          <a:stretch>
            <a:fillRect/>
          </a:stretch>
        </p:blipFill>
        <p:spPr>
          <a:xfrm>
            <a:off x="3648075" y="625575"/>
            <a:ext cx="1847850" cy="2752725"/>
          </a:xfrm>
          <a:prstGeom prst="rect">
            <a:avLst/>
          </a:prstGeom>
          <a:noFill/>
          <a:ln>
            <a:noFill/>
          </a:ln>
        </p:spPr>
      </p:pic>
      <p:pic>
        <p:nvPicPr>
          <p:cNvPr id="188" name="Google Shape;188;p32"/>
          <p:cNvPicPr preferRelativeResize="0"/>
          <p:nvPr/>
        </p:nvPicPr>
        <p:blipFill>
          <a:blip r:embed="rId5">
            <a:alphaModFix/>
          </a:blip>
          <a:stretch>
            <a:fillRect/>
          </a:stretch>
        </p:blipFill>
        <p:spPr>
          <a:xfrm>
            <a:off x="6825300" y="549375"/>
            <a:ext cx="1895475" cy="2828925"/>
          </a:xfrm>
          <a:prstGeom prst="rect">
            <a:avLst/>
          </a:prstGeom>
          <a:noFill/>
          <a:ln>
            <a:noFill/>
          </a:ln>
        </p:spPr>
      </p:pic>
      <p:sp>
        <p:nvSpPr>
          <p:cNvPr id="189" name="Google Shape;189;p32"/>
          <p:cNvSpPr txBox="1"/>
          <p:nvPr/>
        </p:nvSpPr>
        <p:spPr>
          <a:xfrm>
            <a:off x="990150" y="3548750"/>
            <a:ext cx="5047200" cy="5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2"/>
          <p:cNvSpPr txBox="1"/>
          <p:nvPr/>
        </p:nvSpPr>
        <p:spPr>
          <a:xfrm>
            <a:off x="587075" y="3478650"/>
            <a:ext cx="1798800" cy="481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PSNR: 28.67756786</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SRCNN</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1" name="Google Shape;191;p32"/>
          <p:cNvSpPr txBox="1"/>
          <p:nvPr/>
        </p:nvSpPr>
        <p:spPr>
          <a:xfrm>
            <a:off x="3759050" y="3469900"/>
            <a:ext cx="1629900" cy="525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PSNR: 26.69596217</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SRGAN</a:t>
            </a:r>
            <a:endParaRPr sz="1200">
              <a:solidFill>
                <a:schemeClr val="dk1"/>
              </a:solidFill>
              <a:latin typeface="Times New Roman"/>
              <a:ea typeface="Times New Roman"/>
              <a:cs typeface="Times New Roman"/>
              <a:sym typeface="Times New Roman"/>
            </a:endParaRPr>
          </a:p>
        </p:txBody>
      </p:sp>
      <p:sp>
        <p:nvSpPr>
          <p:cNvPr id="192" name="Google Shape;192;p32"/>
          <p:cNvSpPr txBox="1"/>
          <p:nvPr/>
        </p:nvSpPr>
        <p:spPr>
          <a:xfrm>
            <a:off x="6825288" y="3421750"/>
            <a:ext cx="1761300" cy="36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PSNR: 25.18124196</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LR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graphicFrame>
        <p:nvGraphicFramePr>
          <p:cNvPr id="197" name="Google Shape;197;p33"/>
          <p:cNvGraphicFramePr/>
          <p:nvPr/>
        </p:nvGraphicFramePr>
        <p:xfrm>
          <a:off x="1600200" y="3717500"/>
          <a:ext cx="3000000" cy="3000000"/>
        </p:xfrm>
        <a:graphic>
          <a:graphicData uri="http://schemas.openxmlformats.org/drawingml/2006/table">
            <a:tbl>
              <a:tblPr>
                <a:noFill/>
                <a:tableStyleId>{17E9F13E-B1A9-49AD-B9A8-2EE4BDB678F2}</a:tableStyleId>
              </a:tblPr>
              <a:tblGrid>
                <a:gridCol w="1981200"/>
                <a:gridCol w="1981200"/>
                <a:gridCol w="1981200"/>
              </a:tblGrid>
              <a:tr h="12700">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Set5 Results</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SRCNN</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SRGAN</a:t>
                      </a:r>
                      <a:endParaRPr b="1"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Avg. PSNR</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32.05</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29.50</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Avg. MOS</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3.37</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3.58</a:t>
                      </a:r>
                      <a:endParaRPr sz="12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
        <p:nvSpPr>
          <p:cNvPr id="198" name="Google Shape;198;p33"/>
          <p:cNvSpPr txBox="1"/>
          <p:nvPr/>
        </p:nvSpPr>
        <p:spPr>
          <a:xfrm>
            <a:off x="311700" y="3112625"/>
            <a:ext cx="8520600" cy="46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In the original Paper, the results are as follows:</a:t>
            </a:r>
            <a:endParaRPr>
              <a:highlight>
                <a:srgbClr val="FFFFFF"/>
              </a:highlight>
              <a:latin typeface="Times New Roman"/>
              <a:ea typeface="Times New Roman"/>
              <a:cs typeface="Times New Roman"/>
              <a:sym typeface="Times New Roman"/>
            </a:endParaRPr>
          </a:p>
        </p:txBody>
      </p:sp>
      <p:sp>
        <p:nvSpPr>
          <p:cNvPr id="199" name="Google Shape;199;p33"/>
          <p:cNvSpPr txBox="1"/>
          <p:nvPr/>
        </p:nvSpPr>
        <p:spPr>
          <a:xfrm>
            <a:off x="311700" y="905100"/>
            <a:ext cx="8520600" cy="463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highlight>
                  <a:srgbClr val="FFFFFF"/>
                </a:highlight>
                <a:latin typeface="Times New Roman"/>
                <a:ea typeface="Times New Roman"/>
                <a:cs typeface="Times New Roman"/>
                <a:sym typeface="Times New Roman"/>
              </a:rPr>
              <a:t>In the our work, the results are as follows:</a:t>
            </a:r>
            <a:endParaRPr>
              <a:highlight>
                <a:srgbClr val="FFFFFF"/>
              </a:highlight>
              <a:latin typeface="Times New Roman"/>
              <a:ea typeface="Times New Roman"/>
              <a:cs typeface="Times New Roman"/>
              <a:sym typeface="Times New Roman"/>
            </a:endParaRPr>
          </a:p>
        </p:txBody>
      </p:sp>
      <p:graphicFrame>
        <p:nvGraphicFramePr>
          <p:cNvPr id="200" name="Google Shape;200;p33"/>
          <p:cNvGraphicFramePr/>
          <p:nvPr/>
        </p:nvGraphicFramePr>
        <p:xfrm>
          <a:off x="1600200" y="1589375"/>
          <a:ext cx="3000000" cy="3000000"/>
        </p:xfrm>
        <a:graphic>
          <a:graphicData uri="http://schemas.openxmlformats.org/drawingml/2006/table">
            <a:tbl>
              <a:tblPr>
                <a:noFill/>
                <a:tableStyleId>{17E9F13E-B1A9-49AD-B9A8-2EE4BDB678F2}</a:tableStyleId>
              </a:tblPr>
              <a:tblGrid>
                <a:gridCol w="1981200"/>
                <a:gridCol w="1981200"/>
                <a:gridCol w="1981200"/>
              </a:tblGrid>
              <a:tr h="12700">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Set5 Results</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SRCNN</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SRGAN</a:t>
                      </a:r>
                      <a:endParaRPr b="1"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Avg. PSNR</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29.84</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28.6</a:t>
                      </a:r>
                      <a:endParaRPr sz="1200">
                        <a:highlight>
                          <a:srgbClr val="FFFFFF"/>
                        </a:highlight>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en" sz="1200">
                          <a:highlight>
                            <a:srgbClr val="FFFFFF"/>
                          </a:highlight>
                          <a:latin typeface="Times New Roman"/>
                          <a:ea typeface="Times New Roman"/>
                          <a:cs typeface="Times New Roman"/>
                          <a:sym typeface="Times New Roman"/>
                        </a:rPr>
                        <a:t>Avg. MOS</a:t>
                      </a:r>
                      <a:endParaRPr b="1"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3.062</a:t>
                      </a:r>
                      <a:endParaRPr sz="12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3.816</a:t>
                      </a:r>
                      <a:endParaRPr sz="12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onclusion</a:t>
            </a:r>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As human based results(MOS) has more perceptual assessment quality than PSNR results(analytical Results), we can conclude that SRGAN is performing better than SRCNN as SRGAN’s MOS is better despite of having less PSNR.</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Also, in comparison to the original paper our results are lacking a little bit, this is due to the difference in datasets used for training.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232825" y="127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2" name="Google Shape;212;p35"/>
          <p:cNvSpPr txBox="1"/>
          <p:nvPr>
            <p:ph idx="1" type="body"/>
          </p:nvPr>
        </p:nvSpPr>
        <p:spPr>
          <a:xfrm>
            <a:off x="232825" y="8635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dk1"/>
                </a:solidFill>
              </a:rPr>
              <a:t>The extension to the work is done by Wang in the paper called ESRGAN.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maximize the PSNR </a:t>
            </a:r>
            <a:endParaRPr sz="1400">
              <a:solidFill>
                <a:schemeClr val="dk1"/>
              </a:solidFill>
            </a:endParaRPr>
          </a:p>
          <a:p>
            <a:pPr indent="0" lvl="0" marL="0" rtl="0" algn="just">
              <a:spcBef>
                <a:spcPts val="0"/>
              </a:spcBef>
              <a:spcAft>
                <a:spcPts val="0"/>
              </a:spcAft>
              <a:buNone/>
            </a:pPr>
            <a:r>
              <a:t/>
            </a:r>
            <a:endParaRPr sz="1400">
              <a:solidFill>
                <a:schemeClr val="dk1"/>
              </a:solidFill>
            </a:endParaRPr>
          </a:p>
          <a:p>
            <a:pPr indent="0" lvl="0" marL="0" rtl="0" algn="just">
              <a:spcBef>
                <a:spcPts val="0"/>
              </a:spcBef>
              <a:spcAft>
                <a:spcPts val="0"/>
              </a:spcAft>
              <a:buNone/>
            </a:pPr>
            <a:r>
              <a:rPr lang="en" sz="1400">
                <a:solidFill>
                  <a:schemeClr val="dk1"/>
                </a:solidFill>
              </a:rPr>
              <a:t>In this paper some changes are made to the SRGAN</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Residual-in-Residual Dense Block (RDDB): easy to train, has high capacity and has dense connection.</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Next, residual scaling is used and all the Batch Normalization (BN) is removed.</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The discriminator using Relativistic average GAN (RaGAN) is improved. discriminator learns to identify one image is more realistic than other.</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the generator to focus on  more realistic textual details and learn about the sharper edges.This is done by replacing the standard discriminator by the relativistic discriminator.</a:t>
            </a:r>
            <a:endParaRPr sz="1400">
              <a:solidFill>
                <a:schemeClr val="dk1"/>
              </a:solidFill>
            </a:endParaRPr>
          </a:p>
          <a:p>
            <a:pPr indent="0" lvl="0" marL="457200" rtl="0" algn="just">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60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6"/>
          <p:cNvSpPr txBox="1"/>
          <p:nvPr>
            <p:ph idx="1" type="body"/>
          </p:nvPr>
        </p:nvSpPr>
        <p:spPr>
          <a:xfrm>
            <a:off x="311700" y="559075"/>
            <a:ext cx="8520600" cy="4009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Char char="-"/>
            </a:pPr>
            <a:r>
              <a:rPr lang="en" sz="1400">
                <a:solidFill>
                  <a:schemeClr val="dk1"/>
                </a:solidFill>
              </a:rPr>
              <a:t>The perceptual loss is improved by using VGG features before activation instead of after activation in which the distance between two activated features is minimized.By adjusting the perceptual loss we get the more sharper edge and satisfied subjective view than all the methods proposed so far.</a:t>
            </a:r>
            <a:endParaRPr sz="1400">
              <a:solidFill>
                <a:schemeClr val="dk1"/>
              </a:solidFill>
            </a:endParaRPr>
          </a:p>
          <a:p>
            <a:pPr indent="0" lvl="0" marL="457200" rtl="0" algn="just">
              <a:spcBef>
                <a:spcPts val="0"/>
              </a:spcBef>
              <a:spcAft>
                <a:spcPts val="0"/>
              </a:spcAft>
              <a:buClr>
                <a:schemeClr val="dk1"/>
              </a:buClr>
              <a:buSzPts val="1100"/>
              <a:buFont typeface="Arial"/>
              <a:buNone/>
            </a:pPr>
            <a:r>
              <a:t/>
            </a:r>
            <a:endParaRPr sz="1400">
              <a:solidFill>
                <a:schemeClr val="dk1"/>
              </a:solidFill>
            </a:endParaRPr>
          </a:p>
          <a:p>
            <a:pPr indent="0" lvl="0" marL="457200" rtl="0" algn="just">
              <a:spcBef>
                <a:spcPts val="0"/>
              </a:spcBef>
              <a:spcAft>
                <a:spcPts val="0"/>
              </a:spcAft>
              <a:buClr>
                <a:schemeClr val="dk1"/>
              </a:buClr>
              <a:buSzPts val="1100"/>
              <a:buFont typeface="Arial"/>
              <a:buNone/>
            </a:pPr>
            <a:r>
              <a:t/>
            </a:r>
            <a:endParaRPr sz="1400">
              <a:solidFill>
                <a:schemeClr val="dk1"/>
              </a:solidFill>
            </a:endParaRPr>
          </a:p>
          <a:p>
            <a:pPr indent="0" lvl="0" marL="0" rtl="0" algn="just">
              <a:spcBef>
                <a:spcPts val="0"/>
              </a:spcBef>
              <a:spcAft>
                <a:spcPts val="0"/>
              </a:spcAft>
              <a:buClr>
                <a:schemeClr val="dk1"/>
              </a:buClr>
              <a:buSzPts val="1100"/>
              <a:buFont typeface="Arial"/>
              <a:buNone/>
            </a:pPr>
            <a:r>
              <a:rPr lang="en" sz="1400">
                <a:solidFill>
                  <a:schemeClr val="dk1"/>
                </a:solidFill>
              </a:rPr>
              <a:t>ESRGAN generates the better super resolution image from the low resolution image than any other SR methods.</a:t>
            </a:r>
            <a:endParaRPr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317500" lvl="0" marL="457200" rtl="0" algn="just">
              <a:spcBef>
                <a:spcPts val="0"/>
              </a:spcBef>
              <a:spcAft>
                <a:spcPts val="0"/>
              </a:spcAft>
              <a:buClr>
                <a:schemeClr val="dk1"/>
              </a:buClr>
              <a:buSzPts val="1400"/>
              <a:buChar char="●"/>
            </a:pPr>
            <a:r>
              <a:rPr lang="en" sz="1400">
                <a:solidFill>
                  <a:schemeClr val="dk1"/>
                </a:solidFill>
              </a:rPr>
              <a:t>No method cannot be used for x8 upscaling. </a:t>
            </a:r>
            <a:endParaRPr b="1" sz="1400">
              <a:solidFill>
                <a:schemeClr val="dk1"/>
              </a:solidFill>
            </a:endParaRPr>
          </a:p>
          <a:p>
            <a:pPr indent="0" lvl="0" marL="0" rtl="0" algn="just">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000000"/>
              </a:buClr>
              <a:buSzPts val="1400"/>
              <a:buAutoNum type="arabicPeriod"/>
            </a:pPr>
            <a:r>
              <a:rPr lang="en" sz="1400">
                <a:solidFill>
                  <a:srgbClr val="000000"/>
                </a:solidFill>
                <a:highlight>
                  <a:srgbClr val="FFFFFF"/>
                </a:highlight>
              </a:rPr>
              <a:t>Ledig, Christian, et al. "Photo-realistic single image super-resolution using a generative adversarial network." </a:t>
            </a:r>
            <a:r>
              <a:rPr i="1" lang="en" sz="1400">
                <a:solidFill>
                  <a:srgbClr val="000000"/>
                </a:solidFill>
                <a:highlight>
                  <a:srgbClr val="FFFFFF"/>
                </a:highlight>
              </a:rPr>
              <a:t>Proceedings of the IEEE conference on computer vision and pattern recognition</a:t>
            </a:r>
            <a:r>
              <a:rPr lang="en" sz="1400">
                <a:solidFill>
                  <a:srgbClr val="000000"/>
                </a:solidFill>
                <a:highlight>
                  <a:srgbClr val="FFFFFF"/>
                </a:highlight>
              </a:rPr>
              <a:t>. 2017.</a:t>
            </a:r>
            <a:endParaRPr sz="1400">
              <a:solidFill>
                <a:srgbClr val="000000"/>
              </a:solidFill>
              <a:highlight>
                <a:srgbClr val="FFFFFF"/>
              </a:highlight>
            </a:endParaRPr>
          </a:p>
          <a:p>
            <a:pPr indent="0" lvl="0" marL="457200" rtl="0" algn="just">
              <a:lnSpc>
                <a:spcPct val="150000"/>
              </a:lnSpc>
              <a:spcBef>
                <a:spcPts val="0"/>
              </a:spcBef>
              <a:spcAft>
                <a:spcPts val="0"/>
              </a:spcAft>
              <a:buNone/>
            </a:pPr>
            <a:r>
              <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AutoNum type="arabicPeriod"/>
            </a:pPr>
            <a:r>
              <a:rPr lang="en" sz="1400">
                <a:solidFill>
                  <a:srgbClr val="000000"/>
                </a:solidFill>
                <a:highlight>
                  <a:srgbClr val="FFFFFF"/>
                </a:highlight>
              </a:rPr>
              <a:t>Russakovsky, O., Deng, J., Su, H., et al. “ImageNet Large Scale Visual Recognition Challenge.” </a:t>
            </a:r>
            <a:r>
              <a:rPr i="1" lang="en" sz="1400">
                <a:solidFill>
                  <a:srgbClr val="000000"/>
                </a:solidFill>
                <a:highlight>
                  <a:srgbClr val="FFFFFF"/>
                </a:highlight>
              </a:rPr>
              <a:t>International Journal of Computer Vision (IJCV)</a:t>
            </a:r>
            <a:r>
              <a:rPr lang="en" sz="1400">
                <a:solidFill>
                  <a:srgbClr val="000000"/>
                </a:solidFill>
                <a:highlight>
                  <a:srgbClr val="FFFFFF"/>
                </a:highlight>
              </a:rPr>
              <a:t>. Vol 115, Issue 3, 2015, pp. 211–252</a:t>
            </a:r>
            <a:endParaRPr sz="1400">
              <a:solidFill>
                <a:srgbClr val="000000"/>
              </a:solidFill>
              <a:highlight>
                <a:srgbClr val="FFFFFF"/>
              </a:highlight>
            </a:endParaRPr>
          </a:p>
          <a:p>
            <a:pPr indent="0" lvl="0" marL="457200" rtl="0" algn="l">
              <a:spcBef>
                <a:spcPts val="800"/>
              </a:spcBef>
              <a:spcAft>
                <a:spcPts val="0"/>
              </a:spcAft>
              <a:buNone/>
            </a:pPr>
            <a:r>
              <a:t/>
            </a:r>
            <a:endParaRPr sz="1400">
              <a:solidFill>
                <a:srgbClr val="000000"/>
              </a:solidFill>
              <a:highlight>
                <a:srgbClr val="FFFFFF"/>
              </a:highlight>
            </a:endParaRPr>
          </a:p>
          <a:p>
            <a:pPr indent="0" lvl="0" marL="0" rtl="0" algn="l">
              <a:spcBef>
                <a:spcPts val="0"/>
              </a:spcBef>
              <a:spcAft>
                <a:spcPts val="1600"/>
              </a:spcAft>
              <a:buNone/>
            </a:pPr>
            <a:r>
              <a:t/>
            </a:r>
            <a:endParaRPr sz="1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sp>
        <p:nvSpPr>
          <p:cNvPr id="67" name="Google Shape;67;p15"/>
          <p:cNvSpPr txBox="1"/>
          <p:nvPr>
            <p:ph idx="1" type="body"/>
          </p:nvPr>
        </p:nvSpPr>
        <p:spPr>
          <a:xfrm>
            <a:off x="311700" y="445025"/>
            <a:ext cx="8520600" cy="412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Super Resolution</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400">
                <a:solidFill>
                  <a:schemeClr val="dk1"/>
                </a:solidFill>
                <a:latin typeface="Times New Roman"/>
                <a:ea typeface="Times New Roman"/>
                <a:cs typeface="Times New Roman"/>
                <a:sym typeface="Times New Roman"/>
              </a:rPr>
              <a:t>Super Resolution is the task in which High-Resolution(HR) images are obtained from its Low-Resolution(LR).</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Convolutional Neural Networks</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dk1"/>
                </a:solidFill>
                <a:latin typeface="Times New Roman"/>
                <a:ea typeface="Times New Roman"/>
                <a:cs typeface="Times New Roman"/>
                <a:sym typeface="Times New Roman"/>
              </a:rPr>
              <a:t>CNN are the deep learning networks that take images as input and produces results according to the requirements.CNN has three types of layers.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Convolution layer</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Polling layer</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Fully connected layer</a:t>
            </a:r>
            <a:r>
              <a:rPr b="1"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311700" y="332725"/>
            <a:ext cx="8520600" cy="444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911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rPr b="1" lang="en" sz="1800"/>
              <a:t>Super-Resolution Generative Adversarial Network(GAN)</a:t>
            </a:r>
            <a:endParaRPr sz="1800"/>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dk1"/>
                </a:solidFill>
                <a:latin typeface="Times New Roman"/>
                <a:ea typeface="Times New Roman"/>
                <a:cs typeface="Times New Roman"/>
                <a:sym typeface="Times New Roman"/>
              </a:rPr>
              <a:t>Generative adversarial networks deep neural networks consisting of two main components a Generator and Discriminator.</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956550" y="1762125"/>
            <a:ext cx="7355601" cy="301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ctrTitle"/>
          </p:nvPr>
        </p:nvSpPr>
        <p:spPr>
          <a:xfrm>
            <a:off x="311700" y="801200"/>
            <a:ext cx="8520600" cy="3913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latin typeface="Times New Roman"/>
                <a:ea typeface="Times New Roman"/>
                <a:cs typeface="Times New Roman"/>
                <a:sym typeface="Times New Roman"/>
              </a:rPr>
              <a:t>Perceptual Loss</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AutoNum type="arabicPeriod"/>
            </a:pPr>
            <a:r>
              <a:rPr b="1" lang="en" sz="1400">
                <a:latin typeface="Times New Roman"/>
                <a:ea typeface="Times New Roman"/>
                <a:cs typeface="Times New Roman"/>
                <a:sym typeface="Times New Roman"/>
              </a:rPr>
              <a:t>Content Loss</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200">
              <a:latin typeface="Times New Roman"/>
              <a:ea typeface="Times New Roman"/>
              <a:cs typeface="Times New Roman"/>
              <a:sym typeface="Times New Roman"/>
            </a:endParaRPr>
          </a:p>
        </p:txBody>
      </p:sp>
      <p:sp>
        <p:nvSpPr>
          <p:cNvPr id="87" name="Google Shape;87;p18"/>
          <p:cNvSpPr txBox="1"/>
          <p:nvPr>
            <p:ph idx="1" type="subTitle"/>
          </p:nvPr>
        </p:nvSpPr>
        <p:spPr>
          <a:xfrm>
            <a:off x="452550" y="2834125"/>
            <a:ext cx="83799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2.     Adversarial Loss</a:t>
            </a:r>
            <a:endParaRPr sz="1400"/>
          </a:p>
        </p:txBody>
      </p:sp>
      <p:pic>
        <p:nvPicPr>
          <p:cNvPr id="88" name="Google Shape;88;p18"/>
          <p:cNvPicPr preferRelativeResize="0"/>
          <p:nvPr/>
        </p:nvPicPr>
        <p:blipFill>
          <a:blip r:embed="rId3">
            <a:alphaModFix/>
          </a:blip>
          <a:stretch>
            <a:fillRect/>
          </a:stretch>
        </p:blipFill>
        <p:spPr>
          <a:xfrm>
            <a:off x="3423700" y="867400"/>
            <a:ext cx="2296603" cy="439775"/>
          </a:xfrm>
          <a:prstGeom prst="rect">
            <a:avLst/>
          </a:prstGeom>
          <a:noFill/>
          <a:ln>
            <a:noFill/>
          </a:ln>
        </p:spPr>
      </p:pic>
      <p:pic>
        <p:nvPicPr>
          <p:cNvPr id="89" name="Google Shape;89;p18"/>
          <p:cNvPicPr preferRelativeResize="0"/>
          <p:nvPr/>
        </p:nvPicPr>
        <p:blipFill>
          <a:blip r:embed="rId4">
            <a:alphaModFix/>
          </a:blip>
          <a:stretch>
            <a:fillRect/>
          </a:stretch>
        </p:blipFill>
        <p:spPr>
          <a:xfrm>
            <a:off x="1893275" y="1962525"/>
            <a:ext cx="4931075" cy="977800"/>
          </a:xfrm>
          <a:prstGeom prst="rect">
            <a:avLst/>
          </a:prstGeom>
          <a:noFill/>
          <a:ln>
            <a:noFill/>
          </a:ln>
        </p:spPr>
      </p:pic>
      <p:pic>
        <p:nvPicPr>
          <p:cNvPr id="90" name="Google Shape;90;p18"/>
          <p:cNvPicPr preferRelativeResize="0"/>
          <p:nvPr/>
        </p:nvPicPr>
        <p:blipFill>
          <a:blip r:embed="rId5">
            <a:alphaModFix/>
          </a:blip>
          <a:stretch>
            <a:fillRect/>
          </a:stretch>
        </p:blipFill>
        <p:spPr>
          <a:xfrm>
            <a:off x="2501061" y="3402225"/>
            <a:ext cx="4141875" cy="901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latin typeface="Times New Roman"/>
                <a:ea typeface="Times New Roman"/>
                <a:cs typeface="Times New Roman"/>
                <a:sym typeface="Times New Roman"/>
              </a:rPr>
              <a:t>Literature Survey</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latin typeface="Times New Roman"/>
                <a:ea typeface="Times New Roman"/>
                <a:cs typeface="Times New Roman"/>
                <a:sym typeface="Times New Roman"/>
              </a:rPr>
              <a:t>Learning a Deep Convolutional Network for Image Super-Resolution</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p:txBody>
      </p:sp>
      <p:sp>
        <p:nvSpPr>
          <p:cNvPr id="96" name="Google Shape;96;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1469300" y="2042187"/>
            <a:ext cx="5462125" cy="2376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Perceptual Losses for Real-Time Style Transfer and Super-Resolution</a:t>
            </a:r>
            <a:endParaRPr b="1"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4" name="Google Shape;104;p20"/>
          <p:cNvPicPr preferRelativeResize="0"/>
          <p:nvPr/>
        </p:nvPicPr>
        <p:blipFill>
          <a:blip r:embed="rId3">
            <a:alphaModFix/>
          </a:blip>
          <a:stretch>
            <a:fillRect/>
          </a:stretch>
        </p:blipFill>
        <p:spPr>
          <a:xfrm>
            <a:off x="780012" y="1305275"/>
            <a:ext cx="7583974" cy="2776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a:t>
            </a:r>
            <a:endParaRPr/>
          </a:p>
        </p:txBody>
      </p:sp>
      <p:sp>
        <p:nvSpPr>
          <p:cNvPr id="110" name="Google Shape;110;p21"/>
          <p:cNvSpPr txBox="1"/>
          <p:nvPr>
            <p:ph idx="1" type="body"/>
          </p:nvPr>
        </p:nvSpPr>
        <p:spPr>
          <a:xfrm>
            <a:off x="311700" y="960625"/>
            <a:ext cx="8520600" cy="360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dk1"/>
                </a:solidFill>
                <a:latin typeface="Times New Roman"/>
                <a:ea typeface="Times New Roman"/>
                <a:cs typeface="Times New Roman"/>
                <a:sym typeface="Times New Roman"/>
              </a:rPr>
              <a:t>Implemented the paper by Ledig</a:t>
            </a:r>
            <a:r>
              <a:rPr lang="en" sz="1400">
                <a:solidFill>
                  <a:schemeClr val="dk1"/>
                </a:solidFill>
                <a:latin typeface="Times New Roman"/>
                <a:ea typeface="Times New Roman"/>
                <a:cs typeface="Times New Roman"/>
                <a:sym typeface="Times New Roman"/>
              </a:rPr>
              <a:t> et al[1].</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000000"/>
                </a:solidFill>
              </a:rPr>
              <a:t>Training </a:t>
            </a:r>
            <a:r>
              <a:rPr lang="en">
                <a:solidFill>
                  <a:srgbClr val="000000"/>
                </a:solidFill>
              </a:rPr>
              <a:t>Architecture:</a:t>
            </a:r>
            <a:endParaRPr>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1" name="Google Shape;111;p21"/>
          <p:cNvPicPr preferRelativeResize="0"/>
          <p:nvPr/>
        </p:nvPicPr>
        <p:blipFill>
          <a:blip r:embed="rId3">
            <a:alphaModFix/>
          </a:blip>
          <a:stretch>
            <a:fillRect/>
          </a:stretch>
        </p:blipFill>
        <p:spPr>
          <a:xfrm>
            <a:off x="1643063" y="1995900"/>
            <a:ext cx="5857875" cy="290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