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8" r:id="rId3"/>
    <p:sldId id="257" r:id="rId4"/>
    <p:sldId id="258" r:id="rId5"/>
    <p:sldId id="259" r:id="rId6"/>
    <p:sldId id="260" r:id="rId7"/>
    <p:sldId id="261" r:id="rId8"/>
    <p:sldId id="262" r:id="rId9"/>
    <p:sldId id="263" r:id="rId10"/>
    <p:sldId id="280" r:id="rId11"/>
    <p:sldId id="290" r:id="rId12"/>
    <p:sldId id="264" r:id="rId13"/>
    <p:sldId id="265" r:id="rId14"/>
    <p:sldId id="266" r:id="rId15"/>
    <p:sldId id="289" r:id="rId16"/>
    <p:sldId id="296" r:id="rId17"/>
    <p:sldId id="278" r:id="rId18"/>
    <p:sldId id="291" r:id="rId19"/>
    <p:sldId id="292" r:id="rId20"/>
    <p:sldId id="293" r:id="rId21"/>
    <p:sldId id="294" r:id="rId22"/>
    <p:sldId id="295" r:id="rId23"/>
    <p:sldId id="297" r:id="rId24"/>
    <p:sldId id="298" r:id="rId25"/>
    <p:sldId id="299" r:id="rId26"/>
    <p:sldId id="300" r:id="rId27"/>
    <p:sldId id="279" r:id="rId28"/>
    <p:sldId id="281" r:id="rId29"/>
    <p:sldId id="284" r:id="rId30"/>
    <p:sldId id="285" r:id="rId31"/>
    <p:sldId id="286" r:id="rId32"/>
    <p:sldId id="287"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93" d="100"/>
          <a:sy n="93" d="100"/>
        </p:scale>
        <p:origin x="1162" y="77"/>
      </p:cViewPr>
      <p:guideLst>
        <p:guide orient="horz" pos="2880"/>
        <p:guide pos="2160"/>
      </p:guideLst>
    </p:cSldViewPr>
  </p:slideViewPr>
  <p:outlineViewPr>
    <p:cViewPr>
      <p:scale>
        <a:sx n="33" d="100"/>
        <a:sy n="33" d="100"/>
      </p:scale>
      <p:origin x="0" y="36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4EB4EF0-4574-4D3D-BEC8-06A07F0B653D}" type="datetimeFigureOut">
              <a:rPr lang="en-IN" smtClean="0"/>
              <a:t>29-11-2019</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56703DA-3581-4F67-B76E-8010951CF2E9}" type="slidenum">
              <a:rPr lang="en-IN" smtClean="0"/>
              <a:t>‹#›</a:t>
            </a:fld>
            <a:endParaRPr lang="en-IN"/>
          </a:p>
        </p:txBody>
      </p:sp>
    </p:spTree>
    <p:extLst>
      <p:ext uri="{BB962C8B-B14F-4D97-AF65-F5344CB8AC3E}">
        <p14:creationId xmlns:p14="http://schemas.microsoft.com/office/powerpoint/2010/main" val="85695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6459DF-80E5-4815-83C9-3BEA30C3C119}" type="slidenum">
              <a:rPr lang="en-IN" smtClean="0"/>
              <a:t>23</a:t>
            </a:fld>
            <a:endParaRPr lang="en-IN"/>
          </a:p>
        </p:txBody>
      </p:sp>
    </p:spTree>
    <p:extLst>
      <p:ext uri="{BB962C8B-B14F-4D97-AF65-F5344CB8AC3E}">
        <p14:creationId xmlns:p14="http://schemas.microsoft.com/office/powerpoint/2010/main" val="373700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11/29/2019</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11/29/2019</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11/29/2019</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11/29/2019</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11/29/2019</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25400">
              <a:lnSpc>
                <a:spcPct val="10000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7998"/>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869179" y="304800"/>
            <a:ext cx="1104900" cy="1104900"/>
          </a:xfrm>
          <a:custGeom>
            <a:avLst/>
            <a:gdLst/>
            <a:ahLst/>
            <a:cxnLst/>
            <a:rect l="l" t="t" r="r" b="b"/>
            <a:pathLst>
              <a:path w="1104900" h="1104900">
                <a:moveTo>
                  <a:pt x="552450" y="0"/>
                </a:moveTo>
                <a:lnTo>
                  <a:pt x="504790" y="2028"/>
                </a:lnTo>
                <a:lnTo>
                  <a:pt x="458255" y="8002"/>
                </a:lnTo>
                <a:lnTo>
                  <a:pt x="413009" y="17756"/>
                </a:lnTo>
                <a:lnTo>
                  <a:pt x="369221" y="31124"/>
                </a:lnTo>
                <a:lnTo>
                  <a:pt x="327054" y="47940"/>
                </a:lnTo>
                <a:lnTo>
                  <a:pt x="286676" y="68038"/>
                </a:lnTo>
                <a:lnTo>
                  <a:pt x="248251" y="91251"/>
                </a:lnTo>
                <a:lnTo>
                  <a:pt x="211947" y="117415"/>
                </a:lnTo>
                <a:lnTo>
                  <a:pt x="177929" y="146363"/>
                </a:lnTo>
                <a:lnTo>
                  <a:pt x="146363" y="177929"/>
                </a:lnTo>
                <a:lnTo>
                  <a:pt x="117415" y="211947"/>
                </a:lnTo>
                <a:lnTo>
                  <a:pt x="91251" y="248251"/>
                </a:lnTo>
                <a:lnTo>
                  <a:pt x="68038" y="286676"/>
                </a:lnTo>
                <a:lnTo>
                  <a:pt x="47940" y="327054"/>
                </a:lnTo>
                <a:lnTo>
                  <a:pt x="31124" y="369221"/>
                </a:lnTo>
                <a:lnTo>
                  <a:pt x="17756" y="413009"/>
                </a:lnTo>
                <a:lnTo>
                  <a:pt x="8002" y="458255"/>
                </a:lnTo>
                <a:lnTo>
                  <a:pt x="2028" y="504790"/>
                </a:lnTo>
                <a:lnTo>
                  <a:pt x="0" y="552450"/>
                </a:lnTo>
                <a:lnTo>
                  <a:pt x="2028" y="600109"/>
                </a:lnTo>
                <a:lnTo>
                  <a:pt x="8002" y="646644"/>
                </a:lnTo>
                <a:lnTo>
                  <a:pt x="17756" y="691890"/>
                </a:lnTo>
                <a:lnTo>
                  <a:pt x="31124" y="735678"/>
                </a:lnTo>
                <a:lnTo>
                  <a:pt x="47940" y="777845"/>
                </a:lnTo>
                <a:lnTo>
                  <a:pt x="68038" y="818223"/>
                </a:lnTo>
                <a:lnTo>
                  <a:pt x="91251" y="856648"/>
                </a:lnTo>
                <a:lnTo>
                  <a:pt x="117415" y="892952"/>
                </a:lnTo>
                <a:lnTo>
                  <a:pt x="146363" y="926970"/>
                </a:lnTo>
                <a:lnTo>
                  <a:pt x="177929" y="958536"/>
                </a:lnTo>
                <a:lnTo>
                  <a:pt x="211947" y="987484"/>
                </a:lnTo>
                <a:lnTo>
                  <a:pt x="248251" y="1013648"/>
                </a:lnTo>
                <a:lnTo>
                  <a:pt x="286676" y="1036861"/>
                </a:lnTo>
                <a:lnTo>
                  <a:pt x="327054" y="1056959"/>
                </a:lnTo>
                <a:lnTo>
                  <a:pt x="369221" y="1073775"/>
                </a:lnTo>
                <a:lnTo>
                  <a:pt x="413009" y="1087143"/>
                </a:lnTo>
                <a:lnTo>
                  <a:pt x="458255" y="1096897"/>
                </a:lnTo>
                <a:lnTo>
                  <a:pt x="504790" y="1102871"/>
                </a:lnTo>
                <a:lnTo>
                  <a:pt x="552450" y="1104900"/>
                </a:lnTo>
                <a:lnTo>
                  <a:pt x="600109" y="1102871"/>
                </a:lnTo>
                <a:lnTo>
                  <a:pt x="646644" y="1096897"/>
                </a:lnTo>
                <a:lnTo>
                  <a:pt x="691890" y="1087143"/>
                </a:lnTo>
                <a:lnTo>
                  <a:pt x="735678" y="1073775"/>
                </a:lnTo>
                <a:lnTo>
                  <a:pt x="777845" y="1056959"/>
                </a:lnTo>
                <a:lnTo>
                  <a:pt x="818223" y="1036861"/>
                </a:lnTo>
                <a:lnTo>
                  <a:pt x="856648" y="1013648"/>
                </a:lnTo>
                <a:lnTo>
                  <a:pt x="892952" y="987484"/>
                </a:lnTo>
                <a:lnTo>
                  <a:pt x="926970" y="958536"/>
                </a:lnTo>
                <a:lnTo>
                  <a:pt x="958536" y="926970"/>
                </a:lnTo>
                <a:lnTo>
                  <a:pt x="987484" y="892952"/>
                </a:lnTo>
                <a:lnTo>
                  <a:pt x="1013648" y="856648"/>
                </a:lnTo>
                <a:lnTo>
                  <a:pt x="1036861" y="818223"/>
                </a:lnTo>
                <a:lnTo>
                  <a:pt x="1056959" y="777845"/>
                </a:lnTo>
                <a:lnTo>
                  <a:pt x="1073775" y="735678"/>
                </a:lnTo>
                <a:lnTo>
                  <a:pt x="1087143" y="691890"/>
                </a:lnTo>
                <a:lnTo>
                  <a:pt x="1096897" y="646644"/>
                </a:lnTo>
                <a:lnTo>
                  <a:pt x="1102871" y="600109"/>
                </a:lnTo>
                <a:lnTo>
                  <a:pt x="1104900" y="552450"/>
                </a:lnTo>
                <a:lnTo>
                  <a:pt x="1102871" y="504790"/>
                </a:lnTo>
                <a:lnTo>
                  <a:pt x="1096897" y="458255"/>
                </a:lnTo>
                <a:lnTo>
                  <a:pt x="1087143" y="413009"/>
                </a:lnTo>
                <a:lnTo>
                  <a:pt x="1073775" y="369221"/>
                </a:lnTo>
                <a:lnTo>
                  <a:pt x="1056959" y="327054"/>
                </a:lnTo>
                <a:lnTo>
                  <a:pt x="1036861" y="286676"/>
                </a:lnTo>
                <a:lnTo>
                  <a:pt x="1013648" y="248251"/>
                </a:lnTo>
                <a:lnTo>
                  <a:pt x="987484" y="211947"/>
                </a:lnTo>
                <a:lnTo>
                  <a:pt x="958536" y="177929"/>
                </a:lnTo>
                <a:lnTo>
                  <a:pt x="926970" y="146363"/>
                </a:lnTo>
                <a:lnTo>
                  <a:pt x="892952" y="117415"/>
                </a:lnTo>
                <a:lnTo>
                  <a:pt x="856648" y="91251"/>
                </a:lnTo>
                <a:lnTo>
                  <a:pt x="818223" y="68038"/>
                </a:lnTo>
                <a:lnTo>
                  <a:pt x="777845" y="47940"/>
                </a:lnTo>
                <a:lnTo>
                  <a:pt x="735678" y="31124"/>
                </a:lnTo>
                <a:lnTo>
                  <a:pt x="691890" y="17756"/>
                </a:lnTo>
                <a:lnTo>
                  <a:pt x="646644" y="8002"/>
                </a:lnTo>
                <a:lnTo>
                  <a:pt x="600109" y="2028"/>
                </a:lnTo>
                <a:lnTo>
                  <a:pt x="552450" y="0"/>
                </a:lnTo>
                <a:close/>
              </a:path>
            </a:pathLst>
          </a:custGeom>
          <a:solidFill>
            <a:srgbClr val="D9D7EB"/>
          </a:solidFill>
        </p:spPr>
        <p:txBody>
          <a:bodyPr wrap="square" lIns="0" tIns="0" rIns="0" bIns="0" rtlCol="0"/>
          <a:lstStyle/>
          <a:p>
            <a:endParaRPr/>
          </a:p>
        </p:txBody>
      </p:sp>
      <p:sp>
        <p:nvSpPr>
          <p:cNvPr id="18" name="bk object 18"/>
          <p:cNvSpPr/>
          <p:nvPr/>
        </p:nvSpPr>
        <p:spPr>
          <a:xfrm>
            <a:off x="7583423" y="304800"/>
            <a:ext cx="1103630" cy="1104900"/>
          </a:xfrm>
          <a:custGeom>
            <a:avLst/>
            <a:gdLst/>
            <a:ahLst/>
            <a:cxnLst/>
            <a:rect l="l" t="t" r="r" b="b"/>
            <a:pathLst>
              <a:path w="1103629" h="1104900">
                <a:moveTo>
                  <a:pt x="551687" y="0"/>
                </a:move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7"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7" y="0"/>
                </a:lnTo>
                <a:close/>
              </a:path>
            </a:pathLst>
          </a:custGeom>
          <a:solidFill>
            <a:srgbClr val="D9D7EB"/>
          </a:solidFill>
        </p:spPr>
        <p:txBody>
          <a:bodyPr wrap="square" lIns="0" tIns="0" rIns="0" bIns="0" rtlCol="0"/>
          <a:lstStyle/>
          <a:p>
            <a:endParaRPr/>
          </a:p>
        </p:txBody>
      </p:sp>
      <p:sp>
        <p:nvSpPr>
          <p:cNvPr id="19" name="bk object 19"/>
          <p:cNvSpPr/>
          <p:nvPr/>
        </p:nvSpPr>
        <p:spPr>
          <a:xfrm>
            <a:off x="1071372" y="306324"/>
            <a:ext cx="1103630" cy="1104900"/>
          </a:xfrm>
          <a:custGeom>
            <a:avLst/>
            <a:gdLst/>
            <a:ahLst/>
            <a:cxnLst/>
            <a:rect l="l" t="t" r="r" b="b"/>
            <a:pathLst>
              <a:path w="1103630" h="1104900">
                <a:moveTo>
                  <a:pt x="551688" y="0"/>
                </a:move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8"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8" y="0"/>
                </a:lnTo>
                <a:close/>
              </a:path>
            </a:pathLst>
          </a:custGeom>
          <a:solidFill>
            <a:srgbClr val="D9D7EB"/>
          </a:solidFill>
        </p:spPr>
        <p:txBody>
          <a:bodyPr wrap="square" lIns="0" tIns="0" rIns="0" bIns="0" rtlCol="0"/>
          <a:lstStyle/>
          <a:p>
            <a:endParaRPr/>
          </a:p>
        </p:txBody>
      </p:sp>
      <p:sp>
        <p:nvSpPr>
          <p:cNvPr id="20" name="bk object 20"/>
          <p:cNvSpPr/>
          <p:nvPr/>
        </p:nvSpPr>
        <p:spPr>
          <a:xfrm>
            <a:off x="6325361" y="305561"/>
            <a:ext cx="1103630" cy="1104900"/>
          </a:xfrm>
          <a:custGeom>
            <a:avLst/>
            <a:gdLst/>
            <a:ahLst/>
            <a:cxnLst/>
            <a:rect l="l" t="t" r="r" b="b"/>
            <a:pathLst>
              <a:path w="1103629" h="1104900">
                <a:moveTo>
                  <a:pt x="1103376" y="552450"/>
                </a:move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8" y="0"/>
                </a:ln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8"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close/>
              </a:path>
            </a:pathLst>
          </a:custGeom>
          <a:ln w="28956">
            <a:solidFill>
              <a:srgbClr val="D9D7EB"/>
            </a:solidFill>
          </a:ln>
        </p:spPr>
        <p:txBody>
          <a:bodyPr wrap="square" lIns="0" tIns="0" rIns="0" bIns="0" rtlCol="0"/>
          <a:lstStyle/>
          <a:p>
            <a:endParaRPr/>
          </a:p>
        </p:txBody>
      </p:sp>
      <p:sp>
        <p:nvSpPr>
          <p:cNvPr id="21" name="bk object 21"/>
          <p:cNvSpPr/>
          <p:nvPr/>
        </p:nvSpPr>
        <p:spPr>
          <a:xfrm>
            <a:off x="2359914" y="305561"/>
            <a:ext cx="1103630" cy="1104900"/>
          </a:xfrm>
          <a:custGeom>
            <a:avLst/>
            <a:gdLst/>
            <a:ahLst/>
            <a:cxnLst/>
            <a:rect l="l" t="t" r="r" b="b"/>
            <a:pathLst>
              <a:path w="1103629" h="1104900">
                <a:moveTo>
                  <a:pt x="1103376" y="552450"/>
                </a:move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8" y="0"/>
                </a:ln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8"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close/>
              </a:path>
            </a:pathLst>
          </a:custGeom>
          <a:ln w="28956">
            <a:solidFill>
              <a:srgbClr val="D9D7EB"/>
            </a:solidFill>
          </a:ln>
        </p:spPr>
        <p:txBody>
          <a:bodyPr wrap="square" lIns="0" tIns="0" rIns="0" bIns="0" rtlCol="0"/>
          <a:lstStyle/>
          <a:p>
            <a:endParaRPr/>
          </a:p>
        </p:txBody>
      </p:sp>
      <p:sp>
        <p:nvSpPr>
          <p:cNvPr id="2" name="Holder 2"/>
          <p:cNvSpPr>
            <a:spLocks noGrp="1"/>
          </p:cNvSpPr>
          <p:nvPr>
            <p:ph type="title"/>
          </p:nvPr>
        </p:nvSpPr>
        <p:spPr>
          <a:xfrm>
            <a:off x="840739" y="577341"/>
            <a:ext cx="3011804" cy="711200"/>
          </a:xfrm>
          <a:prstGeom prst="rect">
            <a:avLst/>
          </a:prstGeom>
        </p:spPr>
        <p:txBody>
          <a:bodyPr wrap="square" lIns="0" tIns="0" rIns="0" bIns="0">
            <a:spAutoFit/>
          </a:bodyPr>
          <a:lstStyle>
            <a:lvl1pPr>
              <a:defRPr sz="45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304" y="1624330"/>
            <a:ext cx="8073390" cy="281686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11/29/2019</a:t>
            </a:fld>
            <a:endParaRPr lang="en-US"/>
          </a:p>
        </p:txBody>
      </p:sp>
      <p:sp>
        <p:nvSpPr>
          <p:cNvPr id="6" name="Holder 6"/>
          <p:cNvSpPr>
            <a:spLocks noGrp="1"/>
          </p:cNvSpPr>
          <p:nvPr>
            <p:ph type="sldNum" sz="quarter" idx="7"/>
          </p:nvPr>
        </p:nvSpPr>
        <p:spPr>
          <a:xfrm>
            <a:off x="8429497" y="6291573"/>
            <a:ext cx="191134" cy="167004"/>
          </a:xfrm>
          <a:prstGeom prst="rect">
            <a:avLst/>
          </a:prstGeom>
        </p:spPr>
        <p:txBody>
          <a:bodyPr wrap="square" lIns="0" tIns="0" rIns="0" bIns="0">
            <a:spAutoFit/>
          </a:bodyPr>
          <a:lstStyle>
            <a:lvl1pPr>
              <a:defRPr sz="1000" b="0" i="0">
                <a:solidFill>
                  <a:schemeClr val="tx1"/>
                </a:solidFill>
                <a:latin typeface="Arial"/>
                <a:cs typeface="Arial"/>
              </a:defRPr>
            </a:lvl1pPr>
          </a:lstStyle>
          <a:p>
            <a:pPr marL="25400">
              <a:lnSpc>
                <a:spcPct val="10000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72300" y="16002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3" name="object 3"/>
          <p:cNvSpPr/>
          <p:nvPr/>
        </p:nvSpPr>
        <p:spPr>
          <a:xfrm>
            <a:off x="5181600" y="16002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4" name="object 4"/>
          <p:cNvSpPr/>
          <p:nvPr/>
        </p:nvSpPr>
        <p:spPr>
          <a:xfrm>
            <a:off x="3391661" y="1600961"/>
            <a:ext cx="1524000" cy="1524000"/>
          </a:xfrm>
          <a:custGeom>
            <a:avLst/>
            <a:gdLst/>
            <a:ahLst/>
            <a:cxnLst/>
            <a:rect l="l" t="t" r="r" b="b"/>
            <a:pathLst>
              <a:path w="1524000" h="1524000">
                <a:moveTo>
                  <a:pt x="1524000" y="762000"/>
                </a:move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close/>
              </a:path>
            </a:pathLst>
          </a:custGeom>
          <a:ln w="28956">
            <a:solidFill>
              <a:srgbClr val="D9D7EB"/>
            </a:solidFill>
          </a:ln>
        </p:spPr>
        <p:txBody>
          <a:bodyPr wrap="square" lIns="0" tIns="0" rIns="0" bIns="0" rtlCol="0"/>
          <a:lstStyle/>
          <a:p>
            <a:endParaRPr/>
          </a:p>
        </p:txBody>
      </p:sp>
      <p:sp>
        <p:nvSpPr>
          <p:cNvPr id="5" name="object 5"/>
          <p:cNvSpPr/>
          <p:nvPr/>
        </p:nvSpPr>
        <p:spPr>
          <a:xfrm>
            <a:off x="3390900" y="32766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6" name="object 6"/>
          <p:cNvSpPr/>
          <p:nvPr/>
        </p:nvSpPr>
        <p:spPr>
          <a:xfrm>
            <a:off x="1659635" y="32766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7" name="object 7"/>
          <p:cNvSpPr/>
          <p:nvPr/>
        </p:nvSpPr>
        <p:spPr>
          <a:xfrm>
            <a:off x="6973061" y="3277361"/>
            <a:ext cx="1524000" cy="1524000"/>
          </a:xfrm>
          <a:custGeom>
            <a:avLst/>
            <a:gdLst/>
            <a:ahLst/>
            <a:cxnLst/>
            <a:rect l="l" t="t" r="r" b="b"/>
            <a:pathLst>
              <a:path w="1524000" h="1524000">
                <a:moveTo>
                  <a:pt x="1524000" y="762000"/>
                </a:move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close/>
              </a:path>
            </a:pathLst>
          </a:custGeom>
          <a:ln w="28956">
            <a:solidFill>
              <a:srgbClr val="D9D7EB"/>
            </a:solidFill>
          </a:ln>
        </p:spPr>
        <p:txBody>
          <a:bodyPr wrap="square" lIns="0" tIns="0" rIns="0" bIns="0" rtlCol="0"/>
          <a:lstStyle/>
          <a:p>
            <a:endParaRPr/>
          </a:p>
        </p:txBody>
      </p:sp>
      <p:sp>
        <p:nvSpPr>
          <p:cNvPr id="8" name="object 8"/>
          <p:cNvSpPr txBox="1"/>
          <p:nvPr/>
        </p:nvSpPr>
        <p:spPr>
          <a:xfrm>
            <a:off x="8512302" y="6279591"/>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1</a:t>
            </a:r>
            <a:endParaRPr sz="1000">
              <a:latin typeface="Arial"/>
              <a:cs typeface="Arial"/>
            </a:endParaRPr>
          </a:p>
        </p:txBody>
      </p:sp>
      <p:sp>
        <p:nvSpPr>
          <p:cNvPr id="9" name="object 9"/>
          <p:cNvSpPr txBox="1">
            <a:spLocks noGrp="1"/>
          </p:cNvSpPr>
          <p:nvPr>
            <p:ph type="title"/>
          </p:nvPr>
        </p:nvSpPr>
        <p:spPr>
          <a:xfrm>
            <a:off x="100685" y="2083434"/>
            <a:ext cx="8941435" cy="1671955"/>
          </a:xfrm>
          <a:prstGeom prst="rect">
            <a:avLst/>
          </a:prstGeom>
        </p:spPr>
        <p:txBody>
          <a:bodyPr vert="horz" wrap="square" lIns="0" tIns="12700" rIns="0" bIns="0" rtlCol="0">
            <a:spAutoFit/>
          </a:bodyPr>
          <a:lstStyle/>
          <a:p>
            <a:pPr marL="1905" algn="ctr">
              <a:lnSpc>
                <a:spcPct val="100000"/>
              </a:lnSpc>
              <a:spcBef>
                <a:spcPts val="100"/>
              </a:spcBef>
            </a:pPr>
            <a:r>
              <a:rPr sz="5400" spc="-5" dirty="0"/>
              <a:t>EMO</a:t>
            </a:r>
            <a:r>
              <a:rPr sz="5400" spc="-10" dirty="0"/>
              <a:t> </a:t>
            </a:r>
            <a:r>
              <a:rPr sz="5400" dirty="0"/>
              <a:t>PLAYER</a:t>
            </a:r>
          </a:p>
          <a:p>
            <a:pPr algn="ctr">
              <a:lnSpc>
                <a:spcPct val="100000"/>
              </a:lnSpc>
            </a:pPr>
            <a:r>
              <a:rPr sz="5400" dirty="0"/>
              <a:t>The emotion based music</a:t>
            </a:r>
            <a:r>
              <a:rPr sz="5400" spc="-95" dirty="0"/>
              <a:t> </a:t>
            </a:r>
            <a:r>
              <a:rPr sz="5400" dirty="0"/>
              <a:t>player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869179" y="304800"/>
            <a:ext cx="1104900" cy="1104900"/>
          </a:xfrm>
          <a:custGeom>
            <a:avLst/>
            <a:gdLst/>
            <a:ahLst/>
            <a:cxnLst/>
            <a:rect l="l" t="t" r="r" b="b"/>
            <a:pathLst>
              <a:path w="1104900" h="1104900">
                <a:moveTo>
                  <a:pt x="552450" y="0"/>
                </a:moveTo>
                <a:lnTo>
                  <a:pt x="504790" y="2028"/>
                </a:lnTo>
                <a:lnTo>
                  <a:pt x="458255" y="8002"/>
                </a:lnTo>
                <a:lnTo>
                  <a:pt x="413009" y="17756"/>
                </a:lnTo>
                <a:lnTo>
                  <a:pt x="369221" y="31124"/>
                </a:lnTo>
                <a:lnTo>
                  <a:pt x="327054" y="47940"/>
                </a:lnTo>
                <a:lnTo>
                  <a:pt x="286676" y="68038"/>
                </a:lnTo>
                <a:lnTo>
                  <a:pt x="248251" y="91251"/>
                </a:lnTo>
                <a:lnTo>
                  <a:pt x="211947" y="117415"/>
                </a:lnTo>
                <a:lnTo>
                  <a:pt x="177929" y="146363"/>
                </a:lnTo>
                <a:lnTo>
                  <a:pt x="146363" y="177929"/>
                </a:lnTo>
                <a:lnTo>
                  <a:pt x="117415" y="211947"/>
                </a:lnTo>
                <a:lnTo>
                  <a:pt x="91251" y="248251"/>
                </a:lnTo>
                <a:lnTo>
                  <a:pt x="68038" y="286676"/>
                </a:lnTo>
                <a:lnTo>
                  <a:pt x="47940" y="327054"/>
                </a:lnTo>
                <a:lnTo>
                  <a:pt x="31124" y="369221"/>
                </a:lnTo>
                <a:lnTo>
                  <a:pt x="17756" y="413009"/>
                </a:lnTo>
                <a:lnTo>
                  <a:pt x="8002" y="458255"/>
                </a:lnTo>
                <a:lnTo>
                  <a:pt x="2028" y="504790"/>
                </a:lnTo>
                <a:lnTo>
                  <a:pt x="0" y="552450"/>
                </a:lnTo>
                <a:lnTo>
                  <a:pt x="2028" y="600109"/>
                </a:lnTo>
                <a:lnTo>
                  <a:pt x="8002" y="646644"/>
                </a:lnTo>
                <a:lnTo>
                  <a:pt x="17756" y="691890"/>
                </a:lnTo>
                <a:lnTo>
                  <a:pt x="31124" y="735678"/>
                </a:lnTo>
                <a:lnTo>
                  <a:pt x="47940" y="777845"/>
                </a:lnTo>
                <a:lnTo>
                  <a:pt x="68038" y="818223"/>
                </a:lnTo>
                <a:lnTo>
                  <a:pt x="91251" y="856648"/>
                </a:lnTo>
                <a:lnTo>
                  <a:pt x="117415" y="892952"/>
                </a:lnTo>
                <a:lnTo>
                  <a:pt x="146363" y="926970"/>
                </a:lnTo>
                <a:lnTo>
                  <a:pt x="177929" y="958536"/>
                </a:lnTo>
                <a:lnTo>
                  <a:pt x="211947" y="987484"/>
                </a:lnTo>
                <a:lnTo>
                  <a:pt x="248251" y="1013648"/>
                </a:lnTo>
                <a:lnTo>
                  <a:pt x="286676" y="1036861"/>
                </a:lnTo>
                <a:lnTo>
                  <a:pt x="327054" y="1056959"/>
                </a:lnTo>
                <a:lnTo>
                  <a:pt x="369221" y="1073775"/>
                </a:lnTo>
                <a:lnTo>
                  <a:pt x="413009" y="1087143"/>
                </a:lnTo>
                <a:lnTo>
                  <a:pt x="458255" y="1096897"/>
                </a:lnTo>
                <a:lnTo>
                  <a:pt x="504790" y="1102871"/>
                </a:lnTo>
                <a:lnTo>
                  <a:pt x="552450" y="1104900"/>
                </a:lnTo>
                <a:lnTo>
                  <a:pt x="600109" y="1102871"/>
                </a:lnTo>
                <a:lnTo>
                  <a:pt x="646644" y="1096897"/>
                </a:lnTo>
                <a:lnTo>
                  <a:pt x="691890" y="1087143"/>
                </a:lnTo>
                <a:lnTo>
                  <a:pt x="735678" y="1073775"/>
                </a:lnTo>
                <a:lnTo>
                  <a:pt x="777845" y="1056959"/>
                </a:lnTo>
                <a:lnTo>
                  <a:pt x="818223" y="1036861"/>
                </a:lnTo>
                <a:lnTo>
                  <a:pt x="856648" y="1013648"/>
                </a:lnTo>
                <a:lnTo>
                  <a:pt x="892952" y="987484"/>
                </a:lnTo>
                <a:lnTo>
                  <a:pt x="926970" y="958536"/>
                </a:lnTo>
                <a:lnTo>
                  <a:pt x="958536" y="926970"/>
                </a:lnTo>
                <a:lnTo>
                  <a:pt x="987484" y="892952"/>
                </a:lnTo>
                <a:lnTo>
                  <a:pt x="1013648" y="856648"/>
                </a:lnTo>
                <a:lnTo>
                  <a:pt x="1036861" y="818223"/>
                </a:lnTo>
                <a:lnTo>
                  <a:pt x="1056959" y="777845"/>
                </a:lnTo>
                <a:lnTo>
                  <a:pt x="1073775" y="735678"/>
                </a:lnTo>
                <a:lnTo>
                  <a:pt x="1087143" y="691890"/>
                </a:lnTo>
                <a:lnTo>
                  <a:pt x="1096897" y="646644"/>
                </a:lnTo>
                <a:lnTo>
                  <a:pt x="1102871" y="600109"/>
                </a:lnTo>
                <a:lnTo>
                  <a:pt x="1104900" y="552450"/>
                </a:lnTo>
                <a:lnTo>
                  <a:pt x="1102871" y="504790"/>
                </a:lnTo>
                <a:lnTo>
                  <a:pt x="1096897" y="458255"/>
                </a:lnTo>
                <a:lnTo>
                  <a:pt x="1087143" y="413009"/>
                </a:lnTo>
                <a:lnTo>
                  <a:pt x="1073775" y="369221"/>
                </a:lnTo>
                <a:lnTo>
                  <a:pt x="1056959" y="327054"/>
                </a:lnTo>
                <a:lnTo>
                  <a:pt x="1036861" y="286676"/>
                </a:lnTo>
                <a:lnTo>
                  <a:pt x="1013648" y="248251"/>
                </a:lnTo>
                <a:lnTo>
                  <a:pt x="987484" y="211947"/>
                </a:lnTo>
                <a:lnTo>
                  <a:pt x="958536" y="177929"/>
                </a:lnTo>
                <a:lnTo>
                  <a:pt x="926970" y="146363"/>
                </a:lnTo>
                <a:lnTo>
                  <a:pt x="892952" y="117415"/>
                </a:lnTo>
                <a:lnTo>
                  <a:pt x="856648" y="91251"/>
                </a:lnTo>
                <a:lnTo>
                  <a:pt x="818223" y="68038"/>
                </a:lnTo>
                <a:lnTo>
                  <a:pt x="777845" y="47940"/>
                </a:lnTo>
                <a:lnTo>
                  <a:pt x="735678" y="31124"/>
                </a:lnTo>
                <a:lnTo>
                  <a:pt x="691890" y="17756"/>
                </a:lnTo>
                <a:lnTo>
                  <a:pt x="646644" y="8002"/>
                </a:lnTo>
                <a:lnTo>
                  <a:pt x="600109" y="2028"/>
                </a:lnTo>
                <a:lnTo>
                  <a:pt x="552450" y="0"/>
                </a:lnTo>
                <a:close/>
              </a:path>
            </a:pathLst>
          </a:custGeom>
          <a:solidFill>
            <a:srgbClr val="D9D7EB"/>
          </a:solidFill>
        </p:spPr>
        <p:txBody>
          <a:bodyPr wrap="square" lIns="0" tIns="0" rIns="0" bIns="0" rtlCol="0"/>
          <a:lstStyle/>
          <a:p>
            <a:endParaRPr/>
          </a:p>
        </p:txBody>
      </p:sp>
      <p:sp>
        <p:nvSpPr>
          <p:cNvPr id="4" name="object 4"/>
          <p:cNvSpPr/>
          <p:nvPr/>
        </p:nvSpPr>
        <p:spPr>
          <a:xfrm>
            <a:off x="7583423" y="304800"/>
            <a:ext cx="1103630" cy="1104900"/>
          </a:xfrm>
          <a:custGeom>
            <a:avLst/>
            <a:gdLst/>
            <a:ahLst/>
            <a:cxnLst/>
            <a:rect l="l" t="t" r="r" b="b"/>
            <a:pathLst>
              <a:path w="1103629" h="1104900">
                <a:moveTo>
                  <a:pt x="551687" y="0"/>
                </a:move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7"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7" y="0"/>
                </a:lnTo>
                <a:close/>
              </a:path>
            </a:pathLst>
          </a:custGeom>
          <a:solidFill>
            <a:srgbClr val="D9D7EB"/>
          </a:solidFill>
        </p:spPr>
        <p:txBody>
          <a:bodyPr wrap="square" lIns="0" tIns="0" rIns="0" bIns="0" rtlCol="0"/>
          <a:lstStyle/>
          <a:p>
            <a:endParaRPr/>
          </a:p>
        </p:txBody>
      </p:sp>
      <p:sp>
        <p:nvSpPr>
          <p:cNvPr id="5" name="object 5"/>
          <p:cNvSpPr/>
          <p:nvPr/>
        </p:nvSpPr>
        <p:spPr>
          <a:xfrm>
            <a:off x="1071372" y="306324"/>
            <a:ext cx="1103630" cy="1104900"/>
          </a:xfrm>
          <a:custGeom>
            <a:avLst/>
            <a:gdLst/>
            <a:ahLst/>
            <a:cxnLst/>
            <a:rect l="l" t="t" r="r" b="b"/>
            <a:pathLst>
              <a:path w="1103630" h="1104900">
                <a:moveTo>
                  <a:pt x="551688" y="0"/>
                </a:move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8"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8" y="0"/>
                </a:lnTo>
                <a:close/>
              </a:path>
            </a:pathLst>
          </a:custGeom>
          <a:solidFill>
            <a:srgbClr val="D9D7EB"/>
          </a:solidFill>
        </p:spPr>
        <p:txBody>
          <a:bodyPr wrap="square" lIns="0" tIns="0" rIns="0" bIns="0" rtlCol="0"/>
          <a:lstStyle/>
          <a:p>
            <a:endParaRPr/>
          </a:p>
        </p:txBody>
      </p:sp>
      <p:sp>
        <p:nvSpPr>
          <p:cNvPr id="6" name="object 6"/>
          <p:cNvSpPr/>
          <p:nvPr/>
        </p:nvSpPr>
        <p:spPr>
          <a:xfrm>
            <a:off x="6325361" y="305561"/>
            <a:ext cx="1103630" cy="1104900"/>
          </a:xfrm>
          <a:custGeom>
            <a:avLst/>
            <a:gdLst/>
            <a:ahLst/>
            <a:cxnLst/>
            <a:rect l="l" t="t" r="r" b="b"/>
            <a:pathLst>
              <a:path w="1103629" h="1104900">
                <a:moveTo>
                  <a:pt x="1103376" y="552450"/>
                </a:move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8" y="0"/>
                </a:ln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8"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close/>
              </a:path>
            </a:pathLst>
          </a:custGeom>
          <a:ln w="28956">
            <a:solidFill>
              <a:srgbClr val="D9D7EB"/>
            </a:solidFill>
          </a:ln>
        </p:spPr>
        <p:txBody>
          <a:bodyPr wrap="square" lIns="0" tIns="0" rIns="0" bIns="0" rtlCol="0"/>
          <a:lstStyle/>
          <a:p>
            <a:endParaRPr/>
          </a:p>
        </p:txBody>
      </p:sp>
      <p:sp>
        <p:nvSpPr>
          <p:cNvPr id="7" name="object 7"/>
          <p:cNvSpPr/>
          <p:nvPr/>
        </p:nvSpPr>
        <p:spPr>
          <a:xfrm>
            <a:off x="2359914" y="305561"/>
            <a:ext cx="1103630" cy="1104900"/>
          </a:xfrm>
          <a:custGeom>
            <a:avLst/>
            <a:gdLst/>
            <a:ahLst/>
            <a:cxnLst/>
            <a:rect l="l" t="t" r="r" b="b"/>
            <a:pathLst>
              <a:path w="1103629" h="1104900">
                <a:moveTo>
                  <a:pt x="1103376" y="552450"/>
                </a:moveTo>
                <a:lnTo>
                  <a:pt x="1101350" y="504790"/>
                </a:lnTo>
                <a:lnTo>
                  <a:pt x="1095385" y="458255"/>
                </a:lnTo>
                <a:lnTo>
                  <a:pt x="1085646" y="413009"/>
                </a:lnTo>
                <a:lnTo>
                  <a:pt x="1072298" y="369221"/>
                </a:lnTo>
                <a:lnTo>
                  <a:pt x="1055507" y="327054"/>
                </a:lnTo>
                <a:lnTo>
                  <a:pt x="1035439" y="286676"/>
                </a:lnTo>
                <a:lnTo>
                  <a:pt x="1012260" y="248251"/>
                </a:lnTo>
                <a:lnTo>
                  <a:pt x="986134" y="211947"/>
                </a:lnTo>
                <a:lnTo>
                  <a:pt x="957228" y="177929"/>
                </a:lnTo>
                <a:lnTo>
                  <a:pt x="925707" y="146363"/>
                </a:lnTo>
                <a:lnTo>
                  <a:pt x="891737" y="117415"/>
                </a:lnTo>
                <a:lnTo>
                  <a:pt x="855484" y="91251"/>
                </a:lnTo>
                <a:lnTo>
                  <a:pt x="817112" y="68038"/>
                </a:lnTo>
                <a:lnTo>
                  <a:pt x="776789" y="47940"/>
                </a:lnTo>
                <a:lnTo>
                  <a:pt x="734679" y="31124"/>
                </a:lnTo>
                <a:lnTo>
                  <a:pt x="690949" y="17756"/>
                </a:lnTo>
                <a:lnTo>
                  <a:pt x="645763" y="8002"/>
                </a:lnTo>
                <a:lnTo>
                  <a:pt x="599287" y="2028"/>
                </a:lnTo>
                <a:lnTo>
                  <a:pt x="551688" y="0"/>
                </a:lnTo>
                <a:lnTo>
                  <a:pt x="504088" y="2028"/>
                </a:lnTo>
                <a:lnTo>
                  <a:pt x="457612" y="8002"/>
                </a:lnTo>
                <a:lnTo>
                  <a:pt x="412426" y="17756"/>
                </a:lnTo>
                <a:lnTo>
                  <a:pt x="368696" y="31124"/>
                </a:lnTo>
                <a:lnTo>
                  <a:pt x="326586" y="47940"/>
                </a:lnTo>
                <a:lnTo>
                  <a:pt x="286263" y="68038"/>
                </a:lnTo>
                <a:lnTo>
                  <a:pt x="247891" y="91251"/>
                </a:lnTo>
                <a:lnTo>
                  <a:pt x="211638" y="117415"/>
                </a:lnTo>
                <a:lnTo>
                  <a:pt x="177668" y="146363"/>
                </a:lnTo>
                <a:lnTo>
                  <a:pt x="146147" y="177929"/>
                </a:lnTo>
                <a:lnTo>
                  <a:pt x="117241" y="211947"/>
                </a:lnTo>
                <a:lnTo>
                  <a:pt x="91115" y="248251"/>
                </a:lnTo>
                <a:lnTo>
                  <a:pt x="67936" y="286676"/>
                </a:lnTo>
                <a:lnTo>
                  <a:pt x="47868" y="327054"/>
                </a:lnTo>
                <a:lnTo>
                  <a:pt x="31077" y="369221"/>
                </a:lnTo>
                <a:lnTo>
                  <a:pt x="17729" y="413009"/>
                </a:lnTo>
                <a:lnTo>
                  <a:pt x="7990" y="458255"/>
                </a:lnTo>
                <a:lnTo>
                  <a:pt x="2025" y="504790"/>
                </a:lnTo>
                <a:lnTo>
                  <a:pt x="0" y="552450"/>
                </a:lnTo>
                <a:lnTo>
                  <a:pt x="2025" y="600109"/>
                </a:lnTo>
                <a:lnTo>
                  <a:pt x="7990" y="646644"/>
                </a:lnTo>
                <a:lnTo>
                  <a:pt x="17729" y="691890"/>
                </a:lnTo>
                <a:lnTo>
                  <a:pt x="31077" y="735678"/>
                </a:lnTo>
                <a:lnTo>
                  <a:pt x="47868" y="777845"/>
                </a:lnTo>
                <a:lnTo>
                  <a:pt x="67936" y="818223"/>
                </a:lnTo>
                <a:lnTo>
                  <a:pt x="91115" y="856648"/>
                </a:lnTo>
                <a:lnTo>
                  <a:pt x="117241" y="892952"/>
                </a:lnTo>
                <a:lnTo>
                  <a:pt x="146147" y="926970"/>
                </a:lnTo>
                <a:lnTo>
                  <a:pt x="177668" y="958536"/>
                </a:lnTo>
                <a:lnTo>
                  <a:pt x="211638" y="987484"/>
                </a:lnTo>
                <a:lnTo>
                  <a:pt x="247891" y="1013648"/>
                </a:lnTo>
                <a:lnTo>
                  <a:pt x="286263" y="1036861"/>
                </a:lnTo>
                <a:lnTo>
                  <a:pt x="326586" y="1056959"/>
                </a:lnTo>
                <a:lnTo>
                  <a:pt x="368696" y="1073775"/>
                </a:lnTo>
                <a:lnTo>
                  <a:pt x="412426" y="1087143"/>
                </a:lnTo>
                <a:lnTo>
                  <a:pt x="457612" y="1096897"/>
                </a:lnTo>
                <a:lnTo>
                  <a:pt x="504088" y="1102871"/>
                </a:lnTo>
                <a:lnTo>
                  <a:pt x="551688" y="1104900"/>
                </a:lnTo>
                <a:lnTo>
                  <a:pt x="599287" y="1102871"/>
                </a:lnTo>
                <a:lnTo>
                  <a:pt x="645763" y="1096897"/>
                </a:lnTo>
                <a:lnTo>
                  <a:pt x="690949" y="1087143"/>
                </a:lnTo>
                <a:lnTo>
                  <a:pt x="734679" y="1073775"/>
                </a:lnTo>
                <a:lnTo>
                  <a:pt x="776789" y="1056959"/>
                </a:lnTo>
                <a:lnTo>
                  <a:pt x="817112" y="1036861"/>
                </a:lnTo>
                <a:lnTo>
                  <a:pt x="855484" y="1013648"/>
                </a:lnTo>
                <a:lnTo>
                  <a:pt x="891737" y="987484"/>
                </a:lnTo>
                <a:lnTo>
                  <a:pt x="925707" y="958536"/>
                </a:lnTo>
                <a:lnTo>
                  <a:pt x="957228" y="926970"/>
                </a:lnTo>
                <a:lnTo>
                  <a:pt x="986134" y="892952"/>
                </a:lnTo>
                <a:lnTo>
                  <a:pt x="1012260" y="856648"/>
                </a:lnTo>
                <a:lnTo>
                  <a:pt x="1035439" y="818223"/>
                </a:lnTo>
                <a:lnTo>
                  <a:pt x="1055507" y="777845"/>
                </a:lnTo>
                <a:lnTo>
                  <a:pt x="1072298" y="735678"/>
                </a:lnTo>
                <a:lnTo>
                  <a:pt x="1085646" y="691890"/>
                </a:lnTo>
                <a:lnTo>
                  <a:pt x="1095385" y="646644"/>
                </a:lnTo>
                <a:lnTo>
                  <a:pt x="1101350" y="600109"/>
                </a:lnTo>
                <a:lnTo>
                  <a:pt x="1103376" y="552450"/>
                </a:lnTo>
                <a:close/>
              </a:path>
            </a:pathLst>
          </a:custGeom>
          <a:ln w="28956">
            <a:solidFill>
              <a:srgbClr val="D9D7EB"/>
            </a:solidFill>
          </a:ln>
        </p:spPr>
        <p:txBody>
          <a:bodyPr wrap="square" lIns="0" tIns="0" rIns="0" bIns="0" rtlCol="0"/>
          <a:lstStyle/>
          <a:p>
            <a:endParaRPr/>
          </a:p>
        </p:txBody>
      </p:sp>
      <p:sp>
        <p:nvSpPr>
          <p:cNvPr id="8" name="object 8"/>
          <p:cNvSpPr/>
          <p:nvPr/>
        </p:nvSpPr>
        <p:spPr>
          <a:xfrm>
            <a:off x="4572000" y="457200"/>
            <a:ext cx="1447800" cy="838200"/>
          </a:xfrm>
          <a:custGeom>
            <a:avLst/>
            <a:gdLst/>
            <a:ahLst/>
            <a:cxnLst/>
            <a:rect l="l" t="t" r="r" b="b"/>
            <a:pathLst>
              <a:path w="1447800" h="838200">
                <a:moveTo>
                  <a:pt x="0" y="838200"/>
                </a:moveTo>
                <a:lnTo>
                  <a:pt x="1447800" y="838200"/>
                </a:lnTo>
                <a:lnTo>
                  <a:pt x="1447800" y="0"/>
                </a:lnTo>
                <a:lnTo>
                  <a:pt x="0" y="0"/>
                </a:lnTo>
                <a:lnTo>
                  <a:pt x="0" y="838200"/>
                </a:lnTo>
                <a:close/>
              </a:path>
            </a:pathLst>
          </a:custGeom>
          <a:solidFill>
            <a:srgbClr val="FFFFFF"/>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10</a:t>
            </a:fld>
            <a:endParaRPr spc="-5"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44" y="190219"/>
            <a:ext cx="8672312" cy="64775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CF5F6-F3A4-4128-BE32-AF684FA17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782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1042"/>
            <a:ext cx="4469130" cy="711200"/>
          </a:xfrm>
          <a:prstGeom prst="rect">
            <a:avLst/>
          </a:prstGeom>
        </p:spPr>
        <p:txBody>
          <a:bodyPr vert="horz" wrap="square" lIns="0" tIns="12700" rIns="0" bIns="0" rtlCol="0">
            <a:spAutoFit/>
          </a:bodyPr>
          <a:lstStyle/>
          <a:p>
            <a:pPr marL="12700">
              <a:lnSpc>
                <a:spcPct val="100000"/>
              </a:lnSpc>
              <a:spcBef>
                <a:spcPts val="100"/>
              </a:spcBef>
            </a:pPr>
            <a:r>
              <a:rPr spc="-5" dirty="0"/>
              <a:t>METHODOLOGY</a:t>
            </a:r>
          </a:p>
        </p:txBody>
      </p:sp>
      <p:sp>
        <p:nvSpPr>
          <p:cNvPr id="4" name="object 4"/>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12</a:t>
            </a:fld>
            <a:endParaRPr sz="1000">
              <a:latin typeface="Arial"/>
              <a:cs typeface="Arial"/>
            </a:endParaRPr>
          </a:p>
        </p:txBody>
      </p:sp>
      <p:sp>
        <p:nvSpPr>
          <p:cNvPr id="3" name="object 3"/>
          <p:cNvSpPr txBox="1"/>
          <p:nvPr/>
        </p:nvSpPr>
        <p:spPr>
          <a:xfrm>
            <a:off x="535940" y="1545615"/>
            <a:ext cx="8072755" cy="4856480"/>
          </a:xfrm>
          <a:prstGeom prst="rect">
            <a:avLst/>
          </a:prstGeom>
        </p:spPr>
        <p:txBody>
          <a:bodyPr vert="horz" wrap="square" lIns="0" tIns="88900" rIns="0" bIns="0" rtlCol="0">
            <a:spAutoFit/>
          </a:bodyPr>
          <a:lstStyle/>
          <a:p>
            <a:pPr marL="355600" indent="-342900">
              <a:lnSpc>
                <a:spcPct val="100000"/>
              </a:lnSpc>
              <a:spcBef>
                <a:spcPts val="700"/>
              </a:spcBef>
              <a:buFont typeface="Arial"/>
              <a:buChar char="•"/>
              <a:tabLst>
                <a:tab pos="354965" algn="l"/>
                <a:tab pos="355600" algn="l"/>
              </a:tabLst>
            </a:pPr>
            <a:r>
              <a:rPr sz="2500" spc="-5" dirty="0">
                <a:latin typeface="Times New Roman"/>
                <a:cs typeface="Times New Roman"/>
              </a:rPr>
              <a:t>Three </a:t>
            </a:r>
            <a:r>
              <a:rPr sz="2500" spc="-10" dirty="0">
                <a:latin typeface="Times New Roman"/>
                <a:cs typeface="Times New Roman"/>
              </a:rPr>
              <a:t>major</a:t>
            </a:r>
            <a:r>
              <a:rPr sz="2500" spc="80" dirty="0">
                <a:latin typeface="Times New Roman"/>
                <a:cs typeface="Times New Roman"/>
              </a:rPr>
              <a:t> </a:t>
            </a:r>
            <a:r>
              <a:rPr sz="2500" spc="-5" dirty="0">
                <a:latin typeface="Times New Roman"/>
                <a:cs typeface="Times New Roman"/>
              </a:rPr>
              <a:t>modules:</a:t>
            </a:r>
            <a:endParaRPr sz="2500">
              <a:latin typeface="Times New Roman"/>
              <a:cs typeface="Times New Roman"/>
            </a:endParaRPr>
          </a:p>
          <a:p>
            <a:pPr marL="648335" marR="2363470">
              <a:lnSpc>
                <a:spcPct val="120000"/>
              </a:lnSpc>
              <a:spcBef>
                <a:spcPts val="5"/>
              </a:spcBef>
            </a:pPr>
            <a:r>
              <a:rPr sz="2500" spc="-10" dirty="0">
                <a:latin typeface="Times New Roman"/>
                <a:cs typeface="Times New Roman"/>
              </a:rPr>
              <a:t>Emotion </a:t>
            </a:r>
            <a:r>
              <a:rPr sz="2500" spc="-5" dirty="0">
                <a:latin typeface="Times New Roman"/>
                <a:cs typeface="Times New Roman"/>
              </a:rPr>
              <a:t>extraction module(EEM)  Audio feature extraction module(AEM)  Emotion-Audio recognition</a:t>
            </a:r>
            <a:r>
              <a:rPr sz="2500" spc="95" dirty="0">
                <a:latin typeface="Times New Roman"/>
                <a:cs typeface="Times New Roman"/>
              </a:rPr>
              <a:t> </a:t>
            </a:r>
            <a:r>
              <a:rPr sz="2500" spc="-10" dirty="0">
                <a:latin typeface="Times New Roman"/>
                <a:cs typeface="Times New Roman"/>
              </a:rPr>
              <a:t>module.</a:t>
            </a:r>
            <a:endParaRPr sz="2500">
              <a:latin typeface="Times New Roman"/>
              <a:cs typeface="Times New Roman"/>
            </a:endParaRPr>
          </a:p>
          <a:p>
            <a:pPr marL="355600" marR="5080" indent="-342900" algn="just">
              <a:lnSpc>
                <a:spcPct val="150000"/>
              </a:lnSpc>
              <a:spcBef>
                <a:spcPts val="60"/>
              </a:spcBef>
              <a:buFont typeface="Arial"/>
              <a:buChar char="•"/>
              <a:tabLst>
                <a:tab pos="355600" algn="l"/>
              </a:tabLst>
            </a:pPr>
            <a:r>
              <a:rPr sz="2500" spc="-5" dirty="0">
                <a:latin typeface="Times New Roman"/>
                <a:cs typeface="Times New Roman"/>
              </a:rPr>
              <a:t>EEM and AEM </a:t>
            </a:r>
            <a:r>
              <a:rPr sz="2500" dirty="0">
                <a:latin typeface="Times New Roman"/>
                <a:cs typeface="Times New Roman"/>
              </a:rPr>
              <a:t>are two separate </a:t>
            </a:r>
            <a:r>
              <a:rPr sz="2500" spc="-5" dirty="0">
                <a:latin typeface="Times New Roman"/>
                <a:cs typeface="Times New Roman"/>
              </a:rPr>
              <a:t>modules and </a:t>
            </a:r>
            <a:r>
              <a:rPr sz="2500" dirty="0">
                <a:latin typeface="Times New Roman"/>
                <a:cs typeface="Times New Roman"/>
              </a:rPr>
              <a:t>Emotion-  </a:t>
            </a:r>
            <a:r>
              <a:rPr sz="2500" spc="-5" dirty="0">
                <a:latin typeface="Times New Roman"/>
                <a:cs typeface="Times New Roman"/>
              </a:rPr>
              <a:t>Audio </a:t>
            </a:r>
            <a:r>
              <a:rPr sz="2500" dirty="0">
                <a:latin typeface="Times New Roman"/>
                <a:cs typeface="Times New Roman"/>
              </a:rPr>
              <a:t>recognition </a:t>
            </a:r>
            <a:r>
              <a:rPr sz="2500" spc="-5" dirty="0">
                <a:latin typeface="Times New Roman"/>
                <a:cs typeface="Times New Roman"/>
              </a:rPr>
              <a:t>module </a:t>
            </a:r>
            <a:r>
              <a:rPr sz="2500" dirty="0">
                <a:latin typeface="Times New Roman"/>
                <a:cs typeface="Times New Roman"/>
              </a:rPr>
              <a:t>performs the </a:t>
            </a:r>
            <a:r>
              <a:rPr sz="2500" spc="-5" dirty="0">
                <a:latin typeface="Times New Roman"/>
                <a:cs typeface="Times New Roman"/>
              </a:rPr>
              <a:t>mapping of  modules by querying the audio meta-data</a:t>
            </a:r>
            <a:r>
              <a:rPr sz="2500" spc="175" dirty="0">
                <a:latin typeface="Times New Roman"/>
                <a:cs typeface="Times New Roman"/>
              </a:rPr>
              <a:t> </a:t>
            </a:r>
            <a:r>
              <a:rPr sz="2500" spc="-5" dirty="0">
                <a:latin typeface="Times New Roman"/>
                <a:cs typeface="Times New Roman"/>
              </a:rPr>
              <a:t>file.</a:t>
            </a:r>
            <a:endParaRPr sz="2500">
              <a:latin typeface="Times New Roman"/>
              <a:cs typeface="Times New Roman"/>
            </a:endParaRPr>
          </a:p>
          <a:p>
            <a:pPr marL="355600" marR="6985" indent="-342900" algn="just">
              <a:lnSpc>
                <a:spcPct val="153600"/>
              </a:lnSpc>
              <a:spcBef>
                <a:spcPts val="495"/>
              </a:spcBef>
              <a:buFont typeface="Arial"/>
              <a:buChar char="•"/>
              <a:tabLst>
                <a:tab pos="355600" algn="l"/>
              </a:tabLst>
            </a:pPr>
            <a:r>
              <a:rPr sz="2500" spc="-5" dirty="0">
                <a:latin typeface="Times New Roman"/>
                <a:cs typeface="Times New Roman"/>
              </a:rPr>
              <a:t>The </a:t>
            </a:r>
            <a:r>
              <a:rPr sz="2500" spc="-10" dirty="0">
                <a:latin typeface="Times New Roman"/>
                <a:cs typeface="Times New Roman"/>
              </a:rPr>
              <a:t>EEM </a:t>
            </a:r>
            <a:r>
              <a:rPr sz="2500" spc="-5" dirty="0">
                <a:latin typeface="Times New Roman"/>
                <a:cs typeface="Times New Roman"/>
              </a:rPr>
              <a:t>and AEM are </a:t>
            </a:r>
            <a:r>
              <a:rPr sz="2500" dirty="0">
                <a:latin typeface="Times New Roman"/>
                <a:cs typeface="Times New Roman"/>
              </a:rPr>
              <a:t>combined </a:t>
            </a:r>
            <a:r>
              <a:rPr sz="2500" spc="-5" dirty="0">
                <a:latin typeface="Times New Roman"/>
                <a:cs typeface="Times New Roman"/>
              </a:rPr>
              <a:t>in </a:t>
            </a:r>
            <a:r>
              <a:rPr sz="2500" dirty="0">
                <a:latin typeface="Times New Roman"/>
                <a:cs typeface="Times New Roman"/>
              </a:rPr>
              <a:t>Emotion-Audio  </a:t>
            </a:r>
            <a:r>
              <a:rPr sz="2500" spc="-5" dirty="0">
                <a:latin typeface="Times New Roman"/>
                <a:cs typeface="Times New Roman"/>
              </a:rPr>
              <a:t>integration</a:t>
            </a:r>
            <a:r>
              <a:rPr sz="2500" spc="20" dirty="0">
                <a:latin typeface="Times New Roman"/>
                <a:cs typeface="Times New Roman"/>
              </a:rPr>
              <a:t> </a:t>
            </a:r>
            <a:r>
              <a:rPr sz="2500" spc="-10" dirty="0">
                <a:latin typeface="Times New Roman"/>
                <a:cs typeface="Times New Roman"/>
              </a:rPr>
              <a:t>module</a:t>
            </a:r>
            <a:r>
              <a:rPr sz="2800" spc="-10" dirty="0">
                <a:latin typeface="Arial"/>
                <a:cs typeface="Arial"/>
              </a:rPr>
              <a:t>.</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2566"/>
            <a:ext cx="6280150" cy="711200"/>
          </a:xfrm>
          <a:prstGeom prst="rect">
            <a:avLst/>
          </a:prstGeom>
        </p:spPr>
        <p:txBody>
          <a:bodyPr vert="horz" wrap="square" lIns="0" tIns="12700" rIns="0" bIns="0" rtlCol="0">
            <a:spAutoFit/>
          </a:bodyPr>
          <a:lstStyle/>
          <a:p>
            <a:pPr marL="12700">
              <a:lnSpc>
                <a:spcPct val="100000"/>
              </a:lnSpc>
              <a:spcBef>
                <a:spcPts val="100"/>
              </a:spcBef>
            </a:pPr>
            <a:r>
              <a:rPr dirty="0"/>
              <a:t>Emotion </a:t>
            </a:r>
            <a:r>
              <a:rPr spc="-5" dirty="0"/>
              <a:t>extraction</a:t>
            </a:r>
            <a:r>
              <a:rPr spc="-55" dirty="0"/>
              <a:t> </a:t>
            </a:r>
            <a:r>
              <a:rPr dirty="0"/>
              <a:t>module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13</a:t>
            </a:fld>
            <a:endParaRPr spc="-5" dirty="0"/>
          </a:p>
        </p:txBody>
      </p:sp>
      <p:sp>
        <p:nvSpPr>
          <p:cNvPr id="3" name="object 3"/>
          <p:cNvSpPr txBox="1"/>
          <p:nvPr/>
        </p:nvSpPr>
        <p:spPr>
          <a:xfrm>
            <a:off x="535940" y="1556465"/>
            <a:ext cx="7992109" cy="4357924"/>
          </a:xfrm>
          <a:prstGeom prst="rect">
            <a:avLst/>
          </a:prstGeom>
        </p:spPr>
        <p:txBody>
          <a:bodyPr vert="horz" wrap="square" lIns="0" tIns="12700" rIns="0" bIns="0" rtlCol="0">
            <a:spAutoFit/>
          </a:bodyPr>
          <a:lstStyle/>
          <a:p>
            <a:pPr marL="355600" marR="5080" indent="-342900">
              <a:lnSpc>
                <a:spcPct val="200000"/>
              </a:lnSpc>
              <a:spcBef>
                <a:spcPts val="100"/>
              </a:spcBef>
              <a:buFont typeface="Arial"/>
              <a:buChar char="•"/>
              <a:tabLst>
                <a:tab pos="354965" algn="l"/>
                <a:tab pos="355600" algn="l"/>
              </a:tabLst>
            </a:pPr>
            <a:r>
              <a:rPr sz="2400" dirty="0">
                <a:latin typeface="Times New Roman"/>
                <a:cs typeface="Times New Roman"/>
              </a:rPr>
              <a:t>Done by the analysis on </a:t>
            </a:r>
            <a:r>
              <a:rPr sz="2400" spc="-5" dirty="0">
                <a:latin typeface="Times New Roman"/>
                <a:cs typeface="Times New Roman"/>
              </a:rPr>
              <a:t>Images, Image </a:t>
            </a:r>
            <a:r>
              <a:rPr sz="2400" dirty="0">
                <a:latin typeface="Times New Roman"/>
                <a:cs typeface="Times New Roman"/>
              </a:rPr>
              <a:t>of a user is captured  using a webcam or it can be accessed from the stored </a:t>
            </a:r>
            <a:r>
              <a:rPr sz="2400" spc="-5" dirty="0">
                <a:latin typeface="Times New Roman"/>
                <a:cs typeface="Times New Roman"/>
              </a:rPr>
              <a:t>image</a:t>
            </a:r>
            <a:r>
              <a:rPr sz="2400" spc="-80" dirty="0">
                <a:latin typeface="Times New Roman"/>
                <a:cs typeface="Times New Roman"/>
              </a:rPr>
              <a:t> </a:t>
            </a:r>
            <a:r>
              <a:rPr sz="2400" dirty="0">
                <a:latin typeface="Times New Roman"/>
                <a:cs typeface="Times New Roman"/>
              </a:rPr>
              <a:t>in  the hard</a:t>
            </a:r>
            <a:r>
              <a:rPr sz="2400" spc="-15" dirty="0">
                <a:latin typeface="Times New Roman"/>
                <a:cs typeface="Times New Roman"/>
              </a:rPr>
              <a:t> </a:t>
            </a:r>
            <a:r>
              <a:rPr sz="2400" dirty="0">
                <a:latin typeface="Times New Roman"/>
                <a:cs typeface="Times New Roman"/>
              </a:rPr>
              <a:t>disk.</a:t>
            </a:r>
            <a:endParaRPr lang="en-IN" sz="2400" dirty="0">
              <a:latin typeface="Times New Roman"/>
              <a:cs typeface="Times New Roman"/>
            </a:endParaRPr>
          </a:p>
          <a:p>
            <a:pPr marL="355600" marR="5080" indent="-342900">
              <a:lnSpc>
                <a:spcPct val="200000"/>
              </a:lnSpc>
              <a:spcBef>
                <a:spcPts val="100"/>
              </a:spcBef>
              <a:buFont typeface="Arial"/>
              <a:buChar char="•"/>
              <a:tabLst>
                <a:tab pos="354965" algn="l"/>
                <a:tab pos="355600" algn="l"/>
              </a:tabLst>
            </a:pPr>
            <a:r>
              <a:rPr lang="en-IN" sz="2400" dirty="0">
                <a:latin typeface="Times New Roman"/>
                <a:cs typeface="Times New Roman"/>
              </a:rPr>
              <a:t>Detection of frontal face using </a:t>
            </a:r>
            <a:r>
              <a:rPr lang="en-IN" sz="2400" dirty="0" err="1">
                <a:latin typeface="Times New Roman"/>
                <a:cs typeface="Times New Roman"/>
              </a:rPr>
              <a:t>Haar</a:t>
            </a:r>
            <a:r>
              <a:rPr lang="en-IN" sz="2400" dirty="0">
                <a:latin typeface="Times New Roman"/>
                <a:cs typeface="Times New Roman"/>
              </a:rPr>
              <a:t> Cascade.</a:t>
            </a:r>
          </a:p>
          <a:p>
            <a:pPr marL="355600" marR="5080" indent="-342900">
              <a:lnSpc>
                <a:spcPct val="200000"/>
              </a:lnSpc>
              <a:spcBef>
                <a:spcPts val="100"/>
              </a:spcBef>
              <a:buFont typeface="Arial"/>
              <a:buChar char="•"/>
              <a:tabLst>
                <a:tab pos="354965" algn="l"/>
                <a:tab pos="355600" algn="l"/>
              </a:tabLst>
            </a:pPr>
            <a:r>
              <a:rPr lang="en-IN" sz="2400" dirty="0">
                <a:latin typeface="Times New Roman"/>
                <a:cs typeface="Times New Roman"/>
              </a:rPr>
              <a:t>Image features extraction and emotion classification using SVM.</a:t>
            </a:r>
            <a:endParaRPr sz="2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72300" y="16002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3" name="object 3"/>
          <p:cNvSpPr/>
          <p:nvPr/>
        </p:nvSpPr>
        <p:spPr>
          <a:xfrm>
            <a:off x="5181600" y="16002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4" name="object 4"/>
          <p:cNvSpPr/>
          <p:nvPr/>
        </p:nvSpPr>
        <p:spPr>
          <a:xfrm>
            <a:off x="3391661" y="1600961"/>
            <a:ext cx="1524000" cy="1524000"/>
          </a:xfrm>
          <a:custGeom>
            <a:avLst/>
            <a:gdLst/>
            <a:ahLst/>
            <a:cxnLst/>
            <a:rect l="l" t="t" r="r" b="b"/>
            <a:pathLst>
              <a:path w="1524000" h="1524000">
                <a:moveTo>
                  <a:pt x="1524000" y="762000"/>
                </a:move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close/>
              </a:path>
            </a:pathLst>
          </a:custGeom>
          <a:ln w="28956">
            <a:solidFill>
              <a:srgbClr val="D9D7EB"/>
            </a:solidFill>
          </a:ln>
        </p:spPr>
        <p:txBody>
          <a:bodyPr wrap="square" lIns="0" tIns="0" rIns="0" bIns="0" rtlCol="0"/>
          <a:lstStyle/>
          <a:p>
            <a:endParaRPr/>
          </a:p>
        </p:txBody>
      </p:sp>
      <p:sp>
        <p:nvSpPr>
          <p:cNvPr id="5" name="object 5"/>
          <p:cNvSpPr/>
          <p:nvPr/>
        </p:nvSpPr>
        <p:spPr>
          <a:xfrm>
            <a:off x="3390900" y="32766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6" name="object 6"/>
          <p:cNvSpPr/>
          <p:nvPr/>
        </p:nvSpPr>
        <p:spPr>
          <a:xfrm>
            <a:off x="1659635" y="3276600"/>
            <a:ext cx="1524000" cy="1524000"/>
          </a:xfrm>
          <a:custGeom>
            <a:avLst/>
            <a:gdLst/>
            <a:ahLst/>
            <a:cxnLst/>
            <a:rect l="l" t="t" r="r" b="b"/>
            <a:pathLst>
              <a:path w="1524000" h="1524000">
                <a:moveTo>
                  <a:pt x="762000" y="0"/>
                </a:move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close/>
              </a:path>
            </a:pathLst>
          </a:custGeom>
          <a:solidFill>
            <a:srgbClr val="D9D7EB"/>
          </a:solidFill>
        </p:spPr>
        <p:txBody>
          <a:bodyPr wrap="square" lIns="0" tIns="0" rIns="0" bIns="0" rtlCol="0"/>
          <a:lstStyle/>
          <a:p>
            <a:endParaRPr/>
          </a:p>
        </p:txBody>
      </p:sp>
      <p:sp>
        <p:nvSpPr>
          <p:cNvPr id="7" name="object 7"/>
          <p:cNvSpPr/>
          <p:nvPr/>
        </p:nvSpPr>
        <p:spPr>
          <a:xfrm>
            <a:off x="6973061" y="3277361"/>
            <a:ext cx="1524000" cy="1524000"/>
          </a:xfrm>
          <a:custGeom>
            <a:avLst/>
            <a:gdLst/>
            <a:ahLst/>
            <a:cxnLst/>
            <a:rect l="l" t="t" r="r" b="b"/>
            <a:pathLst>
              <a:path w="1524000" h="1524000">
                <a:moveTo>
                  <a:pt x="1524000" y="762000"/>
                </a:moveTo>
                <a:lnTo>
                  <a:pt x="1522501" y="713805"/>
                </a:lnTo>
                <a:lnTo>
                  <a:pt x="1518063" y="666409"/>
                </a:lnTo>
                <a:lnTo>
                  <a:pt x="1510776" y="619898"/>
                </a:lnTo>
                <a:lnTo>
                  <a:pt x="1500730" y="574363"/>
                </a:lnTo>
                <a:lnTo>
                  <a:pt x="1488012" y="529893"/>
                </a:lnTo>
                <a:lnTo>
                  <a:pt x="1472713" y="486577"/>
                </a:lnTo>
                <a:lnTo>
                  <a:pt x="1454921" y="444504"/>
                </a:lnTo>
                <a:lnTo>
                  <a:pt x="1434727" y="403763"/>
                </a:lnTo>
                <a:lnTo>
                  <a:pt x="1412218" y="364444"/>
                </a:lnTo>
                <a:lnTo>
                  <a:pt x="1387485" y="326636"/>
                </a:lnTo>
                <a:lnTo>
                  <a:pt x="1360616" y="290429"/>
                </a:lnTo>
                <a:lnTo>
                  <a:pt x="1331701" y="255910"/>
                </a:lnTo>
                <a:lnTo>
                  <a:pt x="1300829" y="223170"/>
                </a:lnTo>
                <a:lnTo>
                  <a:pt x="1268089" y="192298"/>
                </a:lnTo>
                <a:lnTo>
                  <a:pt x="1233570" y="163383"/>
                </a:lnTo>
                <a:lnTo>
                  <a:pt x="1197363" y="136514"/>
                </a:lnTo>
                <a:lnTo>
                  <a:pt x="1159555" y="111781"/>
                </a:lnTo>
                <a:lnTo>
                  <a:pt x="1120236" y="89272"/>
                </a:lnTo>
                <a:lnTo>
                  <a:pt x="1079495" y="69078"/>
                </a:lnTo>
                <a:lnTo>
                  <a:pt x="1037422" y="51286"/>
                </a:lnTo>
                <a:lnTo>
                  <a:pt x="994106" y="35987"/>
                </a:lnTo>
                <a:lnTo>
                  <a:pt x="949636" y="23269"/>
                </a:lnTo>
                <a:lnTo>
                  <a:pt x="904101" y="13223"/>
                </a:lnTo>
                <a:lnTo>
                  <a:pt x="857590" y="5936"/>
                </a:lnTo>
                <a:lnTo>
                  <a:pt x="810194" y="1498"/>
                </a:lnTo>
                <a:lnTo>
                  <a:pt x="762000" y="0"/>
                </a:lnTo>
                <a:lnTo>
                  <a:pt x="713805" y="1498"/>
                </a:lnTo>
                <a:lnTo>
                  <a:pt x="666409" y="5936"/>
                </a:lnTo>
                <a:lnTo>
                  <a:pt x="619898" y="13223"/>
                </a:lnTo>
                <a:lnTo>
                  <a:pt x="574363" y="23269"/>
                </a:lnTo>
                <a:lnTo>
                  <a:pt x="529893" y="35987"/>
                </a:lnTo>
                <a:lnTo>
                  <a:pt x="486577" y="51286"/>
                </a:lnTo>
                <a:lnTo>
                  <a:pt x="444504" y="69078"/>
                </a:lnTo>
                <a:lnTo>
                  <a:pt x="403763" y="89272"/>
                </a:lnTo>
                <a:lnTo>
                  <a:pt x="364444" y="111781"/>
                </a:lnTo>
                <a:lnTo>
                  <a:pt x="326636" y="136514"/>
                </a:lnTo>
                <a:lnTo>
                  <a:pt x="290429" y="163383"/>
                </a:lnTo>
                <a:lnTo>
                  <a:pt x="255910" y="192298"/>
                </a:lnTo>
                <a:lnTo>
                  <a:pt x="223170" y="223170"/>
                </a:lnTo>
                <a:lnTo>
                  <a:pt x="192298" y="255910"/>
                </a:lnTo>
                <a:lnTo>
                  <a:pt x="163383" y="290429"/>
                </a:lnTo>
                <a:lnTo>
                  <a:pt x="136514" y="326636"/>
                </a:lnTo>
                <a:lnTo>
                  <a:pt x="111781" y="364444"/>
                </a:lnTo>
                <a:lnTo>
                  <a:pt x="89272" y="403763"/>
                </a:lnTo>
                <a:lnTo>
                  <a:pt x="69078" y="444504"/>
                </a:lnTo>
                <a:lnTo>
                  <a:pt x="51286" y="486577"/>
                </a:lnTo>
                <a:lnTo>
                  <a:pt x="35987" y="529893"/>
                </a:lnTo>
                <a:lnTo>
                  <a:pt x="23269" y="574363"/>
                </a:lnTo>
                <a:lnTo>
                  <a:pt x="13223" y="619898"/>
                </a:lnTo>
                <a:lnTo>
                  <a:pt x="5936" y="666409"/>
                </a:lnTo>
                <a:lnTo>
                  <a:pt x="1498" y="713805"/>
                </a:lnTo>
                <a:lnTo>
                  <a:pt x="0" y="762000"/>
                </a:lnTo>
                <a:lnTo>
                  <a:pt x="1498" y="810194"/>
                </a:lnTo>
                <a:lnTo>
                  <a:pt x="5936" y="857590"/>
                </a:lnTo>
                <a:lnTo>
                  <a:pt x="13223" y="904101"/>
                </a:lnTo>
                <a:lnTo>
                  <a:pt x="23269" y="949636"/>
                </a:lnTo>
                <a:lnTo>
                  <a:pt x="35987" y="994106"/>
                </a:lnTo>
                <a:lnTo>
                  <a:pt x="51286" y="1037422"/>
                </a:lnTo>
                <a:lnTo>
                  <a:pt x="69078" y="1079495"/>
                </a:lnTo>
                <a:lnTo>
                  <a:pt x="89272" y="1120236"/>
                </a:lnTo>
                <a:lnTo>
                  <a:pt x="111781" y="1159555"/>
                </a:lnTo>
                <a:lnTo>
                  <a:pt x="136514" y="1197363"/>
                </a:lnTo>
                <a:lnTo>
                  <a:pt x="163383" y="1233570"/>
                </a:lnTo>
                <a:lnTo>
                  <a:pt x="192298" y="1268089"/>
                </a:lnTo>
                <a:lnTo>
                  <a:pt x="223170" y="1300829"/>
                </a:lnTo>
                <a:lnTo>
                  <a:pt x="255910" y="1331701"/>
                </a:lnTo>
                <a:lnTo>
                  <a:pt x="290429" y="1360616"/>
                </a:lnTo>
                <a:lnTo>
                  <a:pt x="326636" y="1387485"/>
                </a:lnTo>
                <a:lnTo>
                  <a:pt x="364444" y="1412218"/>
                </a:lnTo>
                <a:lnTo>
                  <a:pt x="403763" y="1434727"/>
                </a:lnTo>
                <a:lnTo>
                  <a:pt x="444504" y="1454921"/>
                </a:lnTo>
                <a:lnTo>
                  <a:pt x="486577" y="1472713"/>
                </a:lnTo>
                <a:lnTo>
                  <a:pt x="529893" y="1488012"/>
                </a:lnTo>
                <a:lnTo>
                  <a:pt x="574363" y="1500730"/>
                </a:lnTo>
                <a:lnTo>
                  <a:pt x="619898" y="1510776"/>
                </a:lnTo>
                <a:lnTo>
                  <a:pt x="666409" y="1518063"/>
                </a:lnTo>
                <a:lnTo>
                  <a:pt x="713805" y="1522501"/>
                </a:lnTo>
                <a:lnTo>
                  <a:pt x="762000" y="1524000"/>
                </a:lnTo>
                <a:lnTo>
                  <a:pt x="810194" y="1522501"/>
                </a:lnTo>
                <a:lnTo>
                  <a:pt x="857590" y="1518063"/>
                </a:lnTo>
                <a:lnTo>
                  <a:pt x="904101" y="1510776"/>
                </a:lnTo>
                <a:lnTo>
                  <a:pt x="949636" y="1500730"/>
                </a:lnTo>
                <a:lnTo>
                  <a:pt x="994106" y="1488012"/>
                </a:lnTo>
                <a:lnTo>
                  <a:pt x="1037422" y="1472713"/>
                </a:lnTo>
                <a:lnTo>
                  <a:pt x="1079495" y="1454921"/>
                </a:lnTo>
                <a:lnTo>
                  <a:pt x="1120236" y="1434727"/>
                </a:lnTo>
                <a:lnTo>
                  <a:pt x="1159555" y="1412218"/>
                </a:lnTo>
                <a:lnTo>
                  <a:pt x="1197363" y="1387485"/>
                </a:lnTo>
                <a:lnTo>
                  <a:pt x="1233570" y="1360616"/>
                </a:lnTo>
                <a:lnTo>
                  <a:pt x="1268089" y="1331701"/>
                </a:lnTo>
                <a:lnTo>
                  <a:pt x="1300829" y="1300829"/>
                </a:lnTo>
                <a:lnTo>
                  <a:pt x="1331701" y="1268089"/>
                </a:lnTo>
                <a:lnTo>
                  <a:pt x="1360616" y="1233570"/>
                </a:lnTo>
                <a:lnTo>
                  <a:pt x="1387485" y="1197363"/>
                </a:lnTo>
                <a:lnTo>
                  <a:pt x="1412218" y="1159555"/>
                </a:lnTo>
                <a:lnTo>
                  <a:pt x="1434727" y="1120236"/>
                </a:lnTo>
                <a:lnTo>
                  <a:pt x="1454921" y="1079495"/>
                </a:lnTo>
                <a:lnTo>
                  <a:pt x="1472713" y="1037422"/>
                </a:lnTo>
                <a:lnTo>
                  <a:pt x="1488012" y="994106"/>
                </a:lnTo>
                <a:lnTo>
                  <a:pt x="1500730" y="949636"/>
                </a:lnTo>
                <a:lnTo>
                  <a:pt x="1510776" y="904101"/>
                </a:lnTo>
                <a:lnTo>
                  <a:pt x="1518063" y="857590"/>
                </a:lnTo>
                <a:lnTo>
                  <a:pt x="1522501" y="810194"/>
                </a:lnTo>
                <a:lnTo>
                  <a:pt x="1524000" y="762000"/>
                </a:lnTo>
                <a:close/>
              </a:path>
            </a:pathLst>
          </a:custGeom>
          <a:ln w="28956">
            <a:solidFill>
              <a:srgbClr val="D9D7EB"/>
            </a:solidFill>
          </a:ln>
        </p:spPr>
        <p:txBody>
          <a:bodyPr wrap="square" lIns="0" tIns="0" rIns="0" bIns="0" rtlCol="0"/>
          <a:lstStyle/>
          <a:p>
            <a:endParaRPr/>
          </a:p>
        </p:txBody>
      </p:sp>
      <p:sp>
        <p:nvSpPr>
          <p:cNvPr id="8" name="object 8"/>
          <p:cNvSpPr txBox="1">
            <a:spLocks noGrp="1"/>
          </p:cNvSpPr>
          <p:nvPr>
            <p:ph type="title"/>
          </p:nvPr>
        </p:nvSpPr>
        <p:spPr>
          <a:xfrm>
            <a:off x="639572" y="242186"/>
            <a:ext cx="5908675" cy="696595"/>
          </a:xfrm>
          <a:prstGeom prst="rect">
            <a:avLst/>
          </a:prstGeom>
        </p:spPr>
        <p:txBody>
          <a:bodyPr vert="horz" wrap="square" lIns="0" tIns="13335" rIns="0" bIns="0" rtlCol="0">
            <a:spAutoFit/>
          </a:bodyPr>
          <a:lstStyle/>
          <a:p>
            <a:pPr marL="12700">
              <a:lnSpc>
                <a:spcPct val="100000"/>
              </a:lnSpc>
              <a:spcBef>
                <a:spcPts val="105"/>
              </a:spcBef>
            </a:pPr>
            <a:r>
              <a:rPr lang="en-IN" sz="4400" dirty="0" err="1"/>
              <a:t>Haar</a:t>
            </a:r>
            <a:r>
              <a:rPr lang="en-IN" sz="4400" dirty="0"/>
              <a:t> Cascade Algorithm</a:t>
            </a:r>
            <a:endParaRPr sz="4400" dirty="0"/>
          </a:p>
        </p:txBody>
      </p:sp>
      <p:sp>
        <p:nvSpPr>
          <p:cNvPr id="9" name="object 9"/>
          <p:cNvSpPr txBox="1"/>
          <p:nvPr/>
        </p:nvSpPr>
        <p:spPr>
          <a:xfrm>
            <a:off x="639572" y="951350"/>
            <a:ext cx="8197723" cy="5209118"/>
          </a:xfrm>
          <a:prstGeom prst="rect">
            <a:avLst/>
          </a:prstGeom>
        </p:spPr>
        <p:txBody>
          <a:bodyPr vert="horz" wrap="square" lIns="0" tIns="12700" rIns="0" bIns="0" rtlCol="0">
            <a:spAutoFit/>
          </a:bodyPr>
          <a:lstStyle/>
          <a:p>
            <a:pPr marL="355600" marR="5080" indent="-342900" algn="just">
              <a:lnSpc>
                <a:spcPct val="150100"/>
              </a:lnSpc>
              <a:spcBef>
                <a:spcPts val="100"/>
              </a:spcBef>
              <a:buFont typeface="Arial" panose="020B0604020202020204" pitchFamily="34" charset="0"/>
              <a:buChar char="•"/>
              <a:tabLst>
                <a:tab pos="424815" algn="l"/>
              </a:tabLst>
            </a:pPr>
            <a:endParaRPr lang="en-US" sz="2800" dirty="0">
              <a:latin typeface="Times New Roman" panose="02020603050405020304" pitchFamily="18" charset="0"/>
              <a:cs typeface="Times New Roman" panose="02020603050405020304" pitchFamily="18" charset="0"/>
            </a:endParaRPr>
          </a:p>
          <a:p>
            <a:pPr marL="355600" marR="5080" indent="-342900" algn="just">
              <a:lnSpc>
                <a:spcPct val="150100"/>
              </a:lnSpc>
              <a:spcBef>
                <a:spcPts val="100"/>
              </a:spcBef>
              <a:buFont typeface="Arial" panose="020B0604020202020204" pitchFamily="34" charset="0"/>
              <a:buChar char="•"/>
              <a:tabLst>
                <a:tab pos="424815" algn="l"/>
              </a:tabLst>
            </a:pPr>
            <a:r>
              <a:rPr lang="en-US" sz="2800" dirty="0">
                <a:latin typeface="Times New Roman" panose="02020603050405020304" pitchFamily="18" charset="0"/>
                <a:cs typeface="Times New Roman" panose="02020603050405020304" pitchFamily="18" charset="0"/>
              </a:rPr>
              <a:t>It is based on the technique to analyze pixels in the image into squares by function. This uses machine learning techniques to get a high degree of accuracy from what is called “training data”. </a:t>
            </a:r>
          </a:p>
          <a:p>
            <a:pPr marL="355600" marR="5080" indent="-342900" algn="just">
              <a:lnSpc>
                <a:spcPct val="150100"/>
              </a:lnSpc>
              <a:spcBef>
                <a:spcPts val="100"/>
              </a:spcBef>
              <a:buFont typeface="Arial" panose="020B0604020202020204" pitchFamily="34" charset="0"/>
              <a:buChar char="•"/>
              <a:tabLst>
                <a:tab pos="424815" algn="l"/>
              </a:tabLst>
            </a:pPr>
            <a:r>
              <a:rPr lang="en-US" sz="2800" dirty="0" err="1">
                <a:latin typeface="Times New Roman" panose="02020603050405020304" pitchFamily="18" charset="0"/>
                <a:cs typeface="Times New Roman" panose="02020603050405020304" pitchFamily="18" charset="0"/>
              </a:rPr>
              <a:t>Haar</a:t>
            </a:r>
            <a:r>
              <a:rPr lang="en-US" sz="2800" dirty="0">
                <a:latin typeface="Times New Roman" panose="02020603050405020304" pitchFamily="18" charset="0"/>
                <a:cs typeface="Times New Roman" panose="02020603050405020304" pitchFamily="18" charset="0"/>
              </a:rPr>
              <a:t> Cascade selects a small number of important features from a large set to give an efficient result of classifiers.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27F62F-71ED-4B0B-A541-6D095C5CB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52500"/>
            <a:ext cx="4343400" cy="4953000"/>
          </a:xfrm>
          <a:prstGeom prst="rect">
            <a:avLst/>
          </a:prstGeom>
        </p:spPr>
      </p:pic>
      <p:pic>
        <p:nvPicPr>
          <p:cNvPr id="11" name="Picture 10">
            <a:extLst>
              <a:ext uri="{FF2B5EF4-FFF2-40B4-BE49-F238E27FC236}">
                <a16:creationId xmlns:a16="http://schemas.microsoft.com/office/drawing/2014/main" id="{29DD5A89-0430-4DB1-9BB9-6BC76DC3B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937574"/>
            <a:ext cx="3810000" cy="4953000"/>
          </a:xfrm>
          <a:prstGeom prst="rect">
            <a:avLst/>
          </a:prstGeom>
        </p:spPr>
      </p:pic>
    </p:spTree>
    <p:extLst>
      <p:ext uri="{BB962C8B-B14F-4D97-AF65-F5344CB8AC3E}">
        <p14:creationId xmlns:p14="http://schemas.microsoft.com/office/powerpoint/2010/main" val="3731319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0"/>
            <a:ext cx="4038599" cy="5105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62000"/>
            <a:ext cx="4191000" cy="5105399"/>
          </a:xfrm>
          <a:prstGeom prst="rect">
            <a:avLst/>
          </a:prstGeom>
        </p:spPr>
      </p:pic>
    </p:spTree>
    <p:extLst>
      <p:ext uri="{BB962C8B-B14F-4D97-AF65-F5344CB8AC3E}">
        <p14:creationId xmlns:p14="http://schemas.microsoft.com/office/powerpoint/2010/main" val="117935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2566"/>
            <a:ext cx="1851025" cy="711200"/>
          </a:xfrm>
          <a:prstGeom prst="rect">
            <a:avLst/>
          </a:prstGeom>
        </p:spPr>
        <p:txBody>
          <a:bodyPr vert="horz" wrap="square" lIns="0" tIns="12700" rIns="0" bIns="0" rtlCol="0">
            <a:spAutoFit/>
          </a:bodyPr>
          <a:lstStyle/>
          <a:p>
            <a:pPr marL="12700">
              <a:lnSpc>
                <a:spcPct val="100000"/>
              </a:lnSpc>
              <a:spcBef>
                <a:spcPts val="100"/>
              </a:spcBef>
              <a:tabLst>
                <a:tab pos="440690" algn="l"/>
              </a:tabLst>
            </a:pPr>
            <a:r>
              <a:rPr lang="en-IN" dirty="0"/>
              <a:t>7</a:t>
            </a:r>
            <a:r>
              <a:rPr dirty="0"/>
              <a:t>	Types</a:t>
            </a: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470534" indent="-457200">
              <a:lnSpc>
                <a:spcPts val="2390"/>
              </a:lnSpc>
              <a:spcBef>
                <a:spcPts val="105"/>
              </a:spcBef>
              <a:buAutoNum type="arabicPeriod"/>
              <a:tabLst>
                <a:tab pos="470534" algn="l"/>
                <a:tab pos="471170" algn="l"/>
              </a:tabLst>
            </a:pPr>
            <a:r>
              <a:rPr dirty="0"/>
              <a:t>Songs</a:t>
            </a:r>
            <a:r>
              <a:rPr spc="114" dirty="0"/>
              <a:t> </a:t>
            </a:r>
            <a:r>
              <a:rPr spc="-5" dirty="0"/>
              <a:t>that</a:t>
            </a:r>
            <a:r>
              <a:rPr spc="114" dirty="0"/>
              <a:t> </a:t>
            </a:r>
            <a:r>
              <a:rPr spc="-5" dirty="0"/>
              <a:t>resemble</a:t>
            </a:r>
            <a:r>
              <a:rPr spc="125" dirty="0"/>
              <a:t> </a:t>
            </a:r>
            <a:r>
              <a:rPr spc="-5" dirty="0"/>
              <a:t>cheerfulness,</a:t>
            </a:r>
            <a:r>
              <a:rPr spc="135" dirty="0"/>
              <a:t> </a:t>
            </a:r>
            <a:r>
              <a:rPr spc="-5" dirty="0"/>
              <a:t>energetic</a:t>
            </a:r>
            <a:r>
              <a:rPr spc="110" dirty="0"/>
              <a:t> </a:t>
            </a:r>
            <a:r>
              <a:rPr spc="-5" dirty="0"/>
              <a:t>and</a:t>
            </a:r>
            <a:r>
              <a:rPr spc="114" dirty="0"/>
              <a:t> </a:t>
            </a:r>
            <a:r>
              <a:rPr spc="-5" dirty="0"/>
              <a:t>playfulness</a:t>
            </a:r>
            <a:r>
              <a:rPr spc="135" dirty="0"/>
              <a:t> </a:t>
            </a:r>
            <a:r>
              <a:rPr spc="-5" dirty="0"/>
              <a:t>are</a:t>
            </a:r>
            <a:r>
              <a:rPr spc="120" dirty="0"/>
              <a:t> </a:t>
            </a:r>
            <a:r>
              <a:rPr spc="-5" dirty="0"/>
              <a:t>classified</a:t>
            </a:r>
          </a:p>
          <a:p>
            <a:pPr marL="470534">
              <a:lnSpc>
                <a:spcPts val="2870"/>
              </a:lnSpc>
            </a:pPr>
            <a:r>
              <a:rPr dirty="0"/>
              <a:t>under</a:t>
            </a:r>
            <a:r>
              <a:rPr spc="-30" dirty="0"/>
              <a:t> </a:t>
            </a:r>
            <a:r>
              <a:rPr sz="2400" u="heavy" dirty="0">
                <a:uFill>
                  <a:solidFill>
                    <a:srgbClr val="000000"/>
                  </a:solidFill>
                </a:uFill>
              </a:rPr>
              <a:t>joy</a:t>
            </a:r>
            <a:r>
              <a:rPr dirty="0"/>
              <a:t>.</a:t>
            </a:r>
            <a:endParaRPr sz="2400" dirty="0"/>
          </a:p>
          <a:p>
            <a:pPr marL="470534" indent="-457200">
              <a:lnSpc>
                <a:spcPct val="100000"/>
              </a:lnSpc>
              <a:spcBef>
                <a:spcPts val="575"/>
              </a:spcBef>
              <a:buAutoNum type="arabicPeriod" startAt="2"/>
              <a:tabLst>
                <a:tab pos="470534" algn="l"/>
                <a:tab pos="471170" algn="l"/>
              </a:tabLst>
            </a:pPr>
            <a:r>
              <a:rPr dirty="0"/>
              <a:t>Songs that </a:t>
            </a:r>
            <a:r>
              <a:rPr spc="-5" dirty="0"/>
              <a:t>resemble </a:t>
            </a:r>
            <a:r>
              <a:rPr dirty="0"/>
              <a:t>very depressing are </a:t>
            </a:r>
            <a:r>
              <a:rPr spc="-5" dirty="0"/>
              <a:t>classified </a:t>
            </a:r>
            <a:r>
              <a:rPr dirty="0"/>
              <a:t>under the</a:t>
            </a:r>
            <a:r>
              <a:rPr spc="-170" dirty="0"/>
              <a:t> </a:t>
            </a:r>
            <a:r>
              <a:rPr sz="2400" u="heavy" dirty="0">
                <a:uFill>
                  <a:solidFill>
                    <a:srgbClr val="000000"/>
                  </a:solidFill>
                </a:uFill>
              </a:rPr>
              <a:t>sad</a:t>
            </a:r>
            <a:r>
              <a:rPr dirty="0"/>
              <a:t>.</a:t>
            </a:r>
            <a:endParaRPr sz="2400" dirty="0"/>
          </a:p>
          <a:p>
            <a:pPr marL="470534" indent="-457200">
              <a:lnSpc>
                <a:spcPct val="100000"/>
              </a:lnSpc>
              <a:spcBef>
                <a:spcPts val="575"/>
              </a:spcBef>
              <a:buAutoNum type="arabicPeriod" startAt="2"/>
              <a:tabLst>
                <a:tab pos="470534" algn="l"/>
                <a:tab pos="471170" algn="l"/>
              </a:tabLst>
            </a:pPr>
            <a:r>
              <a:rPr dirty="0"/>
              <a:t>Songs that reflect </a:t>
            </a:r>
            <a:r>
              <a:rPr spc="-5" dirty="0"/>
              <a:t>mere attitude, </a:t>
            </a:r>
            <a:r>
              <a:rPr dirty="0"/>
              <a:t>revenge are </a:t>
            </a:r>
            <a:r>
              <a:rPr spc="-5" dirty="0"/>
              <a:t>classified </a:t>
            </a:r>
            <a:r>
              <a:rPr dirty="0"/>
              <a:t>under</a:t>
            </a:r>
            <a:r>
              <a:rPr spc="-150" dirty="0"/>
              <a:t> </a:t>
            </a:r>
            <a:r>
              <a:rPr sz="2400" u="heavy" dirty="0">
                <a:uFill>
                  <a:solidFill>
                    <a:srgbClr val="000000"/>
                  </a:solidFill>
                </a:uFill>
              </a:rPr>
              <a:t>anger</a:t>
            </a:r>
            <a:r>
              <a:rPr dirty="0"/>
              <a:t>.</a:t>
            </a:r>
            <a:endParaRPr sz="2400" dirty="0"/>
          </a:p>
          <a:p>
            <a:pPr marL="470534" indent="-457200">
              <a:lnSpc>
                <a:spcPct val="100000"/>
              </a:lnSpc>
              <a:spcBef>
                <a:spcPts val="580"/>
              </a:spcBef>
              <a:buAutoNum type="arabicPeriod" startAt="2"/>
              <a:tabLst>
                <a:tab pos="470534" algn="l"/>
                <a:tab pos="471170" algn="l"/>
              </a:tabLst>
            </a:pPr>
            <a:r>
              <a:rPr dirty="0"/>
              <a:t>Songs with anger </a:t>
            </a:r>
            <a:r>
              <a:rPr spc="-5" dirty="0"/>
              <a:t>in </a:t>
            </a:r>
            <a:r>
              <a:rPr dirty="0"/>
              <a:t>playful </a:t>
            </a:r>
            <a:r>
              <a:rPr spc="-5" dirty="0"/>
              <a:t>is </a:t>
            </a:r>
            <a:r>
              <a:rPr dirty="0"/>
              <a:t>classified under </a:t>
            </a:r>
            <a:r>
              <a:rPr sz="2400" u="heavy" dirty="0">
                <a:uFill>
                  <a:solidFill>
                    <a:srgbClr val="000000"/>
                  </a:solidFill>
                </a:uFill>
              </a:rPr>
              <a:t>Joy-anger</a:t>
            </a:r>
            <a:r>
              <a:rPr sz="2400" u="heavy" spc="-185" dirty="0">
                <a:uFill>
                  <a:solidFill>
                    <a:srgbClr val="000000"/>
                  </a:solidFill>
                </a:uFill>
              </a:rPr>
              <a:t> </a:t>
            </a:r>
            <a:r>
              <a:rPr sz="2400" u="heavy" dirty="0">
                <a:uFill>
                  <a:solidFill>
                    <a:srgbClr val="000000"/>
                  </a:solidFill>
                </a:uFill>
              </a:rPr>
              <a:t>category</a:t>
            </a:r>
            <a:r>
              <a:rPr dirty="0"/>
              <a:t>.</a:t>
            </a:r>
            <a:endParaRPr sz="2400" dirty="0"/>
          </a:p>
          <a:p>
            <a:pPr marL="470534" marR="6350" indent="-457200">
              <a:lnSpc>
                <a:spcPct val="100000"/>
              </a:lnSpc>
              <a:spcBef>
                <a:spcPts val="575"/>
              </a:spcBef>
              <a:buAutoNum type="arabicPeriod" startAt="2"/>
              <a:tabLst>
                <a:tab pos="470534" algn="l"/>
                <a:tab pos="471170" algn="l"/>
              </a:tabLst>
            </a:pPr>
            <a:r>
              <a:rPr dirty="0"/>
              <a:t>Songs </a:t>
            </a:r>
            <a:r>
              <a:rPr spc="-5" dirty="0"/>
              <a:t>with very </a:t>
            </a:r>
            <a:r>
              <a:rPr dirty="0"/>
              <a:t>depress </a:t>
            </a:r>
            <a:r>
              <a:rPr spc="-10" dirty="0"/>
              <a:t>mode </a:t>
            </a:r>
            <a:r>
              <a:rPr spc="-5" dirty="0"/>
              <a:t>and anger mood are classified under </a:t>
            </a:r>
            <a:r>
              <a:rPr sz="2400" u="heavy" spc="-5" dirty="0">
                <a:uFill>
                  <a:solidFill>
                    <a:srgbClr val="000000"/>
                  </a:solidFill>
                </a:uFill>
              </a:rPr>
              <a:t>Sad-  Anger </a:t>
            </a:r>
            <a:r>
              <a:rPr sz="2400" u="heavy" dirty="0">
                <a:uFill>
                  <a:solidFill>
                    <a:srgbClr val="000000"/>
                  </a:solidFill>
                </a:uFill>
              </a:rPr>
              <a:t>category.</a:t>
            </a:r>
            <a:endParaRPr sz="2400" dirty="0"/>
          </a:p>
        </p:txBody>
      </p:sp>
      <p:sp>
        <p:nvSpPr>
          <p:cNvPr id="4" name="object 4"/>
          <p:cNvSpPr txBox="1"/>
          <p:nvPr/>
        </p:nvSpPr>
        <p:spPr>
          <a:xfrm>
            <a:off x="535940" y="4538852"/>
            <a:ext cx="1928495" cy="330835"/>
          </a:xfrm>
          <a:prstGeom prst="rect">
            <a:avLst/>
          </a:prstGeom>
        </p:spPr>
        <p:txBody>
          <a:bodyPr vert="horz" wrap="square" lIns="0" tIns="12700" rIns="0" bIns="0" rtlCol="0">
            <a:spAutoFit/>
          </a:bodyPr>
          <a:lstStyle/>
          <a:p>
            <a:pPr marL="12700">
              <a:lnSpc>
                <a:spcPct val="100000"/>
              </a:lnSpc>
              <a:spcBef>
                <a:spcPts val="100"/>
              </a:spcBef>
              <a:tabLst>
                <a:tab pos="469900" algn="l"/>
                <a:tab pos="1294130" algn="l"/>
              </a:tabLst>
            </a:pPr>
            <a:r>
              <a:rPr sz="2000" spc="5" dirty="0">
                <a:latin typeface="Times New Roman"/>
                <a:cs typeface="Times New Roman"/>
              </a:rPr>
              <a:t>6</a:t>
            </a:r>
            <a:r>
              <a:rPr sz="2000" dirty="0">
                <a:latin typeface="Times New Roman"/>
                <a:cs typeface="Times New Roman"/>
              </a:rPr>
              <a:t>.	Songs	w</a:t>
            </a:r>
            <a:r>
              <a:rPr sz="2000" spc="10" dirty="0">
                <a:latin typeface="Times New Roman"/>
                <a:cs typeface="Times New Roman"/>
              </a:rPr>
              <a:t>h</a:t>
            </a:r>
            <a:r>
              <a:rPr sz="2000" spc="-20" dirty="0">
                <a:latin typeface="Times New Roman"/>
                <a:cs typeface="Times New Roman"/>
              </a:rPr>
              <a:t>i</a:t>
            </a:r>
            <a:r>
              <a:rPr sz="2000" dirty="0">
                <a:latin typeface="Times New Roman"/>
                <a:cs typeface="Times New Roman"/>
              </a:rPr>
              <a:t>ch</a:t>
            </a:r>
            <a:endParaRPr sz="2000">
              <a:latin typeface="Times New Roman"/>
              <a:cs typeface="Times New Roman"/>
            </a:endParaRPr>
          </a:p>
        </p:txBody>
      </p:sp>
      <p:sp>
        <p:nvSpPr>
          <p:cNvPr id="5" name="object 5"/>
          <p:cNvSpPr txBox="1"/>
          <p:nvPr/>
        </p:nvSpPr>
        <p:spPr>
          <a:xfrm>
            <a:off x="2640838" y="4538852"/>
            <a:ext cx="4457065" cy="330835"/>
          </a:xfrm>
          <a:prstGeom prst="rect">
            <a:avLst/>
          </a:prstGeom>
        </p:spPr>
        <p:txBody>
          <a:bodyPr vert="horz" wrap="square" lIns="0" tIns="12700" rIns="0" bIns="0" rtlCol="0">
            <a:spAutoFit/>
          </a:bodyPr>
          <a:lstStyle/>
          <a:p>
            <a:pPr marL="12700">
              <a:lnSpc>
                <a:spcPct val="100000"/>
              </a:lnSpc>
              <a:spcBef>
                <a:spcPts val="100"/>
              </a:spcBef>
              <a:tabLst>
                <a:tab pos="862965" algn="l"/>
                <a:tab pos="2176780" algn="l"/>
                <a:tab pos="2590165" algn="l"/>
                <a:tab pos="3117215" algn="l"/>
                <a:tab pos="3489325" algn="l"/>
              </a:tabLst>
            </a:pPr>
            <a:r>
              <a:rPr sz="2000" dirty="0">
                <a:latin typeface="Times New Roman"/>
                <a:cs typeface="Times New Roman"/>
              </a:rPr>
              <a:t>ref</a:t>
            </a:r>
            <a:r>
              <a:rPr sz="2000" spc="-10" dirty="0">
                <a:latin typeface="Times New Roman"/>
                <a:cs typeface="Times New Roman"/>
              </a:rPr>
              <a:t>l</a:t>
            </a:r>
            <a:r>
              <a:rPr sz="2000" dirty="0">
                <a:latin typeface="Times New Roman"/>
                <a:cs typeface="Times New Roman"/>
              </a:rPr>
              <a:t>ect	ex</a:t>
            </a:r>
            <a:r>
              <a:rPr sz="2000" spc="-10" dirty="0">
                <a:latin typeface="Times New Roman"/>
                <a:cs typeface="Times New Roman"/>
              </a:rPr>
              <a:t>c</a:t>
            </a:r>
            <a:r>
              <a:rPr sz="2000" dirty="0">
                <a:latin typeface="Times New Roman"/>
                <a:cs typeface="Times New Roman"/>
              </a:rPr>
              <a:t>i</a:t>
            </a:r>
            <a:r>
              <a:rPr sz="2000" spc="-25" dirty="0">
                <a:latin typeface="Times New Roman"/>
                <a:cs typeface="Times New Roman"/>
              </a:rPr>
              <a:t>t</a:t>
            </a:r>
            <a:r>
              <a:rPr sz="2000" dirty="0">
                <a:latin typeface="Times New Roman"/>
                <a:cs typeface="Times New Roman"/>
              </a:rPr>
              <a:t>e</a:t>
            </a:r>
            <a:r>
              <a:rPr sz="2000" spc="-25" dirty="0">
                <a:latin typeface="Times New Roman"/>
                <a:cs typeface="Times New Roman"/>
              </a:rPr>
              <a:t>m</a:t>
            </a:r>
            <a:r>
              <a:rPr sz="2000" dirty="0">
                <a:latin typeface="Times New Roman"/>
                <a:cs typeface="Times New Roman"/>
              </a:rPr>
              <a:t>ent	</a:t>
            </a:r>
            <a:r>
              <a:rPr sz="2000" spc="-10" dirty="0">
                <a:latin typeface="Times New Roman"/>
                <a:cs typeface="Times New Roman"/>
              </a:rPr>
              <a:t>o</a:t>
            </a:r>
            <a:r>
              <a:rPr sz="2000" dirty="0">
                <a:latin typeface="Times New Roman"/>
                <a:cs typeface="Times New Roman"/>
              </a:rPr>
              <a:t>f	</a:t>
            </a:r>
            <a:r>
              <a:rPr sz="2000" spc="-5" dirty="0">
                <a:latin typeface="Times New Roman"/>
                <a:cs typeface="Times New Roman"/>
              </a:rPr>
              <a:t>jo</a:t>
            </a:r>
            <a:r>
              <a:rPr sz="2000" dirty="0">
                <a:latin typeface="Times New Roman"/>
                <a:cs typeface="Times New Roman"/>
              </a:rPr>
              <a:t>y	</a:t>
            </a:r>
            <a:r>
              <a:rPr sz="2000" spc="-5" dirty="0">
                <a:latin typeface="Times New Roman"/>
                <a:cs typeface="Times New Roman"/>
              </a:rPr>
              <a:t>i</a:t>
            </a:r>
            <a:r>
              <a:rPr sz="2000" dirty="0">
                <a:latin typeface="Times New Roman"/>
                <a:cs typeface="Times New Roman"/>
              </a:rPr>
              <a:t>s	c</a:t>
            </a:r>
            <a:r>
              <a:rPr sz="2000" spc="-10" dirty="0">
                <a:latin typeface="Times New Roman"/>
                <a:cs typeface="Times New Roman"/>
              </a:rPr>
              <a:t>l</a:t>
            </a:r>
            <a:r>
              <a:rPr sz="2000" spc="-15" dirty="0">
                <a:latin typeface="Times New Roman"/>
                <a:cs typeface="Times New Roman"/>
              </a:rPr>
              <a:t>a</a:t>
            </a:r>
            <a:r>
              <a:rPr sz="2000" dirty="0">
                <a:latin typeface="Times New Roman"/>
                <a:cs typeface="Times New Roman"/>
              </a:rPr>
              <a:t>ss</a:t>
            </a:r>
            <a:r>
              <a:rPr sz="2000" spc="-20" dirty="0">
                <a:latin typeface="Times New Roman"/>
                <a:cs typeface="Times New Roman"/>
              </a:rPr>
              <a:t>i</a:t>
            </a:r>
            <a:r>
              <a:rPr sz="2000" dirty="0">
                <a:latin typeface="Times New Roman"/>
                <a:cs typeface="Times New Roman"/>
              </a:rPr>
              <a:t>fi</a:t>
            </a:r>
            <a:r>
              <a:rPr sz="2000" spc="-15" dirty="0">
                <a:latin typeface="Times New Roman"/>
                <a:cs typeface="Times New Roman"/>
              </a:rPr>
              <a:t>e</a:t>
            </a:r>
            <a:r>
              <a:rPr sz="2000" dirty="0">
                <a:latin typeface="Times New Roman"/>
                <a:cs typeface="Times New Roman"/>
              </a:rPr>
              <a:t>d</a:t>
            </a:r>
            <a:endParaRPr sz="2000">
              <a:latin typeface="Times New Roman"/>
              <a:cs typeface="Times New Roman"/>
            </a:endParaRPr>
          </a:p>
        </p:txBody>
      </p:sp>
      <p:sp>
        <p:nvSpPr>
          <p:cNvPr id="6" name="object 6"/>
          <p:cNvSpPr txBox="1"/>
          <p:nvPr/>
        </p:nvSpPr>
        <p:spPr>
          <a:xfrm>
            <a:off x="7276338" y="4488560"/>
            <a:ext cx="1330960" cy="391160"/>
          </a:xfrm>
          <a:prstGeom prst="rect">
            <a:avLst/>
          </a:prstGeom>
        </p:spPr>
        <p:txBody>
          <a:bodyPr vert="horz" wrap="square" lIns="0" tIns="12700" rIns="0" bIns="0" rtlCol="0">
            <a:spAutoFit/>
          </a:bodyPr>
          <a:lstStyle/>
          <a:p>
            <a:pPr marL="12700">
              <a:lnSpc>
                <a:spcPct val="100000"/>
              </a:lnSpc>
              <a:spcBef>
                <a:spcPts val="100"/>
              </a:spcBef>
              <a:tabLst>
                <a:tab pos="794385" algn="l"/>
              </a:tabLst>
            </a:pPr>
            <a:r>
              <a:rPr sz="2000" dirty="0">
                <a:latin typeface="Times New Roman"/>
                <a:cs typeface="Times New Roman"/>
              </a:rPr>
              <a:t>und</a:t>
            </a:r>
            <a:r>
              <a:rPr sz="2000" spc="-10" dirty="0">
                <a:latin typeface="Times New Roman"/>
                <a:cs typeface="Times New Roman"/>
              </a:rPr>
              <a:t>e</a:t>
            </a:r>
            <a:r>
              <a:rPr sz="2000" dirty="0">
                <a:latin typeface="Times New Roman"/>
                <a:cs typeface="Times New Roman"/>
              </a:rPr>
              <a:t>r	</a:t>
            </a:r>
            <a:r>
              <a:rPr sz="2400" u="heavy" spc="-5" dirty="0">
                <a:uFill>
                  <a:solidFill>
                    <a:srgbClr val="000000"/>
                  </a:solidFill>
                </a:uFill>
                <a:latin typeface="Times New Roman"/>
                <a:cs typeface="Times New Roman"/>
              </a:rPr>
              <a:t>Jo</a:t>
            </a:r>
            <a:r>
              <a:rPr sz="2400" u="heavy" spc="-15" dirty="0">
                <a:uFill>
                  <a:solidFill>
                    <a:srgbClr val="000000"/>
                  </a:solidFill>
                </a:uFill>
                <a:latin typeface="Times New Roman"/>
                <a:cs typeface="Times New Roman"/>
              </a:rPr>
              <a:t>y</a:t>
            </a:r>
            <a:r>
              <a:rPr sz="2400" u="heavy" spc="-5" dirty="0">
                <a:uFill>
                  <a:solidFill>
                    <a:srgbClr val="000000"/>
                  </a:solidFill>
                </a:uFill>
                <a:latin typeface="Times New Roman"/>
                <a:cs typeface="Times New Roman"/>
              </a:rPr>
              <a:t>-</a:t>
            </a:r>
            <a:endParaRPr sz="2400">
              <a:latin typeface="Times New Roman"/>
              <a:cs typeface="Times New Roman"/>
            </a:endParaRPr>
          </a:p>
        </p:txBody>
      </p:sp>
      <p:sp>
        <p:nvSpPr>
          <p:cNvPr id="7" name="object 7"/>
          <p:cNvSpPr txBox="1"/>
          <p:nvPr/>
        </p:nvSpPr>
        <p:spPr>
          <a:xfrm>
            <a:off x="535940" y="4780521"/>
            <a:ext cx="8071484" cy="1270000"/>
          </a:xfrm>
          <a:prstGeom prst="rect">
            <a:avLst/>
          </a:prstGeom>
        </p:spPr>
        <p:txBody>
          <a:bodyPr vert="horz" wrap="square" lIns="0" tIns="86360" rIns="0" bIns="0" rtlCol="0">
            <a:spAutoFit/>
          </a:bodyPr>
          <a:lstStyle/>
          <a:p>
            <a:pPr marL="469900">
              <a:lnSpc>
                <a:spcPct val="100000"/>
              </a:lnSpc>
              <a:spcBef>
                <a:spcPts val="680"/>
              </a:spcBef>
            </a:pPr>
            <a:r>
              <a:rPr sz="2400" u="heavy" spc="-5" dirty="0">
                <a:uFill>
                  <a:solidFill>
                    <a:srgbClr val="000000"/>
                  </a:solidFill>
                </a:uFill>
                <a:latin typeface="Times New Roman"/>
                <a:cs typeface="Times New Roman"/>
              </a:rPr>
              <a:t>Excitement</a:t>
            </a:r>
            <a:r>
              <a:rPr sz="2400" u="heavy" spc="-4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category.</a:t>
            </a:r>
            <a:endParaRPr sz="2400" dirty="0">
              <a:latin typeface="Times New Roman"/>
              <a:cs typeface="Times New Roman"/>
            </a:endParaRPr>
          </a:p>
          <a:p>
            <a:pPr marL="469900" marR="5080" indent="-457834">
              <a:lnSpc>
                <a:spcPct val="100000"/>
              </a:lnSpc>
              <a:spcBef>
                <a:spcPts val="580"/>
              </a:spcBef>
              <a:tabLst>
                <a:tab pos="469900" algn="l"/>
                <a:tab pos="1222375" algn="l"/>
                <a:tab pos="1971039" algn="l"/>
                <a:tab pos="2748280" algn="l"/>
                <a:tab pos="3679825" algn="l"/>
                <a:tab pos="4019550" algn="l"/>
                <a:tab pos="4475480" algn="l"/>
                <a:tab pos="4773930" algn="l"/>
                <a:tab pos="5859145" algn="l"/>
                <a:tab pos="6567805" algn="l"/>
              </a:tabLst>
            </a:pPr>
            <a:r>
              <a:rPr sz="2000" spc="5" dirty="0">
                <a:latin typeface="Times New Roman"/>
                <a:cs typeface="Times New Roman"/>
              </a:rPr>
              <a:t>7</a:t>
            </a:r>
            <a:r>
              <a:rPr sz="2000" dirty="0">
                <a:latin typeface="Times New Roman"/>
                <a:cs typeface="Times New Roman"/>
              </a:rPr>
              <a:t>.	Songs	</a:t>
            </a:r>
            <a:r>
              <a:rPr sz="2000" spc="-10" dirty="0">
                <a:latin typeface="Times New Roman"/>
                <a:cs typeface="Times New Roman"/>
              </a:rPr>
              <a:t>w</a:t>
            </a:r>
            <a:r>
              <a:rPr sz="2000" dirty="0">
                <a:latin typeface="Times New Roman"/>
                <a:cs typeface="Times New Roman"/>
              </a:rPr>
              <a:t>hi</a:t>
            </a:r>
            <a:r>
              <a:rPr sz="2000" spc="-15" dirty="0">
                <a:latin typeface="Times New Roman"/>
                <a:cs typeface="Times New Roman"/>
              </a:rPr>
              <a:t>c</a:t>
            </a:r>
            <a:r>
              <a:rPr sz="2000" dirty="0">
                <a:latin typeface="Times New Roman"/>
                <a:cs typeface="Times New Roman"/>
              </a:rPr>
              <a:t>h	r</a:t>
            </a:r>
            <a:r>
              <a:rPr sz="2000" spc="-10" dirty="0">
                <a:latin typeface="Times New Roman"/>
                <a:cs typeface="Times New Roman"/>
              </a:rPr>
              <a:t>e</a:t>
            </a:r>
            <a:r>
              <a:rPr sz="2000" dirty="0">
                <a:latin typeface="Times New Roman"/>
                <a:cs typeface="Times New Roman"/>
              </a:rPr>
              <a:t>flect	</a:t>
            </a:r>
            <a:r>
              <a:rPr sz="2000" spc="-15" dirty="0">
                <a:latin typeface="Times New Roman"/>
                <a:cs typeface="Times New Roman"/>
              </a:rPr>
              <a:t>s</a:t>
            </a:r>
            <a:r>
              <a:rPr sz="2000" dirty="0">
                <a:latin typeface="Times New Roman"/>
                <a:cs typeface="Times New Roman"/>
              </a:rPr>
              <a:t>ur</a:t>
            </a:r>
            <a:r>
              <a:rPr sz="2000" spc="-10" dirty="0">
                <a:latin typeface="Times New Roman"/>
                <a:cs typeface="Times New Roman"/>
              </a:rPr>
              <a:t>p</a:t>
            </a:r>
            <a:r>
              <a:rPr sz="2000" dirty="0">
                <a:latin typeface="Times New Roman"/>
                <a:cs typeface="Times New Roman"/>
              </a:rPr>
              <a:t>r</a:t>
            </a:r>
            <a:r>
              <a:rPr sz="2000" spc="-15" dirty="0">
                <a:latin typeface="Times New Roman"/>
                <a:cs typeface="Times New Roman"/>
              </a:rPr>
              <a:t>is</a:t>
            </a:r>
            <a:r>
              <a:rPr sz="2000" dirty="0">
                <a:latin typeface="Times New Roman"/>
                <a:cs typeface="Times New Roman"/>
              </a:rPr>
              <a:t>e	</a:t>
            </a:r>
            <a:r>
              <a:rPr sz="2000" spc="-10" dirty="0">
                <a:latin typeface="Times New Roman"/>
                <a:cs typeface="Times New Roman"/>
              </a:rPr>
              <a:t>o</a:t>
            </a:r>
            <a:r>
              <a:rPr sz="2000" dirty="0">
                <a:latin typeface="Times New Roman"/>
                <a:cs typeface="Times New Roman"/>
              </a:rPr>
              <a:t>f	joy	</a:t>
            </a:r>
            <a:r>
              <a:rPr sz="2000" spc="-5" dirty="0">
                <a:latin typeface="Times New Roman"/>
                <a:cs typeface="Times New Roman"/>
              </a:rPr>
              <a:t>i</a:t>
            </a:r>
            <a:r>
              <a:rPr sz="2000" dirty="0">
                <a:latin typeface="Times New Roman"/>
                <a:cs typeface="Times New Roman"/>
              </a:rPr>
              <a:t>s	c</a:t>
            </a:r>
            <a:r>
              <a:rPr sz="2000" spc="-20" dirty="0">
                <a:latin typeface="Times New Roman"/>
                <a:cs typeface="Times New Roman"/>
              </a:rPr>
              <a:t>l</a:t>
            </a:r>
            <a:r>
              <a:rPr sz="2000" dirty="0">
                <a:latin typeface="Times New Roman"/>
                <a:cs typeface="Times New Roman"/>
              </a:rPr>
              <a:t>ass</a:t>
            </a:r>
            <a:r>
              <a:rPr sz="2000" spc="-20" dirty="0">
                <a:latin typeface="Times New Roman"/>
                <a:cs typeface="Times New Roman"/>
              </a:rPr>
              <a:t>i</a:t>
            </a:r>
            <a:r>
              <a:rPr sz="2000" dirty="0">
                <a:latin typeface="Times New Roman"/>
                <a:cs typeface="Times New Roman"/>
              </a:rPr>
              <a:t>fi</a:t>
            </a:r>
            <a:r>
              <a:rPr sz="2000" spc="-15" dirty="0">
                <a:latin typeface="Times New Roman"/>
                <a:cs typeface="Times New Roman"/>
              </a:rPr>
              <a:t>e</a:t>
            </a:r>
            <a:r>
              <a:rPr sz="2000" dirty="0">
                <a:latin typeface="Times New Roman"/>
                <a:cs typeface="Times New Roman"/>
              </a:rPr>
              <a:t>d	und</a:t>
            </a:r>
            <a:r>
              <a:rPr sz="2000" spc="-10" dirty="0">
                <a:latin typeface="Times New Roman"/>
                <a:cs typeface="Times New Roman"/>
              </a:rPr>
              <a:t>e</a:t>
            </a:r>
            <a:r>
              <a:rPr sz="2000" dirty="0">
                <a:latin typeface="Times New Roman"/>
                <a:cs typeface="Times New Roman"/>
              </a:rPr>
              <a:t>r	</a:t>
            </a:r>
            <a:r>
              <a:rPr sz="2400" u="heavy" spc="-5" dirty="0">
                <a:uFill>
                  <a:solidFill>
                    <a:srgbClr val="000000"/>
                  </a:solidFill>
                </a:uFill>
                <a:latin typeface="Times New Roman"/>
                <a:cs typeface="Times New Roman"/>
              </a:rPr>
              <a:t>Jo</a:t>
            </a:r>
            <a:r>
              <a:rPr sz="2400" u="heavy" dirty="0">
                <a:uFill>
                  <a:solidFill>
                    <a:srgbClr val="000000"/>
                  </a:solidFill>
                </a:uFill>
                <a:latin typeface="Times New Roman"/>
                <a:cs typeface="Times New Roman"/>
              </a:rPr>
              <a:t>y</a:t>
            </a:r>
            <a:r>
              <a:rPr sz="2400" u="heavy" spc="-5" dirty="0">
                <a:uFill>
                  <a:solidFill>
                    <a:srgbClr val="000000"/>
                  </a:solidFill>
                </a:uFill>
                <a:latin typeface="Times New Roman"/>
                <a:cs typeface="Times New Roman"/>
              </a:rPr>
              <a:t>-surpri</a:t>
            </a:r>
            <a:r>
              <a:rPr sz="2400" u="heavy" spc="-20" dirty="0">
                <a:uFill>
                  <a:solidFill>
                    <a:srgbClr val="000000"/>
                  </a:solidFill>
                </a:uFill>
                <a:latin typeface="Times New Roman"/>
                <a:cs typeface="Times New Roman"/>
              </a:rPr>
              <a:t>s</a:t>
            </a:r>
            <a:r>
              <a:rPr sz="2400" u="heavy" dirty="0">
                <a:uFill>
                  <a:solidFill>
                    <a:srgbClr val="000000"/>
                  </a:solidFill>
                </a:uFill>
                <a:latin typeface="Times New Roman"/>
                <a:cs typeface="Times New Roman"/>
              </a:rPr>
              <a:t>e </a:t>
            </a:r>
            <a:r>
              <a:rPr sz="2400" dirty="0">
                <a:latin typeface="Times New Roman"/>
                <a:cs typeface="Times New Roman"/>
              </a:rPr>
              <a:t> </a:t>
            </a:r>
            <a:r>
              <a:rPr sz="2400" u="heavy" dirty="0">
                <a:uFill>
                  <a:solidFill>
                    <a:srgbClr val="000000"/>
                  </a:solidFill>
                </a:uFill>
                <a:latin typeface="Times New Roman"/>
                <a:cs typeface="Times New Roman"/>
              </a:rPr>
              <a:t>category.</a:t>
            </a:r>
            <a:endParaRPr sz="2400" dirty="0">
              <a:latin typeface="Times New Roman"/>
              <a:cs typeface="Times New Roman"/>
            </a:endParaRPr>
          </a:p>
        </p:txBody>
      </p:sp>
      <p:sp>
        <p:nvSpPr>
          <p:cNvPr id="9" name="object 9"/>
          <p:cNvSpPr txBox="1"/>
          <p:nvPr/>
        </p:nvSpPr>
        <p:spPr>
          <a:xfrm>
            <a:off x="8442197" y="6279591"/>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23</a:t>
            </a:r>
            <a:endParaRPr sz="1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191D-1684-4AEF-B275-688CA86B2D5A}"/>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B472D89-8D46-4D3A-9D55-C7AA6FFC093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46B94093-5245-4D6E-91FA-8632F32FD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419823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F0F5-DF83-46D9-AB14-9324E97E5E52}"/>
              </a:ext>
            </a:extLst>
          </p:cNvPr>
          <p:cNvSpPr>
            <a:spLocks noGrp="1"/>
          </p:cNvSpPr>
          <p:nvPr>
            <p:ph type="title"/>
          </p:nvPr>
        </p:nvSpPr>
        <p:spPr>
          <a:xfrm>
            <a:off x="522735" y="152400"/>
            <a:ext cx="8303895" cy="1477328"/>
          </a:xfrm>
        </p:spPr>
        <p:txBody>
          <a:bodyPr/>
          <a:lstStyle/>
          <a:p>
            <a:r>
              <a:rPr lang="en-IN" sz="4800" dirty="0"/>
              <a:t>Facial features extraction and classification</a:t>
            </a:r>
          </a:p>
        </p:txBody>
      </p:sp>
      <p:sp>
        <p:nvSpPr>
          <p:cNvPr id="3" name="Text Placeholder 2">
            <a:extLst>
              <a:ext uri="{FF2B5EF4-FFF2-40B4-BE49-F238E27FC236}">
                <a16:creationId xmlns:a16="http://schemas.microsoft.com/office/drawing/2014/main" id="{7A7A5612-23D5-441D-8AD9-E52A8E4A90D9}"/>
              </a:ext>
            </a:extLst>
          </p:cNvPr>
          <p:cNvSpPr>
            <a:spLocks noGrp="1"/>
          </p:cNvSpPr>
          <p:nvPr>
            <p:ph type="body" idx="1"/>
          </p:nvPr>
        </p:nvSpPr>
        <p:spPr>
          <a:xfrm>
            <a:off x="522735" y="1828800"/>
            <a:ext cx="8073390" cy="4739759"/>
          </a:xfrm>
        </p:spPr>
        <p:txBody>
          <a:bodyPr/>
          <a:lstStyle/>
          <a:p>
            <a:pPr marL="342900" indent="-342900">
              <a:buFont typeface="Arial" panose="020B0604020202020204" pitchFamily="34" charset="0"/>
              <a:buChar char="•"/>
            </a:pPr>
            <a:r>
              <a:rPr lang="en-IN" sz="2800" dirty="0"/>
              <a:t>Multi-class Support Vector Machine Classifier</a:t>
            </a:r>
          </a:p>
          <a:p>
            <a:pPr marL="342900" indent="-342900">
              <a:buFont typeface="Arial" panose="020B0604020202020204" pitchFamily="34" charset="0"/>
              <a:buChar char="•"/>
            </a:pPr>
            <a:r>
              <a:rPr lang="en-US" sz="2800" dirty="0"/>
              <a:t>Support vector machine (SVM) is a set of supervised learning method used for classification, regression and outliers’ detection. </a:t>
            </a:r>
          </a:p>
          <a:p>
            <a:pPr marL="342900" indent="-342900">
              <a:buFont typeface="Arial" panose="020B0604020202020204" pitchFamily="34" charset="0"/>
              <a:buChar char="•"/>
            </a:pPr>
            <a:r>
              <a:rPr lang="en-US" sz="2800" dirty="0"/>
              <a:t>The goal of a support vector machine is to find the optimal separating hyperplane which maximizes the margin of the training data. </a:t>
            </a:r>
          </a:p>
          <a:p>
            <a:pPr marL="342900" indent="-342900">
              <a:buFont typeface="Arial" panose="020B0604020202020204" pitchFamily="34" charset="0"/>
              <a:buChar char="•"/>
            </a:pPr>
            <a:r>
              <a:rPr lang="en-US" sz="2800" dirty="0"/>
              <a:t>The SVM is useful in a number of pattern analysis tasks with the help of binary classifiers which differentiates effectively between various classifications of expression.  </a:t>
            </a:r>
            <a:endParaRPr lang="en-IN" sz="2800" dirty="0"/>
          </a:p>
        </p:txBody>
      </p:sp>
    </p:spTree>
    <p:extLst>
      <p:ext uri="{BB962C8B-B14F-4D97-AF65-F5344CB8AC3E}">
        <p14:creationId xmlns:p14="http://schemas.microsoft.com/office/powerpoint/2010/main" val="3848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D7B3-FA9B-44E1-91DE-793B8F83C5EC}"/>
              </a:ext>
            </a:extLst>
          </p:cNvPr>
          <p:cNvSpPr>
            <a:spLocks noGrp="1"/>
          </p:cNvSpPr>
          <p:nvPr>
            <p:ph type="title"/>
          </p:nvPr>
        </p:nvSpPr>
        <p:spPr>
          <a:xfrm>
            <a:off x="228600" y="152401"/>
            <a:ext cx="8759190" cy="5924699"/>
          </a:xfrm>
        </p:spPr>
        <p:txBody>
          <a:bodyPr/>
          <a:lstStyle/>
          <a:p>
            <a:br>
              <a:rPr lang="en-IN" sz="3200" dirty="0"/>
            </a:br>
            <a:r>
              <a:rPr lang="en-IN" sz="3200" dirty="0"/>
              <a:t>	GUIDED BY:-</a:t>
            </a:r>
            <a:br>
              <a:rPr lang="en-IN" dirty="0"/>
            </a:br>
            <a:r>
              <a:rPr lang="en-IN" dirty="0"/>
              <a:t>		</a:t>
            </a:r>
            <a:r>
              <a:rPr lang="en-IN" sz="3600" b="1" u="sng" dirty="0" err="1">
                <a:effectLst>
                  <a:outerShdw blurRad="38100" dist="38100" dir="2700000" algn="tl">
                    <a:srgbClr val="000000">
                      <a:alpha val="43137"/>
                    </a:srgbClr>
                  </a:outerShdw>
                </a:effectLst>
                <a:latin typeface="Arial Rounded MT Bold" panose="020F0704030504030204" pitchFamily="34" charset="0"/>
              </a:rPr>
              <a:t>Dr.</a:t>
            </a:r>
            <a:r>
              <a:rPr lang="en-IN" sz="3600" b="1" u="sng" dirty="0">
                <a:effectLst>
                  <a:outerShdw blurRad="38100" dist="38100" dir="2700000" algn="tl">
                    <a:srgbClr val="000000">
                      <a:alpha val="43137"/>
                    </a:srgbClr>
                  </a:outerShdw>
                </a:effectLst>
                <a:latin typeface="Arial Rounded MT Bold" panose="020F0704030504030204" pitchFamily="34" charset="0"/>
              </a:rPr>
              <a:t> Sudheep Elayidom</a:t>
            </a:r>
            <a:br>
              <a:rPr lang="en-IN" sz="6000" b="1" u="sng" dirty="0">
                <a:effectLst>
                  <a:outerShdw blurRad="38100" dist="38100" dir="2700000" algn="tl">
                    <a:srgbClr val="000000">
                      <a:alpha val="43137"/>
                    </a:srgbClr>
                  </a:outerShdw>
                </a:effectLst>
                <a:latin typeface="Arial Rounded MT Bold" panose="020F0704030504030204" pitchFamily="34" charset="0"/>
              </a:rPr>
            </a:br>
            <a:r>
              <a:rPr lang="en-IN" sz="6000" b="1" dirty="0">
                <a:effectLst>
                  <a:outerShdw blurRad="38100" dist="38100" dir="2700000" algn="tl">
                    <a:srgbClr val="000000">
                      <a:alpha val="43137"/>
                    </a:srgbClr>
                  </a:outerShdw>
                </a:effectLst>
                <a:latin typeface="Arial Rounded MT Bold" panose="020F0704030504030204" pitchFamily="34" charset="0"/>
              </a:rPr>
              <a:t>           		</a:t>
            </a:r>
            <a:r>
              <a:rPr lang="en-IN" sz="3200" b="1" dirty="0">
                <a:latin typeface="Baskerville Old Face" panose="02020602080505020303" pitchFamily="18" charset="0"/>
              </a:rPr>
              <a:t>Professor </a:t>
            </a:r>
            <a:br>
              <a:rPr lang="en-IN" sz="3200" b="1" dirty="0">
                <a:latin typeface="Baskerville Old Face" panose="02020602080505020303" pitchFamily="18" charset="0"/>
              </a:rPr>
            </a:br>
            <a:r>
              <a:rPr lang="en-IN" sz="3200" b="1" dirty="0">
                <a:latin typeface="Baskerville Old Face" panose="02020602080505020303" pitchFamily="18" charset="0"/>
              </a:rPr>
              <a:t>	Division of Computer Science and Engineering</a:t>
            </a:r>
            <a:br>
              <a:rPr lang="en-IN" sz="3200" b="1" dirty="0">
                <a:latin typeface="Baskerville Old Face" panose="02020602080505020303" pitchFamily="18" charset="0"/>
              </a:rPr>
            </a:br>
            <a:br>
              <a:rPr lang="en-IN" sz="3200" b="1" dirty="0">
                <a:latin typeface="Baskerville Old Face" panose="02020602080505020303" pitchFamily="18" charset="0"/>
              </a:rPr>
            </a:br>
            <a:r>
              <a:rPr lang="en-IN" sz="3200" b="1" dirty="0">
                <a:latin typeface="Baskerville Old Face" panose="02020602080505020303" pitchFamily="18" charset="0"/>
              </a:rPr>
              <a:t>				Group Members : -</a:t>
            </a:r>
            <a:br>
              <a:rPr lang="en-IN" sz="3200" b="1" dirty="0">
                <a:latin typeface="Baskerville Old Face" panose="02020602080505020303" pitchFamily="18" charset="0"/>
              </a:rPr>
            </a:br>
            <a:r>
              <a:rPr lang="en-IN" sz="3200" b="1" dirty="0">
                <a:latin typeface="Baskerville Old Face" panose="02020602080505020303" pitchFamily="18" charset="0"/>
              </a:rPr>
              <a:t>				</a:t>
            </a:r>
            <a:r>
              <a:rPr lang="en-IN" sz="2800" b="1" dirty="0">
                <a:latin typeface="Baskerville Old Face" panose="02020602080505020303" pitchFamily="18" charset="0"/>
              </a:rPr>
              <a:t>Gurudatt Kumar(12170030)</a:t>
            </a:r>
            <a:br>
              <a:rPr lang="en-IN" sz="2800" b="1" dirty="0">
                <a:latin typeface="Baskerville Old Face" panose="02020602080505020303" pitchFamily="18" charset="0"/>
              </a:rPr>
            </a:br>
            <a:r>
              <a:rPr lang="en-IN" sz="2800" b="1" dirty="0">
                <a:latin typeface="Baskerville Old Face" panose="02020602080505020303" pitchFamily="18" charset="0"/>
              </a:rPr>
              <a:t>				Kumar Gaurav(12170039)</a:t>
            </a:r>
            <a:br>
              <a:rPr lang="en-IN" sz="2800" b="1" dirty="0">
                <a:latin typeface="Baskerville Old Face" panose="02020602080505020303" pitchFamily="18" charset="0"/>
              </a:rPr>
            </a:br>
            <a:r>
              <a:rPr lang="en-IN" sz="2800" b="1" dirty="0">
                <a:latin typeface="Baskerville Old Face" panose="02020602080505020303" pitchFamily="18" charset="0"/>
              </a:rPr>
              <a:t>				Manish Kr Chaudhary(12170041)</a:t>
            </a:r>
            <a:br>
              <a:rPr lang="en-IN" sz="3200" b="1" dirty="0">
                <a:latin typeface="Baskerville Old Face" panose="02020602080505020303" pitchFamily="18" charset="0"/>
              </a:rPr>
            </a:br>
            <a:endParaRPr lang="en-IN" sz="3200" dirty="0"/>
          </a:p>
        </p:txBody>
      </p:sp>
    </p:spTree>
    <p:extLst>
      <p:ext uri="{BB962C8B-B14F-4D97-AF65-F5344CB8AC3E}">
        <p14:creationId xmlns:p14="http://schemas.microsoft.com/office/powerpoint/2010/main" val="4190434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6209-E5F2-4D98-B658-75D6ECF0E48D}"/>
              </a:ext>
            </a:extLst>
          </p:cNvPr>
          <p:cNvSpPr>
            <a:spLocks noGrp="1"/>
          </p:cNvSpPr>
          <p:nvPr>
            <p:ph type="title"/>
          </p:nvPr>
        </p:nvSpPr>
        <p:spPr/>
        <p:txBody>
          <a:bodyPr/>
          <a:lstStyle/>
          <a:p>
            <a:r>
              <a:rPr lang="en-IN" dirty="0"/>
              <a:t>Cont.….</a:t>
            </a:r>
          </a:p>
        </p:txBody>
      </p:sp>
      <p:sp>
        <p:nvSpPr>
          <p:cNvPr id="3" name="Text Placeholder 2">
            <a:extLst>
              <a:ext uri="{FF2B5EF4-FFF2-40B4-BE49-F238E27FC236}">
                <a16:creationId xmlns:a16="http://schemas.microsoft.com/office/drawing/2014/main" id="{EAF79BB2-DA14-4A22-944A-373D6D2625AD}"/>
              </a:ext>
            </a:extLst>
          </p:cNvPr>
          <p:cNvSpPr>
            <a:spLocks noGrp="1"/>
          </p:cNvSpPr>
          <p:nvPr>
            <p:ph type="body" idx="1"/>
          </p:nvPr>
        </p:nvSpPr>
        <p:spPr>
          <a:xfrm>
            <a:off x="535304" y="1624330"/>
            <a:ext cx="8073390" cy="4739759"/>
          </a:xfrm>
        </p:spPr>
        <p:txBody>
          <a:bodyPr/>
          <a:lstStyle/>
          <a:p>
            <a:pPr marL="457200" indent="-457200">
              <a:buFont typeface="Arial" panose="020B0604020202020204" pitchFamily="34" charset="0"/>
              <a:buChar char="•"/>
            </a:pPr>
            <a:r>
              <a:rPr lang="en-US" sz="2800" dirty="0"/>
              <a:t>SVM works by classifying data with the help of evaluation of an optimal hyper plane that separates one class's data points from those of the other.</a:t>
            </a:r>
          </a:p>
          <a:p>
            <a:pPr marL="457200" indent="-457200">
              <a:buFont typeface="Arial" panose="020B0604020202020204" pitchFamily="34" charset="0"/>
              <a:buChar char="•"/>
            </a:pPr>
            <a:r>
              <a:rPr lang="en-US" sz="2800" dirty="0"/>
              <a:t>It optimally separates the data by making use of an N-dimensional hyper plane. </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One-vs-all, learn N SVM’s</a:t>
            </a:r>
          </a:p>
          <a:p>
            <a:pPr lvl="1"/>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rPr>
              <a:t>SVM 1 learns “Output==1” vs “Output != 1”</a:t>
            </a:r>
          </a:p>
          <a:p>
            <a:pPr lvl="1"/>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rPr>
              <a:t>SVM 2 learns “Output==2” vs “Output != 2”</a:t>
            </a:r>
          </a:p>
          <a:p>
            <a:pPr lvl="1"/>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rPr>
              <a:t>:</a:t>
            </a:r>
          </a:p>
          <a:p>
            <a:pPr lvl="1"/>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rPr>
              <a:t>SVM N learns “Output==N” vs “Output != N”</a:t>
            </a: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2348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87DA-B498-4312-B393-D40B81345C6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62A680C0-19A0-45D2-87C4-F6EB47A94B88}"/>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E1320E57-7760-48F7-AA20-B2641615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89" y="457201"/>
            <a:ext cx="8786621" cy="4595000"/>
          </a:xfrm>
          <a:prstGeom prst="rect">
            <a:avLst/>
          </a:prstGeom>
        </p:spPr>
      </p:pic>
    </p:spTree>
    <p:extLst>
      <p:ext uri="{BB962C8B-B14F-4D97-AF65-F5344CB8AC3E}">
        <p14:creationId xmlns:p14="http://schemas.microsoft.com/office/powerpoint/2010/main" val="174846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F402-7D76-4DD1-BC95-1DFEFC01FF0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630873BA-592A-47D8-A5D1-7A4DED7F11E5}"/>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F8C1DAC-2240-4F5A-BCBF-81217CC0C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77341"/>
            <a:ext cx="8534400" cy="5703318"/>
          </a:xfrm>
          <a:prstGeom prst="rect">
            <a:avLst/>
          </a:prstGeom>
        </p:spPr>
      </p:pic>
    </p:spTree>
    <p:extLst>
      <p:ext uri="{BB962C8B-B14F-4D97-AF65-F5344CB8AC3E}">
        <p14:creationId xmlns:p14="http://schemas.microsoft.com/office/powerpoint/2010/main" val="2062233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901-F0D9-40ED-B629-B3E7070E9D64}"/>
              </a:ext>
            </a:extLst>
          </p:cNvPr>
          <p:cNvSpPr>
            <a:spLocks noGrp="1"/>
          </p:cNvSpPr>
          <p:nvPr>
            <p:ph type="title"/>
          </p:nvPr>
        </p:nvSpPr>
        <p:spPr>
          <a:xfrm>
            <a:off x="840738" y="577341"/>
            <a:ext cx="7693662" cy="692497"/>
          </a:xfrm>
        </p:spPr>
        <p:txBody>
          <a:bodyPr/>
          <a:lstStyle/>
          <a:p>
            <a:r>
              <a:rPr lang="en-IN" dirty="0"/>
              <a:t>Recommended Kernel Function</a:t>
            </a:r>
          </a:p>
        </p:txBody>
      </p:sp>
      <p:sp>
        <p:nvSpPr>
          <p:cNvPr id="3" name="Text Placeholder 2">
            <a:extLst>
              <a:ext uri="{FF2B5EF4-FFF2-40B4-BE49-F238E27FC236}">
                <a16:creationId xmlns:a16="http://schemas.microsoft.com/office/drawing/2014/main" id="{800F5B43-4FED-462D-B6C3-E252CCC53A78}"/>
              </a:ext>
            </a:extLst>
          </p:cNvPr>
          <p:cNvSpPr>
            <a:spLocks noGrp="1"/>
          </p:cNvSpPr>
          <p:nvPr>
            <p:ph type="body" idx="1"/>
          </p:nvPr>
        </p:nvSpPr>
        <p:spPr>
          <a:xfrm>
            <a:off x="535304" y="1624330"/>
            <a:ext cx="8073390" cy="3877985"/>
          </a:xfrm>
        </p:spPr>
        <p:txBody>
          <a:bodyPr/>
          <a:lstStyle/>
          <a:p>
            <a:r>
              <a:rPr lang="en-US" sz="2800" dirty="0"/>
              <a:t>SVM algorithms use a set of mathematical functions that are defined as the kernel. The function of kernel is to take data as input and transform it into the required form. Different SVM algorithms use different types of kernel functions. These functions can be different types. For example</a:t>
            </a:r>
            <a:r>
              <a:rPr lang="en-US" sz="2800" b="1" i="1" dirty="0"/>
              <a:t> linear, nonlinear, polynomial, radial basis function (RBF), and sigmoid.</a:t>
            </a:r>
          </a:p>
          <a:p>
            <a:endParaRPr lang="en-US" sz="2800" b="1" i="1" dirty="0"/>
          </a:p>
          <a:p>
            <a:r>
              <a:rPr lang="en-IN" sz="2800" dirty="0"/>
              <a:t>* </a:t>
            </a:r>
            <a:r>
              <a:rPr lang="en-IN" sz="2800" b="1" dirty="0"/>
              <a:t>Sigmoid Kernel Function</a:t>
            </a:r>
          </a:p>
        </p:txBody>
      </p:sp>
    </p:spTree>
    <p:extLst>
      <p:ext uri="{BB962C8B-B14F-4D97-AF65-F5344CB8AC3E}">
        <p14:creationId xmlns:p14="http://schemas.microsoft.com/office/powerpoint/2010/main" val="194339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0DF6-5276-4B5B-B536-F33AFB7F60E1}"/>
              </a:ext>
            </a:extLst>
          </p:cNvPr>
          <p:cNvSpPr>
            <a:spLocks noGrp="1"/>
          </p:cNvSpPr>
          <p:nvPr>
            <p:ph type="title"/>
          </p:nvPr>
        </p:nvSpPr>
        <p:spPr>
          <a:xfrm>
            <a:off x="840738" y="577341"/>
            <a:ext cx="7998462" cy="1384995"/>
          </a:xfrm>
        </p:spPr>
        <p:txBody>
          <a:bodyPr/>
          <a:lstStyle/>
          <a:p>
            <a:r>
              <a:rPr lang="en-IN" dirty="0"/>
              <a:t>Reason for Using Sigmoid kernel</a:t>
            </a:r>
          </a:p>
        </p:txBody>
      </p:sp>
      <p:sp>
        <p:nvSpPr>
          <p:cNvPr id="3" name="Text Placeholder 2">
            <a:extLst>
              <a:ext uri="{FF2B5EF4-FFF2-40B4-BE49-F238E27FC236}">
                <a16:creationId xmlns:a16="http://schemas.microsoft.com/office/drawing/2014/main" id="{EAAF180C-D30E-4169-8B4F-C812603946A0}"/>
              </a:ext>
            </a:extLst>
          </p:cNvPr>
          <p:cNvSpPr>
            <a:spLocks noGrp="1"/>
          </p:cNvSpPr>
          <p:nvPr>
            <p:ph type="body" idx="1"/>
          </p:nvPr>
        </p:nvSpPr>
        <p:spPr>
          <a:xfrm>
            <a:off x="572769" y="5731352"/>
            <a:ext cx="7998462" cy="861774"/>
          </a:xfrm>
        </p:spPr>
        <p:txBody>
          <a:bodyPr/>
          <a:lstStyle/>
          <a:p>
            <a:r>
              <a:rPr lang="en-IN" sz="2800" dirty="0"/>
              <a:t>  u and v are testing vector and support vector</a:t>
            </a:r>
          </a:p>
          <a:p>
            <a:endParaRPr lang="en-IN" sz="2800" dirty="0"/>
          </a:p>
        </p:txBody>
      </p:sp>
      <p:pic>
        <p:nvPicPr>
          <p:cNvPr id="5" name="Picture 4">
            <a:extLst>
              <a:ext uri="{FF2B5EF4-FFF2-40B4-BE49-F238E27FC236}">
                <a16:creationId xmlns:a16="http://schemas.microsoft.com/office/drawing/2014/main" id="{8B93D0FD-DFC7-43D7-BBCA-E92F482C4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94320"/>
            <a:ext cx="6172199" cy="2816860"/>
          </a:xfrm>
          <a:prstGeom prst="rect">
            <a:avLst/>
          </a:prstGeom>
        </p:spPr>
      </p:pic>
      <p:pic>
        <p:nvPicPr>
          <p:cNvPr id="6" name="Picture 5">
            <a:extLst>
              <a:ext uri="{FF2B5EF4-FFF2-40B4-BE49-F238E27FC236}">
                <a16:creationId xmlns:a16="http://schemas.microsoft.com/office/drawing/2014/main" id="{E74380FE-8E6F-4CDE-A8A4-EFB1097C4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733045"/>
            <a:ext cx="4953000" cy="998307"/>
          </a:xfrm>
          <a:prstGeom prst="rect">
            <a:avLst/>
          </a:prstGeom>
        </p:spPr>
      </p:pic>
    </p:spTree>
    <p:extLst>
      <p:ext uri="{BB962C8B-B14F-4D97-AF65-F5344CB8AC3E}">
        <p14:creationId xmlns:p14="http://schemas.microsoft.com/office/powerpoint/2010/main" val="4179547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A912-0A2D-4327-9249-6218CB84DD8A}"/>
              </a:ext>
            </a:extLst>
          </p:cNvPr>
          <p:cNvSpPr>
            <a:spLocks noGrp="1"/>
          </p:cNvSpPr>
          <p:nvPr>
            <p:ph type="title"/>
          </p:nvPr>
        </p:nvSpPr>
        <p:spPr>
          <a:xfrm>
            <a:off x="840738" y="577341"/>
            <a:ext cx="5941061" cy="946659"/>
          </a:xfrm>
        </p:spPr>
        <p:txBody>
          <a:bodyPr/>
          <a:lstStyle/>
          <a:p>
            <a:r>
              <a:rPr lang="en-IN" dirty="0"/>
              <a:t>Training Data Set</a:t>
            </a:r>
          </a:p>
        </p:txBody>
      </p:sp>
      <p:sp>
        <p:nvSpPr>
          <p:cNvPr id="3" name="Text Placeholder 2">
            <a:extLst>
              <a:ext uri="{FF2B5EF4-FFF2-40B4-BE49-F238E27FC236}">
                <a16:creationId xmlns:a16="http://schemas.microsoft.com/office/drawing/2014/main" id="{B4E87BCE-BFD3-45C8-8881-FF9BB89B838A}"/>
              </a:ext>
            </a:extLst>
          </p:cNvPr>
          <p:cNvSpPr>
            <a:spLocks noGrp="1"/>
          </p:cNvSpPr>
          <p:nvPr>
            <p:ph type="body" idx="1"/>
          </p:nvPr>
        </p:nvSpPr>
        <p:spPr>
          <a:xfrm>
            <a:off x="535304" y="1624330"/>
            <a:ext cx="8073390" cy="5232202"/>
          </a:xfrm>
        </p:spPr>
        <p:txBody>
          <a:bodyPr/>
          <a:lstStyle/>
          <a:p>
            <a:pPr marL="342900" indent="-342900">
              <a:buFont typeface="Arial" panose="020B0604020202020204" pitchFamily="34" charset="0"/>
              <a:buChar char="•"/>
            </a:pPr>
            <a:r>
              <a:rPr lang="en-IN" b="1" dirty="0"/>
              <a:t>Kaggle Fer2013, It</a:t>
            </a:r>
            <a:r>
              <a:rPr lang="en-US" b="1" dirty="0"/>
              <a:t> contains 30,000 images of expressions grouped in seven categories: Angry, Disgust, Fear, Happy, Sad, Surprise and Neutral.</a:t>
            </a:r>
            <a:endParaRPr lang="en-IN" b="1" dirty="0"/>
          </a:p>
          <a:p>
            <a:endParaRPr lang="en-IN" b="1" dirty="0"/>
          </a:p>
          <a:p>
            <a:pPr marL="342900" indent="-342900">
              <a:buFont typeface="Arial" panose="020B0604020202020204" pitchFamily="34" charset="0"/>
              <a:buChar char="•"/>
            </a:pPr>
            <a:r>
              <a:rPr lang="en-US" b="1" dirty="0"/>
              <a:t>The data consists of 48x48 pixel grayscale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train.csv contains two columns, "emotion" and "pixels". The "emotion" column contains a numeric code ranging from 0 to 6, inclusive, for the emotion that is present in the image. The "pixels" column contains a string surrounded in quotes for each image. The contents of this string a space-separated pixel values in row major order.</a:t>
            </a:r>
          </a:p>
        </p:txBody>
      </p:sp>
    </p:spTree>
    <p:extLst>
      <p:ext uri="{BB962C8B-B14F-4D97-AF65-F5344CB8AC3E}">
        <p14:creationId xmlns:p14="http://schemas.microsoft.com/office/powerpoint/2010/main" val="185001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845C-B630-40E1-9620-C79127E8FEE5}"/>
              </a:ext>
            </a:extLst>
          </p:cNvPr>
          <p:cNvSpPr>
            <a:spLocks noGrp="1"/>
          </p:cNvSpPr>
          <p:nvPr>
            <p:ph type="title"/>
          </p:nvPr>
        </p:nvSpPr>
        <p:spPr>
          <a:xfrm>
            <a:off x="840738" y="577341"/>
            <a:ext cx="6169661" cy="692497"/>
          </a:xfrm>
        </p:spPr>
        <p:txBody>
          <a:bodyPr/>
          <a:lstStyle/>
          <a:p>
            <a:r>
              <a:rPr lang="en-IN" dirty="0"/>
              <a:t>C-SVM </a:t>
            </a:r>
          </a:p>
        </p:txBody>
      </p:sp>
      <p:sp>
        <p:nvSpPr>
          <p:cNvPr id="3" name="Text Placeholder 2">
            <a:extLst>
              <a:ext uri="{FF2B5EF4-FFF2-40B4-BE49-F238E27FC236}">
                <a16:creationId xmlns:a16="http://schemas.microsoft.com/office/drawing/2014/main" id="{542025DD-2D79-4587-8EDE-273336703676}"/>
              </a:ext>
            </a:extLst>
          </p:cNvPr>
          <p:cNvSpPr>
            <a:spLocks noGrp="1"/>
          </p:cNvSpPr>
          <p:nvPr>
            <p:ph type="body" idx="1"/>
          </p:nvPr>
        </p:nvSpPr>
        <p:spPr>
          <a:xfrm>
            <a:off x="1451919" y="3429000"/>
            <a:ext cx="8073392" cy="45719"/>
          </a:xfrm>
        </p:spPr>
        <p:txBody>
          <a:bodyPr/>
          <a:lstStyle/>
          <a:p>
            <a:endParaRPr lang="en-IN" dirty="0"/>
          </a:p>
        </p:txBody>
      </p:sp>
      <p:pic>
        <p:nvPicPr>
          <p:cNvPr id="5" name="Picture 4">
            <a:extLst>
              <a:ext uri="{FF2B5EF4-FFF2-40B4-BE49-F238E27FC236}">
                <a16:creationId xmlns:a16="http://schemas.microsoft.com/office/drawing/2014/main" id="{48C40769-AEFE-4F10-A8A5-0DCDA51EA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10495"/>
            <a:ext cx="5113238" cy="2642870"/>
          </a:xfrm>
          <a:prstGeom prst="rect">
            <a:avLst/>
          </a:prstGeom>
        </p:spPr>
      </p:pic>
      <p:pic>
        <p:nvPicPr>
          <p:cNvPr id="9" name="Picture 8">
            <a:extLst>
              <a:ext uri="{FF2B5EF4-FFF2-40B4-BE49-F238E27FC236}">
                <a16:creationId xmlns:a16="http://schemas.microsoft.com/office/drawing/2014/main" id="{86E728A8-78B2-4A1D-BFD1-B023A29F0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94022"/>
            <a:ext cx="8276037" cy="2423370"/>
          </a:xfrm>
          <a:prstGeom prst="rect">
            <a:avLst/>
          </a:prstGeom>
        </p:spPr>
      </p:pic>
    </p:spTree>
    <p:extLst>
      <p:ext uri="{BB962C8B-B14F-4D97-AF65-F5344CB8AC3E}">
        <p14:creationId xmlns:p14="http://schemas.microsoft.com/office/powerpoint/2010/main" val="1821550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502665"/>
            <a:ext cx="8217534" cy="711200"/>
          </a:xfrm>
          <a:prstGeom prst="rect">
            <a:avLst/>
          </a:prstGeom>
        </p:spPr>
        <p:txBody>
          <a:bodyPr vert="horz" wrap="square" lIns="0" tIns="12700" rIns="0" bIns="0" rtlCol="0">
            <a:spAutoFit/>
          </a:bodyPr>
          <a:lstStyle/>
          <a:p>
            <a:pPr marL="12700">
              <a:lnSpc>
                <a:spcPct val="100000"/>
              </a:lnSpc>
              <a:spcBef>
                <a:spcPts val="100"/>
              </a:spcBef>
              <a:tabLst>
                <a:tab pos="6487795" algn="l"/>
              </a:tabLst>
            </a:pPr>
            <a:r>
              <a:rPr dirty="0"/>
              <a:t>Emotio</a:t>
            </a:r>
            <a:r>
              <a:rPr spc="15" dirty="0"/>
              <a:t>n</a:t>
            </a:r>
            <a:r>
              <a:rPr dirty="0"/>
              <a:t>-Au</a:t>
            </a:r>
            <a:r>
              <a:rPr spc="5" dirty="0"/>
              <a:t>d</a:t>
            </a:r>
            <a:r>
              <a:rPr dirty="0"/>
              <a:t>io</a:t>
            </a:r>
            <a:r>
              <a:rPr spc="-35" dirty="0"/>
              <a:t> </a:t>
            </a:r>
            <a:r>
              <a:rPr dirty="0"/>
              <a:t>recognition	mo</a:t>
            </a:r>
            <a:r>
              <a:rPr spc="10" dirty="0"/>
              <a:t>d</a:t>
            </a:r>
            <a:r>
              <a:rPr dirty="0"/>
              <a:t>ule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27</a:t>
            </a:fld>
            <a:endParaRPr spc="-5" dirty="0"/>
          </a:p>
        </p:txBody>
      </p:sp>
      <p:sp>
        <p:nvSpPr>
          <p:cNvPr id="3" name="object 3"/>
          <p:cNvSpPr txBox="1"/>
          <p:nvPr/>
        </p:nvSpPr>
        <p:spPr>
          <a:xfrm>
            <a:off x="535940" y="1556465"/>
            <a:ext cx="8074025" cy="3575050"/>
          </a:xfrm>
          <a:prstGeom prst="rect">
            <a:avLst/>
          </a:prstGeom>
        </p:spPr>
        <p:txBody>
          <a:bodyPr vert="horz" wrap="square" lIns="0" tIns="196215" rIns="0" bIns="0" rtlCol="0">
            <a:spAutoFit/>
          </a:bodyPr>
          <a:lstStyle/>
          <a:p>
            <a:pPr marL="355600" indent="-342900">
              <a:lnSpc>
                <a:spcPct val="100000"/>
              </a:lnSpc>
              <a:spcBef>
                <a:spcPts val="1545"/>
              </a:spcBef>
              <a:buFont typeface="Arial"/>
              <a:buChar char="•"/>
              <a:tabLst>
                <a:tab pos="354965" algn="l"/>
                <a:tab pos="355600" algn="l"/>
                <a:tab pos="962025" algn="l"/>
                <a:tab pos="2089785" algn="l"/>
                <a:tab pos="3439160" algn="l"/>
                <a:tab pos="4484370" algn="l"/>
                <a:tab pos="5055870" algn="l"/>
                <a:tab pos="5866765" algn="l"/>
                <a:tab pos="6844030" algn="l"/>
              </a:tabLst>
            </a:pPr>
            <a:r>
              <a:rPr sz="2400" dirty="0">
                <a:latin typeface="Times New Roman"/>
                <a:cs typeface="Times New Roman"/>
              </a:rPr>
              <a:t>The	e</a:t>
            </a:r>
            <a:r>
              <a:rPr sz="2400" spc="-20" dirty="0">
                <a:latin typeface="Times New Roman"/>
                <a:cs typeface="Times New Roman"/>
              </a:rPr>
              <a:t>m</a:t>
            </a:r>
            <a:r>
              <a:rPr sz="2400" dirty="0">
                <a:latin typeface="Times New Roman"/>
                <a:cs typeface="Times New Roman"/>
              </a:rPr>
              <a:t>o</a:t>
            </a:r>
            <a:r>
              <a:rPr sz="2400" spc="-10" dirty="0">
                <a:latin typeface="Times New Roman"/>
                <a:cs typeface="Times New Roman"/>
              </a:rPr>
              <a:t>t</a:t>
            </a:r>
            <a:r>
              <a:rPr sz="2400" dirty="0">
                <a:latin typeface="Times New Roman"/>
                <a:cs typeface="Times New Roman"/>
              </a:rPr>
              <a:t>i</a:t>
            </a:r>
            <a:r>
              <a:rPr sz="2400" spc="-10" dirty="0">
                <a:latin typeface="Times New Roman"/>
                <a:cs typeface="Times New Roman"/>
              </a:rPr>
              <a:t>o</a:t>
            </a:r>
            <a:r>
              <a:rPr sz="2400" dirty="0">
                <a:latin typeface="Times New Roman"/>
                <a:cs typeface="Times New Roman"/>
              </a:rPr>
              <a:t>n	ex</a:t>
            </a:r>
            <a:r>
              <a:rPr sz="2400" spc="-10" dirty="0">
                <a:latin typeface="Times New Roman"/>
                <a:cs typeface="Times New Roman"/>
              </a:rPr>
              <a:t>t</a:t>
            </a:r>
            <a:r>
              <a:rPr sz="2400" dirty="0">
                <a:latin typeface="Times New Roman"/>
                <a:cs typeface="Times New Roman"/>
              </a:rPr>
              <a:t>rac</a:t>
            </a:r>
            <a:r>
              <a:rPr sz="2400" spc="-15" dirty="0">
                <a:latin typeface="Times New Roman"/>
                <a:cs typeface="Times New Roman"/>
              </a:rPr>
              <a:t>t</a:t>
            </a:r>
            <a:r>
              <a:rPr sz="2400" dirty="0">
                <a:latin typeface="Times New Roman"/>
                <a:cs typeface="Times New Roman"/>
              </a:rPr>
              <a:t>ion	</a:t>
            </a:r>
            <a:r>
              <a:rPr sz="2400" spc="-25" dirty="0">
                <a:latin typeface="Times New Roman"/>
                <a:cs typeface="Times New Roman"/>
              </a:rPr>
              <a:t>m</a:t>
            </a:r>
            <a:r>
              <a:rPr sz="2400" dirty="0">
                <a:latin typeface="Times New Roman"/>
                <a:cs typeface="Times New Roman"/>
              </a:rPr>
              <a:t>odule	and	audio	</a:t>
            </a:r>
            <a:r>
              <a:rPr sz="2400" spc="-10" dirty="0">
                <a:latin typeface="Times New Roman"/>
                <a:cs typeface="Times New Roman"/>
              </a:rPr>
              <a:t>fe</a:t>
            </a:r>
            <a:r>
              <a:rPr sz="2400" dirty="0">
                <a:latin typeface="Times New Roman"/>
                <a:cs typeface="Times New Roman"/>
              </a:rPr>
              <a:t>at</a:t>
            </a:r>
            <a:r>
              <a:rPr sz="2400" spc="-10" dirty="0">
                <a:latin typeface="Times New Roman"/>
                <a:cs typeface="Times New Roman"/>
              </a:rPr>
              <a:t>u</a:t>
            </a:r>
            <a:r>
              <a:rPr sz="2400" dirty="0">
                <a:latin typeface="Times New Roman"/>
                <a:cs typeface="Times New Roman"/>
              </a:rPr>
              <a:t>re	e</a:t>
            </a:r>
            <a:r>
              <a:rPr sz="2400" spc="-15" dirty="0">
                <a:latin typeface="Times New Roman"/>
                <a:cs typeface="Times New Roman"/>
              </a:rPr>
              <a:t>x</a:t>
            </a:r>
            <a:r>
              <a:rPr sz="2400" dirty="0">
                <a:latin typeface="Times New Roman"/>
                <a:cs typeface="Times New Roman"/>
              </a:rPr>
              <a:t>tra</a:t>
            </a:r>
            <a:r>
              <a:rPr sz="2400" spc="-15" dirty="0">
                <a:latin typeface="Times New Roman"/>
                <a:cs typeface="Times New Roman"/>
              </a:rPr>
              <a:t>c</a:t>
            </a:r>
            <a:r>
              <a:rPr sz="2400" spc="-10" dirty="0">
                <a:latin typeface="Times New Roman"/>
                <a:cs typeface="Times New Roman"/>
              </a:rPr>
              <a:t>ti</a:t>
            </a:r>
            <a:r>
              <a:rPr sz="2400" dirty="0">
                <a:latin typeface="Times New Roman"/>
                <a:cs typeface="Times New Roman"/>
              </a:rPr>
              <a:t>on</a:t>
            </a:r>
            <a:endParaRPr sz="2400">
              <a:latin typeface="Times New Roman"/>
              <a:cs typeface="Times New Roman"/>
            </a:endParaRPr>
          </a:p>
          <a:p>
            <a:pPr marL="355600">
              <a:lnSpc>
                <a:spcPct val="100000"/>
              </a:lnSpc>
              <a:spcBef>
                <a:spcPts val="1445"/>
              </a:spcBef>
              <a:tabLst>
                <a:tab pos="1417955" algn="l"/>
                <a:tab pos="1771014" algn="l"/>
                <a:tab pos="2715260" algn="l"/>
                <a:tab pos="3827779" algn="l"/>
                <a:tab pos="4415790" algn="l"/>
                <a:tab pos="5767705" algn="l"/>
                <a:tab pos="6575425" algn="l"/>
                <a:tab pos="7013575" algn="l"/>
              </a:tabLst>
            </a:pPr>
            <a:r>
              <a:rPr sz="2400" spc="-20" dirty="0">
                <a:latin typeface="Times New Roman"/>
                <a:cs typeface="Times New Roman"/>
              </a:rPr>
              <a:t>m</a:t>
            </a:r>
            <a:r>
              <a:rPr sz="2400" dirty="0">
                <a:latin typeface="Times New Roman"/>
                <a:cs typeface="Times New Roman"/>
              </a:rPr>
              <a:t>odule	i</a:t>
            </a:r>
            <a:r>
              <a:rPr sz="2400" spc="-5" dirty="0">
                <a:latin typeface="Times New Roman"/>
                <a:cs typeface="Times New Roman"/>
              </a:rPr>
              <a:t>s</a:t>
            </a:r>
            <a:r>
              <a:rPr sz="2400" dirty="0">
                <a:latin typeface="Times New Roman"/>
                <a:cs typeface="Times New Roman"/>
              </a:rPr>
              <a:t>	fin</a:t>
            </a:r>
            <a:r>
              <a:rPr sz="2400" spc="-15" dirty="0">
                <a:latin typeface="Times New Roman"/>
                <a:cs typeface="Times New Roman"/>
              </a:rPr>
              <a:t>a</a:t>
            </a:r>
            <a:r>
              <a:rPr sz="2400" dirty="0">
                <a:latin typeface="Times New Roman"/>
                <a:cs typeface="Times New Roman"/>
              </a:rPr>
              <a:t>lly	</a:t>
            </a:r>
            <a:r>
              <a:rPr sz="2400" spc="-20" dirty="0">
                <a:latin typeface="Times New Roman"/>
                <a:cs typeface="Times New Roman"/>
              </a:rPr>
              <a:t>m</a:t>
            </a:r>
            <a:r>
              <a:rPr sz="2400" dirty="0">
                <a:latin typeface="Times New Roman"/>
                <a:cs typeface="Times New Roman"/>
              </a:rPr>
              <a:t>apped	and	comb</a:t>
            </a:r>
            <a:r>
              <a:rPr sz="2400" spc="5" dirty="0">
                <a:latin typeface="Times New Roman"/>
                <a:cs typeface="Times New Roman"/>
              </a:rPr>
              <a:t>i</a:t>
            </a:r>
            <a:r>
              <a:rPr sz="2400" dirty="0">
                <a:latin typeface="Times New Roman"/>
                <a:cs typeface="Times New Roman"/>
              </a:rPr>
              <a:t>ned	</a:t>
            </a:r>
            <a:r>
              <a:rPr sz="2400" spc="-5" dirty="0">
                <a:latin typeface="Times New Roman"/>
                <a:cs typeface="Times New Roman"/>
              </a:rPr>
              <a:t>u</a:t>
            </a:r>
            <a:r>
              <a:rPr sz="2400" spc="-15" dirty="0">
                <a:latin typeface="Times New Roman"/>
                <a:cs typeface="Times New Roman"/>
              </a:rPr>
              <a:t>s</a:t>
            </a:r>
            <a:r>
              <a:rPr sz="2400" dirty="0">
                <a:latin typeface="Times New Roman"/>
                <a:cs typeface="Times New Roman"/>
              </a:rPr>
              <a:t>ing	</a:t>
            </a:r>
            <a:r>
              <a:rPr sz="2400" spc="5" dirty="0">
                <a:latin typeface="Times New Roman"/>
                <a:cs typeface="Times New Roman"/>
              </a:rPr>
              <a:t>a</a:t>
            </a:r>
            <a:r>
              <a:rPr sz="2400" dirty="0">
                <a:latin typeface="Times New Roman"/>
                <a:cs typeface="Times New Roman"/>
              </a:rPr>
              <a:t>n	E</a:t>
            </a:r>
            <a:r>
              <a:rPr sz="2400" spc="-25" dirty="0">
                <a:latin typeface="Times New Roman"/>
                <a:cs typeface="Times New Roman"/>
              </a:rPr>
              <a:t>m</a:t>
            </a:r>
            <a:r>
              <a:rPr sz="2400" dirty="0">
                <a:latin typeface="Times New Roman"/>
                <a:cs typeface="Times New Roman"/>
              </a:rPr>
              <a:t>ot</a:t>
            </a:r>
            <a:r>
              <a:rPr sz="2400" spc="5" dirty="0">
                <a:latin typeface="Times New Roman"/>
                <a:cs typeface="Times New Roman"/>
              </a:rPr>
              <a:t>i</a:t>
            </a:r>
            <a:r>
              <a:rPr sz="2400" spc="-15" dirty="0">
                <a:latin typeface="Times New Roman"/>
                <a:cs typeface="Times New Roman"/>
              </a:rPr>
              <a:t>o</a:t>
            </a:r>
            <a:r>
              <a:rPr sz="2400" dirty="0">
                <a:latin typeface="Times New Roman"/>
                <a:cs typeface="Times New Roman"/>
              </a:rPr>
              <a:t>n</a:t>
            </a:r>
            <a:endParaRPr sz="2400">
              <a:latin typeface="Times New Roman"/>
              <a:cs typeface="Times New Roman"/>
            </a:endParaRPr>
          </a:p>
          <a:p>
            <a:pPr marL="355600">
              <a:lnSpc>
                <a:spcPct val="100000"/>
              </a:lnSpc>
              <a:spcBef>
                <a:spcPts val="1720"/>
              </a:spcBef>
            </a:pPr>
            <a:r>
              <a:rPr sz="2400" dirty="0">
                <a:latin typeface="Times New Roman"/>
                <a:cs typeface="Times New Roman"/>
              </a:rPr>
              <a:t>Audio integration</a:t>
            </a:r>
            <a:r>
              <a:rPr sz="2400" spc="-40" dirty="0">
                <a:latin typeface="Times New Roman"/>
                <a:cs typeface="Times New Roman"/>
              </a:rPr>
              <a:t> </a:t>
            </a:r>
            <a:r>
              <a:rPr sz="2400" spc="-5" dirty="0">
                <a:latin typeface="Times New Roman"/>
                <a:cs typeface="Times New Roman"/>
              </a:rPr>
              <a:t>module</a:t>
            </a:r>
            <a:r>
              <a:rPr sz="3200" spc="-5" dirty="0">
                <a:latin typeface="Arial"/>
                <a:cs typeface="Arial"/>
              </a:rPr>
              <a:t>.</a:t>
            </a:r>
            <a:endParaRPr sz="3200">
              <a:latin typeface="Arial"/>
              <a:cs typeface="Arial"/>
            </a:endParaRPr>
          </a:p>
          <a:p>
            <a:pPr marL="355600" marR="5080" indent="-342900" algn="just">
              <a:lnSpc>
                <a:spcPct val="150000"/>
              </a:lnSpc>
              <a:spcBef>
                <a:spcPts val="775"/>
              </a:spcBef>
              <a:buFont typeface="Arial"/>
              <a:buChar char="•"/>
              <a:tabLst>
                <a:tab pos="355600" algn="l"/>
              </a:tabLst>
            </a:pPr>
            <a:r>
              <a:rPr sz="2400" dirty="0">
                <a:latin typeface="Times New Roman"/>
                <a:cs typeface="Times New Roman"/>
              </a:rPr>
              <a:t>The </a:t>
            </a:r>
            <a:r>
              <a:rPr sz="2400" spc="-5" dirty="0">
                <a:latin typeface="Times New Roman"/>
                <a:cs typeface="Times New Roman"/>
              </a:rPr>
              <a:t>extracted </a:t>
            </a:r>
            <a:r>
              <a:rPr sz="2400" dirty="0">
                <a:latin typeface="Times New Roman"/>
                <a:cs typeface="Times New Roman"/>
              </a:rPr>
              <a:t>for the </a:t>
            </a:r>
            <a:r>
              <a:rPr sz="2400" spc="-5" dirty="0">
                <a:latin typeface="Times New Roman"/>
                <a:cs typeface="Times New Roman"/>
              </a:rPr>
              <a:t>songs </a:t>
            </a:r>
            <a:r>
              <a:rPr sz="2400" dirty="0">
                <a:latin typeface="Times New Roman"/>
                <a:cs typeface="Times New Roman"/>
              </a:rPr>
              <a:t>are </a:t>
            </a:r>
            <a:r>
              <a:rPr sz="2400" spc="-5" dirty="0">
                <a:latin typeface="Times New Roman"/>
                <a:cs typeface="Times New Roman"/>
              </a:rPr>
              <a:t>stored as </a:t>
            </a:r>
            <a:r>
              <a:rPr sz="2400" dirty="0">
                <a:latin typeface="Times New Roman"/>
                <a:cs typeface="Times New Roman"/>
              </a:rPr>
              <a:t>a </a:t>
            </a:r>
            <a:r>
              <a:rPr sz="2400" spc="-5" dirty="0">
                <a:latin typeface="Times New Roman"/>
                <a:cs typeface="Times New Roman"/>
              </a:rPr>
              <a:t>meta-data </a:t>
            </a:r>
            <a:r>
              <a:rPr sz="2400" dirty="0">
                <a:latin typeface="Times New Roman"/>
                <a:cs typeface="Times New Roman"/>
              </a:rPr>
              <a:t>in </a:t>
            </a:r>
            <a:r>
              <a:rPr sz="2400" spc="-5" dirty="0">
                <a:latin typeface="Times New Roman"/>
                <a:cs typeface="Times New Roman"/>
              </a:rPr>
              <a:t>the  database. </a:t>
            </a:r>
            <a:r>
              <a:rPr sz="2400" dirty="0">
                <a:latin typeface="Times New Roman"/>
                <a:cs typeface="Times New Roman"/>
              </a:rPr>
              <a:t>Mapping is </a:t>
            </a:r>
            <a:r>
              <a:rPr sz="2400" spc="-5" dirty="0">
                <a:latin typeface="Times New Roman"/>
                <a:cs typeface="Times New Roman"/>
              </a:rPr>
              <a:t>performed </a:t>
            </a:r>
            <a:r>
              <a:rPr sz="2400" spc="5" dirty="0">
                <a:latin typeface="Times New Roman"/>
                <a:cs typeface="Times New Roman"/>
              </a:rPr>
              <a:t>by </a:t>
            </a:r>
            <a:r>
              <a:rPr sz="2400" dirty="0">
                <a:latin typeface="Times New Roman"/>
                <a:cs typeface="Times New Roman"/>
              </a:rPr>
              <a:t>querying the</a:t>
            </a:r>
            <a:r>
              <a:rPr sz="2400" spc="409" dirty="0">
                <a:latin typeface="Times New Roman"/>
                <a:cs typeface="Times New Roman"/>
              </a:rPr>
              <a:t> </a:t>
            </a:r>
            <a:r>
              <a:rPr sz="2400" spc="-5" dirty="0">
                <a:latin typeface="Times New Roman"/>
                <a:cs typeface="Times New Roman"/>
              </a:rPr>
              <a:t>meta-data  </a:t>
            </a:r>
            <a:r>
              <a:rPr sz="2400" dirty="0">
                <a:latin typeface="Times New Roman"/>
                <a:cs typeface="Times New Roman"/>
              </a:rPr>
              <a:t>database.</a:t>
            </a:r>
            <a:endParaRPr sz="24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24941"/>
            <a:ext cx="8737600" cy="711200"/>
          </a:xfrm>
          <a:prstGeom prst="rect">
            <a:avLst/>
          </a:prstGeom>
        </p:spPr>
        <p:txBody>
          <a:bodyPr vert="horz" wrap="square" lIns="0" tIns="12700" rIns="0" bIns="0" rtlCol="0">
            <a:spAutoFit/>
          </a:bodyPr>
          <a:lstStyle/>
          <a:p>
            <a:pPr marL="12700">
              <a:lnSpc>
                <a:spcPct val="100000"/>
              </a:lnSpc>
              <a:spcBef>
                <a:spcPts val="100"/>
              </a:spcBef>
              <a:tabLst>
                <a:tab pos="2218690" algn="l"/>
                <a:tab pos="2837815" algn="l"/>
              </a:tabLst>
            </a:pPr>
            <a:r>
              <a:rPr spc="-5" dirty="0"/>
              <a:t>Mapping	of	Facial and Audio</a:t>
            </a:r>
            <a:r>
              <a:rPr dirty="0"/>
              <a:t> </a:t>
            </a:r>
            <a:r>
              <a:rPr spc="-5" dirty="0"/>
              <a:t>features</a:t>
            </a:r>
          </a:p>
        </p:txBody>
      </p:sp>
      <p:sp>
        <p:nvSpPr>
          <p:cNvPr id="3" name="object 3"/>
          <p:cNvSpPr/>
          <p:nvPr/>
        </p:nvSpPr>
        <p:spPr>
          <a:xfrm>
            <a:off x="188976" y="1524000"/>
            <a:ext cx="8574024" cy="487832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28</a:t>
            </a:fld>
            <a:endParaRPr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508762"/>
            <a:ext cx="3629660" cy="696595"/>
          </a:xfrm>
          <a:prstGeom prst="rect">
            <a:avLst/>
          </a:prstGeom>
        </p:spPr>
        <p:txBody>
          <a:bodyPr vert="horz" wrap="square" lIns="0" tIns="13335" rIns="0" bIns="0" rtlCol="0">
            <a:spAutoFit/>
          </a:bodyPr>
          <a:lstStyle/>
          <a:p>
            <a:pPr marL="12700">
              <a:lnSpc>
                <a:spcPct val="100000"/>
              </a:lnSpc>
              <a:spcBef>
                <a:spcPts val="105"/>
              </a:spcBef>
            </a:pPr>
            <a:r>
              <a:rPr sz="4400" dirty="0"/>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29</a:t>
            </a:fld>
            <a:endParaRPr spc="-5" dirty="0"/>
          </a:p>
        </p:txBody>
      </p:sp>
      <p:sp>
        <p:nvSpPr>
          <p:cNvPr id="7" name="Rectangle 6">
            <a:extLst>
              <a:ext uri="{FF2B5EF4-FFF2-40B4-BE49-F238E27FC236}">
                <a16:creationId xmlns:a16="http://schemas.microsoft.com/office/drawing/2014/main" id="{AB67B5B8-E32D-4772-B54D-55E6B818B7B3}"/>
              </a:ext>
            </a:extLst>
          </p:cNvPr>
          <p:cNvSpPr/>
          <p:nvPr/>
        </p:nvSpPr>
        <p:spPr>
          <a:xfrm>
            <a:off x="459740" y="1443841"/>
            <a:ext cx="8227060"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Emotion-Based Music Player is used to automate and give a better music player experience for the end user. The application solves the basic needs of music listeners without troubling them as existing applications do. It uses technology to increase the interaction of the system with the user in many ways. It eases the work of the end-user by capturing the image using a camera, determining their emotion, and suggesting a customized play-list through a more advanced and interactive system. The user will also be notiﬁed of songs that are not being played, to help them free up storage space.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AB</a:t>
            </a:r>
            <a:r>
              <a:rPr dirty="0"/>
              <a:t>S</a:t>
            </a:r>
            <a:r>
              <a:rPr spc="-5" dirty="0"/>
              <a:t>TRACT</a:t>
            </a:r>
          </a:p>
        </p:txBody>
      </p:sp>
      <p:sp>
        <p:nvSpPr>
          <p:cNvPr id="3" name="object 3"/>
          <p:cNvSpPr txBox="1"/>
          <p:nvPr/>
        </p:nvSpPr>
        <p:spPr>
          <a:xfrm>
            <a:off x="535940" y="1248435"/>
            <a:ext cx="8074659" cy="4829810"/>
          </a:xfrm>
          <a:prstGeom prst="rect">
            <a:avLst/>
          </a:prstGeom>
        </p:spPr>
        <p:txBody>
          <a:bodyPr vert="horz" wrap="square" lIns="0" tIns="12700" rIns="0" bIns="0" rtlCol="0">
            <a:spAutoFit/>
          </a:bodyPr>
          <a:lstStyle/>
          <a:p>
            <a:pPr marL="355600" marR="5080" indent="-342900" algn="just">
              <a:lnSpc>
                <a:spcPct val="150000"/>
              </a:lnSpc>
              <a:spcBef>
                <a:spcPts val="100"/>
              </a:spcBef>
              <a:buSzPct val="122000"/>
              <a:buFont typeface="Arial"/>
              <a:buChar char="•"/>
              <a:tabLst>
                <a:tab pos="355600" algn="l"/>
              </a:tabLst>
            </a:pPr>
            <a:r>
              <a:rPr sz="2500" spc="-5" dirty="0">
                <a:latin typeface="Times New Roman"/>
                <a:cs typeface="Times New Roman"/>
              </a:rPr>
              <a:t>A</a:t>
            </a:r>
            <a:r>
              <a:rPr lang="en-IN" sz="2500" spc="-5" dirty="0">
                <a:latin typeface="Times New Roman"/>
                <a:cs typeface="Times New Roman"/>
              </a:rPr>
              <a:t> </a:t>
            </a:r>
            <a:r>
              <a:rPr sz="2500" spc="-5" dirty="0">
                <a:latin typeface="Times New Roman"/>
                <a:cs typeface="Times New Roman"/>
              </a:rPr>
              <a:t>novel approach </a:t>
            </a:r>
            <a:r>
              <a:rPr sz="2500" dirty="0">
                <a:latin typeface="Times New Roman"/>
                <a:cs typeface="Times New Roman"/>
              </a:rPr>
              <a:t>that provides, the user with an  automatically generated playlist </a:t>
            </a:r>
            <a:r>
              <a:rPr sz="2500" spc="-5" dirty="0">
                <a:latin typeface="Times New Roman"/>
                <a:cs typeface="Times New Roman"/>
              </a:rPr>
              <a:t>of songs </a:t>
            </a:r>
            <a:r>
              <a:rPr sz="2500" dirty="0">
                <a:latin typeface="Times New Roman"/>
                <a:cs typeface="Times New Roman"/>
              </a:rPr>
              <a:t>based </a:t>
            </a:r>
            <a:r>
              <a:rPr sz="2500" spc="-5" dirty="0">
                <a:latin typeface="Times New Roman"/>
                <a:cs typeface="Times New Roman"/>
              </a:rPr>
              <a:t>on the </a:t>
            </a:r>
            <a:r>
              <a:rPr sz="2500" dirty="0">
                <a:latin typeface="Times New Roman"/>
                <a:cs typeface="Times New Roman"/>
              </a:rPr>
              <a:t>mood  </a:t>
            </a:r>
            <a:r>
              <a:rPr sz="2500" spc="-5" dirty="0">
                <a:latin typeface="Times New Roman"/>
                <a:cs typeface="Times New Roman"/>
              </a:rPr>
              <a:t>of the</a:t>
            </a:r>
            <a:r>
              <a:rPr sz="2500" spc="15" dirty="0">
                <a:latin typeface="Times New Roman"/>
                <a:cs typeface="Times New Roman"/>
              </a:rPr>
              <a:t> </a:t>
            </a:r>
            <a:r>
              <a:rPr sz="2500" spc="-5" dirty="0">
                <a:latin typeface="Times New Roman"/>
                <a:cs typeface="Times New Roman"/>
              </a:rPr>
              <a:t>user.</a:t>
            </a:r>
            <a:endParaRPr sz="2500" dirty="0">
              <a:latin typeface="Times New Roman"/>
              <a:cs typeface="Times New Roman"/>
            </a:endParaRPr>
          </a:p>
          <a:p>
            <a:pPr marL="355600" marR="7620" indent="-342900" algn="just">
              <a:lnSpc>
                <a:spcPct val="150100"/>
              </a:lnSpc>
              <a:spcBef>
                <a:spcPts val="600"/>
              </a:spcBef>
              <a:buSzPct val="122000"/>
              <a:buFont typeface="Arial"/>
              <a:buChar char="•"/>
              <a:tabLst>
                <a:tab pos="355600" algn="l"/>
              </a:tabLst>
            </a:pPr>
            <a:r>
              <a:rPr sz="2500" dirty="0">
                <a:latin typeface="Times New Roman"/>
                <a:cs typeface="Times New Roman"/>
              </a:rPr>
              <a:t>Music plays </a:t>
            </a:r>
            <a:r>
              <a:rPr sz="2500" spc="-5" dirty="0">
                <a:latin typeface="Times New Roman"/>
                <a:cs typeface="Times New Roman"/>
              </a:rPr>
              <a:t>a </a:t>
            </a:r>
            <a:r>
              <a:rPr sz="2500" dirty="0">
                <a:latin typeface="Times New Roman"/>
                <a:cs typeface="Times New Roman"/>
              </a:rPr>
              <a:t>very important role </a:t>
            </a:r>
            <a:r>
              <a:rPr sz="2500" spc="-5" dirty="0">
                <a:latin typeface="Times New Roman"/>
                <a:cs typeface="Times New Roman"/>
              </a:rPr>
              <a:t>in </a:t>
            </a:r>
            <a:r>
              <a:rPr sz="2500" dirty="0">
                <a:latin typeface="Times New Roman"/>
                <a:cs typeface="Times New Roman"/>
              </a:rPr>
              <a:t>human’s daily life </a:t>
            </a:r>
            <a:r>
              <a:rPr sz="2500" spc="-5" dirty="0">
                <a:latin typeface="Times New Roman"/>
                <a:cs typeface="Times New Roman"/>
              </a:rPr>
              <a:t>and  in the </a:t>
            </a:r>
            <a:r>
              <a:rPr sz="2500" spc="-10" dirty="0">
                <a:latin typeface="Times New Roman"/>
                <a:cs typeface="Times New Roman"/>
              </a:rPr>
              <a:t>modern </a:t>
            </a:r>
            <a:r>
              <a:rPr sz="2500" spc="-5" dirty="0">
                <a:latin typeface="Times New Roman"/>
                <a:cs typeface="Times New Roman"/>
              </a:rPr>
              <a:t>advanced technologies</a:t>
            </a:r>
            <a:r>
              <a:rPr sz="2500" spc="160" dirty="0">
                <a:latin typeface="Times New Roman"/>
                <a:cs typeface="Times New Roman"/>
              </a:rPr>
              <a:t> </a:t>
            </a:r>
            <a:r>
              <a:rPr sz="2500" spc="-5" dirty="0">
                <a:latin typeface="Times New Roman"/>
                <a:cs typeface="Times New Roman"/>
              </a:rPr>
              <a:t>.</a:t>
            </a:r>
            <a:endParaRPr sz="2500" dirty="0">
              <a:latin typeface="Times New Roman"/>
              <a:cs typeface="Times New Roman"/>
            </a:endParaRPr>
          </a:p>
          <a:p>
            <a:pPr marL="355600" marR="9525" indent="-342900" algn="just">
              <a:lnSpc>
                <a:spcPct val="150000"/>
              </a:lnSpc>
              <a:spcBef>
                <a:spcPts val="600"/>
              </a:spcBef>
              <a:buFont typeface="Arial"/>
              <a:buChar char="•"/>
              <a:tabLst>
                <a:tab pos="355600" algn="l"/>
              </a:tabLst>
            </a:pPr>
            <a:r>
              <a:rPr sz="2500" spc="-5" dirty="0">
                <a:latin typeface="Times New Roman"/>
                <a:cs typeface="Times New Roman"/>
              </a:rPr>
              <a:t>The </a:t>
            </a:r>
            <a:r>
              <a:rPr sz="2500" dirty="0">
                <a:latin typeface="Times New Roman"/>
                <a:cs typeface="Times New Roman"/>
              </a:rPr>
              <a:t>difficulties </a:t>
            </a:r>
            <a:r>
              <a:rPr sz="2500" spc="-5" dirty="0">
                <a:latin typeface="Times New Roman"/>
                <a:cs typeface="Times New Roman"/>
              </a:rPr>
              <a:t>in </a:t>
            </a:r>
            <a:r>
              <a:rPr sz="2500" dirty="0">
                <a:latin typeface="Times New Roman"/>
                <a:cs typeface="Times New Roman"/>
              </a:rPr>
              <a:t>the creation </a:t>
            </a:r>
            <a:r>
              <a:rPr sz="2500" spc="-5" dirty="0">
                <a:latin typeface="Times New Roman"/>
                <a:cs typeface="Times New Roman"/>
              </a:rPr>
              <a:t>of </a:t>
            </a:r>
            <a:r>
              <a:rPr sz="2500" dirty="0">
                <a:latin typeface="Times New Roman"/>
                <a:cs typeface="Times New Roman"/>
              </a:rPr>
              <a:t>large playlists </a:t>
            </a:r>
            <a:r>
              <a:rPr sz="2500" spc="-5" dirty="0">
                <a:latin typeface="Times New Roman"/>
                <a:cs typeface="Times New Roman"/>
              </a:rPr>
              <a:t>can  overcome</a:t>
            </a:r>
            <a:r>
              <a:rPr sz="2500" spc="30" dirty="0">
                <a:latin typeface="Times New Roman"/>
                <a:cs typeface="Times New Roman"/>
              </a:rPr>
              <a:t> </a:t>
            </a:r>
            <a:r>
              <a:rPr sz="2500" spc="-5" dirty="0">
                <a:latin typeface="Times New Roman"/>
                <a:cs typeface="Times New Roman"/>
              </a:rPr>
              <a:t>here.</a:t>
            </a:r>
            <a:endParaRPr sz="2500" dirty="0">
              <a:latin typeface="Times New Roman"/>
              <a:cs typeface="Times New Roman"/>
            </a:endParaRPr>
          </a:p>
          <a:p>
            <a:pPr marL="434975" indent="-422275">
              <a:lnSpc>
                <a:spcPct val="100000"/>
              </a:lnSpc>
              <a:spcBef>
                <a:spcPts val="2100"/>
              </a:spcBef>
              <a:buSzPct val="102000"/>
              <a:buFont typeface="Arial"/>
              <a:buChar char="•"/>
              <a:tabLst>
                <a:tab pos="434975" algn="l"/>
                <a:tab pos="435609" algn="l"/>
                <a:tab pos="1169035" algn="l"/>
                <a:tab pos="2135505" algn="l"/>
                <a:tab pos="3101975" algn="l"/>
                <a:tab pos="3909695" algn="l"/>
                <a:tab pos="4931410" algn="l"/>
                <a:tab pos="5825490" algn="l"/>
                <a:tab pos="7249795" algn="l"/>
                <a:tab pos="7668895" algn="l"/>
              </a:tabLst>
            </a:pPr>
            <a:r>
              <a:rPr sz="2500" spc="-5" dirty="0">
                <a:latin typeface="Times New Roman"/>
                <a:cs typeface="Times New Roman"/>
              </a:rPr>
              <a:t>This	M</a:t>
            </a:r>
            <a:r>
              <a:rPr sz="2500" spc="5" dirty="0">
                <a:latin typeface="Times New Roman"/>
                <a:cs typeface="Times New Roman"/>
              </a:rPr>
              <a:t>u</a:t>
            </a:r>
            <a:r>
              <a:rPr sz="2500" spc="-5" dirty="0">
                <a:latin typeface="Times New Roman"/>
                <a:cs typeface="Times New Roman"/>
              </a:rPr>
              <a:t>s</a:t>
            </a:r>
            <a:r>
              <a:rPr sz="2500" spc="5" dirty="0">
                <a:latin typeface="Times New Roman"/>
                <a:cs typeface="Times New Roman"/>
              </a:rPr>
              <a:t>i</a:t>
            </a:r>
            <a:r>
              <a:rPr sz="2500" spc="-5" dirty="0">
                <a:latin typeface="Times New Roman"/>
                <a:cs typeface="Times New Roman"/>
              </a:rPr>
              <a:t>c</a:t>
            </a:r>
            <a:r>
              <a:rPr sz="2500" dirty="0">
                <a:latin typeface="Times New Roman"/>
                <a:cs typeface="Times New Roman"/>
              </a:rPr>
              <a:t>	</a:t>
            </a:r>
            <a:r>
              <a:rPr sz="2500" spc="-5" dirty="0">
                <a:latin typeface="Times New Roman"/>
                <a:cs typeface="Times New Roman"/>
              </a:rPr>
              <a:t>p</a:t>
            </a:r>
            <a:r>
              <a:rPr sz="2500" spc="5" dirty="0">
                <a:latin typeface="Times New Roman"/>
                <a:cs typeface="Times New Roman"/>
              </a:rPr>
              <a:t>l</a:t>
            </a:r>
            <a:r>
              <a:rPr sz="2500" spc="-5" dirty="0">
                <a:latin typeface="Times New Roman"/>
                <a:cs typeface="Times New Roman"/>
              </a:rPr>
              <a:t>a</a:t>
            </a:r>
            <a:r>
              <a:rPr sz="2500" dirty="0">
                <a:latin typeface="Times New Roman"/>
                <a:cs typeface="Times New Roman"/>
              </a:rPr>
              <a:t>ye</a:t>
            </a:r>
            <a:r>
              <a:rPr sz="2500" spc="-5" dirty="0">
                <a:latin typeface="Times New Roman"/>
                <a:cs typeface="Times New Roman"/>
              </a:rPr>
              <a:t>r</a:t>
            </a:r>
            <a:r>
              <a:rPr sz="2500" dirty="0">
                <a:latin typeface="Times New Roman"/>
                <a:cs typeface="Times New Roman"/>
              </a:rPr>
              <a:t>	</a:t>
            </a:r>
            <a:r>
              <a:rPr sz="2500" spc="-5" dirty="0">
                <a:latin typeface="Times New Roman"/>
                <a:cs typeface="Times New Roman"/>
              </a:rPr>
              <a:t>i</a:t>
            </a:r>
            <a:r>
              <a:rPr sz="2500" spc="10" dirty="0">
                <a:latin typeface="Times New Roman"/>
                <a:cs typeface="Times New Roman"/>
              </a:rPr>
              <a:t>t</a:t>
            </a:r>
            <a:r>
              <a:rPr sz="2500" spc="-5" dirty="0">
                <a:latin typeface="Times New Roman"/>
                <a:cs typeface="Times New Roman"/>
              </a:rPr>
              <a:t>se</a:t>
            </a:r>
            <a:r>
              <a:rPr sz="2500" dirty="0">
                <a:latin typeface="Times New Roman"/>
                <a:cs typeface="Times New Roman"/>
              </a:rPr>
              <a:t>l</a:t>
            </a:r>
            <a:r>
              <a:rPr sz="2500" spc="-5" dirty="0">
                <a:latin typeface="Times New Roman"/>
                <a:cs typeface="Times New Roman"/>
              </a:rPr>
              <a:t>f</a:t>
            </a:r>
            <a:r>
              <a:rPr sz="2500" dirty="0">
                <a:latin typeface="Times New Roman"/>
                <a:cs typeface="Times New Roman"/>
              </a:rPr>
              <a:t>	</a:t>
            </a:r>
            <a:r>
              <a:rPr sz="2500" spc="5" dirty="0">
                <a:latin typeface="Times New Roman"/>
                <a:cs typeface="Times New Roman"/>
              </a:rPr>
              <a:t>s</a:t>
            </a:r>
            <a:r>
              <a:rPr sz="2500" spc="-5" dirty="0">
                <a:latin typeface="Times New Roman"/>
                <a:cs typeface="Times New Roman"/>
              </a:rPr>
              <a:t>e</a:t>
            </a:r>
            <a:r>
              <a:rPr sz="2500" dirty="0">
                <a:latin typeface="Times New Roman"/>
                <a:cs typeface="Times New Roman"/>
              </a:rPr>
              <a:t>le</a:t>
            </a:r>
            <a:r>
              <a:rPr sz="2500" spc="-5" dirty="0">
                <a:latin typeface="Times New Roman"/>
                <a:cs typeface="Times New Roman"/>
              </a:rPr>
              <a:t>cts</a:t>
            </a:r>
            <a:r>
              <a:rPr sz="2500" dirty="0">
                <a:latin typeface="Times New Roman"/>
                <a:cs typeface="Times New Roman"/>
              </a:rPr>
              <a:t>	</a:t>
            </a:r>
            <a:r>
              <a:rPr sz="2500" spc="-5" dirty="0">
                <a:latin typeface="Times New Roman"/>
                <a:cs typeface="Times New Roman"/>
              </a:rPr>
              <a:t>songs</a:t>
            </a:r>
            <a:r>
              <a:rPr sz="2500" dirty="0">
                <a:latin typeface="Times New Roman"/>
                <a:cs typeface="Times New Roman"/>
              </a:rPr>
              <a:t>	</a:t>
            </a:r>
            <a:r>
              <a:rPr sz="2500" spc="-5" dirty="0">
                <a:latin typeface="Times New Roman"/>
                <a:cs typeface="Times New Roman"/>
              </a:rPr>
              <a:t>ac</a:t>
            </a:r>
            <a:r>
              <a:rPr sz="2500" spc="5" dirty="0">
                <a:latin typeface="Times New Roman"/>
                <a:cs typeface="Times New Roman"/>
              </a:rPr>
              <a:t>c</a:t>
            </a:r>
            <a:r>
              <a:rPr sz="2500" spc="-5" dirty="0">
                <a:latin typeface="Times New Roman"/>
                <a:cs typeface="Times New Roman"/>
              </a:rPr>
              <a:t>ord</a:t>
            </a:r>
            <a:r>
              <a:rPr sz="2500" dirty="0">
                <a:latin typeface="Times New Roman"/>
                <a:cs typeface="Times New Roman"/>
              </a:rPr>
              <a:t>i</a:t>
            </a:r>
            <a:r>
              <a:rPr sz="2500" spc="-5" dirty="0">
                <a:latin typeface="Times New Roman"/>
                <a:cs typeface="Times New Roman"/>
              </a:rPr>
              <a:t>ng</a:t>
            </a:r>
            <a:r>
              <a:rPr sz="2500" dirty="0">
                <a:latin typeface="Times New Roman"/>
                <a:cs typeface="Times New Roman"/>
              </a:rPr>
              <a:t>	</a:t>
            </a:r>
            <a:r>
              <a:rPr sz="2500" spc="-5" dirty="0">
                <a:latin typeface="Times New Roman"/>
                <a:cs typeface="Times New Roman"/>
              </a:rPr>
              <a:t>to</a:t>
            </a:r>
            <a:r>
              <a:rPr sz="2500" dirty="0">
                <a:latin typeface="Times New Roman"/>
                <a:cs typeface="Times New Roman"/>
              </a:rPr>
              <a:t>	</a:t>
            </a:r>
            <a:r>
              <a:rPr sz="2500" spc="5" dirty="0">
                <a:latin typeface="Times New Roman"/>
                <a:cs typeface="Times New Roman"/>
              </a:rPr>
              <a:t>t</a:t>
            </a:r>
            <a:r>
              <a:rPr sz="2500" spc="-5" dirty="0">
                <a:latin typeface="Times New Roman"/>
                <a:cs typeface="Times New Roman"/>
              </a:rPr>
              <a:t>he</a:t>
            </a:r>
            <a:endParaRPr sz="2500" dirty="0">
              <a:latin typeface="Times New Roman"/>
              <a:cs typeface="Times New Roman"/>
            </a:endParaRPr>
          </a:p>
        </p:txBody>
      </p:sp>
      <p:sp>
        <p:nvSpPr>
          <p:cNvPr id="4" name="object 4"/>
          <p:cNvSpPr txBox="1"/>
          <p:nvPr/>
        </p:nvSpPr>
        <p:spPr>
          <a:xfrm>
            <a:off x="878839" y="6241491"/>
            <a:ext cx="3229610" cy="406400"/>
          </a:xfrm>
          <a:prstGeom prst="rect">
            <a:avLst/>
          </a:prstGeom>
        </p:spPr>
        <p:txBody>
          <a:bodyPr vert="horz" wrap="square" lIns="0" tIns="12065" rIns="0" bIns="0" rtlCol="0">
            <a:spAutoFit/>
          </a:bodyPr>
          <a:lstStyle/>
          <a:p>
            <a:pPr marL="12700">
              <a:lnSpc>
                <a:spcPct val="100000"/>
              </a:lnSpc>
              <a:spcBef>
                <a:spcPts val="95"/>
              </a:spcBef>
            </a:pPr>
            <a:r>
              <a:rPr sz="2500" spc="-5" dirty="0">
                <a:latin typeface="Times New Roman"/>
                <a:cs typeface="Times New Roman"/>
              </a:rPr>
              <a:t>current </a:t>
            </a:r>
            <a:r>
              <a:rPr sz="2500" spc="-10" dirty="0">
                <a:latin typeface="Times New Roman"/>
                <a:cs typeface="Times New Roman"/>
              </a:rPr>
              <a:t>mood </a:t>
            </a:r>
            <a:r>
              <a:rPr sz="2500" spc="-5" dirty="0">
                <a:latin typeface="Times New Roman"/>
                <a:cs typeface="Times New Roman"/>
              </a:rPr>
              <a:t>of the</a:t>
            </a:r>
            <a:r>
              <a:rPr sz="2500" spc="60" dirty="0">
                <a:latin typeface="Times New Roman"/>
                <a:cs typeface="Times New Roman"/>
              </a:rPr>
              <a:t> </a:t>
            </a:r>
            <a:r>
              <a:rPr sz="2500" spc="-5" dirty="0">
                <a:latin typeface="Times New Roman"/>
                <a:cs typeface="Times New Roman"/>
              </a:rPr>
              <a:t>user.</a:t>
            </a:r>
            <a:endParaRPr sz="2500">
              <a:latin typeface="Times New Roman"/>
              <a:cs typeface="Times New Roman"/>
            </a:endParaRPr>
          </a:p>
        </p:txBody>
      </p:sp>
      <p:sp>
        <p:nvSpPr>
          <p:cNvPr id="5" name="object 5"/>
          <p:cNvSpPr txBox="1"/>
          <p:nvPr/>
        </p:nvSpPr>
        <p:spPr>
          <a:xfrm>
            <a:off x="8512302" y="6279591"/>
            <a:ext cx="9588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2</a:t>
            </a:r>
            <a:endParaRPr sz="1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2566"/>
            <a:ext cx="5179060" cy="711200"/>
          </a:xfrm>
          <a:prstGeom prst="rect">
            <a:avLst/>
          </a:prstGeom>
        </p:spPr>
        <p:txBody>
          <a:bodyPr vert="horz" wrap="square" lIns="0" tIns="12700" rIns="0" bIns="0" rtlCol="0">
            <a:spAutoFit/>
          </a:bodyPr>
          <a:lstStyle/>
          <a:p>
            <a:pPr marL="12700">
              <a:lnSpc>
                <a:spcPct val="100000"/>
              </a:lnSpc>
              <a:spcBef>
                <a:spcPts val="100"/>
              </a:spcBef>
              <a:tabLst>
                <a:tab pos="2377440" algn="l"/>
              </a:tabLst>
            </a:pPr>
            <a:r>
              <a:rPr spc="-5" dirty="0"/>
              <a:t>FUTURE	SCOP</a:t>
            </a:r>
            <a:r>
              <a:rPr lang="en-IN" spc="-5" dirty="0"/>
              <a:t>E</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30</a:t>
            </a:fld>
            <a:endParaRPr spc="-5" dirty="0"/>
          </a:p>
        </p:txBody>
      </p:sp>
      <p:sp>
        <p:nvSpPr>
          <p:cNvPr id="3" name="object 3"/>
          <p:cNvSpPr txBox="1"/>
          <p:nvPr/>
        </p:nvSpPr>
        <p:spPr>
          <a:xfrm>
            <a:off x="535940" y="1556465"/>
            <a:ext cx="8074025" cy="3867785"/>
          </a:xfrm>
          <a:prstGeom prst="rect">
            <a:avLst/>
          </a:prstGeom>
        </p:spPr>
        <p:txBody>
          <a:bodyPr vert="horz" wrap="square" lIns="0" tIns="13335" rIns="0" bIns="0" rtlCol="0">
            <a:spAutoFit/>
          </a:bodyPr>
          <a:lstStyle/>
          <a:p>
            <a:pPr marL="355600" marR="5080" indent="-342900" algn="just">
              <a:lnSpc>
                <a:spcPct val="150000"/>
              </a:lnSpc>
              <a:spcBef>
                <a:spcPts val="105"/>
              </a:spcBef>
              <a:buFont typeface="Arial"/>
              <a:buChar char="•"/>
              <a:tabLst>
                <a:tab pos="355600" algn="l"/>
              </a:tabLst>
            </a:pPr>
            <a:r>
              <a:rPr sz="2400" dirty="0">
                <a:latin typeface="Times New Roman"/>
                <a:cs typeface="Times New Roman"/>
              </a:rPr>
              <a:t>The </a:t>
            </a:r>
            <a:r>
              <a:rPr sz="2400" spc="-5" dirty="0">
                <a:latin typeface="Times New Roman"/>
                <a:cs typeface="Times New Roman"/>
              </a:rPr>
              <a:t>future scope </a:t>
            </a:r>
            <a:r>
              <a:rPr sz="2400" dirty="0">
                <a:latin typeface="Times New Roman"/>
                <a:cs typeface="Times New Roman"/>
              </a:rPr>
              <a:t>in </a:t>
            </a:r>
            <a:r>
              <a:rPr sz="2400" spc="-5" dirty="0">
                <a:latin typeface="Times New Roman"/>
                <a:cs typeface="Times New Roman"/>
              </a:rPr>
              <a:t>the </a:t>
            </a:r>
            <a:r>
              <a:rPr sz="2400" dirty="0">
                <a:latin typeface="Times New Roman"/>
                <a:cs typeface="Times New Roman"/>
              </a:rPr>
              <a:t>system would to design a </a:t>
            </a:r>
            <a:r>
              <a:rPr sz="2400" spc="-5" dirty="0">
                <a:latin typeface="Times New Roman"/>
                <a:cs typeface="Times New Roman"/>
              </a:rPr>
              <a:t>mechanism  that </a:t>
            </a:r>
            <a:r>
              <a:rPr sz="2400" dirty="0">
                <a:latin typeface="Times New Roman"/>
                <a:cs typeface="Times New Roman"/>
              </a:rPr>
              <a:t>would be </a:t>
            </a:r>
            <a:r>
              <a:rPr sz="2400" spc="-5" dirty="0">
                <a:latin typeface="Times New Roman"/>
                <a:cs typeface="Times New Roman"/>
              </a:rPr>
              <a:t>helpful in music therapy treatment </a:t>
            </a:r>
            <a:r>
              <a:rPr sz="2400" dirty="0">
                <a:latin typeface="Times New Roman"/>
                <a:cs typeface="Times New Roman"/>
              </a:rPr>
              <a:t>and </a:t>
            </a:r>
            <a:r>
              <a:rPr sz="2400" spc="-5" dirty="0">
                <a:latin typeface="Times New Roman"/>
                <a:cs typeface="Times New Roman"/>
              </a:rPr>
              <a:t>provide  </a:t>
            </a:r>
            <a:r>
              <a:rPr sz="2400" dirty="0">
                <a:latin typeface="Times New Roman"/>
                <a:cs typeface="Times New Roman"/>
              </a:rPr>
              <a:t>the </a:t>
            </a:r>
            <a:r>
              <a:rPr sz="2400" spc="-5" dirty="0">
                <a:latin typeface="Times New Roman"/>
                <a:cs typeface="Times New Roman"/>
              </a:rPr>
              <a:t>music therapist the </a:t>
            </a:r>
            <a:r>
              <a:rPr sz="2400" dirty="0">
                <a:latin typeface="Times New Roman"/>
                <a:cs typeface="Times New Roman"/>
              </a:rPr>
              <a:t>help </a:t>
            </a:r>
            <a:r>
              <a:rPr sz="2400" spc="-5" dirty="0">
                <a:latin typeface="Times New Roman"/>
                <a:cs typeface="Times New Roman"/>
              </a:rPr>
              <a:t>needed </a:t>
            </a:r>
            <a:r>
              <a:rPr sz="2400" dirty="0">
                <a:latin typeface="Times New Roman"/>
                <a:cs typeface="Times New Roman"/>
              </a:rPr>
              <a:t>to </a:t>
            </a:r>
            <a:r>
              <a:rPr sz="2400" spc="-5" dirty="0">
                <a:latin typeface="Times New Roman"/>
                <a:cs typeface="Times New Roman"/>
              </a:rPr>
              <a:t>treat </a:t>
            </a:r>
            <a:r>
              <a:rPr sz="2400" dirty="0">
                <a:latin typeface="Times New Roman"/>
                <a:cs typeface="Times New Roman"/>
              </a:rPr>
              <a:t>the </a:t>
            </a:r>
            <a:r>
              <a:rPr sz="2400" spc="-5" dirty="0">
                <a:latin typeface="Times New Roman"/>
                <a:cs typeface="Times New Roman"/>
              </a:rPr>
              <a:t>patients  </a:t>
            </a:r>
            <a:r>
              <a:rPr sz="2400" dirty="0">
                <a:latin typeface="Times New Roman"/>
                <a:cs typeface="Times New Roman"/>
              </a:rPr>
              <a:t>suffering </a:t>
            </a:r>
            <a:r>
              <a:rPr sz="2400" spc="-5" dirty="0">
                <a:latin typeface="Times New Roman"/>
                <a:cs typeface="Times New Roman"/>
              </a:rPr>
              <a:t>from </a:t>
            </a:r>
            <a:r>
              <a:rPr sz="2400" dirty="0">
                <a:latin typeface="Times New Roman"/>
                <a:cs typeface="Times New Roman"/>
              </a:rPr>
              <a:t>disorders </a:t>
            </a:r>
            <a:r>
              <a:rPr sz="2400" spc="-5" dirty="0">
                <a:latin typeface="Times New Roman"/>
                <a:cs typeface="Times New Roman"/>
              </a:rPr>
              <a:t>like mental </a:t>
            </a:r>
            <a:r>
              <a:rPr sz="2400" dirty="0">
                <a:latin typeface="Times New Roman"/>
                <a:cs typeface="Times New Roman"/>
              </a:rPr>
              <a:t>stress, </a:t>
            </a:r>
            <a:r>
              <a:rPr sz="2400" spc="-5" dirty="0">
                <a:latin typeface="Times New Roman"/>
                <a:cs typeface="Times New Roman"/>
              </a:rPr>
              <a:t>anxiety, acute  </a:t>
            </a:r>
            <a:r>
              <a:rPr sz="2400" dirty="0">
                <a:latin typeface="Times New Roman"/>
                <a:cs typeface="Times New Roman"/>
              </a:rPr>
              <a:t>depression and </a:t>
            </a:r>
            <a:r>
              <a:rPr sz="2400" spc="-5" dirty="0">
                <a:latin typeface="Times New Roman"/>
                <a:cs typeface="Times New Roman"/>
              </a:rPr>
              <a:t>trauma. </a:t>
            </a:r>
            <a:r>
              <a:rPr sz="2400" dirty="0">
                <a:latin typeface="Times New Roman"/>
                <a:cs typeface="Times New Roman"/>
              </a:rPr>
              <a:t>The </a:t>
            </a:r>
            <a:r>
              <a:rPr sz="2400" spc="-5" dirty="0">
                <a:latin typeface="Times New Roman"/>
                <a:cs typeface="Times New Roman"/>
              </a:rPr>
              <a:t>proposed </a:t>
            </a:r>
            <a:r>
              <a:rPr sz="2400" dirty="0">
                <a:latin typeface="Times New Roman"/>
                <a:cs typeface="Times New Roman"/>
              </a:rPr>
              <a:t>system also tends </a:t>
            </a:r>
            <a:r>
              <a:rPr sz="2400" spc="5" dirty="0">
                <a:latin typeface="Times New Roman"/>
                <a:cs typeface="Times New Roman"/>
              </a:rPr>
              <a:t>to  </a:t>
            </a:r>
            <a:r>
              <a:rPr sz="2400" dirty="0">
                <a:latin typeface="Times New Roman"/>
                <a:cs typeface="Times New Roman"/>
              </a:rPr>
              <a:t>avoid in </a:t>
            </a:r>
            <a:r>
              <a:rPr sz="2400" spc="-5" dirty="0">
                <a:latin typeface="Times New Roman"/>
                <a:cs typeface="Times New Roman"/>
              </a:rPr>
              <a:t>future </a:t>
            </a:r>
            <a:r>
              <a:rPr sz="2400" dirty="0">
                <a:latin typeface="Times New Roman"/>
                <a:cs typeface="Times New Roman"/>
              </a:rPr>
              <a:t>the </a:t>
            </a:r>
            <a:r>
              <a:rPr sz="2400" spc="-5" dirty="0">
                <a:latin typeface="Times New Roman"/>
                <a:cs typeface="Times New Roman"/>
              </a:rPr>
              <a:t>unpredictable results produced </a:t>
            </a:r>
            <a:r>
              <a:rPr sz="2400" dirty="0">
                <a:latin typeface="Times New Roman"/>
                <a:cs typeface="Times New Roman"/>
              </a:rPr>
              <a:t>in </a:t>
            </a:r>
            <a:r>
              <a:rPr sz="2400" spc="-5" dirty="0">
                <a:latin typeface="Times New Roman"/>
                <a:cs typeface="Times New Roman"/>
              </a:rPr>
              <a:t>extreme  </a:t>
            </a:r>
            <a:r>
              <a:rPr sz="2400" dirty="0">
                <a:latin typeface="Times New Roman"/>
                <a:cs typeface="Times New Roman"/>
              </a:rPr>
              <a:t>bad light conditions and very </a:t>
            </a:r>
            <a:r>
              <a:rPr sz="2400" spc="-5" dirty="0">
                <a:latin typeface="Times New Roman"/>
                <a:cs typeface="Times New Roman"/>
              </a:rPr>
              <a:t>poor camera</a:t>
            </a:r>
            <a:r>
              <a:rPr sz="2400" spc="-80" dirty="0">
                <a:latin typeface="Times New Roman"/>
                <a:cs typeface="Times New Roman"/>
              </a:rPr>
              <a:t> </a:t>
            </a:r>
            <a:r>
              <a:rPr sz="2400" dirty="0">
                <a:latin typeface="Times New Roman"/>
                <a:cs typeface="Times New Roman"/>
              </a:rPr>
              <a:t>resolution.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1042"/>
            <a:ext cx="5026660" cy="711200"/>
          </a:xfrm>
          <a:prstGeom prst="rect">
            <a:avLst/>
          </a:prstGeom>
        </p:spPr>
        <p:txBody>
          <a:bodyPr vert="horz" wrap="square" lIns="0" tIns="12700" rIns="0" bIns="0" rtlCol="0">
            <a:spAutoFit/>
          </a:bodyPr>
          <a:lstStyle/>
          <a:p>
            <a:pPr marL="12700">
              <a:lnSpc>
                <a:spcPct val="100000"/>
              </a:lnSpc>
              <a:spcBef>
                <a:spcPts val="100"/>
              </a:spcBef>
            </a:pPr>
            <a:r>
              <a:rPr spc="-5" dirty="0"/>
              <a:t>REFERENCE</a:t>
            </a:r>
            <a:r>
              <a:rPr lang="en-IN" spc="-5" dirty="0"/>
              <a:t>S</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31</a:t>
            </a:fld>
            <a:endParaRPr spc="-5" dirty="0"/>
          </a:p>
        </p:txBody>
      </p:sp>
      <p:sp>
        <p:nvSpPr>
          <p:cNvPr id="3" name="object 3"/>
          <p:cNvSpPr txBox="1"/>
          <p:nvPr/>
        </p:nvSpPr>
        <p:spPr>
          <a:xfrm>
            <a:off x="993444" y="1714582"/>
            <a:ext cx="7509509" cy="3860800"/>
          </a:xfrm>
          <a:prstGeom prst="rect">
            <a:avLst/>
          </a:prstGeom>
        </p:spPr>
        <p:txBody>
          <a:bodyPr vert="horz" wrap="square" lIns="0" tIns="24130" rIns="0" bIns="0" rtlCol="0">
            <a:spAutoFit/>
          </a:bodyPr>
          <a:lstStyle/>
          <a:p>
            <a:pPr marL="299085" marR="274955" indent="-286385">
              <a:lnSpc>
                <a:spcPct val="104500"/>
              </a:lnSpc>
              <a:spcBef>
                <a:spcPts val="190"/>
              </a:spcBef>
              <a:buSzPct val="150000"/>
              <a:buFont typeface="Arial"/>
              <a:buChar char="•"/>
              <a:tabLst>
                <a:tab pos="393065" algn="l"/>
                <a:tab pos="393700" algn="l"/>
              </a:tabLst>
            </a:pPr>
            <a:r>
              <a:rPr sz="1800" dirty="0">
                <a:latin typeface="Times New Roman"/>
                <a:cs typeface="Times New Roman"/>
              </a:rPr>
              <a:t>Chang, C. </a:t>
            </a:r>
            <a:r>
              <a:rPr sz="1800" spc="-5" dirty="0">
                <a:latin typeface="Times New Roman"/>
                <a:cs typeface="Times New Roman"/>
              </a:rPr>
              <a:t>Hu, </a:t>
            </a:r>
            <a:r>
              <a:rPr sz="1800" dirty="0">
                <a:latin typeface="Times New Roman"/>
                <a:cs typeface="Times New Roman"/>
              </a:rPr>
              <a:t>R. </a:t>
            </a:r>
            <a:r>
              <a:rPr sz="1800" spc="-5" dirty="0">
                <a:latin typeface="Times New Roman"/>
                <a:cs typeface="Times New Roman"/>
              </a:rPr>
              <a:t>Feris, </a:t>
            </a:r>
            <a:r>
              <a:rPr sz="1800" dirty="0">
                <a:latin typeface="Times New Roman"/>
                <a:cs typeface="Times New Roman"/>
              </a:rPr>
              <a:t>and </a:t>
            </a:r>
            <a:r>
              <a:rPr sz="1800" spc="-5" dirty="0">
                <a:latin typeface="Times New Roman"/>
                <a:cs typeface="Times New Roman"/>
              </a:rPr>
              <a:t>M. </a:t>
            </a:r>
            <a:r>
              <a:rPr sz="1800" dirty="0">
                <a:latin typeface="Times New Roman"/>
                <a:cs typeface="Times New Roman"/>
              </a:rPr>
              <a:t>Turk, ―Manifold based analysis of facial  </a:t>
            </a:r>
            <a:r>
              <a:rPr sz="1800" spc="-80" dirty="0">
                <a:latin typeface="Times New Roman"/>
                <a:cs typeface="Times New Roman"/>
              </a:rPr>
              <a:t>expression,‖ </a:t>
            </a:r>
            <a:r>
              <a:rPr sz="1800" spc="-5" dirty="0">
                <a:latin typeface="Times New Roman"/>
                <a:cs typeface="Times New Roman"/>
              </a:rPr>
              <a:t>Image Vision Comput </a:t>
            </a:r>
            <a:r>
              <a:rPr sz="1800" dirty="0">
                <a:latin typeface="Times New Roman"/>
                <a:cs typeface="Times New Roman"/>
              </a:rPr>
              <a:t>,IEEE </a:t>
            </a:r>
            <a:r>
              <a:rPr sz="1800" spc="-5" dirty="0">
                <a:latin typeface="Times New Roman"/>
                <a:cs typeface="Times New Roman"/>
              </a:rPr>
              <a:t>Trans. </a:t>
            </a:r>
            <a:r>
              <a:rPr sz="1800" dirty="0">
                <a:latin typeface="Times New Roman"/>
                <a:cs typeface="Times New Roman"/>
              </a:rPr>
              <a:t>Pattern </a:t>
            </a:r>
            <a:r>
              <a:rPr sz="1800" spc="-5" dirty="0">
                <a:latin typeface="Times New Roman"/>
                <a:cs typeface="Times New Roman"/>
              </a:rPr>
              <a:t>Anal. </a:t>
            </a:r>
            <a:r>
              <a:rPr sz="1800" dirty="0">
                <a:latin typeface="Times New Roman"/>
                <a:cs typeface="Times New Roman"/>
              </a:rPr>
              <a:t>Mach. </a:t>
            </a:r>
            <a:r>
              <a:rPr sz="1800" spc="-330" dirty="0">
                <a:latin typeface="Times New Roman"/>
                <a:cs typeface="Times New Roman"/>
              </a:rPr>
              <a:t>Intell.  </a:t>
            </a:r>
            <a:r>
              <a:rPr sz="1800" dirty="0">
                <a:latin typeface="Times New Roman"/>
                <a:cs typeface="Times New Roman"/>
              </a:rPr>
              <a:t>vol. 24, pp. 05–614, June</a:t>
            </a:r>
            <a:r>
              <a:rPr sz="1800" spc="-35" dirty="0">
                <a:latin typeface="Times New Roman"/>
                <a:cs typeface="Times New Roman"/>
              </a:rPr>
              <a:t> </a:t>
            </a:r>
            <a:r>
              <a:rPr sz="1800" dirty="0">
                <a:latin typeface="Times New Roman"/>
                <a:cs typeface="Times New Roman"/>
              </a:rPr>
              <a:t>2006.</a:t>
            </a:r>
            <a:endParaRPr sz="1800">
              <a:latin typeface="Times New Roman"/>
              <a:cs typeface="Times New Roman"/>
            </a:endParaRPr>
          </a:p>
          <a:p>
            <a:pPr marL="299085" marR="259079" indent="-286385">
              <a:lnSpc>
                <a:spcPct val="100000"/>
              </a:lnSpc>
              <a:spcBef>
                <a:spcPts val="434"/>
              </a:spcBef>
              <a:buFont typeface="Arial"/>
              <a:buChar char="•"/>
              <a:tabLst>
                <a:tab pos="354965" algn="l"/>
                <a:tab pos="355600" algn="l"/>
              </a:tabLst>
            </a:pPr>
            <a:r>
              <a:rPr sz="1800" spc="-5" dirty="0">
                <a:latin typeface="Times New Roman"/>
                <a:cs typeface="Times New Roman"/>
              </a:rPr>
              <a:t>A. </a:t>
            </a:r>
            <a:r>
              <a:rPr sz="1800" dirty="0">
                <a:latin typeface="Times New Roman"/>
                <a:cs typeface="Times New Roman"/>
              </a:rPr>
              <a:t>habibzad, ninavin, </a:t>
            </a:r>
            <a:r>
              <a:rPr sz="1800" spc="-5" dirty="0">
                <a:latin typeface="Times New Roman"/>
                <a:cs typeface="Times New Roman"/>
              </a:rPr>
              <a:t>Mir </a:t>
            </a:r>
            <a:r>
              <a:rPr sz="1800" spc="-90" dirty="0">
                <a:latin typeface="Times New Roman"/>
                <a:cs typeface="Times New Roman"/>
              </a:rPr>
              <a:t>kamalMirnia,‖ </a:t>
            </a:r>
            <a:r>
              <a:rPr sz="1800" dirty="0">
                <a:latin typeface="Times New Roman"/>
                <a:cs typeface="Times New Roman"/>
              </a:rPr>
              <a:t>A new algorithm to classify face  emotions through </a:t>
            </a:r>
            <a:r>
              <a:rPr sz="1800" spc="5" dirty="0">
                <a:latin typeface="Times New Roman"/>
                <a:cs typeface="Times New Roman"/>
              </a:rPr>
              <a:t>eye </a:t>
            </a:r>
            <a:r>
              <a:rPr sz="1800" dirty="0">
                <a:latin typeface="Times New Roman"/>
                <a:cs typeface="Times New Roman"/>
              </a:rPr>
              <a:t>and lip feature by using particle </a:t>
            </a:r>
            <a:r>
              <a:rPr sz="1800" spc="-5" dirty="0">
                <a:latin typeface="Times New Roman"/>
                <a:cs typeface="Times New Roman"/>
              </a:rPr>
              <a:t>swarm</a:t>
            </a:r>
            <a:r>
              <a:rPr sz="1800" spc="-70" dirty="0">
                <a:latin typeface="Times New Roman"/>
                <a:cs typeface="Times New Roman"/>
              </a:rPr>
              <a:t> </a:t>
            </a:r>
            <a:r>
              <a:rPr sz="1800" spc="-95" dirty="0">
                <a:latin typeface="Times New Roman"/>
                <a:cs typeface="Times New Roman"/>
              </a:rPr>
              <a:t>optimization.‖</a:t>
            </a:r>
            <a:endParaRPr sz="1800">
              <a:latin typeface="Times New Roman"/>
              <a:cs typeface="Times New Roman"/>
            </a:endParaRPr>
          </a:p>
          <a:p>
            <a:pPr marL="354965" indent="-342265">
              <a:lnSpc>
                <a:spcPct val="100000"/>
              </a:lnSpc>
              <a:spcBef>
                <a:spcPts val="430"/>
              </a:spcBef>
              <a:buFont typeface="Arial"/>
              <a:buChar char="•"/>
              <a:tabLst>
                <a:tab pos="354965" algn="l"/>
                <a:tab pos="355600" algn="l"/>
              </a:tabLst>
            </a:pPr>
            <a:r>
              <a:rPr sz="1800" dirty="0">
                <a:latin typeface="Times New Roman"/>
                <a:cs typeface="Times New Roman"/>
              </a:rPr>
              <a:t>Byeong-jun Han, </a:t>
            </a:r>
            <a:r>
              <a:rPr sz="1800" spc="-5" dirty="0">
                <a:latin typeface="Times New Roman"/>
                <a:cs typeface="Times New Roman"/>
              </a:rPr>
              <a:t>Seungmin </a:t>
            </a:r>
            <a:r>
              <a:rPr sz="1800" dirty="0">
                <a:latin typeface="Times New Roman"/>
                <a:cs typeface="Times New Roman"/>
              </a:rPr>
              <a:t>Rho, Roger B. </a:t>
            </a:r>
            <a:r>
              <a:rPr sz="1800" spc="-5" dirty="0">
                <a:latin typeface="Times New Roman"/>
                <a:cs typeface="Times New Roman"/>
              </a:rPr>
              <a:t>Dannenberg </a:t>
            </a:r>
            <a:r>
              <a:rPr sz="1800" dirty="0">
                <a:latin typeface="Times New Roman"/>
                <a:cs typeface="Times New Roman"/>
              </a:rPr>
              <a:t>and Eenjun</a:t>
            </a:r>
            <a:r>
              <a:rPr sz="1800" spc="-15" dirty="0">
                <a:latin typeface="Times New Roman"/>
                <a:cs typeface="Times New Roman"/>
              </a:rPr>
              <a:t> </a:t>
            </a:r>
            <a:r>
              <a:rPr sz="1800" spc="-5" dirty="0">
                <a:latin typeface="Times New Roman"/>
                <a:cs typeface="Times New Roman"/>
              </a:rPr>
              <a:t>Hwang,</a:t>
            </a:r>
            <a:endParaRPr sz="1800">
              <a:latin typeface="Times New Roman"/>
              <a:cs typeface="Times New Roman"/>
            </a:endParaRPr>
          </a:p>
          <a:p>
            <a:pPr marL="299085">
              <a:lnSpc>
                <a:spcPct val="100000"/>
              </a:lnSpc>
            </a:pPr>
            <a:r>
              <a:rPr sz="1800" spc="-5" dirty="0">
                <a:latin typeface="Times New Roman"/>
                <a:cs typeface="Times New Roman"/>
              </a:rPr>
              <a:t>―SMERS: music emotion </a:t>
            </a:r>
            <a:r>
              <a:rPr sz="1800" dirty="0">
                <a:latin typeface="Times New Roman"/>
                <a:cs typeface="Times New Roman"/>
              </a:rPr>
              <a:t>recognition </a:t>
            </a:r>
            <a:r>
              <a:rPr sz="1800" spc="-5" dirty="0">
                <a:latin typeface="Times New Roman"/>
                <a:cs typeface="Times New Roman"/>
              </a:rPr>
              <a:t>using support </a:t>
            </a:r>
            <a:r>
              <a:rPr sz="1800" dirty="0">
                <a:latin typeface="Times New Roman"/>
                <a:cs typeface="Times New Roman"/>
              </a:rPr>
              <a:t>vector</a:t>
            </a:r>
            <a:r>
              <a:rPr sz="1800" spc="10" dirty="0">
                <a:latin typeface="Times New Roman"/>
                <a:cs typeface="Times New Roman"/>
              </a:rPr>
              <a:t> </a:t>
            </a:r>
            <a:r>
              <a:rPr sz="1800" spc="-85" dirty="0">
                <a:latin typeface="Times New Roman"/>
                <a:cs typeface="Times New Roman"/>
              </a:rPr>
              <a:t>regression‖,</a:t>
            </a:r>
            <a:endParaRPr sz="1800">
              <a:latin typeface="Times New Roman"/>
              <a:cs typeface="Times New Roman"/>
            </a:endParaRPr>
          </a:p>
          <a:p>
            <a:pPr marL="299085">
              <a:lnSpc>
                <a:spcPct val="100000"/>
              </a:lnSpc>
            </a:pPr>
            <a:r>
              <a:rPr sz="1800" spc="-5" dirty="0">
                <a:latin typeface="Times New Roman"/>
                <a:cs typeface="Times New Roman"/>
              </a:rPr>
              <a:t>10thISMIR </a:t>
            </a:r>
            <a:r>
              <a:rPr sz="1800" dirty="0">
                <a:latin typeface="Times New Roman"/>
                <a:cs typeface="Times New Roman"/>
              </a:rPr>
              <a:t>, </a:t>
            </a:r>
            <a:r>
              <a:rPr sz="1800" spc="-5" dirty="0">
                <a:latin typeface="Times New Roman"/>
                <a:cs typeface="Times New Roman"/>
              </a:rPr>
              <a:t>2009.</a:t>
            </a:r>
            <a:endParaRPr sz="1800">
              <a:latin typeface="Times New Roman"/>
              <a:cs typeface="Times New Roman"/>
            </a:endParaRPr>
          </a:p>
          <a:p>
            <a:pPr marL="299085" marR="5080" indent="-286385">
              <a:lnSpc>
                <a:spcPct val="100000"/>
              </a:lnSpc>
              <a:spcBef>
                <a:spcPts val="434"/>
              </a:spcBef>
              <a:buFont typeface="Arial"/>
              <a:buChar char="•"/>
              <a:tabLst>
                <a:tab pos="299085" algn="l"/>
                <a:tab pos="299720" algn="l"/>
              </a:tabLst>
            </a:pPr>
            <a:r>
              <a:rPr sz="1800" spc="-5" dirty="0">
                <a:latin typeface="Times New Roman"/>
                <a:cs typeface="Times New Roman"/>
              </a:rPr>
              <a:t>Alvin </a:t>
            </a:r>
            <a:r>
              <a:rPr sz="1800" dirty="0">
                <a:latin typeface="Times New Roman"/>
                <a:cs typeface="Times New Roman"/>
              </a:rPr>
              <a:t>I. </a:t>
            </a:r>
            <a:r>
              <a:rPr sz="1800" spc="-5" dirty="0">
                <a:latin typeface="Times New Roman"/>
                <a:cs typeface="Times New Roman"/>
              </a:rPr>
              <a:t>Goldmana, </a:t>
            </a:r>
            <a:r>
              <a:rPr sz="1800" dirty="0">
                <a:latin typeface="Times New Roman"/>
                <a:cs typeface="Times New Roman"/>
              </a:rPr>
              <a:t>b.Chandra and SekharSripadab, ―Simulationist </a:t>
            </a:r>
            <a:r>
              <a:rPr sz="1800" spc="-5" dirty="0">
                <a:latin typeface="Times New Roman"/>
                <a:cs typeface="Times New Roman"/>
              </a:rPr>
              <a:t>models</a:t>
            </a:r>
            <a:r>
              <a:rPr sz="1800" spc="-90" dirty="0">
                <a:latin typeface="Times New Roman"/>
                <a:cs typeface="Times New Roman"/>
              </a:rPr>
              <a:t> </a:t>
            </a:r>
            <a:r>
              <a:rPr sz="1800" dirty="0">
                <a:latin typeface="Times New Roman"/>
                <a:cs typeface="Times New Roman"/>
              </a:rPr>
              <a:t>of  face-based emotion</a:t>
            </a:r>
            <a:r>
              <a:rPr sz="1800" spc="-25" dirty="0">
                <a:latin typeface="Times New Roman"/>
                <a:cs typeface="Times New Roman"/>
              </a:rPr>
              <a:t> </a:t>
            </a:r>
            <a:r>
              <a:rPr sz="1800" spc="-75" dirty="0">
                <a:latin typeface="Times New Roman"/>
                <a:cs typeface="Times New Roman"/>
              </a:rPr>
              <a:t>recognition‖.</a:t>
            </a:r>
            <a:endParaRPr sz="1800">
              <a:latin typeface="Times New Roman"/>
              <a:cs typeface="Times New Roman"/>
            </a:endParaRPr>
          </a:p>
          <a:p>
            <a:pPr marL="299085" marR="88900" indent="-286385">
              <a:lnSpc>
                <a:spcPct val="100000"/>
              </a:lnSpc>
              <a:spcBef>
                <a:spcPts val="430"/>
              </a:spcBef>
              <a:buFont typeface="Arial"/>
              <a:buChar char="•"/>
              <a:tabLst>
                <a:tab pos="354965" algn="l"/>
                <a:tab pos="355600" algn="l"/>
              </a:tabLst>
            </a:pPr>
            <a:r>
              <a:rPr sz="1800" dirty="0">
                <a:latin typeface="Times New Roman"/>
                <a:cs typeface="Times New Roman"/>
              </a:rPr>
              <a:t>Carlos </a:t>
            </a:r>
            <a:r>
              <a:rPr sz="1800" spc="-5" dirty="0">
                <a:latin typeface="Times New Roman"/>
                <a:cs typeface="Times New Roman"/>
              </a:rPr>
              <a:t>A. </a:t>
            </a:r>
            <a:r>
              <a:rPr sz="1800" dirty="0">
                <a:latin typeface="Times New Roman"/>
                <a:cs typeface="Times New Roman"/>
              </a:rPr>
              <a:t>Cervantes and Kai-Tai </a:t>
            </a:r>
            <a:r>
              <a:rPr sz="1800" spc="-5" dirty="0">
                <a:latin typeface="Times New Roman"/>
                <a:cs typeface="Times New Roman"/>
              </a:rPr>
              <a:t>Song </a:t>
            </a:r>
            <a:r>
              <a:rPr sz="1800" dirty="0">
                <a:latin typeface="Times New Roman"/>
                <a:cs typeface="Times New Roman"/>
              </a:rPr>
              <a:t>, ―Embedded </a:t>
            </a:r>
            <a:r>
              <a:rPr sz="1800" spc="-5" dirty="0">
                <a:latin typeface="Times New Roman"/>
                <a:cs typeface="Times New Roman"/>
              </a:rPr>
              <a:t>Design </a:t>
            </a:r>
            <a:r>
              <a:rPr sz="1800" dirty="0">
                <a:latin typeface="Times New Roman"/>
                <a:cs typeface="Times New Roman"/>
              </a:rPr>
              <a:t>of an Emotion-  </a:t>
            </a:r>
            <a:r>
              <a:rPr sz="1800" spc="-5" dirty="0">
                <a:latin typeface="Times New Roman"/>
                <a:cs typeface="Times New Roman"/>
              </a:rPr>
              <a:t>Aware Music </a:t>
            </a:r>
            <a:r>
              <a:rPr sz="1800" spc="-125" dirty="0">
                <a:latin typeface="Times New Roman"/>
                <a:cs typeface="Times New Roman"/>
              </a:rPr>
              <a:t>Player‖, </a:t>
            </a:r>
            <a:r>
              <a:rPr sz="1800" dirty="0">
                <a:latin typeface="Times New Roman"/>
                <a:cs typeface="Times New Roman"/>
              </a:rPr>
              <a:t>IEEE International Conference on </a:t>
            </a:r>
            <a:r>
              <a:rPr sz="1800" spc="-5" dirty="0">
                <a:latin typeface="Times New Roman"/>
                <a:cs typeface="Times New Roman"/>
              </a:rPr>
              <a:t>Systems, Man, </a:t>
            </a:r>
            <a:r>
              <a:rPr sz="1800" dirty="0">
                <a:latin typeface="Times New Roman"/>
                <a:cs typeface="Times New Roman"/>
              </a:rPr>
              <a:t>and  Cybernetics, pp 2528-2533</a:t>
            </a:r>
            <a:r>
              <a:rPr sz="1800" spc="-45" dirty="0">
                <a:latin typeface="Times New Roman"/>
                <a:cs typeface="Times New Roman"/>
              </a:rPr>
              <a:t> </a:t>
            </a:r>
            <a:r>
              <a:rPr sz="1800" dirty="0">
                <a:latin typeface="Times New Roman"/>
                <a:cs typeface="Times New Roman"/>
              </a:rPr>
              <a:t>,2013.</a:t>
            </a:r>
            <a:endParaRPr sz="18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2F5C9-3640-4ABA-9EF3-01705EEB3CA2}"/>
              </a:ext>
            </a:extLst>
          </p:cNvPr>
          <p:cNvSpPr>
            <a:spLocks noGrp="1"/>
          </p:cNvSpPr>
          <p:nvPr>
            <p:ph type="ctrTitle"/>
          </p:nvPr>
        </p:nvSpPr>
        <p:spPr>
          <a:xfrm>
            <a:off x="685800" y="2125980"/>
            <a:ext cx="7772400" cy="1107996"/>
          </a:xfrm>
        </p:spPr>
        <p:txBody>
          <a:bodyPr/>
          <a:lstStyle/>
          <a:p>
            <a:r>
              <a:rPr lang="en-IN" sz="7200" b="1" dirty="0"/>
              <a:t>		Thank You</a:t>
            </a:r>
          </a:p>
        </p:txBody>
      </p:sp>
      <p:sp>
        <p:nvSpPr>
          <p:cNvPr id="2" name="object 2"/>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5" dirty="0"/>
              <a:t>32</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8663"/>
            <a:ext cx="1673860" cy="696595"/>
          </a:xfrm>
          <a:prstGeom prst="rect">
            <a:avLst/>
          </a:prstGeom>
        </p:spPr>
        <p:txBody>
          <a:bodyPr vert="horz" wrap="square" lIns="0" tIns="13335" rIns="0" bIns="0" rtlCol="0">
            <a:spAutoFit/>
          </a:bodyPr>
          <a:lstStyle/>
          <a:p>
            <a:pPr marL="12700">
              <a:lnSpc>
                <a:spcPct val="100000"/>
              </a:lnSpc>
              <a:spcBef>
                <a:spcPts val="105"/>
              </a:spcBef>
            </a:pPr>
            <a:r>
              <a:rPr sz="4400" dirty="0"/>
              <a:t>Co</a:t>
            </a:r>
            <a:r>
              <a:rPr sz="4400" spc="5" dirty="0"/>
              <a:t>n</a:t>
            </a:r>
            <a:r>
              <a:rPr sz="4400" dirty="0"/>
              <a:t>t…</a:t>
            </a:r>
          </a:p>
        </p:txBody>
      </p:sp>
      <p:sp>
        <p:nvSpPr>
          <p:cNvPr id="9" name="object 9"/>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4</a:t>
            </a:fld>
            <a:endParaRPr sz="1000">
              <a:latin typeface="Arial"/>
              <a:cs typeface="Arial"/>
            </a:endParaRPr>
          </a:p>
        </p:txBody>
      </p:sp>
      <p:sp>
        <p:nvSpPr>
          <p:cNvPr id="3" name="object 3"/>
          <p:cNvSpPr txBox="1"/>
          <p:nvPr/>
        </p:nvSpPr>
        <p:spPr>
          <a:xfrm>
            <a:off x="459740" y="1744421"/>
            <a:ext cx="2738120" cy="40640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 pos="1649095" algn="l"/>
              </a:tabLst>
            </a:pPr>
            <a:r>
              <a:rPr sz="2500" dirty="0">
                <a:latin typeface="Times New Roman"/>
                <a:cs typeface="Times New Roman"/>
              </a:rPr>
              <a:t>Existing	</a:t>
            </a:r>
            <a:r>
              <a:rPr sz="2500" spc="-5" dirty="0">
                <a:latin typeface="Times New Roman"/>
                <a:cs typeface="Times New Roman"/>
              </a:rPr>
              <a:t>methods</a:t>
            </a:r>
            <a:endParaRPr sz="2500">
              <a:latin typeface="Times New Roman"/>
              <a:cs typeface="Times New Roman"/>
            </a:endParaRPr>
          </a:p>
        </p:txBody>
      </p:sp>
      <p:sp>
        <p:nvSpPr>
          <p:cNvPr id="4" name="object 4"/>
          <p:cNvSpPr txBox="1"/>
          <p:nvPr/>
        </p:nvSpPr>
        <p:spPr>
          <a:xfrm>
            <a:off x="3406266" y="1744421"/>
            <a:ext cx="5429250" cy="406400"/>
          </a:xfrm>
          <a:prstGeom prst="rect">
            <a:avLst/>
          </a:prstGeom>
        </p:spPr>
        <p:txBody>
          <a:bodyPr vert="horz" wrap="square" lIns="0" tIns="12065" rIns="0" bIns="0" rtlCol="0">
            <a:spAutoFit/>
          </a:bodyPr>
          <a:lstStyle/>
          <a:p>
            <a:pPr marL="12700">
              <a:lnSpc>
                <a:spcPct val="100000"/>
              </a:lnSpc>
              <a:spcBef>
                <a:spcPts val="95"/>
              </a:spcBef>
              <a:tabLst>
                <a:tab pos="617220" algn="l"/>
                <a:tab pos="2280285" algn="l"/>
                <a:tab pos="2901950" algn="l"/>
                <a:tab pos="4072890" algn="l"/>
              </a:tabLst>
            </a:pPr>
            <a:r>
              <a:rPr sz="2500" spc="-5" dirty="0">
                <a:latin typeface="Times New Roman"/>
                <a:cs typeface="Times New Roman"/>
              </a:rPr>
              <a:t>for	automa</a:t>
            </a:r>
            <a:r>
              <a:rPr sz="2500" spc="5" dirty="0">
                <a:latin typeface="Times New Roman"/>
                <a:cs typeface="Times New Roman"/>
              </a:rPr>
              <a:t>t</a:t>
            </a:r>
            <a:r>
              <a:rPr sz="2500" spc="-5" dirty="0">
                <a:latin typeface="Times New Roman"/>
                <a:cs typeface="Times New Roman"/>
              </a:rPr>
              <a:t>i</a:t>
            </a:r>
            <a:r>
              <a:rPr sz="2500" spc="5" dirty="0">
                <a:latin typeface="Times New Roman"/>
                <a:cs typeface="Times New Roman"/>
              </a:rPr>
              <a:t>n</a:t>
            </a:r>
            <a:r>
              <a:rPr sz="2500" spc="-5" dirty="0">
                <a:latin typeface="Times New Roman"/>
                <a:cs typeface="Times New Roman"/>
              </a:rPr>
              <a:t>g</a:t>
            </a:r>
            <a:r>
              <a:rPr sz="2500" dirty="0">
                <a:latin typeface="Times New Roman"/>
                <a:cs typeface="Times New Roman"/>
              </a:rPr>
              <a:t>	</a:t>
            </a:r>
            <a:r>
              <a:rPr sz="2500" spc="-5" dirty="0">
                <a:latin typeface="Times New Roman"/>
                <a:cs typeface="Times New Roman"/>
              </a:rPr>
              <a:t>t</a:t>
            </a:r>
            <a:r>
              <a:rPr sz="2500" spc="5" dirty="0">
                <a:latin typeface="Times New Roman"/>
                <a:cs typeface="Times New Roman"/>
              </a:rPr>
              <a:t>h</a:t>
            </a:r>
            <a:r>
              <a:rPr sz="2500" spc="-5" dirty="0">
                <a:latin typeface="Times New Roman"/>
                <a:cs typeface="Times New Roman"/>
              </a:rPr>
              <a:t>e</a:t>
            </a:r>
            <a:r>
              <a:rPr sz="2500" dirty="0">
                <a:latin typeface="Times New Roman"/>
                <a:cs typeface="Times New Roman"/>
              </a:rPr>
              <a:t>	</a:t>
            </a:r>
            <a:r>
              <a:rPr sz="2500" spc="-5" dirty="0">
                <a:latin typeface="Times New Roman"/>
                <a:cs typeface="Times New Roman"/>
              </a:rPr>
              <a:t>p</a:t>
            </a:r>
            <a:r>
              <a:rPr sz="2500" spc="5" dirty="0">
                <a:latin typeface="Times New Roman"/>
                <a:cs typeface="Times New Roman"/>
              </a:rPr>
              <a:t>l</a:t>
            </a:r>
            <a:r>
              <a:rPr sz="2500" spc="-5" dirty="0">
                <a:latin typeface="Times New Roman"/>
                <a:cs typeface="Times New Roman"/>
              </a:rPr>
              <a:t>ayl</a:t>
            </a:r>
            <a:r>
              <a:rPr sz="2500" dirty="0">
                <a:latin typeface="Times New Roman"/>
                <a:cs typeface="Times New Roman"/>
              </a:rPr>
              <a:t>i</a:t>
            </a:r>
            <a:r>
              <a:rPr sz="2500" spc="-5" dirty="0">
                <a:latin typeface="Times New Roman"/>
                <a:cs typeface="Times New Roman"/>
              </a:rPr>
              <a:t>st</a:t>
            </a:r>
            <a:r>
              <a:rPr sz="2500" dirty="0">
                <a:latin typeface="Times New Roman"/>
                <a:cs typeface="Times New Roman"/>
              </a:rPr>
              <a:t>	g</a:t>
            </a:r>
            <a:r>
              <a:rPr sz="2500" spc="-5" dirty="0">
                <a:latin typeface="Times New Roman"/>
                <a:cs typeface="Times New Roman"/>
              </a:rPr>
              <a:t>en</a:t>
            </a:r>
            <a:r>
              <a:rPr sz="2500" spc="5" dirty="0">
                <a:latin typeface="Times New Roman"/>
                <a:cs typeface="Times New Roman"/>
              </a:rPr>
              <a:t>e</a:t>
            </a:r>
            <a:r>
              <a:rPr sz="2500" dirty="0">
                <a:latin typeface="Times New Roman"/>
                <a:cs typeface="Times New Roman"/>
              </a:rPr>
              <a:t>r</a:t>
            </a:r>
            <a:r>
              <a:rPr sz="2500" spc="-5" dirty="0">
                <a:latin typeface="Times New Roman"/>
                <a:cs typeface="Times New Roman"/>
              </a:rPr>
              <a:t>at</a:t>
            </a:r>
            <a:r>
              <a:rPr sz="2500" dirty="0">
                <a:latin typeface="Times New Roman"/>
                <a:cs typeface="Times New Roman"/>
              </a:rPr>
              <a:t>i</a:t>
            </a:r>
            <a:r>
              <a:rPr sz="2500" spc="-5" dirty="0">
                <a:latin typeface="Times New Roman"/>
                <a:cs typeface="Times New Roman"/>
              </a:rPr>
              <a:t>on</a:t>
            </a:r>
            <a:endParaRPr sz="2500">
              <a:latin typeface="Times New Roman"/>
              <a:cs typeface="Times New Roman"/>
            </a:endParaRPr>
          </a:p>
        </p:txBody>
      </p:sp>
      <p:sp>
        <p:nvSpPr>
          <p:cNvPr id="5" name="object 5"/>
          <p:cNvSpPr txBox="1"/>
          <p:nvPr/>
        </p:nvSpPr>
        <p:spPr>
          <a:xfrm>
            <a:off x="802640" y="2125497"/>
            <a:ext cx="8032115" cy="1168400"/>
          </a:xfrm>
          <a:prstGeom prst="rect">
            <a:avLst/>
          </a:prstGeom>
        </p:spPr>
        <p:txBody>
          <a:bodyPr vert="horz" wrap="square" lIns="0" tIns="12700" rIns="0" bIns="0" rtlCol="0">
            <a:spAutoFit/>
          </a:bodyPr>
          <a:lstStyle/>
          <a:p>
            <a:pPr marL="12700" marR="5080">
              <a:lnSpc>
                <a:spcPct val="150000"/>
              </a:lnSpc>
              <a:spcBef>
                <a:spcPts val="100"/>
              </a:spcBef>
            </a:pPr>
            <a:r>
              <a:rPr sz="2500" spc="-5" dirty="0">
                <a:latin typeface="Times New Roman"/>
                <a:cs typeface="Times New Roman"/>
              </a:rPr>
              <a:t>process </a:t>
            </a:r>
            <a:r>
              <a:rPr sz="2500" dirty="0">
                <a:latin typeface="Times New Roman"/>
                <a:cs typeface="Times New Roman"/>
              </a:rPr>
              <a:t>are computationally slow, </a:t>
            </a:r>
            <a:r>
              <a:rPr sz="2500" spc="-5" dirty="0">
                <a:latin typeface="Times New Roman"/>
                <a:cs typeface="Times New Roman"/>
              </a:rPr>
              <a:t>less </a:t>
            </a:r>
            <a:r>
              <a:rPr sz="2500" dirty="0">
                <a:latin typeface="Times New Roman"/>
                <a:cs typeface="Times New Roman"/>
              </a:rPr>
              <a:t>accurate </a:t>
            </a:r>
            <a:r>
              <a:rPr sz="2500" spc="-5" dirty="0">
                <a:latin typeface="Times New Roman"/>
                <a:cs typeface="Times New Roman"/>
              </a:rPr>
              <a:t>and </a:t>
            </a:r>
            <a:r>
              <a:rPr sz="2500" dirty="0">
                <a:latin typeface="Times New Roman"/>
                <a:cs typeface="Times New Roman"/>
              </a:rPr>
              <a:t>sometimes  </a:t>
            </a:r>
            <a:r>
              <a:rPr sz="2500" spc="-5" dirty="0">
                <a:latin typeface="Times New Roman"/>
                <a:cs typeface="Times New Roman"/>
              </a:rPr>
              <a:t>even require use of additional hardware like </a:t>
            </a:r>
            <a:r>
              <a:rPr sz="2500" spc="-10" dirty="0">
                <a:latin typeface="Times New Roman"/>
                <a:cs typeface="Times New Roman"/>
              </a:rPr>
              <a:t>EEG </a:t>
            </a:r>
            <a:r>
              <a:rPr sz="2500" spc="-5" dirty="0">
                <a:latin typeface="Times New Roman"/>
                <a:cs typeface="Times New Roman"/>
              </a:rPr>
              <a:t>or</a:t>
            </a:r>
            <a:r>
              <a:rPr sz="2500" spc="229" dirty="0">
                <a:latin typeface="Times New Roman"/>
                <a:cs typeface="Times New Roman"/>
              </a:rPr>
              <a:t> </a:t>
            </a:r>
            <a:r>
              <a:rPr sz="2500" spc="-5" dirty="0">
                <a:latin typeface="Times New Roman"/>
                <a:cs typeface="Times New Roman"/>
              </a:rPr>
              <a:t>sensors.</a:t>
            </a:r>
            <a:endParaRPr sz="2500">
              <a:latin typeface="Times New Roman"/>
              <a:cs typeface="Times New Roman"/>
            </a:endParaRPr>
          </a:p>
        </p:txBody>
      </p:sp>
      <p:sp>
        <p:nvSpPr>
          <p:cNvPr id="6" name="object 6"/>
          <p:cNvSpPr txBox="1"/>
          <p:nvPr/>
        </p:nvSpPr>
        <p:spPr>
          <a:xfrm>
            <a:off x="459740" y="4183760"/>
            <a:ext cx="2397125" cy="40640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 pos="1219835" algn="l"/>
              </a:tabLst>
            </a:pPr>
            <a:r>
              <a:rPr sz="2500" spc="-5" dirty="0">
                <a:latin typeface="Times New Roman"/>
                <a:cs typeface="Times New Roman"/>
              </a:rPr>
              <a:t>This	</a:t>
            </a:r>
            <a:r>
              <a:rPr sz="2500" spc="5" dirty="0">
                <a:latin typeface="Times New Roman"/>
                <a:cs typeface="Times New Roman"/>
              </a:rPr>
              <a:t>p</a:t>
            </a:r>
            <a:r>
              <a:rPr sz="2500" spc="-5" dirty="0">
                <a:latin typeface="Times New Roman"/>
                <a:cs typeface="Times New Roman"/>
              </a:rPr>
              <a:t>ro</a:t>
            </a:r>
            <a:r>
              <a:rPr sz="2500" dirty="0">
                <a:latin typeface="Times New Roman"/>
                <a:cs typeface="Times New Roman"/>
              </a:rPr>
              <a:t>p</a:t>
            </a:r>
            <a:r>
              <a:rPr sz="2500" spc="-5" dirty="0">
                <a:latin typeface="Times New Roman"/>
                <a:cs typeface="Times New Roman"/>
              </a:rPr>
              <a:t>osed</a:t>
            </a:r>
            <a:endParaRPr sz="2500">
              <a:latin typeface="Times New Roman"/>
              <a:cs typeface="Times New Roman"/>
            </a:endParaRPr>
          </a:p>
        </p:txBody>
      </p:sp>
      <p:sp>
        <p:nvSpPr>
          <p:cNvPr id="7" name="object 7"/>
          <p:cNvSpPr txBox="1"/>
          <p:nvPr/>
        </p:nvSpPr>
        <p:spPr>
          <a:xfrm>
            <a:off x="3133470" y="4183760"/>
            <a:ext cx="5700395" cy="406400"/>
          </a:xfrm>
          <a:prstGeom prst="rect">
            <a:avLst/>
          </a:prstGeom>
        </p:spPr>
        <p:txBody>
          <a:bodyPr vert="horz" wrap="square" lIns="0" tIns="12065" rIns="0" bIns="0" rtlCol="0">
            <a:spAutoFit/>
          </a:bodyPr>
          <a:lstStyle/>
          <a:p>
            <a:pPr marL="12700">
              <a:lnSpc>
                <a:spcPct val="100000"/>
              </a:lnSpc>
              <a:spcBef>
                <a:spcPts val="95"/>
              </a:spcBef>
              <a:tabLst>
                <a:tab pos="1196340" algn="l"/>
                <a:tab pos="2222500" algn="l"/>
                <a:tab pos="2840990" algn="l"/>
                <a:tab pos="4414520" algn="l"/>
                <a:tab pos="4980940" algn="l"/>
              </a:tabLst>
            </a:pPr>
            <a:r>
              <a:rPr sz="2500" spc="-5" dirty="0">
                <a:latin typeface="Times New Roman"/>
                <a:cs typeface="Times New Roman"/>
              </a:rPr>
              <a:t>sy</a:t>
            </a:r>
            <a:r>
              <a:rPr sz="2500" spc="5" dirty="0">
                <a:latin typeface="Times New Roman"/>
                <a:cs typeface="Times New Roman"/>
              </a:rPr>
              <a:t>s</a:t>
            </a:r>
            <a:r>
              <a:rPr sz="2500" spc="-5" dirty="0">
                <a:latin typeface="Times New Roman"/>
                <a:cs typeface="Times New Roman"/>
              </a:rPr>
              <a:t>t</a:t>
            </a:r>
            <a:r>
              <a:rPr sz="2500" dirty="0">
                <a:latin typeface="Times New Roman"/>
                <a:cs typeface="Times New Roman"/>
              </a:rPr>
              <a:t>e</a:t>
            </a:r>
            <a:r>
              <a:rPr sz="2500" spc="-5" dirty="0">
                <a:latin typeface="Times New Roman"/>
                <a:cs typeface="Times New Roman"/>
              </a:rPr>
              <a:t>m</a:t>
            </a:r>
            <a:r>
              <a:rPr sz="2500" dirty="0">
                <a:latin typeface="Times New Roman"/>
                <a:cs typeface="Times New Roman"/>
              </a:rPr>
              <a:t>	</a:t>
            </a:r>
            <a:r>
              <a:rPr sz="2500" spc="5" dirty="0">
                <a:latin typeface="Times New Roman"/>
                <a:cs typeface="Times New Roman"/>
              </a:rPr>
              <a:t>b</a:t>
            </a:r>
            <a:r>
              <a:rPr sz="2500" spc="-5" dirty="0">
                <a:latin typeface="Times New Roman"/>
                <a:cs typeface="Times New Roman"/>
              </a:rPr>
              <a:t>a</a:t>
            </a:r>
            <a:r>
              <a:rPr sz="2500" dirty="0">
                <a:latin typeface="Times New Roman"/>
                <a:cs typeface="Times New Roman"/>
              </a:rPr>
              <a:t>s</a:t>
            </a:r>
            <a:r>
              <a:rPr sz="2500" spc="-5" dirty="0">
                <a:latin typeface="Times New Roman"/>
                <a:cs typeface="Times New Roman"/>
              </a:rPr>
              <a:t>ed</a:t>
            </a:r>
            <a:r>
              <a:rPr sz="2500" dirty="0">
                <a:latin typeface="Times New Roman"/>
                <a:cs typeface="Times New Roman"/>
              </a:rPr>
              <a:t>	</a:t>
            </a:r>
            <a:r>
              <a:rPr sz="2500" spc="-5" dirty="0">
                <a:latin typeface="Times New Roman"/>
                <a:cs typeface="Times New Roman"/>
              </a:rPr>
              <a:t>on</a:t>
            </a:r>
            <a:r>
              <a:rPr sz="2500" dirty="0">
                <a:latin typeface="Times New Roman"/>
                <a:cs typeface="Times New Roman"/>
              </a:rPr>
              <a:t>	</a:t>
            </a:r>
            <a:r>
              <a:rPr sz="2500" spc="-5" dirty="0">
                <a:latin typeface="Times New Roman"/>
                <a:cs typeface="Times New Roman"/>
              </a:rPr>
              <a:t>ex</a:t>
            </a:r>
            <a:r>
              <a:rPr sz="2500" dirty="0">
                <a:latin typeface="Times New Roman"/>
                <a:cs typeface="Times New Roman"/>
              </a:rPr>
              <a:t>tra</a:t>
            </a:r>
            <a:r>
              <a:rPr sz="2500" spc="-5" dirty="0">
                <a:latin typeface="Times New Roman"/>
                <a:cs typeface="Times New Roman"/>
              </a:rPr>
              <a:t>ct</a:t>
            </a:r>
            <a:r>
              <a:rPr sz="2500" spc="5" dirty="0">
                <a:latin typeface="Times New Roman"/>
                <a:cs typeface="Times New Roman"/>
              </a:rPr>
              <a:t>i</a:t>
            </a:r>
            <a:r>
              <a:rPr sz="2500" spc="-5" dirty="0">
                <a:latin typeface="Times New Roman"/>
                <a:cs typeface="Times New Roman"/>
              </a:rPr>
              <a:t>on</a:t>
            </a:r>
            <a:r>
              <a:rPr sz="2500" dirty="0">
                <a:latin typeface="Times New Roman"/>
                <a:cs typeface="Times New Roman"/>
              </a:rPr>
              <a:t>	</a:t>
            </a:r>
            <a:r>
              <a:rPr sz="2500" spc="5" dirty="0">
                <a:latin typeface="Times New Roman"/>
                <a:cs typeface="Times New Roman"/>
              </a:rPr>
              <a:t>o</a:t>
            </a:r>
            <a:r>
              <a:rPr sz="2500" spc="-5" dirty="0">
                <a:latin typeface="Times New Roman"/>
                <a:cs typeface="Times New Roman"/>
              </a:rPr>
              <a:t>f</a:t>
            </a:r>
            <a:r>
              <a:rPr sz="2500" dirty="0">
                <a:latin typeface="Times New Roman"/>
                <a:cs typeface="Times New Roman"/>
              </a:rPr>
              <a:t>	</a:t>
            </a:r>
            <a:r>
              <a:rPr sz="2500" spc="-5" dirty="0">
                <a:latin typeface="Times New Roman"/>
                <a:cs typeface="Times New Roman"/>
              </a:rPr>
              <a:t>fa</a:t>
            </a:r>
            <a:r>
              <a:rPr sz="2500" spc="5" dirty="0">
                <a:latin typeface="Times New Roman"/>
                <a:cs typeface="Times New Roman"/>
              </a:rPr>
              <a:t>c</a:t>
            </a:r>
            <a:r>
              <a:rPr sz="2500" spc="-5" dirty="0">
                <a:latin typeface="Times New Roman"/>
                <a:cs typeface="Times New Roman"/>
              </a:rPr>
              <a:t>i</a:t>
            </a:r>
            <a:r>
              <a:rPr sz="2500" dirty="0">
                <a:latin typeface="Times New Roman"/>
                <a:cs typeface="Times New Roman"/>
              </a:rPr>
              <a:t>a</a:t>
            </a:r>
            <a:r>
              <a:rPr sz="2500" spc="-5" dirty="0">
                <a:latin typeface="Times New Roman"/>
                <a:cs typeface="Times New Roman"/>
              </a:rPr>
              <a:t>l</a:t>
            </a:r>
            <a:endParaRPr sz="2500">
              <a:latin typeface="Times New Roman"/>
              <a:cs typeface="Times New Roman"/>
            </a:endParaRPr>
          </a:p>
        </p:txBody>
      </p:sp>
      <p:sp>
        <p:nvSpPr>
          <p:cNvPr id="8" name="object 8"/>
          <p:cNvSpPr txBox="1"/>
          <p:nvPr/>
        </p:nvSpPr>
        <p:spPr>
          <a:xfrm>
            <a:off x="802640" y="4563821"/>
            <a:ext cx="8033384" cy="1169670"/>
          </a:xfrm>
          <a:prstGeom prst="rect">
            <a:avLst/>
          </a:prstGeom>
        </p:spPr>
        <p:txBody>
          <a:bodyPr vert="horz" wrap="square" lIns="0" tIns="12700" rIns="0" bIns="0" rtlCol="0">
            <a:spAutoFit/>
          </a:bodyPr>
          <a:lstStyle/>
          <a:p>
            <a:pPr marL="12700" marR="5080">
              <a:lnSpc>
                <a:spcPct val="150100"/>
              </a:lnSpc>
              <a:spcBef>
                <a:spcPts val="100"/>
              </a:spcBef>
            </a:pPr>
            <a:r>
              <a:rPr sz="2500" dirty="0">
                <a:latin typeface="Times New Roman"/>
                <a:cs typeface="Times New Roman"/>
              </a:rPr>
              <a:t>expressions </a:t>
            </a:r>
            <a:r>
              <a:rPr sz="2500" spc="-5" dirty="0">
                <a:latin typeface="Times New Roman"/>
                <a:cs typeface="Times New Roman"/>
              </a:rPr>
              <a:t>that </a:t>
            </a:r>
            <a:r>
              <a:rPr sz="2500" dirty="0">
                <a:latin typeface="Times New Roman"/>
                <a:cs typeface="Times New Roman"/>
              </a:rPr>
              <a:t>will generate </a:t>
            </a:r>
            <a:r>
              <a:rPr sz="2500" spc="-5" dirty="0">
                <a:latin typeface="Times New Roman"/>
                <a:cs typeface="Times New Roman"/>
              </a:rPr>
              <a:t>a </a:t>
            </a:r>
            <a:r>
              <a:rPr sz="2500" dirty="0">
                <a:latin typeface="Times New Roman"/>
                <a:cs typeface="Times New Roman"/>
              </a:rPr>
              <a:t>playlist automatically thereby  </a:t>
            </a:r>
            <a:r>
              <a:rPr sz="2500" spc="-5" dirty="0">
                <a:latin typeface="Times New Roman"/>
                <a:cs typeface="Times New Roman"/>
              </a:rPr>
              <a:t>reducing the effort and</a:t>
            </a:r>
            <a:r>
              <a:rPr sz="2500" spc="110" dirty="0">
                <a:latin typeface="Times New Roman"/>
                <a:cs typeface="Times New Roman"/>
              </a:rPr>
              <a:t> </a:t>
            </a:r>
            <a:r>
              <a:rPr sz="2500" spc="-10" dirty="0">
                <a:latin typeface="Times New Roman"/>
                <a:cs typeface="Times New Roman"/>
              </a:rPr>
              <a:t>time.</a:t>
            </a:r>
            <a:endParaRPr sz="25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52807"/>
            <a:ext cx="8070850" cy="3532504"/>
          </a:xfrm>
          <a:prstGeom prst="rect">
            <a:avLst/>
          </a:prstGeom>
        </p:spPr>
        <p:txBody>
          <a:bodyPr vert="horz" wrap="square" lIns="0" tIns="13335" rIns="0" bIns="0" rtlCol="0">
            <a:spAutoFit/>
          </a:bodyPr>
          <a:lstStyle/>
          <a:p>
            <a:pPr marL="355600" marR="5715" indent="-342900" algn="just">
              <a:lnSpc>
                <a:spcPct val="150000"/>
              </a:lnSpc>
              <a:spcBef>
                <a:spcPts val="105"/>
              </a:spcBef>
              <a:buFont typeface="Arial"/>
              <a:buChar char="•"/>
              <a:tabLst>
                <a:tab pos="355600" algn="l"/>
              </a:tabLst>
            </a:pPr>
            <a:r>
              <a:rPr sz="2500" dirty="0">
                <a:latin typeface="Times New Roman"/>
                <a:cs typeface="Times New Roman"/>
              </a:rPr>
              <a:t>User </a:t>
            </a:r>
            <a:r>
              <a:rPr sz="2500" spc="-5" dirty="0">
                <a:latin typeface="Times New Roman"/>
                <a:cs typeface="Times New Roman"/>
              </a:rPr>
              <a:t>dependent </a:t>
            </a:r>
            <a:r>
              <a:rPr sz="2500" dirty="0">
                <a:latin typeface="Times New Roman"/>
                <a:cs typeface="Times New Roman"/>
              </a:rPr>
              <a:t>and user independent datasets </a:t>
            </a:r>
            <a:r>
              <a:rPr sz="2500" spc="-5" dirty="0">
                <a:latin typeface="Times New Roman"/>
                <a:cs typeface="Times New Roman"/>
              </a:rPr>
              <a:t>can </a:t>
            </a:r>
            <a:r>
              <a:rPr lang="en-IN" sz="2500" spc="-5" dirty="0">
                <a:latin typeface="Times New Roman"/>
                <a:cs typeface="Times New Roman"/>
              </a:rPr>
              <a:t>be </a:t>
            </a:r>
            <a:r>
              <a:rPr sz="2500" dirty="0">
                <a:latin typeface="Times New Roman"/>
                <a:cs typeface="Times New Roman"/>
              </a:rPr>
              <a:t>done here </a:t>
            </a:r>
            <a:r>
              <a:rPr sz="2500" spc="-5" dirty="0">
                <a:latin typeface="Times New Roman"/>
                <a:cs typeface="Times New Roman"/>
              </a:rPr>
              <a:t>and </a:t>
            </a:r>
            <a:r>
              <a:rPr sz="2500" dirty="0">
                <a:latin typeface="Times New Roman"/>
                <a:cs typeface="Times New Roman"/>
              </a:rPr>
              <a:t>the Facial </a:t>
            </a:r>
            <a:r>
              <a:rPr sz="2500" spc="-5" dirty="0">
                <a:latin typeface="Times New Roman"/>
                <a:cs typeface="Times New Roman"/>
              </a:rPr>
              <a:t>expressions </a:t>
            </a:r>
            <a:r>
              <a:rPr sz="2500" dirty="0">
                <a:latin typeface="Times New Roman"/>
                <a:cs typeface="Times New Roman"/>
              </a:rPr>
              <a:t>are captured using </a:t>
            </a:r>
            <a:r>
              <a:rPr sz="2500" spc="-5" dirty="0">
                <a:latin typeface="Times New Roman"/>
                <a:cs typeface="Times New Roman"/>
              </a:rPr>
              <a:t>an </a:t>
            </a:r>
            <a:r>
              <a:rPr sz="2500" dirty="0">
                <a:latin typeface="Times New Roman"/>
                <a:cs typeface="Times New Roman"/>
              </a:rPr>
              <a:t>inbuilt  </a:t>
            </a:r>
            <a:r>
              <a:rPr sz="2500" spc="-10" dirty="0">
                <a:latin typeface="Times New Roman"/>
                <a:cs typeface="Times New Roman"/>
              </a:rPr>
              <a:t>camera.</a:t>
            </a:r>
            <a:endParaRPr sz="2500" dirty="0">
              <a:latin typeface="Times New Roman"/>
              <a:cs typeface="Times New Roman"/>
            </a:endParaRPr>
          </a:p>
          <a:p>
            <a:pPr marL="355600" marR="5080" indent="-342900" algn="just">
              <a:lnSpc>
                <a:spcPct val="150000"/>
              </a:lnSpc>
              <a:spcBef>
                <a:spcPts val="605"/>
              </a:spcBef>
              <a:buFont typeface="Arial"/>
              <a:buChar char="•"/>
              <a:tabLst>
                <a:tab pos="355600" algn="l"/>
              </a:tabLst>
            </a:pPr>
            <a:r>
              <a:rPr sz="2500" spc="-5" dirty="0">
                <a:latin typeface="Times New Roman"/>
                <a:cs typeface="Times New Roman"/>
              </a:rPr>
              <a:t>The </a:t>
            </a:r>
            <a:r>
              <a:rPr sz="2500" dirty="0">
                <a:latin typeface="Times New Roman"/>
                <a:cs typeface="Times New Roman"/>
              </a:rPr>
              <a:t>accuracy of the detection algorithm used for real time  images </a:t>
            </a:r>
            <a:r>
              <a:rPr sz="2500" spc="-5" dirty="0">
                <a:latin typeface="Times New Roman"/>
                <a:cs typeface="Times New Roman"/>
              </a:rPr>
              <a:t>is around 85-90%, </a:t>
            </a:r>
            <a:r>
              <a:rPr sz="2500" dirty="0">
                <a:latin typeface="Times New Roman"/>
                <a:cs typeface="Times New Roman"/>
              </a:rPr>
              <a:t>while for static images </a:t>
            </a:r>
            <a:r>
              <a:rPr sz="2500" spc="-5" dirty="0">
                <a:latin typeface="Times New Roman"/>
                <a:cs typeface="Times New Roman"/>
              </a:rPr>
              <a:t>it is  around</a:t>
            </a:r>
            <a:r>
              <a:rPr sz="2500" spc="10" dirty="0">
                <a:latin typeface="Times New Roman"/>
                <a:cs typeface="Times New Roman"/>
              </a:rPr>
              <a:t> </a:t>
            </a:r>
            <a:r>
              <a:rPr sz="2500" spc="-5" dirty="0">
                <a:latin typeface="Times New Roman"/>
                <a:cs typeface="Times New Roman"/>
              </a:rPr>
              <a:t>98-100%</a:t>
            </a:r>
            <a:endParaRPr sz="2500" dirty="0">
              <a:latin typeface="Times New Roman"/>
              <a:cs typeface="Times New Roman"/>
            </a:endParaRPr>
          </a:p>
        </p:txBody>
      </p:sp>
      <p:sp>
        <p:nvSpPr>
          <p:cNvPr id="4" name="object 4"/>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5</a:t>
            </a:fld>
            <a:endParaRPr sz="1000">
              <a:latin typeface="Arial"/>
              <a:cs typeface="Arial"/>
            </a:endParaRPr>
          </a:p>
        </p:txBody>
      </p:sp>
      <p:sp>
        <p:nvSpPr>
          <p:cNvPr id="3" name="object 3"/>
          <p:cNvSpPr txBox="1">
            <a:spLocks noGrp="1"/>
          </p:cNvSpPr>
          <p:nvPr>
            <p:ph type="title"/>
          </p:nvPr>
        </p:nvSpPr>
        <p:spPr>
          <a:xfrm>
            <a:off x="535940" y="478663"/>
            <a:ext cx="1673860" cy="696595"/>
          </a:xfrm>
          <a:prstGeom prst="rect">
            <a:avLst/>
          </a:prstGeom>
        </p:spPr>
        <p:txBody>
          <a:bodyPr vert="horz" wrap="square" lIns="0" tIns="13335" rIns="0" bIns="0" rtlCol="0">
            <a:spAutoFit/>
          </a:bodyPr>
          <a:lstStyle/>
          <a:p>
            <a:pPr marL="12700">
              <a:lnSpc>
                <a:spcPct val="100000"/>
              </a:lnSpc>
              <a:spcBef>
                <a:spcPts val="105"/>
              </a:spcBef>
            </a:pPr>
            <a:r>
              <a:rPr sz="4400" dirty="0"/>
              <a:t>Co</a:t>
            </a:r>
            <a:r>
              <a:rPr sz="4400" spc="5" dirty="0"/>
              <a:t>n</a:t>
            </a:r>
            <a:r>
              <a:rPr sz="4400" dirty="0"/>
              <a:t>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1042"/>
            <a:ext cx="4342765" cy="71120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7" name="object 7"/>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6</a:t>
            </a:fld>
            <a:endParaRPr sz="1000">
              <a:latin typeface="Arial"/>
              <a:cs typeface="Arial"/>
            </a:endParaRPr>
          </a:p>
        </p:txBody>
      </p:sp>
      <p:sp>
        <p:nvSpPr>
          <p:cNvPr id="3" name="object 3"/>
          <p:cNvSpPr txBox="1"/>
          <p:nvPr/>
        </p:nvSpPr>
        <p:spPr>
          <a:xfrm>
            <a:off x="535940" y="1552807"/>
            <a:ext cx="8072755" cy="1741170"/>
          </a:xfrm>
          <a:prstGeom prst="rect">
            <a:avLst/>
          </a:prstGeom>
        </p:spPr>
        <p:txBody>
          <a:bodyPr vert="horz" wrap="square" lIns="0" tIns="13335" rIns="0" bIns="0" rtlCol="0">
            <a:spAutoFit/>
          </a:bodyPr>
          <a:lstStyle/>
          <a:p>
            <a:pPr marL="355600" marR="5080" indent="-342900" algn="just">
              <a:lnSpc>
                <a:spcPct val="150000"/>
              </a:lnSpc>
              <a:spcBef>
                <a:spcPts val="105"/>
              </a:spcBef>
              <a:buFont typeface="Arial"/>
              <a:buChar char="•"/>
              <a:tabLst>
                <a:tab pos="355600" algn="l"/>
              </a:tabLst>
            </a:pPr>
            <a:r>
              <a:rPr sz="2500" dirty="0">
                <a:latin typeface="Times New Roman"/>
                <a:cs typeface="Times New Roman"/>
              </a:rPr>
              <a:t>From others this plays </a:t>
            </a:r>
            <a:r>
              <a:rPr sz="2500" spc="-5" dirty="0">
                <a:latin typeface="Times New Roman"/>
                <a:cs typeface="Times New Roman"/>
              </a:rPr>
              <a:t>a </a:t>
            </a:r>
            <a:r>
              <a:rPr sz="2500" dirty="0">
                <a:latin typeface="Times New Roman"/>
                <a:cs typeface="Times New Roman"/>
              </a:rPr>
              <a:t>novel </a:t>
            </a:r>
            <a:r>
              <a:rPr sz="2500" spc="-5" dirty="0">
                <a:latin typeface="Times New Roman"/>
                <a:cs typeface="Times New Roman"/>
              </a:rPr>
              <a:t>approach that </a:t>
            </a:r>
            <a:r>
              <a:rPr sz="2500" dirty="0">
                <a:latin typeface="Times New Roman"/>
                <a:cs typeface="Times New Roman"/>
              </a:rPr>
              <a:t>removes the  risk that the </a:t>
            </a:r>
            <a:r>
              <a:rPr sz="2500" spc="-5" dirty="0">
                <a:latin typeface="Times New Roman"/>
                <a:cs typeface="Times New Roman"/>
              </a:rPr>
              <a:t>user </a:t>
            </a:r>
            <a:r>
              <a:rPr sz="2500" dirty="0">
                <a:latin typeface="Times New Roman"/>
                <a:cs typeface="Times New Roman"/>
              </a:rPr>
              <a:t>has </a:t>
            </a:r>
            <a:r>
              <a:rPr sz="2500" spc="-5" dirty="0">
                <a:latin typeface="Times New Roman"/>
                <a:cs typeface="Times New Roman"/>
              </a:rPr>
              <a:t>to face the </a:t>
            </a:r>
            <a:r>
              <a:rPr sz="2500" dirty="0">
                <a:latin typeface="Times New Roman"/>
                <a:cs typeface="Times New Roman"/>
              </a:rPr>
              <a:t>task of manually </a:t>
            </a:r>
            <a:r>
              <a:rPr sz="2500" spc="-5" dirty="0">
                <a:latin typeface="Times New Roman"/>
                <a:cs typeface="Times New Roman"/>
              </a:rPr>
              <a:t>browsing  through the playlist of songs to</a:t>
            </a:r>
            <a:r>
              <a:rPr sz="2500" spc="114" dirty="0">
                <a:latin typeface="Times New Roman"/>
                <a:cs typeface="Times New Roman"/>
              </a:rPr>
              <a:t> </a:t>
            </a:r>
            <a:r>
              <a:rPr sz="2500" spc="-5" dirty="0">
                <a:latin typeface="Times New Roman"/>
                <a:cs typeface="Times New Roman"/>
              </a:rPr>
              <a:t>select.</a:t>
            </a:r>
            <a:endParaRPr sz="2500">
              <a:latin typeface="Times New Roman"/>
              <a:cs typeface="Times New Roman"/>
            </a:endParaRPr>
          </a:p>
        </p:txBody>
      </p:sp>
      <p:sp>
        <p:nvSpPr>
          <p:cNvPr id="4" name="object 4"/>
          <p:cNvSpPr txBox="1"/>
          <p:nvPr/>
        </p:nvSpPr>
        <p:spPr>
          <a:xfrm>
            <a:off x="535940" y="3536060"/>
            <a:ext cx="1514475" cy="40640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 pos="1202690" algn="l"/>
              </a:tabLst>
            </a:pPr>
            <a:r>
              <a:rPr sz="2500" spc="-5" dirty="0">
                <a:latin typeface="Times New Roman"/>
                <a:cs typeface="Times New Roman"/>
              </a:rPr>
              <a:t>He</a:t>
            </a:r>
            <a:r>
              <a:rPr sz="2500" dirty="0">
                <a:latin typeface="Times New Roman"/>
                <a:cs typeface="Times New Roman"/>
              </a:rPr>
              <a:t>r</a:t>
            </a:r>
            <a:r>
              <a:rPr sz="2500" spc="-5" dirty="0">
                <a:latin typeface="Times New Roman"/>
                <a:cs typeface="Times New Roman"/>
              </a:rPr>
              <a:t>e</a:t>
            </a:r>
            <a:r>
              <a:rPr sz="2500" dirty="0">
                <a:latin typeface="Times New Roman"/>
                <a:cs typeface="Times New Roman"/>
              </a:rPr>
              <a:t>	</a:t>
            </a:r>
            <a:r>
              <a:rPr sz="2500" spc="-10" dirty="0">
                <a:latin typeface="Times New Roman"/>
                <a:cs typeface="Times New Roman"/>
              </a:rPr>
              <a:t>an</a:t>
            </a:r>
            <a:endParaRPr sz="2500">
              <a:latin typeface="Times New Roman"/>
              <a:cs typeface="Times New Roman"/>
            </a:endParaRPr>
          </a:p>
        </p:txBody>
      </p:sp>
      <p:sp>
        <p:nvSpPr>
          <p:cNvPr id="5" name="object 5"/>
          <p:cNvSpPr txBox="1"/>
          <p:nvPr/>
        </p:nvSpPr>
        <p:spPr>
          <a:xfrm>
            <a:off x="2256789" y="3536060"/>
            <a:ext cx="6348730" cy="406400"/>
          </a:xfrm>
          <a:prstGeom prst="rect">
            <a:avLst/>
          </a:prstGeom>
        </p:spPr>
        <p:txBody>
          <a:bodyPr vert="horz" wrap="square" lIns="0" tIns="12065" rIns="0" bIns="0" rtlCol="0">
            <a:spAutoFit/>
          </a:bodyPr>
          <a:lstStyle/>
          <a:p>
            <a:pPr marL="12700">
              <a:lnSpc>
                <a:spcPct val="100000"/>
              </a:lnSpc>
              <a:spcBef>
                <a:spcPts val="95"/>
              </a:spcBef>
              <a:tabLst>
                <a:tab pos="1304925" algn="l"/>
                <a:tab pos="1993900" algn="l"/>
                <a:tab pos="3284854" algn="l"/>
                <a:tab pos="4833620" algn="l"/>
                <a:tab pos="5541010" algn="l"/>
              </a:tabLst>
            </a:pPr>
            <a:r>
              <a:rPr sz="2500" dirty="0">
                <a:latin typeface="Times New Roman"/>
                <a:cs typeface="Times New Roman"/>
              </a:rPr>
              <a:t>ef</a:t>
            </a:r>
            <a:r>
              <a:rPr sz="2500" spc="-5" dirty="0">
                <a:latin typeface="Times New Roman"/>
                <a:cs typeface="Times New Roman"/>
              </a:rPr>
              <a:t>f</a:t>
            </a:r>
            <a:r>
              <a:rPr sz="2500" dirty="0">
                <a:latin typeface="Times New Roman"/>
                <a:cs typeface="Times New Roman"/>
              </a:rPr>
              <a:t>i</a:t>
            </a:r>
            <a:r>
              <a:rPr sz="2500" spc="-5" dirty="0">
                <a:latin typeface="Times New Roman"/>
                <a:cs typeface="Times New Roman"/>
              </a:rPr>
              <a:t>c</a:t>
            </a:r>
            <a:r>
              <a:rPr sz="2500" dirty="0">
                <a:latin typeface="Times New Roman"/>
                <a:cs typeface="Times New Roman"/>
              </a:rPr>
              <a:t>i</a:t>
            </a:r>
            <a:r>
              <a:rPr sz="2500" spc="-5" dirty="0">
                <a:latin typeface="Times New Roman"/>
                <a:cs typeface="Times New Roman"/>
              </a:rPr>
              <a:t>ent</a:t>
            </a:r>
            <a:r>
              <a:rPr sz="2500" dirty="0">
                <a:latin typeface="Times New Roman"/>
                <a:cs typeface="Times New Roman"/>
              </a:rPr>
              <a:t>	</a:t>
            </a:r>
            <a:r>
              <a:rPr sz="2500" spc="-5" dirty="0">
                <a:latin typeface="Times New Roman"/>
                <a:cs typeface="Times New Roman"/>
              </a:rPr>
              <a:t>a</a:t>
            </a:r>
            <a:r>
              <a:rPr sz="2500" dirty="0">
                <a:latin typeface="Times New Roman"/>
                <a:cs typeface="Times New Roman"/>
              </a:rPr>
              <a:t>n</a:t>
            </a:r>
            <a:r>
              <a:rPr sz="2500" spc="-5" dirty="0">
                <a:latin typeface="Times New Roman"/>
                <a:cs typeface="Times New Roman"/>
              </a:rPr>
              <a:t>d</a:t>
            </a:r>
            <a:r>
              <a:rPr sz="2500" dirty="0">
                <a:latin typeface="Times New Roman"/>
                <a:cs typeface="Times New Roman"/>
              </a:rPr>
              <a:t>	ac</a:t>
            </a:r>
            <a:r>
              <a:rPr sz="2500" spc="-5" dirty="0">
                <a:latin typeface="Times New Roman"/>
                <a:cs typeface="Times New Roman"/>
              </a:rPr>
              <a:t>c</a:t>
            </a:r>
            <a:r>
              <a:rPr sz="2500" dirty="0">
                <a:latin typeface="Times New Roman"/>
                <a:cs typeface="Times New Roman"/>
              </a:rPr>
              <a:t>u</a:t>
            </a:r>
            <a:r>
              <a:rPr sz="2500" spc="-5" dirty="0">
                <a:latin typeface="Times New Roman"/>
                <a:cs typeface="Times New Roman"/>
              </a:rPr>
              <a:t>rate</a:t>
            </a:r>
            <a:r>
              <a:rPr sz="2500" dirty="0">
                <a:latin typeface="Times New Roman"/>
                <a:cs typeface="Times New Roman"/>
              </a:rPr>
              <a:t>	</a:t>
            </a:r>
            <a:r>
              <a:rPr sz="2500" spc="-5" dirty="0">
                <a:latin typeface="Times New Roman"/>
                <a:cs typeface="Times New Roman"/>
              </a:rPr>
              <a:t>a</a:t>
            </a:r>
            <a:r>
              <a:rPr sz="2500" dirty="0">
                <a:latin typeface="Times New Roman"/>
                <a:cs typeface="Times New Roman"/>
              </a:rPr>
              <a:t>l</a:t>
            </a:r>
            <a:r>
              <a:rPr sz="2500" spc="-5" dirty="0">
                <a:latin typeface="Times New Roman"/>
                <a:cs typeface="Times New Roman"/>
              </a:rPr>
              <a:t>go</a:t>
            </a:r>
            <a:r>
              <a:rPr sz="2500" dirty="0">
                <a:latin typeface="Times New Roman"/>
                <a:cs typeface="Times New Roman"/>
              </a:rPr>
              <a:t>r</a:t>
            </a:r>
            <a:r>
              <a:rPr sz="2500" spc="-5" dirty="0">
                <a:latin typeface="Times New Roman"/>
                <a:cs typeface="Times New Roman"/>
              </a:rPr>
              <a:t>it</a:t>
            </a:r>
            <a:r>
              <a:rPr sz="2500" spc="20" dirty="0">
                <a:latin typeface="Times New Roman"/>
                <a:cs typeface="Times New Roman"/>
              </a:rPr>
              <a:t>h</a:t>
            </a:r>
            <a:r>
              <a:rPr sz="2500" spc="-15" dirty="0">
                <a:latin typeface="Times New Roman"/>
                <a:cs typeface="Times New Roman"/>
              </a:rPr>
              <a:t>m</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t</a:t>
            </a:r>
            <a:r>
              <a:rPr sz="2500" spc="10" dirty="0">
                <a:latin typeface="Times New Roman"/>
                <a:cs typeface="Times New Roman"/>
              </a:rPr>
              <a:t>h</a:t>
            </a:r>
            <a:r>
              <a:rPr sz="2500" spc="-5" dirty="0">
                <a:latin typeface="Times New Roman"/>
                <a:cs typeface="Times New Roman"/>
              </a:rPr>
              <a:t>at</a:t>
            </a:r>
            <a:r>
              <a:rPr sz="2500" dirty="0">
                <a:latin typeface="Times New Roman"/>
                <a:cs typeface="Times New Roman"/>
              </a:rPr>
              <a:t>	</a:t>
            </a:r>
            <a:r>
              <a:rPr sz="2500" spc="-5" dirty="0">
                <a:latin typeface="Times New Roman"/>
                <a:cs typeface="Times New Roman"/>
              </a:rPr>
              <a:t>w</a:t>
            </a:r>
            <a:r>
              <a:rPr sz="2500" dirty="0">
                <a:latin typeface="Times New Roman"/>
                <a:cs typeface="Times New Roman"/>
              </a:rPr>
              <a:t>o</a:t>
            </a:r>
            <a:r>
              <a:rPr sz="2500" spc="5" dirty="0">
                <a:latin typeface="Times New Roman"/>
                <a:cs typeface="Times New Roman"/>
              </a:rPr>
              <a:t>u</a:t>
            </a:r>
            <a:r>
              <a:rPr sz="2500" spc="-5" dirty="0">
                <a:latin typeface="Times New Roman"/>
                <a:cs typeface="Times New Roman"/>
              </a:rPr>
              <a:t>ld</a:t>
            </a:r>
            <a:endParaRPr sz="2500">
              <a:latin typeface="Times New Roman"/>
              <a:cs typeface="Times New Roman"/>
            </a:endParaRPr>
          </a:p>
        </p:txBody>
      </p:sp>
      <p:sp>
        <p:nvSpPr>
          <p:cNvPr id="6" name="object 6"/>
          <p:cNvSpPr txBox="1"/>
          <p:nvPr/>
        </p:nvSpPr>
        <p:spPr>
          <a:xfrm>
            <a:off x="878839" y="3916451"/>
            <a:ext cx="7728584" cy="1168400"/>
          </a:xfrm>
          <a:prstGeom prst="rect">
            <a:avLst/>
          </a:prstGeom>
        </p:spPr>
        <p:txBody>
          <a:bodyPr vert="horz" wrap="square" lIns="0" tIns="12700" rIns="0" bIns="0" rtlCol="0">
            <a:spAutoFit/>
          </a:bodyPr>
          <a:lstStyle/>
          <a:p>
            <a:pPr marL="12700" marR="5080">
              <a:lnSpc>
                <a:spcPct val="150000"/>
              </a:lnSpc>
              <a:spcBef>
                <a:spcPts val="100"/>
              </a:spcBef>
              <a:tabLst>
                <a:tab pos="1250315" algn="l"/>
                <a:tab pos="1553210" algn="l"/>
                <a:tab pos="2651125" algn="l"/>
                <a:tab pos="3535045" algn="l"/>
                <a:tab pos="4015104" algn="l"/>
                <a:tab pos="5077460" algn="l"/>
                <a:tab pos="6511925" algn="l"/>
                <a:tab pos="7257415" algn="l"/>
              </a:tabLst>
            </a:pPr>
            <a:r>
              <a:rPr sz="2500" spc="-5" dirty="0">
                <a:latin typeface="Times New Roman"/>
                <a:cs typeface="Times New Roman"/>
              </a:rPr>
              <a:t>ge</a:t>
            </a:r>
            <a:r>
              <a:rPr sz="2500" spc="5" dirty="0">
                <a:latin typeface="Times New Roman"/>
                <a:cs typeface="Times New Roman"/>
              </a:rPr>
              <a:t>n</a:t>
            </a:r>
            <a:r>
              <a:rPr sz="2500" dirty="0">
                <a:latin typeface="Times New Roman"/>
                <a:cs typeface="Times New Roman"/>
              </a:rPr>
              <a:t>e</a:t>
            </a:r>
            <a:r>
              <a:rPr sz="2500" spc="-5" dirty="0">
                <a:latin typeface="Times New Roman"/>
                <a:cs typeface="Times New Roman"/>
              </a:rPr>
              <a:t>r</a:t>
            </a:r>
            <a:r>
              <a:rPr sz="2500" dirty="0">
                <a:latin typeface="Times New Roman"/>
                <a:cs typeface="Times New Roman"/>
              </a:rPr>
              <a:t>a</a:t>
            </a:r>
            <a:r>
              <a:rPr sz="2500" spc="-5" dirty="0">
                <a:latin typeface="Times New Roman"/>
                <a:cs typeface="Times New Roman"/>
              </a:rPr>
              <a:t>te</a:t>
            </a:r>
            <a:r>
              <a:rPr sz="2500" dirty="0">
                <a:latin typeface="Times New Roman"/>
                <a:cs typeface="Times New Roman"/>
              </a:rPr>
              <a:t>	</a:t>
            </a:r>
            <a:r>
              <a:rPr sz="2500" spc="-5" dirty="0">
                <a:latin typeface="Times New Roman"/>
                <a:cs typeface="Times New Roman"/>
              </a:rPr>
              <a:t>a</a:t>
            </a:r>
            <a:r>
              <a:rPr sz="2500" dirty="0">
                <a:latin typeface="Times New Roman"/>
                <a:cs typeface="Times New Roman"/>
              </a:rPr>
              <a:t>	</a:t>
            </a:r>
            <a:r>
              <a:rPr sz="2500" spc="-5" dirty="0">
                <a:latin typeface="Times New Roman"/>
                <a:cs typeface="Times New Roman"/>
              </a:rPr>
              <a:t>pla</a:t>
            </a:r>
            <a:r>
              <a:rPr sz="2500" dirty="0">
                <a:latin typeface="Times New Roman"/>
                <a:cs typeface="Times New Roman"/>
              </a:rPr>
              <a:t>y</a:t>
            </a:r>
            <a:r>
              <a:rPr sz="2500" spc="-5" dirty="0">
                <a:latin typeface="Times New Roman"/>
                <a:cs typeface="Times New Roman"/>
              </a:rPr>
              <a:t>li</a:t>
            </a:r>
            <a:r>
              <a:rPr sz="2500" spc="10" dirty="0">
                <a:latin typeface="Times New Roman"/>
                <a:cs typeface="Times New Roman"/>
              </a:rPr>
              <a:t>s</a:t>
            </a:r>
            <a:r>
              <a:rPr sz="2500" spc="-5" dirty="0">
                <a:latin typeface="Times New Roman"/>
                <a:cs typeface="Times New Roman"/>
              </a:rPr>
              <a:t>t</a:t>
            </a:r>
            <a:r>
              <a:rPr sz="2500" dirty="0">
                <a:latin typeface="Times New Roman"/>
                <a:cs typeface="Times New Roman"/>
              </a:rPr>
              <a:t>	</a:t>
            </a:r>
            <a:r>
              <a:rPr sz="2500" spc="5" dirty="0">
                <a:latin typeface="Times New Roman"/>
                <a:cs typeface="Times New Roman"/>
              </a:rPr>
              <a:t>b</a:t>
            </a:r>
            <a:r>
              <a:rPr sz="2500" spc="-5" dirty="0">
                <a:latin typeface="Times New Roman"/>
                <a:cs typeface="Times New Roman"/>
              </a:rPr>
              <a:t>a</a:t>
            </a:r>
            <a:r>
              <a:rPr sz="2500" dirty="0">
                <a:latin typeface="Times New Roman"/>
                <a:cs typeface="Times New Roman"/>
              </a:rPr>
              <a:t>s</a:t>
            </a:r>
            <a:r>
              <a:rPr sz="2500" spc="-5" dirty="0">
                <a:latin typeface="Times New Roman"/>
                <a:cs typeface="Times New Roman"/>
              </a:rPr>
              <a:t>ed</a:t>
            </a:r>
            <a:r>
              <a:rPr sz="2500" dirty="0">
                <a:latin typeface="Times New Roman"/>
                <a:cs typeface="Times New Roman"/>
              </a:rPr>
              <a:t>	</a:t>
            </a:r>
            <a:r>
              <a:rPr sz="2500" spc="5" dirty="0">
                <a:latin typeface="Times New Roman"/>
                <a:cs typeface="Times New Roman"/>
              </a:rPr>
              <a:t>o</a:t>
            </a:r>
            <a:r>
              <a:rPr sz="2500" spc="-5" dirty="0">
                <a:latin typeface="Times New Roman"/>
                <a:cs typeface="Times New Roman"/>
              </a:rPr>
              <a:t>n</a:t>
            </a:r>
            <a:r>
              <a:rPr sz="2500" dirty="0">
                <a:latin typeface="Times New Roman"/>
                <a:cs typeface="Times New Roman"/>
              </a:rPr>
              <a:t>	</a:t>
            </a:r>
            <a:r>
              <a:rPr sz="2500" spc="-5" dirty="0">
                <a:latin typeface="Times New Roman"/>
                <a:cs typeface="Times New Roman"/>
              </a:rPr>
              <a:t>c</a:t>
            </a:r>
            <a:r>
              <a:rPr sz="2500" dirty="0">
                <a:latin typeface="Times New Roman"/>
                <a:cs typeface="Times New Roman"/>
              </a:rPr>
              <a:t>urr</a:t>
            </a:r>
            <a:r>
              <a:rPr sz="2500" spc="-5" dirty="0">
                <a:latin typeface="Times New Roman"/>
                <a:cs typeface="Times New Roman"/>
              </a:rPr>
              <a:t>ent</a:t>
            </a:r>
            <a:r>
              <a:rPr sz="2500" dirty="0">
                <a:latin typeface="Times New Roman"/>
                <a:cs typeface="Times New Roman"/>
              </a:rPr>
              <a:t>	</a:t>
            </a:r>
            <a:r>
              <a:rPr sz="2500" spc="10" dirty="0">
                <a:latin typeface="Times New Roman"/>
                <a:cs typeface="Times New Roman"/>
              </a:rPr>
              <a:t>e</a:t>
            </a:r>
            <a:r>
              <a:rPr sz="2500" spc="-15" dirty="0">
                <a:latin typeface="Times New Roman"/>
                <a:cs typeface="Times New Roman"/>
              </a:rPr>
              <a:t>m</a:t>
            </a:r>
            <a:r>
              <a:rPr sz="2500" spc="-5" dirty="0">
                <a:latin typeface="Times New Roman"/>
                <a:cs typeface="Times New Roman"/>
              </a:rPr>
              <a:t>o</a:t>
            </a:r>
            <a:r>
              <a:rPr sz="2500" spc="5" dirty="0">
                <a:latin typeface="Times New Roman"/>
                <a:cs typeface="Times New Roman"/>
              </a:rPr>
              <a:t>t</a:t>
            </a:r>
            <a:r>
              <a:rPr sz="2500" spc="-5" dirty="0">
                <a:latin typeface="Times New Roman"/>
                <a:cs typeface="Times New Roman"/>
              </a:rPr>
              <a:t>i</a:t>
            </a:r>
            <a:r>
              <a:rPr sz="2500" spc="5" dirty="0">
                <a:latin typeface="Times New Roman"/>
                <a:cs typeface="Times New Roman"/>
              </a:rPr>
              <a:t>o</a:t>
            </a:r>
            <a:r>
              <a:rPr sz="2500" spc="-5" dirty="0">
                <a:latin typeface="Times New Roman"/>
                <a:cs typeface="Times New Roman"/>
              </a:rPr>
              <a:t>nal</a:t>
            </a:r>
            <a:r>
              <a:rPr sz="2500" dirty="0">
                <a:latin typeface="Times New Roman"/>
                <a:cs typeface="Times New Roman"/>
              </a:rPr>
              <a:t>	</a:t>
            </a:r>
            <a:r>
              <a:rPr sz="2500" spc="-5" dirty="0">
                <a:latin typeface="Times New Roman"/>
                <a:cs typeface="Times New Roman"/>
              </a:rPr>
              <a:t>s</a:t>
            </a:r>
            <a:r>
              <a:rPr sz="2500" spc="5" dirty="0">
                <a:latin typeface="Times New Roman"/>
                <a:cs typeface="Times New Roman"/>
              </a:rPr>
              <a:t>t</a:t>
            </a:r>
            <a:r>
              <a:rPr sz="2500" spc="-5" dirty="0">
                <a:latin typeface="Times New Roman"/>
                <a:cs typeface="Times New Roman"/>
              </a:rPr>
              <a:t>a</a:t>
            </a:r>
            <a:r>
              <a:rPr sz="2500" dirty="0">
                <a:latin typeface="Times New Roman"/>
                <a:cs typeface="Times New Roman"/>
              </a:rPr>
              <a:t>t</a:t>
            </a:r>
            <a:r>
              <a:rPr sz="2500" spc="-5" dirty="0">
                <a:latin typeface="Times New Roman"/>
                <a:cs typeface="Times New Roman"/>
              </a:rPr>
              <a:t>e</a:t>
            </a:r>
            <a:r>
              <a:rPr sz="2500" dirty="0">
                <a:latin typeface="Times New Roman"/>
                <a:cs typeface="Times New Roman"/>
              </a:rPr>
              <a:t>	a</a:t>
            </a:r>
            <a:r>
              <a:rPr sz="2500" spc="-5" dirty="0">
                <a:latin typeface="Times New Roman"/>
                <a:cs typeface="Times New Roman"/>
              </a:rPr>
              <a:t>nd  behavior of the</a:t>
            </a:r>
            <a:r>
              <a:rPr sz="2500" spc="50" dirty="0">
                <a:latin typeface="Times New Roman"/>
                <a:cs typeface="Times New Roman"/>
              </a:rPr>
              <a:t> </a:t>
            </a:r>
            <a:r>
              <a:rPr sz="2500" spc="-5" dirty="0">
                <a:latin typeface="Times New Roman"/>
                <a:cs typeface="Times New Roman"/>
              </a:rPr>
              <a:t>user.</a:t>
            </a:r>
            <a:endParaRPr sz="25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52807"/>
            <a:ext cx="8023859" cy="4104004"/>
          </a:xfrm>
          <a:prstGeom prst="rect">
            <a:avLst/>
          </a:prstGeom>
        </p:spPr>
        <p:txBody>
          <a:bodyPr vert="horz" wrap="square" lIns="0" tIns="13335" rIns="0" bIns="0" rtlCol="0">
            <a:spAutoFit/>
          </a:bodyPr>
          <a:lstStyle/>
          <a:p>
            <a:pPr marL="355600" marR="5080" indent="-342900" algn="just">
              <a:lnSpc>
                <a:spcPct val="150000"/>
              </a:lnSpc>
              <a:spcBef>
                <a:spcPts val="105"/>
              </a:spcBef>
              <a:buFont typeface="Arial"/>
              <a:buChar char="•"/>
              <a:tabLst>
                <a:tab pos="355600" algn="l"/>
              </a:tabLst>
            </a:pPr>
            <a:r>
              <a:rPr sz="2500" spc="-5" dirty="0">
                <a:latin typeface="Times New Roman"/>
                <a:cs typeface="Times New Roman"/>
              </a:rPr>
              <a:t>The </a:t>
            </a:r>
            <a:r>
              <a:rPr sz="2500" dirty="0">
                <a:latin typeface="Times New Roman"/>
                <a:cs typeface="Times New Roman"/>
              </a:rPr>
              <a:t>introduction </a:t>
            </a:r>
            <a:r>
              <a:rPr sz="2500" spc="-5" dirty="0">
                <a:latin typeface="Times New Roman"/>
                <a:cs typeface="Times New Roman"/>
              </a:rPr>
              <a:t>of </a:t>
            </a:r>
            <a:r>
              <a:rPr lang="en-IN" sz="2500" spc="-5" dirty="0">
                <a:latin typeface="Times New Roman"/>
                <a:cs typeface="Times New Roman"/>
              </a:rPr>
              <a:t>Facial</a:t>
            </a:r>
            <a:r>
              <a:rPr sz="2500" spc="-5" dirty="0">
                <a:latin typeface="Times New Roman"/>
                <a:cs typeface="Times New Roman"/>
              </a:rPr>
              <a:t> Emotion Recognition (</a:t>
            </a:r>
            <a:r>
              <a:rPr lang="en-IN" sz="2500" spc="-5" dirty="0">
                <a:latin typeface="Times New Roman"/>
                <a:cs typeface="Times New Roman"/>
              </a:rPr>
              <a:t>F</a:t>
            </a:r>
            <a:r>
              <a:rPr sz="2500" spc="-5" dirty="0">
                <a:latin typeface="Times New Roman"/>
                <a:cs typeface="Times New Roman"/>
              </a:rPr>
              <a:t>ER) and  Music Information Retrieval (MIR) in the traditional music  players provided automatically parsing the playlist based on  various classes of emotions and</a:t>
            </a:r>
            <a:r>
              <a:rPr sz="2500" spc="105" dirty="0">
                <a:latin typeface="Times New Roman"/>
                <a:cs typeface="Times New Roman"/>
              </a:rPr>
              <a:t> </a:t>
            </a:r>
            <a:r>
              <a:rPr sz="2500" spc="-5" dirty="0">
                <a:latin typeface="Times New Roman"/>
                <a:cs typeface="Times New Roman"/>
              </a:rPr>
              <a:t>moods.</a:t>
            </a:r>
            <a:endParaRPr sz="2500" dirty="0">
              <a:latin typeface="Times New Roman"/>
              <a:cs typeface="Times New Roman"/>
            </a:endParaRPr>
          </a:p>
          <a:p>
            <a:pPr marL="355600" marR="313690" indent="-342900">
              <a:lnSpc>
                <a:spcPct val="150000"/>
              </a:lnSpc>
              <a:spcBef>
                <a:spcPts val="605"/>
              </a:spcBef>
              <a:buFont typeface="Arial"/>
              <a:buChar char="•"/>
              <a:tabLst>
                <a:tab pos="354965" algn="l"/>
                <a:tab pos="355600" algn="l"/>
              </a:tabLst>
            </a:pPr>
            <a:r>
              <a:rPr sz="2500" spc="-5" dirty="0">
                <a:latin typeface="Times New Roman"/>
                <a:cs typeface="Times New Roman"/>
              </a:rPr>
              <a:t>Facial expression is the </a:t>
            </a:r>
            <a:r>
              <a:rPr sz="2500" spc="-10" dirty="0">
                <a:latin typeface="Times New Roman"/>
                <a:cs typeface="Times New Roman"/>
              </a:rPr>
              <a:t>most </a:t>
            </a:r>
            <a:r>
              <a:rPr sz="2500" spc="-5" dirty="0">
                <a:latin typeface="Times New Roman"/>
                <a:cs typeface="Times New Roman"/>
              </a:rPr>
              <a:t>ancient and natural way of  expressing feelings, emotions and </a:t>
            </a:r>
            <a:r>
              <a:rPr sz="2500" spc="-10" dirty="0">
                <a:latin typeface="Times New Roman"/>
                <a:cs typeface="Times New Roman"/>
              </a:rPr>
              <a:t>mood </a:t>
            </a:r>
            <a:r>
              <a:rPr sz="2500" spc="-5" dirty="0">
                <a:latin typeface="Times New Roman"/>
                <a:cs typeface="Times New Roman"/>
              </a:rPr>
              <a:t>and its algorithm  requires less computational, time, and</a:t>
            </a:r>
            <a:r>
              <a:rPr sz="2500" spc="220" dirty="0">
                <a:latin typeface="Times New Roman"/>
                <a:cs typeface="Times New Roman"/>
              </a:rPr>
              <a:t> </a:t>
            </a:r>
            <a:r>
              <a:rPr sz="2500" spc="-5" dirty="0">
                <a:latin typeface="Times New Roman"/>
                <a:cs typeface="Times New Roman"/>
              </a:rPr>
              <a:t>cost.</a:t>
            </a:r>
            <a:endParaRPr sz="2500" dirty="0">
              <a:latin typeface="Times New Roman"/>
              <a:cs typeface="Times New Roman"/>
            </a:endParaRPr>
          </a:p>
        </p:txBody>
      </p:sp>
      <p:sp>
        <p:nvSpPr>
          <p:cNvPr id="4" name="object 4"/>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7</a:t>
            </a:fld>
            <a:endParaRPr sz="1000">
              <a:latin typeface="Arial"/>
              <a:cs typeface="Arial"/>
            </a:endParaRPr>
          </a:p>
        </p:txBody>
      </p:sp>
      <p:sp>
        <p:nvSpPr>
          <p:cNvPr id="3" name="object 3"/>
          <p:cNvSpPr txBox="1">
            <a:spLocks noGrp="1"/>
          </p:cNvSpPr>
          <p:nvPr>
            <p:ph type="title"/>
          </p:nvPr>
        </p:nvSpPr>
        <p:spPr>
          <a:xfrm>
            <a:off x="535940" y="478663"/>
            <a:ext cx="1673860" cy="696595"/>
          </a:xfrm>
          <a:prstGeom prst="rect">
            <a:avLst/>
          </a:prstGeom>
        </p:spPr>
        <p:txBody>
          <a:bodyPr vert="horz" wrap="square" lIns="0" tIns="13335" rIns="0" bIns="0" rtlCol="0">
            <a:spAutoFit/>
          </a:bodyPr>
          <a:lstStyle/>
          <a:p>
            <a:pPr marL="12700">
              <a:lnSpc>
                <a:spcPct val="100000"/>
              </a:lnSpc>
              <a:spcBef>
                <a:spcPts val="105"/>
              </a:spcBef>
            </a:pPr>
            <a:r>
              <a:rPr sz="4400" dirty="0"/>
              <a:t>Co</a:t>
            </a:r>
            <a:r>
              <a:rPr sz="4400" spc="5" dirty="0"/>
              <a:t>n</a:t>
            </a:r>
            <a:r>
              <a:rPr sz="4400" dirty="0"/>
              <a:t>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8663"/>
            <a:ext cx="3552825" cy="696595"/>
          </a:xfrm>
          <a:prstGeom prst="rect">
            <a:avLst/>
          </a:prstGeom>
        </p:spPr>
        <p:txBody>
          <a:bodyPr vert="horz" wrap="square" lIns="0" tIns="13335" rIns="0" bIns="0" rtlCol="0">
            <a:spAutoFit/>
          </a:bodyPr>
          <a:lstStyle/>
          <a:p>
            <a:pPr marL="12700">
              <a:lnSpc>
                <a:spcPct val="100000"/>
              </a:lnSpc>
              <a:spcBef>
                <a:spcPts val="105"/>
              </a:spcBef>
            </a:pPr>
            <a:r>
              <a:rPr sz="4400" dirty="0"/>
              <a:t>Emotion</a:t>
            </a:r>
            <a:r>
              <a:rPr sz="4400" spc="-75" dirty="0"/>
              <a:t> </a:t>
            </a:r>
            <a:r>
              <a:rPr sz="4400" dirty="0"/>
              <a:t>Basics</a:t>
            </a:r>
          </a:p>
        </p:txBody>
      </p:sp>
      <p:sp>
        <p:nvSpPr>
          <p:cNvPr id="4" name="object 4"/>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8</a:t>
            </a:fld>
            <a:endParaRPr sz="1000">
              <a:latin typeface="Arial"/>
              <a:cs typeface="Arial"/>
            </a:endParaRPr>
          </a:p>
        </p:txBody>
      </p:sp>
      <p:sp>
        <p:nvSpPr>
          <p:cNvPr id="3" name="object 3"/>
          <p:cNvSpPr txBox="1"/>
          <p:nvPr/>
        </p:nvSpPr>
        <p:spPr>
          <a:xfrm>
            <a:off x="535940" y="1552807"/>
            <a:ext cx="7849870" cy="2961005"/>
          </a:xfrm>
          <a:prstGeom prst="rect">
            <a:avLst/>
          </a:prstGeom>
        </p:spPr>
        <p:txBody>
          <a:bodyPr vert="horz" wrap="square" lIns="0" tIns="13335" rIns="0" bIns="0" rtlCol="0">
            <a:spAutoFit/>
          </a:bodyPr>
          <a:lstStyle/>
          <a:p>
            <a:pPr marL="355600" marR="137160" indent="-342900">
              <a:lnSpc>
                <a:spcPct val="150100"/>
              </a:lnSpc>
              <a:spcBef>
                <a:spcPts val="105"/>
              </a:spcBef>
              <a:buFont typeface="Arial"/>
              <a:buChar char="•"/>
              <a:tabLst>
                <a:tab pos="354965" algn="l"/>
                <a:tab pos="355600" algn="l"/>
              </a:tabLst>
            </a:pPr>
            <a:r>
              <a:rPr sz="2500" spc="-5" dirty="0">
                <a:latin typeface="Times New Roman"/>
                <a:cs typeface="Times New Roman"/>
              </a:rPr>
              <a:t>The facial expressions categorize into 5 different of facial  expressions like anger, joy, surprise, sad, and</a:t>
            </a:r>
            <a:r>
              <a:rPr sz="2500" spc="265" dirty="0">
                <a:latin typeface="Times New Roman"/>
                <a:cs typeface="Times New Roman"/>
              </a:rPr>
              <a:t> </a:t>
            </a:r>
            <a:r>
              <a:rPr sz="2500" spc="-10" dirty="0">
                <a:latin typeface="Times New Roman"/>
                <a:cs typeface="Times New Roman"/>
              </a:rPr>
              <a:t>excitement.</a:t>
            </a:r>
            <a:endParaRPr sz="2500">
              <a:latin typeface="Times New Roman"/>
              <a:cs typeface="Times New Roman"/>
            </a:endParaRPr>
          </a:p>
          <a:p>
            <a:pPr marL="355600" marR="5080" indent="-342900" algn="just">
              <a:lnSpc>
                <a:spcPct val="150000"/>
              </a:lnSpc>
              <a:spcBef>
                <a:spcPts val="600"/>
              </a:spcBef>
              <a:buFont typeface="Arial"/>
              <a:buChar char="•"/>
              <a:tabLst>
                <a:tab pos="355600" algn="l"/>
              </a:tabLst>
            </a:pPr>
            <a:r>
              <a:rPr sz="2500" spc="-5" dirty="0">
                <a:latin typeface="Times New Roman"/>
                <a:cs typeface="Times New Roman"/>
              </a:rPr>
              <a:t>An emotion </a:t>
            </a:r>
            <a:r>
              <a:rPr sz="2500" spc="-10" dirty="0">
                <a:latin typeface="Times New Roman"/>
                <a:cs typeface="Times New Roman"/>
              </a:rPr>
              <a:t>model </a:t>
            </a:r>
            <a:r>
              <a:rPr sz="2500" spc="-5" dirty="0">
                <a:latin typeface="Times New Roman"/>
                <a:cs typeface="Times New Roman"/>
              </a:rPr>
              <a:t>is proposed that classifies a song based  on any of the 7 classes of emotions viz sad, joy-anger, joy-  surprise, joy-excitement, joy, anger, and</a:t>
            </a:r>
            <a:r>
              <a:rPr sz="2500" spc="170" dirty="0">
                <a:latin typeface="Times New Roman"/>
                <a:cs typeface="Times New Roman"/>
              </a:rPr>
              <a:t> </a:t>
            </a:r>
            <a:r>
              <a:rPr sz="2500" spc="-5" dirty="0">
                <a:latin typeface="Times New Roman"/>
                <a:cs typeface="Times New Roman"/>
              </a:rPr>
              <a:t>sad-anger.</a:t>
            </a:r>
            <a:endParaRPr sz="2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1042"/>
            <a:ext cx="2977515" cy="711200"/>
          </a:xfrm>
          <a:prstGeom prst="rect">
            <a:avLst/>
          </a:prstGeom>
        </p:spPr>
        <p:txBody>
          <a:bodyPr vert="horz" wrap="square" lIns="0" tIns="12700" rIns="0" bIns="0" rtlCol="0">
            <a:spAutoFit/>
          </a:bodyPr>
          <a:lstStyle/>
          <a:p>
            <a:pPr marL="12700">
              <a:lnSpc>
                <a:spcPct val="100000"/>
              </a:lnSpc>
              <a:spcBef>
                <a:spcPts val="100"/>
              </a:spcBef>
            </a:pPr>
            <a:r>
              <a:rPr dirty="0"/>
              <a:t>Requirement</a:t>
            </a:r>
          </a:p>
        </p:txBody>
      </p:sp>
      <p:sp>
        <p:nvSpPr>
          <p:cNvPr id="4" name="object 4"/>
          <p:cNvSpPr txBox="1"/>
          <p:nvPr/>
        </p:nvSpPr>
        <p:spPr>
          <a:xfrm>
            <a:off x="8499602" y="6291573"/>
            <a:ext cx="121285" cy="167005"/>
          </a:xfrm>
          <a:prstGeom prst="rect">
            <a:avLst/>
          </a:prstGeom>
        </p:spPr>
        <p:txBody>
          <a:bodyPr vert="horz" wrap="square" lIns="0" tIns="0" rIns="0" bIns="0" rtlCol="0">
            <a:spAutoFit/>
          </a:bodyPr>
          <a:lstStyle/>
          <a:p>
            <a:pPr marL="25400">
              <a:lnSpc>
                <a:spcPct val="100000"/>
              </a:lnSpc>
            </a:pPr>
            <a:fld id="{81D60167-4931-47E6-BA6A-407CBD079E47}" type="slidenum">
              <a:rPr sz="1000" spc="-5" dirty="0">
                <a:latin typeface="Arial"/>
                <a:cs typeface="Arial"/>
              </a:rPr>
              <a:t>9</a:t>
            </a:fld>
            <a:endParaRPr sz="1000">
              <a:latin typeface="Arial"/>
              <a:cs typeface="Arial"/>
            </a:endParaRPr>
          </a:p>
        </p:txBody>
      </p:sp>
      <p:sp>
        <p:nvSpPr>
          <p:cNvPr id="3" name="object 3"/>
          <p:cNvSpPr txBox="1"/>
          <p:nvPr/>
        </p:nvSpPr>
        <p:spPr>
          <a:xfrm>
            <a:off x="535940" y="1744420"/>
            <a:ext cx="7963662" cy="3818353"/>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lang="en-IN" sz="3200" spc="-5" dirty="0">
                <a:latin typeface="Times New Roman"/>
                <a:cs typeface="Times New Roman"/>
              </a:rPr>
              <a:t>Take Image </a:t>
            </a:r>
          </a:p>
          <a:p>
            <a:pPr marL="355600" indent="-342900">
              <a:lnSpc>
                <a:spcPct val="100000"/>
              </a:lnSpc>
              <a:spcBef>
                <a:spcPts val="95"/>
              </a:spcBef>
              <a:buFont typeface="Arial"/>
              <a:buChar char="•"/>
              <a:tabLst>
                <a:tab pos="354965" algn="l"/>
                <a:tab pos="355600" algn="l"/>
              </a:tabLst>
            </a:pPr>
            <a:r>
              <a:rPr lang="en-IN" sz="3200" spc="-5" dirty="0">
                <a:latin typeface="Times New Roman"/>
                <a:cs typeface="Times New Roman"/>
              </a:rPr>
              <a:t>Face Detection and </a:t>
            </a:r>
            <a:r>
              <a:rPr sz="3200" spc="-5" dirty="0">
                <a:latin typeface="Times New Roman"/>
                <a:cs typeface="Times New Roman"/>
              </a:rPr>
              <a:t>Track</a:t>
            </a:r>
            <a:r>
              <a:rPr lang="en-IN" sz="3200" spc="-5" dirty="0" err="1">
                <a:latin typeface="Times New Roman"/>
                <a:cs typeface="Times New Roman"/>
              </a:rPr>
              <a:t>ing</a:t>
            </a:r>
            <a:r>
              <a:rPr lang="en-IN" sz="3200" spc="-5" dirty="0">
                <a:latin typeface="Times New Roman"/>
                <a:cs typeface="Times New Roman"/>
              </a:rPr>
              <a:t> </a:t>
            </a:r>
            <a:r>
              <a:rPr sz="3200" spc="-5" dirty="0">
                <a:latin typeface="Times New Roman"/>
                <a:cs typeface="Times New Roman"/>
              </a:rPr>
              <a:t>User</a:t>
            </a:r>
            <a:r>
              <a:rPr sz="3200" spc="35" dirty="0">
                <a:latin typeface="Times New Roman"/>
                <a:cs typeface="Times New Roman"/>
              </a:rPr>
              <a:t> </a:t>
            </a:r>
            <a:r>
              <a:rPr sz="3200" spc="-5" dirty="0">
                <a:latin typeface="Times New Roman"/>
                <a:cs typeface="Times New Roman"/>
              </a:rPr>
              <a:t>Emotion</a:t>
            </a:r>
            <a:endParaRPr sz="3200" dirty="0">
              <a:latin typeface="Times New Roman"/>
              <a:cs typeface="Times New Roman"/>
            </a:endParaRPr>
          </a:p>
          <a:p>
            <a:pPr marL="355600" marR="5080" indent="-342900">
              <a:lnSpc>
                <a:spcPct val="150000"/>
              </a:lnSpc>
              <a:spcBef>
                <a:spcPts val="605"/>
              </a:spcBef>
              <a:buFont typeface="Arial"/>
              <a:buChar char="•"/>
              <a:tabLst>
                <a:tab pos="354965" algn="l"/>
                <a:tab pos="355600" algn="l"/>
              </a:tabLst>
            </a:pPr>
            <a:r>
              <a:rPr sz="3200" spc="-5" dirty="0">
                <a:latin typeface="Times New Roman"/>
                <a:cs typeface="Times New Roman"/>
              </a:rPr>
              <a:t>Recommend by Sorting playlist based on </a:t>
            </a:r>
            <a:r>
              <a:rPr sz="3200" dirty="0">
                <a:latin typeface="Times New Roman"/>
                <a:cs typeface="Times New Roman"/>
              </a:rPr>
              <a:t>user’s </a:t>
            </a:r>
            <a:r>
              <a:rPr sz="3200" spc="-5" dirty="0">
                <a:latin typeface="Times New Roman"/>
                <a:cs typeface="Times New Roman"/>
              </a:rPr>
              <a:t>current  emotion</a:t>
            </a:r>
            <a:endParaRPr sz="3200" dirty="0">
              <a:latin typeface="Times New Roman"/>
              <a:cs typeface="Times New Roman"/>
            </a:endParaRPr>
          </a:p>
          <a:p>
            <a:pPr marL="355600" indent="-342900">
              <a:lnSpc>
                <a:spcPct val="100000"/>
              </a:lnSpc>
              <a:spcBef>
                <a:spcPts val="2100"/>
              </a:spcBef>
              <a:buFont typeface="Arial"/>
              <a:buChar char="•"/>
              <a:tabLst>
                <a:tab pos="354965" algn="l"/>
                <a:tab pos="355600" algn="l"/>
              </a:tabLst>
            </a:pPr>
            <a:r>
              <a:rPr sz="3200" spc="-5" dirty="0">
                <a:latin typeface="Times New Roman"/>
                <a:cs typeface="Times New Roman"/>
              </a:rPr>
              <a:t>Sort songs by </a:t>
            </a:r>
            <a:r>
              <a:rPr lang="en-IN" sz="3200" spc="-5" dirty="0">
                <a:latin typeface="Times New Roman"/>
                <a:cs typeface="Times New Roman"/>
              </a:rPr>
              <a:t>User Relevancy Preference or play a random song as per emotion category.</a:t>
            </a:r>
            <a:endParaRPr sz="3200" spc="-5"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1655</Words>
  <Application>Microsoft Office PowerPoint</Application>
  <PresentationFormat>On-screen Show (4:3)</PresentationFormat>
  <Paragraphs>124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Rounded MT Bold</vt:lpstr>
      <vt:lpstr>Baskerville Old Face</vt:lpstr>
      <vt:lpstr>Calibri</vt:lpstr>
      <vt:lpstr>Times New Roman</vt:lpstr>
      <vt:lpstr>Office Theme</vt:lpstr>
      <vt:lpstr>EMO PLAYER The emotion based music player</vt:lpstr>
      <vt:lpstr>  GUIDED BY:-   Dr. Sudheep Elayidom              Professor   Division of Computer Science and Engineering      Group Members : -     Gurudatt Kumar(12170030)     Kumar Gaurav(12170039)     Manish Kr Chaudhary(12170041) </vt:lpstr>
      <vt:lpstr>ABSTRACT</vt:lpstr>
      <vt:lpstr>Cont…</vt:lpstr>
      <vt:lpstr>Cont…</vt:lpstr>
      <vt:lpstr>INTRODUCTION</vt:lpstr>
      <vt:lpstr>Cont…</vt:lpstr>
      <vt:lpstr>Emotion Basics</vt:lpstr>
      <vt:lpstr>Requirement</vt:lpstr>
      <vt:lpstr>PowerPoint Presentation</vt:lpstr>
      <vt:lpstr>PowerPoint Presentation</vt:lpstr>
      <vt:lpstr>METHODOLOGY</vt:lpstr>
      <vt:lpstr>Emotion extraction module</vt:lpstr>
      <vt:lpstr>Haar Cascade Algorithm</vt:lpstr>
      <vt:lpstr>PowerPoint Presentation</vt:lpstr>
      <vt:lpstr>PowerPoint Presentation</vt:lpstr>
      <vt:lpstr>7 Types</vt:lpstr>
      <vt:lpstr>PowerPoint Presentation</vt:lpstr>
      <vt:lpstr>Facial features extraction and classification</vt:lpstr>
      <vt:lpstr>Cont.….</vt:lpstr>
      <vt:lpstr>PowerPoint Presentation</vt:lpstr>
      <vt:lpstr>PowerPoint Presentation</vt:lpstr>
      <vt:lpstr>Recommended Kernel Function</vt:lpstr>
      <vt:lpstr>Reason for Using Sigmoid kernel</vt:lpstr>
      <vt:lpstr>Training Data Set</vt:lpstr>
      <vt:lpstr>C-SVM </vt:lpstr>
      <vt:lpstr>Emotion-Audio recognition module</vt:lpstr>
      <vt:lpstr>Mapping of Facial and Audio features</vt:lpstr>
      <vt:lpstr>CONCLUSION</vt:lpstr>
      <vt:lpstr>FUTURE SCOPE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 PLAYER The emotion based music player</dc:title>
  <dc:creator>Manish Kumar</dc:creator>
  <cp:lastModifiedBy>Manish Kumar</cp:lastModifiedBy>
  <cp:revision>26</cp:revision>
  <dcterms:created xsi:type="dcterms:W3CDTF">2019-11-28T12:17:21Z</dcterms:created>
  <dcterms:modified xsi:type="dcterms:W3CDTF">2019-11-29T07:16:09Z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2016-02-10T00:00:00Z</vt:filetime>
  </property>
  <property fmtid="{D5CDD505-2E9C-101B-9397-08002B2CF9AE}" pid="3" name="Creator">
    <vt:lpwstr>Microsoft® PowerPoint® 2013</vt:lpwstr>
  </property>
  <property fmtid="{D5CDD505-2E9C-101B-9397-08002B2CF9AE}" pid="4" name="LastSaved">
    <vt:filetime>2019-11-28T00:00:00Z</vt:filetime>
  </property>
</Properties>
</file>