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8"/>
  </p:notesMasterIdLst>
  <p:sldIdLst>
    <p:sldId id="303" r:id="rId2"/>
    <p:sldId id="485" r:id="rId3"/>
    <p:sldId id="474" r:id="rId4"/>
    <p:sldId id="257" r:id="rId5"/>
    <p:sldId id="258" r:id="rId6"/>
    <p:sldId id="259" r:id="rId7"/>
    <p:sldId id="260" r:id="rId8"/>
    <p:sldId id="261" r:id="rId9"/>
    <p:sldId id="262" r:id="rId10"/>
    <p:sldId id="263" r:id="rId11"/>
    <p:sldId id="264" r:id="rId12"/>
    <p:sldId id="266" r:id="rId13"/>
    <p:sldId id="484" r:id="rId14"/>
    <p:sldId id="272" r:id="rId15"/>
    <p:sldId id="273" r:id="rId16"/>
    <p:sldId id="274" r:id="rId17"/>
    <p:sldId id="275" r:id="rId18"/>
    <p:sldId id="276" r:id="rId19"/>
    <p:sldId id="277" r:id="rId20"/>
    <p:sldId id="280" r:id="rId21"/>
    <p:sldId id="281" r:id="rId22"/>
    <p:sldId id="283" r:id="rId23"/>
    <p:sldId id="282" r:id="rId24"/>
    <p:sldId id="284" r:id="rId25"/>
    <p:sldId id="285" r:id="rId26"/>
    <p:sldId id="286" r:id="rId27"/>
    <p:sldId id="287" r:id="rId28"/>
    <p:sldId id="483" r:id="rId29"/>
    <p:sldId id="288" r:id="rId30"/>
    <p:sldId id="486" r:id="rId31"/>
    <p:sldId id="293" r:id="rId32"/>
    <p:sldId id="290" r:id="rId33"/>
    <p:sldId id="291" r:id="rId34"/>
    <p:sldId id="292" r:id="rId35"/>
    <p:sldId id="294" r:id="rId36"/>
    <p:sldId id="296" r:id="rId37"/>
    <p:sldId id="297" r:id="rId38"/>
    <p:sldId id="298" r:id="rId39"/>
    <p:sldId id="300" r:id="rId40"/>
    <p:sldId id="299" r:id="rId41"/>
    <p:sldId id="301" r:id="rId42"/>
    <p:sldId id="302" r:id="rId43"/>
    <p:sldId id="304" r:id="rId44"/>
    <p:sldId id="305" r:id="rId45"/>
    <p:sldId id="306" r:id="rId46"/>
    <p:sldId id="307" r:id="rId47"/>
    <p:sldId id="308" r:id="rId48"/>
    <p:sldId id="309" r:id="rId49"/>
    <p:sldId id="502" r:id="rId50"/>
    <p:sldId id="310" r:id="rId51"/>
    <p:sldId id="311" r:id="rId52"/>
    <p:sldId id="312" r:id="rId53"/>
    <p:sldId id="313" r:id="rId54"/>
    <p:sldId id="495" r:id="rId55"/>
    <p:sldId id="496" r:id="rId56"/>
    <p:sldId id="498" r:id="rId57"/>
    <p:sldId id="497" r:id="rId58"/>
    <p:sldId id="499" r:id="rId59"/>
    <p:sldId id="500" r:id="rId60"/>
    <p:sldId id="501" r:id="rId61"/>
    <p:sldId id="314" r:id="rId62"/>
    <p:sldId id="316" r:id="rId63"/>
    <p:sldId id="320" r:id="rId64"/>
    <p:sldId id="317" r:id="rId65"/>
    <p:sldId id="318" r:id="rId66"/>
    <p:sldId id="319" r:id="rId67"/>
    <p:sldId id="379" r:id="rId68"/>
    <p:sldId id="380" r:id="rId69"/>
    <p:sldId id="487" r:id="rId70"/>
    <p:sldId id="381" r:id="rId71"/>
    <p:sldId id="489" r:id="rId72"/>
    <p:sldId id="315" r:id="rId73"/>
    <p:sldId id="488" r:id="rId74"/>
    <p:sldId id="321" r:id="rId75"/>
    <p:sldId id="326" r:id="rId76"/>
    <p:sldId id="322" r:id="rId77"/>
    <p:sldId id="323" r:id="rId78"/>
    <p:sldId id="289" r:id="rId79"/>
    <p:sldId id="327" r:id="rId80"/>
    <p:sldId id="324" r:id="rId81"/>
    <p:sldId id="328" r:id="rId82"/>
    <p:sldId id="329" r:id="rId83"/>
    <p:sldId id="330" r:id="rId84"/>
    <p:sldId id="331"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503" r:id="rId98"/>
    <p:sldId id="325" r:id="rId99"/>
    <p:sldId id="345" r:id="rId100"/>
    <p:sldId id="346" r:id="rId101"/>
    <p:sldId id="347" r:id="rId102"/>
    <p:sldId id="348" r:id="rId103"/>
    <p:sldId id="349" r:id="rId104"/>
    <p:sldId id="350" r:id="rId105"/>
    <p:sldId id="504" r:id="rId106"/>
    <p:sldId id="505" r:id="rId107"/>
    <p:sldId id="351" r:id="rId108"/>
    <p:sldId id="352" r:id="rId109"/>
    <p:sldId id="353" r:id="rId110"/>
    <p:sldId id="355" r:id="rId111"/>
    <p:sldId id="506" r:id="rId112"/>
    <p:sldId id="356" r:id="rId113"/>
    <p:sldId id="358" r:id="rId114"/>
    <p:sldId id="357" r:id="rId115"/>
    <p:sldId id="359" r:id="rId116"/>
    <p:sldId id="363" r:id="rId117"/>
    <p:sldId id="361" r:id="rId118"/>
    <p:sldId id="362" r:id="rId119"/>
    <p:sldId id="382" r:id="rId120"/>
    <p:sldId id="383" r:id="rId121"/>
    <p:sldId id="384" r:id="rId122"/>
    <p:sldId id="385" r:id="rId123"/>
    <p:sldId id="494" r:id="rId124"/>
    <p:sldId id="360" r:id="rId125"/>
    <p:sldId id="365" r:id="rId126"/>
    <p:sldId id="366" r:id="rId127"/>
    <p:sldId id="369" r:id="rId128"/>
    <p:sldId id="370" r:id="rId129"/>
    <p:sldId id="371" r:id="rId130"/>
    <p:sldId id="372" r:id="rId131"/>
    <p:sldId id="374" r:id="rId132"/>
    <p:sldId id="373" r:id="rId133"/>
    <p:sldId id="375" r:id="rId134"/>
    <p:sldId id="376" r:id="rId135"/>
    <p:sldId id="377" r:id="rId136"/>
    <p:sldId id="386" r:id="rId137"/>
    <p:sldId id="378" r:id="rId138"/>
    <p:sldId id="387" r:id="rId139"/>
    <p:sldId id="389" r:id="rId140"/>
    <p:sldId id="390" r:id="rId141"/>
    <p:sldId id="510" r:id="rId142"/>
    <p:sldId id="391" r:id="rId143"/>
    <p:sldId id="507" r:id="rId144"/>
    <p:sldId id="508" r:id="rId145"/>
    <p:sldId id="509" r:id="rId146"/>
    <p:sldId id="392" r:id="rId147"/>
    <p:sldId id="393" r:id="rId148"/>
    <p:sldId id="394" r:id="rId149"/>
    <p:sldId id="395" r:id="rId150"/>
    <p:sldId id="396" r:id="rId151"/>
    <p:sldId id="475" r:id="rId152"/>
    <p:sldId id="397" r:id="rId153"/>
    <p:sldId id="398"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18" r:id="rId174"/>
    <p:sldId id="419" r:id="rId175"/>
    <p:sldId id="420" r:id="rId176"/>
    <p:sldId id="421" r:id="rId177"/>
    <p:sldId id="422" r:id="rId178"/>
    <p:sldId id="423" r:id="rId179"/>
    <p:sldId id="424" r:id="rId180"/>
    <p:sldId id="425" r:id="rId181"/>
    <p:sldId id="427" r:id="rId182"/>
    <p:sldId id="426" r:id="rId183"/>
    <p:sldId id="428" r:id="rId184"/>
    <p:sldId id="429" r:id="rId185"/>
    <p:sldId id="430" r:id="rId186"/>
    <p:sldId id="431" r:id="rId187"/>
    <p:sldId id="432" r:id="rId188"/>
    <p:sldId id="511" r:id="rId189"/>
    <p:sldId id="433" r:id="rId190"/>
    <p:sldId id="434" r:id="rId191"/>
    <p:sldId id="435" r:id="rId192"/>
    <p:sldId id="436" r:id="rId193"/>
    <p:sldId id="437" r:id="rId194"/>
    <p:sldId id="439" r:id="rId195"/>
    <p:sldId id="438" r:id="rId196"/>
    <p:sldId id="442" r:id="rId197"/>
    <p:sldId id="478" r:id="rId198"/>
    <p:sldId id="443" r:id="rId199"/>
    <p:sldId id="444" r:id="rId200"/>
    <p:sldId id="446" r:id="rId201"/>
    <p:sldId id="453" r:id="rId202"/>
    <p:sldId id="447" r:id="rId203"/>
    <p:sldId id="449" r:id="rId204"/>
    <p:sldId id="448" r:id="rId205"/>
    <p:sldId id="450" r:id="rId206"/>
    <p:sldId id="451" r:id="rId207"/>
    <p:sldId id="452" r:id="rId208"/>
    <p:sldId id="459" r:id="rId209"/>
    <p:sldId id="454" r:id="rId210"/>
    <p:sldId id="461" r:id="rId211"/>
    <p:sldId id="456" r:id="rId212"/>
    <p:sldId id="458" r:id="rId213"/>
    <p:sldId id="457" r:id="rId214"/>
    <p:sldId id="460" r:id="rId215"/>
    <p:sldId id="490" r:id="rId216"/>
    <p:sldId id="466" r:id="rId217"/>
    <p:sldId id="467" r:id="rId218"/>
    <p:sldId id="462" r:id="rId219"/>
    <p:sldId id="463" r:id="rId220"/>
    <p:sldId id="464" r:id="rId221"/>
    <p:sldId id="465" r:id="rId222"/>
    <p:sldId id="468" r:id="rId223"/>
    <p:sldId id="469" r:id="rId224"/>
    <p:sldId id="471" r:id="rId225"/>
    <p:sldId id="472" r:id="rId226"/>
    <p:sldId id="491" r:id="rId227"/>
    <p:sldId id="473" r:id="rId228"/>
    <p:sldId id="492" r:id="rId229"/>
    <p:sldId id="477" r:id="rId230"/>
    <p:sldId id="493" r:id="rId231"/>
    <p:sldId id="470" r:id="rId232"/>
    <p:sldId id="479" r:id="rId233"/>
    <p:sldId id="481" r:id="rId234"/>
    <p:sldId id="480" r:id="rId235"/>
    <p:sldId id="482" r:id="rId236"/>
    <p:sldId id="476" r:id="rId237"/>
  </p:sldIdLst>
  <p:sldSz cx="9144000" cy="6858000" type="screen4x3"/>
  <p:notesSz cx="6858000" cy="9144000"/>
  <p:custShowLst>
    <p:custShow name="Custom Show 1"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37" autoAdjust="0"/>
    <p:restoredTop sz="94624" autoAdjust="0"/>
  </p:normalViewPr>
  <p:slideViewPr>
    <p:cSldViewPr>
      <p:cViewPr>
        <p:scale>
          <a:sx n="75" d="100"/>
          <a:sy n="75" d="100"/>
        </p:scale>
        <p:origin x="-1308" y="72"/>
      </p:cViewPr>
      <p:guideLst>
        <p:guide orient="horz" pos="2160"/>
        <p:guide pos="2880"/>
      </p:guideLst>
    </p:cSldViewPr>
  </p:slideViewPr>
  <p:outlineViewPr>
    <p:cViewPr>
      <p:scale>
        <a:sx n="33" d="100"/>
        <a:sy n="33" d="100"/>
      </p:scale>
      <p:origin x="0" y="11812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7A369-4EE2-4901-A707-25D4E0332408}" type="datetimeFigureOut">
              <a:rPr lang="en-US" smtClean="0"/>
              <a:pPr/>
              <a:t>4/9/2022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57411-1F62-4707-85A8-E58472F86EB7}"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5</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a</a:t>
            </a:r>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84</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a:t>
            </a:r>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85</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smtClean="0"/>
              <a:t>st</a:t>
            </a:r>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90</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t>
            </a:r>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118</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127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133</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134</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137</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a:t>
            </a:r>
            <a:endParaRPr lang="en-GB"/>
          </a:p>
        </p:txBody>
      </p:sp>
      <p:sp>
        <p:nvSpPr>
          <p:cNvPr id="4" name="Slide Number Placeholder 3"/>
          <p:cNvSpPr>
            <a:spLocks noGrp="1"/>
          </p:cNvSpPr>
          <p:nvPr>
            <p:ph type="sldNum" sz="quarter" idx="10"/>
          </p:nvPr>
        </p:nvSpPr>
        <p:spPr/>
        <p:txBody>
          <a:bodyPr/>
          <a:lstStyle/>
          <a:p>
            <a:fld id="{2F357411-1F62-4707-85A8-E58472F86EB7}" type="slidenum">
              <a:rPr lang="en-GB" smtClean="0"/>
              <a:pPr/>
              <a:t>149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8</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151</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160</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dh</a:t>
            </a:r>
            <a:endParaRPr lang="en-GB"/>
          </a:p>
        </p:txBody>
      </p:sp>
      <p:sp>
        <p:nvSpPr>
          <p:cNvPr id="4" name="Slide Number Placeholder 3"/>
          <p:cNvSpPr>
            <a:spLocks noGrp="1"/>
          </p:cNvSpPr>
          <p:nvPr>
            <p:ph type="sldNum" sz="quarter" idx="10"/>
          </p:nvPr>
        </p:nvSpPr>
        <p:spPr/>
        <p:txBody>
          <a:bodyPr/>
          <a:lstStyle/>
          <a:p>
            <a:fld id="{2F357411-1F62-4707-85A8-E58472F86EB7}" type="slidenum">
              <a:rPr lang="en-GB" smtClean="0"/>
              <a:pPr/>
              <a:t>194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202</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one</a:t>
            </a:r>
            <a:endParaRPr lang="en-GB"/>
          </a:p>
        </p:txBody>
      </p:sp>
      <p:sp>
        <p:nvSpPr>
          <p:cNvPr id="4" name="Slide Number Placeholder 3"/>
          <p:cNvSpPr>
            <a:spLocks noGrp="1"/>
          </p:cNvSpPr>
          <p:nvPr>
            <p:ph type="sldNum" sz="quarter" idx="10"/>
          </p:nvPr>
        </p:nvSpPr>
        <p:spPr/>
        <p:txBody>
          <a:bodyPr/>
          <a:lstStyle/>
          <a:p>
            <a:fld id="{2F357411-1F62-4707-85A8-E58472F86EB7}" type="slidenum">
              <a:rPr lang="en-GB" smtClean="0"/>
              <a:pPr/>
              <a:t>211</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229</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236</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12</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a:t>
            </a:r>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18</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21</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31</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44</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59</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F357411-1F62-4707-85A8-E58472F86EB7}" type="slidenum">
              <a:rPr lang="en-GB" smtClean="0"/>
              <a:pPr/>
              <a:t>76</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44101-3703-411B-A74F-78BA3B118225}" type="datetimeFigureOut">
              <a:rPr lang="en-US" smtClean="0"/>
              <a:pPr/>
              <a:t>4/9/2022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3BEC132-EC8E-4142-8964-D089A3EB68C9}"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44101-3703-411B-A74F-78BA3B118225}" type="datetimeFigureOut">
              <a:rPr lang="en-US" smtClean="0"/>
              <a:pPr/>
              <a:t>4/9/2022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EC132-EC8E-4142-8964-D089A3EB68C9}"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https://en.wikipedia.org/wiki/Social_science"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m/search?sxsrf=ACYBGNTnur0A7_USEwsS9L_kpA-kCywJJw:1572784922095&amp;q=positivism&amp;stick=H4sIAAAAAAAAAONgVuLUz9U3sLAwSYtfxMpVkF-cWZJZllmcCwD1NIdKGgAAAA&amp;sa=X&amp;ved=2ahUKEwjettu0iM7lAhUFIbcAHaCDAF0QmxMoATAZegQIDBAS&amp;sxsrf=ACYBGNTnur0A7_USEwsS9L_kpA-kCywJJw:1572784922095" TargetMode="External"/><Relationship Id="rId3" Type="http://schemas.openxmlformats.org/officeDocument/2006/relationships/hyperlink" Target="https://www.google.com/search?sxsrf=ACYBGNTnur0A7_USEwsS9L_kpA-kCywJJw:1572784922095&amp;q=Montpellier&amp;stick=H4sIAAAAAAAAAOPgE-LQz9U3qKoyKlMCs7IKjcy1xLKTrfQLUvMLclKBVFFxfp5VUn5R3iJWbt_8vJKC1JyczNQiAMaJCpY8AAAA&amp;sa=X&amp;ved=2ahUKEwjettu0iM7lAhUFIbcAHaCDAF0QmxMoATAWegQIDBAH&amp;sxsrf=ACYBGNTnur0A7_USEwsS9L_kpA-kCywJJw:1572784922095" TargetMode="External"/><Relationship Id="rId7" Type="http://schemas.openxmlformats.org/officeDocument/2006/relationships/hyperlink" Target="https://www.google.com/search?sxsrf=ACYBGNTnur0A7_USEwsS9L_kpA-kCywJJw:1572784922095&amp;q=auguste+comte+notable+ideas&amp;sa=X&amp;ved=2ahUKEwjettu0iM7lAhUFIbcAHaCDAF0Q6BMoADAZegQIDBAR&amp;sxsrf=ACYBGNTnur0A7_USEwsS9L_kpA-kCywJJw:1572784922095" TargetMode="External"/><Relationship Id="rId2" Type="http://schemas.openxmlformats.org/officeDocument/2006/relationships/hyperlink" Target="https://www.google.com/search?sxsrf=ACYBGNTnur0A7_USEwsS9L_kpA-kCywJJw:1572784922095&amp;q=auguste+comte+born&amp;stick=H4sIAAAAAAAAAOPgE-LQz9U3qKoyKtMSy0620i9IzS_ISQVSRcX5eVZJ-UV5i1iFEkvTS4tLUhWS83OBJEgQAOVhxq45AAAA&amp;sa=X&amp;ved=2ahUKEwjettu0iM7lAhUFIbcAHaCDAF0Q6BMoADAWegQIDBAG&amp;sxsrf=ACYBGNTnur0A7_USEwsS9L_kpA-kCywJJw:1572784922095" TargetMode="External"/><Relationship Id="rId1" Type="http://schemas.openxmlformats.org/officeDocument/2006/relationships/slideLayout" Target="../slideLayouts/slideLayout2.xml"/><Relationship Id="rId6" Type="http://schemas.openxmlformats.org/officeDocument/2006/relationships/hyperlink" Target="https://www.google.com/search?sxsrf=ACYBGNTnur0A7_USEwsS9L_kpA-kCywJJw:1572784922095&amp;q=auguste+comte+full+name&amp;stick=H4sIAAAAAAAAAOPgE-LQz9U3qKoyKtOSzk620i9IzS_ISQVSRcX5eVZppTk5CnmJuamLWMUTS9NLi0tSFZLzc4EkXAYAhB0r80MAAAA&amp;sa=X&amp;ved=2ahUKEwjettu0iM7lAhUFIbcAHaCDAF0Q6BMoADAYegQIDBAO&amp;sxsrf=ACYBGNTnur0A7_USEwsS9L_kpA-kCywJJw:1572784922095" TargetMode="External"/><Relationship Id="rId5" Type="http://schemas.openxmlformats.org/officeDocument/2006/relationships/hyperlink" Target="https://www.google.com/search?sxsrf=ACYBGNTnur0A7_USEwsS9L_kpA-kCywJJw:1572784922095&amp;q=Paris&amp;stick=H4sIAAAAAAAAAOPgE-LQz9U3qKoyKlMCs0wLS7K05LOTrfQLUvMLclL1U1KTUxOLU1PiC1KLivPzrFIyU1MWsbIGJBZlFgMA3EWv3z8AAAA&amp;sa=X&amp;ved=2ahUKEwjettu0iM7lAhUFIbcAHaCDAF0QmxMoATAXegQIDBAL&amp;sxsrf=ACYBGNTnur0A7_USEwsS9L_kpA-kCywJJw:1572784922095" TargetMode="External"/><Relationship Id="rId4" Type="http://schemas.openxmlformats.org/officeDocument/2006/relationships/hyperlink" Target="https://www.google.com/search?sxsrf=ACYBGNTnur0A7_USEwsS9L_kpA-kCywJJw:1572784922095&amp;q=auguste+comte+died&amp;stick=H4sIAAAAAAAAAOPgE-LQz9U3qKoyKtOSz0620i9IzS_ISdVPSU1OTSxOTYkvSC0qzs-zSslMTVnEKpRYml5aXJKqkJyfCyRBggCpayWkQgAAAA&amp;sa=X&amp;ved=2ahUKEwjettu0iM7lAhUFIbcAHaCDAF0Q6BMoADAXegQIDBAK&amp;sxsrf=ACYBGNTnur0A7_USEwsS9L_kpA-kCywJJw:1572784922095" TargetMode="External"/><Relationship Id="rId9" Type="http://schemas.openxmlformats.org/officeDocument/2006/relationships/hyperlink" Target="https://www.google.com/search?sxsrf=ACYBGNTnur0A7_USEwsS9L_kpA-kCywJJw:1572784922095&amp;q=law+of+three+stages&amp;stick=H4sIAAAAAAAAAONgVuLUz9U3SEs3M6lcxCqck1iukJ-mUJJRlJqqUFySmJ5aDADc6m1HIwAAAA&amp;sa=X&amp;ved=2ahUKEwjettu0iM7lAhUFIbcAHaCDAF0QmxMoAjAZegQIDBAT&amp;sxsrf=ACYBGNTnur0A7_USEwsS9L_kpA-kCywJJw:157278492209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cbs.gov.np/"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GB"/>
          </a:p>
        </p:txBody>
      </p:sp>
      <p:pic>
        <p:nvPicPr>
          <p:cNvPr id="4" name="Content Placeholder 3" descr="Auguste_Comte.jpg"/>
          <p:cNvPicPr>
            <a:picLocks noGrp="1" noChangeAspect="1"/>
          </p:cNvPicPr>
          <p:nvPr>
            <p:ph idx="1"/>
          </p:nvPr>
        </p:nvPicPr>
        <p:blipFill>
          <a:blip r:embed="rId2"/>
          <a:stretch>
            <a:fillRect/>
          </a:stretch>
        </p:blipFill>
        <p:spPr>
          <a:xfrm>
            <a:off x="3008021" y="1600200"/>
            <a:ext cx="3127958" cy="452596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rgbClr val="002060"/>
          </a:solidFill>
        </p:spPr>
        <p:txBody>
          <a:bodyPr>
            <a:normAutofit fontScale="85000" lnSpcReduction="10000"/>
          </a:bodyPr>
          <a:lstStyle/>
          <a:p>
            <a:pPr algn="just"/>
            <a:r>
              <a:rPr lang="en-GB" dirty="0" smtClean="0">
                <a:solidFill>
                  <a:srgbClr val="FF0000"/>
                </a:solidFill>
              </a:rPr>
              <a:t>Conclusion</a:t>
            </a:r>
          </a:p>
          <a:p>
            <a:pPr algn="just"/>
            <a:r>
              <a:rPr lang="en-GB" i="1" dirty="0" smtClean="0">
                <a:solidFill>
                  <a:srgbClr val="FF0000"/>
                </a:solidFill>
              </a:rPr>
              <a:t>It is the science of social institutions ,organizations, social structures and systems as a whole. </a:t>
            </a:r>
          </a:p>
          <a:p>
            <a:pPr algn="just"/>
            <a:r>
              <a:rPr lang="en-GB" dirty="0" smtClean="0">
                <a:solidFill>
                  <a:srgbClr val="FF0000"/>
                </a:solidFill>
              </a:rPr>
              <a:t>In the conclusion sociology can be defined as the systematic and scientific study of society.</a:t>
            </a:r>
          </a:p>
          <a:p>
            <a:pPr algn="just"/>
            <a:r>
              <a:rPr lang="en-GB" dirty="0" smtClean="0">
                <a:solidFill>
                  <a:srgbClr val="FF0000"/>
                </a:solidFill>
              </a:rPr>
              <a:t> Sociology is the closely concerned with the aspects those are arisen from human beings or different aspects of society. </a:t>
            </a:r>
          </a:p>
          <a:p>
            <a:pPr algn="just"/>
            <a:r>
              <a:rPr lang="en-GB" dirty="0" smtClean="0">
                <a:solidFill>
                  <a:srgbClr val="FF0000"/>
                </a:solidFill>
              </a:rPr>
              <a:t>The study of social science which is related to the member of society gave rise to broadly deal with social phenomenon is the sociology.</a:t>
            </a:r>
          </a:p>
          <a:p>
            <a:endParaRPr lang="en-GB"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status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1 Ascribed status –</a:t>
            </a:r>
          </a:p>
          <a:p>
            <a:r>
              <a:rPr lang="en-GB" dirty="0" smtClean="0"/>
              <a:t>   Ascribed status is a position of an individual in society by his/ her birth supported by caste, class ethnicity, religion and the like. It is given and taken by family back ground.</a:t>
            </a:r>
          </a:p>
          <a:p>
            <a:r>
              <a:rPr lang="en-GB" dirty="0" smtClean="0"/>
              <a:t>2 Achieved status </a:t>
            </a:r>
          </a:p>
          <a:p>
            <a:r>
              <a:rPr lang="en-GB" dirty="0" smtClean="0"/>
              <a:t>It is achieved only through hard work. He can be doctor ,teacher, banker, administration, officer by doing hard work. It requires extra innovative ideas, skill, effort, performance etc. but not by birth. </a:t>
            </a:r>
            <a:endParaRPr lang="en-GB"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status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1 status is a rank order position </a:t>
            </a:r>
          </a:p>
          <a:p>
            <a:r>
              <a:rPr lang="en-GB" dirty="0" smtClean="0"/>
              <a:t>2 Social status is a dynamic character </a:t>
            </a:r>
          </a:p>
          <a:p>
            <a:r>
              <a:rPr lang="en-GB" dirty="0" smtClean="0"/>
              <a:t>3 Individual may have different status at  same time.</a:t>
            </a:r>
          </a:p>
          <a:p>
            <a:r>
              <a:rPr lang="en-GB" dirty="0" smtClean="0"/>
              <a:t>4 Every status has its own rights, duties and obligations</a:t>
            </a:r>
          </a:p>
          <a:p>
            <a:r>
              <a:rPr lang="en-GB" dirty="0" smtClean="0"/>
              <a:t> 5 It is ascribed and achieved in nature</a:t>
            </a:r>
          </a:p>
          <a:p>
            <a:r>
              <a:rPr lang="en-GB" dirty="0" smtClean="0"/>
              <a:t>6 different status help to create social order and equilibrium in organization </a:t>
            </a:r>
            <a:r>
              <a:rPr lang="en-GB" smtClean="0"/>
              <a:t>and society </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Role </a:t>
            </a:r>
            <a:endParaRPr lang="en-GB" dirty="0"/>
          </a:p>
        </p:txBody>
      </p:sp>
      <p:sp>
        <p:nvSpPr>
          <p:cNvPr id="3" name="Content Placeholder 2"/>
          <p:cNvSpPr>
            <a:spLocks noGrp="1"/>
          </p:cNvSpPr>
          <p:nvPr>
            <p:ph idx="1"/>
          </p:nvPr>
        </p:nvSpPr>
        <p:spPr/>
        <p:txBody>
          <a:bodyPr>
            <a:normAutofit fontScale="92500" lnSpcReduction="20000"/>
          </a:bodyPr>
          <a:lstStyle/>
          <a:p>
            <a:pPr algn="r">
              <a:buNone/>
            </a:pPr>
            <a:endParaRPr lang="en-GB" dirty="0" smtClean="0"/>
          </a:p>
          <a:p>
            <a:pPr>
              <a:buNone/>
            </a:pPr>
            <a:r>
              <a:rPr lang="en-GB" dirty="0" smtClean="0"/>
              <a:t>Role is expected behavioural pattern of a person at home, in organization and other formal or informal places. It is a function of a status that is approved by society and organization. </a:t>
            </a:r>
          </a:p>
          <a:p>
            <a:pPr>
              <a:buNone/>
            </a:pPr>
            <a:r>
              <a:rPr lang="en-GB" dirty="0" smtClean="0"/>
              <a:t>Every person has some status in the society and perform some function as expected by society on the requirement of his position is called role .</a:t>
            </a:r>
          </a:p>
          <a:p>
            <a:pPr>
              <a:buNone/>
            </a:pPr>
            <a:r>
              <a:rPr lang="en-GB" dirty="0" smtClean="0"/>
              <a:t>A person should carry out the social requirements according to the prescribed norms and values along with well drafted rules and regulations. </a:t>
            </a:r>
            <a:endParaRPr lang="en-GB"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smtClean="0"/>
              <a:t>Every Individual member of social group or society is bound to play social roles accordingly. </a:t>
            </a:r>
          </a:p>
          <a:p>
            <a:r>
              <a:rPr lang="en-GB" dirty="0" smtClean="0"/>
              <a:t>Some roles are voluntarily in nature and other are involuntary. Some roles are considered something important and some are less important. </a:t>
            </a:r>
          </a:p>
          <a:p>
            <a:r>
              <a:rPr lang="en-GB" dirty="0" smtClean="0"/>
              <a:t>We are well known that members of society occupy different in the society. For example teacher businessman, doctor, nurse, police etc. </a:t>
            </a:r>
          </a:p>
          <a:p>
            <a:r>
              <a:rPr lang="en-GB" dirty="0" smtClean="0"/>
              <a:t>A single person has also different types of status who has to hold different responsibilities and can have different privileges. For e.g. A mother of a person can be a professor , sister in law, president of any club in status and play different role as per status she occupies. </a:t>
            </a:r>
            <a:endParaRPr lang="en-GB"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role </a:t>
            </a:r>
            <a:endParaRPr lang="en-GB" dirty="0"/>
          </a:p>
        </p:txBody>
      </p:sp>
      <p:sp>
        <p:nvSpPr>
          <p:cNvPr id="3" name="Content Placeholder 2"/>
          <p:cNvSpPr>
            <a:spLocks noGrp="1"/>
          </p:cNvSpPr>
          <p:nvPr>
            <p:ph idx="1"/>
          </p:nvPr>
        </p:nvSpPr>
        <p:spPr/>
        <p:txBody>
          <a:bodyPr/>
          <a:lstStyle/>
          <a:p>
            <a:r>
              <a:rPr lang="en-GB" dirty="0" smtClean="0"/>
              <a:t>Elliot and Merrill – “ A role is the part he plays as a result of each status.”</a:t>
            </a:r>
          </a:p>
          <a:p>
            <a:r>
              <a:rPr lang="en-GB" dirty="0" smtClean="0"/>
              <a:t>Duncan Mitchell- “ A social role is the expected behaviour associated with a social position.”</a:t>
            </a:r>
          </a:p>
          <a:p>
            <a:r>
              <a:rPr lang="en-GB" dirty="0" smtClean="0"/>
              <a:t>Young and Mack – “ A role is the function of a status.”</a:t>
            </a:r>
            <a:endParaRPr lang="en-GB"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buNone/>
            </a:pPr>
            <a:endParaRPr lang="en-GB"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 of Role </a:t>
            </a:r>
            <a:endParaRPr lang="en-GB" dirty="0"/>
          </a:p>
        </p:txBody>
      </p:sp>
      <p:sp>
        <p:nvSpPr>
          <p:cNvPr id="3" name="Content Placeholder 2"/>
          <p:cNvSpPr>
            <a:spLocks noGrp="1"/>
          </p:cNvSpPr>
          <p:nvPr>
            <p:ph idx="1"/>
          </p:nvPr>
        </p:nvSpPr>
        <p:spPr/>
        <p:txBody>
          <a:bodyPr>
            <a:normAutofit fontScale="92500"/>
          </a:bodyPr>
          <a:lstStyle/>
          <a:p>
            <a:r>
              <a:rPr lang="en-GB" dirty="0" smtClean="0"/>
              <a:t>1  social role are expected behavioural patterns</a:t>
            </a:r>
          </a:p>
          <a:p>
            <a:r>
              <a:rPr lang="en-GB" dirty="0" smtClean="0"/>
              <a:t>2 status and role are the two sides of the same coin </a:t>
            </a:r>
          </a:p>
          <a:p>
            <a:r>
              <a:rPr lang="en-GB" dirty="0" smtClean="0"/>
              <a:t>3 It can be formal and informal in nature </a:t>
            </a:r>
          </a:p>
          <a:p>
            <a:r>
              <a:rPr lang="en-GB" dirty="0" smtClean="0"/>
              <a:t>4 Status instructs and provides guidelines to the role </a:t>
            </a:r>
          </a:p>
          <a:p>
            <a:r>
              <a:rPr lang="en-GB" dirty="0" smtClean="0"/>
              <a:t>5 It is the functional aspect of status </a:t>
            </a:r>
          </a:p>
          <a:p>
            <a:r>
              <a:rPr lang="en-GB" dirty="0" smtClean="0"/>
              <a:t>6 Some role are considered something important </a:t>
            </a:r>
            <a:endParaRPr lang="en-GB"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institution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 Social institution are permanent social entities governed through social norms and values help to control the human action and interaction along with other social activities. </a:t>
            </a:r>
          </a:p>
          <a:p>
            <a:r>
              <a:rPr lang="en-GB" dirty="0" smtClean="0"/>
              <a:t> An institution is a system of norms to achieve some goal . </a:t>
            </a:r>
          </a:p>
          <a:p>
            <a:endParaRPr lang="en-GB" dirty="0" smtClean="0"/>
          </a:p>
          <a:p>
            <a:pPr>
              <a:buNone/>
            </a:pPr>
            <a:r>
              <a:rPr lang="en-GB" dirty="0" smtClean="0"/>
              <a:t>There are two types of institution </a:t>
            </a:r>
          </a:p>
          <a:p>
            <a:r>
              <a:rPr lang="en-GB" dirty="0" smtClean="0"/>
              <a:t>A. Micro level institution- Marriage, Kinship, Family </a:t>
            </a:r>
          </a:p>
          <a:p>
            <a:pPr>
              <a:buNone/>
            </a:pPr>
            <a:endParaRPr lang="en-GB" dirty="0" smtClean="0"/>
          </a:p>
          <a:p>
            <a:r>
              <a:rPr lang="en-GB" dirty="0" smtClean="0"/>
              <a:t>B. Macro level institution –Political, education, Religion</a:t>
            </a:r>
            <a:r>
              <a:rPr lang="en-GB" smtClean="0"/>
              <a:t>, economic</a:t>
            </a:r>
            <a:endParaRPr lang="en-GB" dirty="0" smtClean="0"/>
          </a:p>
          <a:p>
            <a:endParaRPr lang="en-GB"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smtClean="0"/>
              <a:t>The term institution has bee given various interpretation and it has vague in definition even among sociologists. In general sense school, church, business organization etc. </a:t>
            </a:r>
          </a:p>
          <a:p>
            <a:r>
              <a:rPr lang="en-GB" dirty="0" smtClean="0"/>
              <a:t>Institutions are structured process through which the people carry on their activities. Each Institution has cultural symbols. </a:t>
            </a:r>
          </a:p>
          <a:p>
            <a:r>
              <a:rPr lang="en-GB" dirty="0" err="1" smtClean="0"/>
              <a:t>Bogardus</a:t>
            </a:r>
            <a:r>
              <a:rPr lang="en-GB" dirty="0" smtClean="0"/>
              <a:t> – “ Social institution is a structure of a society that is organized to meet the needs of people chiefly through well established procedures.”</a:t>
            </a:r>
          </a:p>
          <a:p>
            <a:r>
              <a:rPr lang="en-GB" dirty="0" smtClean="0"/>
              <a:t>Cooley -  “An institution is a complete organization of collective behaviour established in the social heritage and meeting some persistent need or want. </a:t>
            </a:r>
            <a:r>
              <a:rPr lang="en-GB" smtClean="0"/>
              <a:t>“</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B0F0"/>
                </a:solidFill>
              </a:rPr>
              <a:t>Nature of sociology </a:t>
            </a:r>
            <a:r>
              <a:rPr lang="en-GB" dirty="0" smtClean="0"/>
              <a:t/>
            </a:r>
            <a:br>
              <a:rPr lang="en-GB" dirty="0" smtClean="0"/>
            </a:br>
            <a:endParaRPr lang="en-GB" dirty="0"/>
          </a:p>
        </p:txBody>
      </p:sp>
      <p:sp>
        <p:nvSpPr>
          <p:cNvPr id="3" name="Content Placeholder 2"/>
          <p:cNvSpPr>
            <a:spLocks noGrp="1"/>
          </p:cNvSpPr>
          <p:nvPr>
            <p:ph idx="1"/>
          </p:nvPr>
        </p:nvSpPr>
        <p:spPr>
          <a:xfrm>
            <a:off x="357158" y="1285860"/>
            <a:ext cx="9001188" cy="5786454"/>
          </a:xfrm>
          <a:solidFill>
            <a:srgbClr val="FFC000"/>
          </a:solidFill>
          <a:ln>
            <a:solidFill>
              <a:srgbClr val="FF0000"/>
            </a:solidFill>
          </a:ln>
        </p:spPr>
        <p:txBody>
          <a:bodyPr>
            <a:normAutofit fontScale="70000" lnSpcReduction="20000"/>
          </a:bodyPr>
          <a:lstStyle/>
          <a:p>
            <a:pPr>
              <a:buNone/>
            </a:pPr>
            <a:r>
              <a:rPr lang="en-GB" dirty="0" smtClean="0"/>
              <a:t>Based on various analyses, nature of sociology can be maintained as. </a:t>
            </a:r>
          </a:p>
          <a:p>
            <a:pPr>
              <a:buNone/>
            </a:pPr>
            <a:r>
              <a:rPr lang="en-GB" dirty="0" smtClean="0"/>
              <a:t> </a:t>
            </a:r>
          </a:p>
          <a:p>
            <a:r>
              <a:rPr lang="en-GB" dirty="0" smtClean="0"/>
              <a:t>1.sociology is a social science because it studies social behaviour, actions and interrelationship.</a:t>
            </a:r>
          </a:p>
          <a:p>
            <a:r>
              <a:rPr lang="en-GB" dirty="0" smtClean="0"/>
              <a:t> 2.It is established not as a particular science, but as a general science .It does not focus on particular issue behaviour, activities and change or development process but studies each incidence of society.</a:t>
            </a:r>
          </a:p>
          <a:p>
            <a:r>
              <a:rPr lang="en-GB" dirty="0" smtClean="0"/>
              <a:t>3.It is the realistic study of society.</a:t>
            </a:r>
          </a:p>
          <a:p>
            <a:r>
              <a:rPr lang="en-GB" dirty="0" smtClean="0"/>
              <a:t>4.society is the study area of sociology.</a:t>
            </a:r>
          </a:p>
          <a:p>
            <a:r>
              <a:rPr lang="en-GB" dirty="0" smtClean="0"/>
              <a:t>5.It collects facts on social structure, social relationship,     social setting and society formation process.</a:t>
            </a:r>
          </a:p>
          <a:p>
            <a:r>
              <a:rPr lang="en-GB" dirty="0" smtClean="0"/>
              <a:t>6. Sociology includes survey, questionnaire, observation, interview, case studies, historical analysis, experimental, research method etc.</a:t>
            </a:r>
          </a:p>
          <a:p>
            <a:r>
              <a:rPr lang="en-GB" dirty="0" smtClean="0"/>
              <a:t>7.Sociology is related to the scientific study and analysis.</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Feature of institution </a:t>
            </a:r>
            <a:endParaRPr lang="en-GB"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lstStyle/>
          <a:p>
            <a:r>
              <a:rPr lang="en-GB" dirty="0" smtClean="0"/>
              <a:t>1 Universality</a:t>
            </a:r>
          </a:p>
          <a:p>
            <a:r>
              <a:rPr lang="en-GB" dirty="0" smtClean="0"/>
              <a:t>2 social in nature</a:t>
            </a:r>
          </a:p>
          <a:p>
            <a:r>
              <a:rPr lang="en-GB" dirty="0" smtClean="0"/>
              <a:t>3 controlling mechanism </a:t>
            </a:r>
          </a:p>
          <a:p>
            <a:r>
              <a:rPr lang="en-GB" dirty="0" smtClean="0"/>
              <a:t>4 Every institution has some rules </a:t>
            </a:r>
          </a:p>
          <a:p>
            <a:r>
              <a:rPr lang="en-GB" dirty="0" smtClean="0"/>
              <a:t>5 Institution has symbols</a:t>
            </a:r>
          </a:p>
          <a:p>
            <a:r>
              <a:rPr lang="en-GB" dirty="0" smtClean="0"/>
              <a:t>6 Institution is abstract in nature </a:t>
            </a:r>
          </a:p>
          <a:p>
            <a:r>
              <a:rPr lang="en-GB" dirty="0" smtClean="0"/>
              <a:t>7 Institutions are interrelated </a:t>
            </a:r>
            <a:endParaRPr lang="en-GB" dirty="0"/>
          </a:p>
        </p:txBody>
      </p:sp>
    </p:spTree>
  </p:cSld>
  <p:clrMapOvr>
    <a:masterClrMapping/>
  </p:clrMapOvr>
  <p:transition>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social institution</a:t>
            </a:r>
            <a:endParaRPr lang="en-GB" dirty="0"/>
          </a:p>
        </p:txBody>
      </p:sp>
      <p:sp>
        <p:nvSpPr>
          <p:cNvPr id="3" name="Content Placeholder 2"/>
          <p:cNvSpPr>
            <a:spLocks noGrp="1"/>
          </p:cNvSpPr>
          <p:nvPr>
            <p:ph idx="1"/>
          </p:nvPr>
        </p:nvSpPr>
        <p:spPr/>
        <p:txBody>
          <a:bodyPr/>
          <a:lstStyle/>
          <a:p>
            <a:r>
              <a:rPr lang="en-GB" dirty="0" smtClean="0"/>
              <a:t>1 two or more persons </a:t>
            </a:r>
          </a:p>
          <a:p>
            <a:r>
              <a:rPr lang="en-GB" dirty="0" smtClean="0"/>
              <a:t>2 rules and regulation</a:t>
            </a:r>
          </a:p>
          <a:p>
            <a:r>
              <a:rPr lang="en-GB" dirty="0" smtClean="0"/>
              <a:t>3 objectives </a:t>
            </a:r>
            <a:endParaRPr lang="en-GB"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GB" dirty="0" smtClean="0"/>
              <a:t>Marriage </a:t>
            </a:r>
            <a:br>
              <a:rPr lang="en-GB" dirty="0" smtClean="0"/>
            </a:br>
            <a:endParaRPr lang="en-GB" dirty="0"/>
          </a:p>
        </p:txBody>
      </p:sp>
      <p:sp>
        <p:nvSpPr>
          <p:cNvPr id="3" name="Content Placeholder 2"/>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normAutofit fontScale="77500" lnSpcReduction="20000"/>
          </a:bodyPr>
          <a:lstStyle/>
          <a:p>
            <a:r>
              <a:rPr lang="en-GB" dirty="0" smtClean="0"/>
              <a:t>Marriage is a social institution in which a male and female establish the permanent relationship as a husband and a wife that is approved by social ceremony. </a:t>
            </a:r>
          </a:p>
          <a:p>
            <a:r>
              <a:rPr lang="en-GB" dirty="0" smtClean="0"/>
              <a:t>Marriage is considered as one fundamental social institution in all societies. In each society in all times marriage includes two parties. On the one hand it is the socially accepted relationship between two sexes and on the other it is the socially accepted to make sexual relationship and reproduction.</a:t>
            </a:r>
          </a:p>
          <a:p>
            <a:r>
              <a:rPr lang="en-GB" dirty="0" smtClean="0"/>
              <a:t>The responsibility to reading and socializing of children goes to the couple after marriage. </a:t>
            </a:r>
          </a:p>
          <a:p>
            <a:r>
              <a:rPr lang="en-GB" dirty="0" smtClean="0"/>
              <a:t>It is an economic cell supported by mode of production and resources. It is relatively bound between husband and wife.</a:t>
            </a:r>
          </a:p>
          <a:p>
            <a:endParaRPr lang="en-GB"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pPr>
              <a:buNone/>
            </a:pPr>
            <a:r>
              <a:rPr lang="en-GB" dirty="0" smtClean="0"/>
              <a:t>As an institution it admits men and women to family life. It is the approved social pattern whereby two or more persons establish a family. </a:t>
            </a:r>
            <a:endParaRPr lang="en-GB"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GB" dirty="0" smtClean="0"/>
              <a:t>Definition of marriage</a:t>
            </a:r>
            <a:endParaRPr lang="en-GB"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lstStyle/>
          <a:p>
            <a:r>
              <a:rPr lang="en-GB" dirty="0" smtClean="0"/>
              <a:t>Alfred McClung  Lee – “ Marriage is a public joining together under socially specified regulations of a man and  a women as husband and wife.”</a:t>
            </a:r>
          </a:p>
          <a:p>
            <a:r>
              <a:rPr lang="en-GB" dirty="0" err="1" smtClean="0"/>
              <a:t>Bogardus</a:t>
            </a:r>
            <a:r>
              <a:rPr lang="en-GB" dirty="0" smtClean="0"/>
              <a:t> – “ Marriage is an institution admitting men and women to family life.”</a:t>
            </a:r>
            <a:endParaRPr lang="en-GB"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GB" dirty="0" smtClean="0"/>
              <a:t>Types of marriage </a:t>
            </a:r>
            <a:endParaRPr lang="en-GB" dirty="0"/>
          </a:p>
        </p:txBody>
      </p:sp>
      <p:sp>
        <p:nvSpPr>
          <p:cNvPr id="3" name="Content Placeholder 2"/>
          <p:cNvSpPr>
            <a:spLocks noGrp="1"/>
          </p:cNvSpPr>
          <p:nvPr>
            <p:ph idx="1"/>
          </p:nvPr>
        </p:nvSpPr>
        <p:spPr>
          <a:xfrm>
            <a:off x="457200" y="857232"/>
            <a:ext cx="8229600" cy="5268931"/>
          </a:xfrm>
        </p:spPr>
        <p:style>
          <a:lnRef idx="3">
            <a:schemeClr val="lt1"/>
          </a:lnRef>
          <a:fillRef idx="1">
            <a:schemeClr val="accent2"/>
          </a:fillRef>
          <a:effectRef idx="1">
            <a:schemeClr val="accent2"/>
          </a:effectRef>
          <a:fontRef idx="minor">
            <a:schemeClr val="lt1"/>
          </a:fontRef>
        </p:style>
        <p:txBody>
          <a:bodyPr>
            <a:normAutofit/>
          </a:bodyPr>
          <a:lstStyle/>
          <a:p>
            <a:pPr>
              <a:buNone/>
            </a:pPr>
            <a:r>
              <a:rPr lang="en-GB" dirty="0" smtClean="0"/>
              <a:t>1 Types of marriage on the basis of number </a:t>
            </a:r>
          </a:p>
          <a:p>
            <a:pPr>
              <a:buNone/>
            </a:pPr>
            <a:r>
              <a:rPr lang="en-GB" dirty="0" smtClean="0"/>
              <a:t> </a:t>
            </a:r>
            <a:r>
              <a:rPr lang="en-GB" dirty="0" err="1" smtClean="0"/>
              <a:t>i</a:t>
            </a:r>
            <a:r>
              <a:rPr lang="en-GB" dirty="0" smtClean="0"/>
              <a:t> Monogamy marriage</a:t>
            </a:r>
          </a:p>
          <a:p>
            <a:pPr>
              <a:buNone/>
            </a:pPr>
            <a:r>
              <a:rPr lang="en-GB" dirty="0" smtClean="0"/>
              <a:t> ii </a:t>
            </a:r>
            <a:r>
              <a:rPr lang="en-GB" dirty="0" err="1" smtClean="0"/>
              <a:t>Polygyny</a:t>
            </a:r>
            <a:r>
              <a:rPr lang="en-GB" dirty="0" smtClean="0"/>
              <a:t> marriage</a:t>
            </a:r>
          </a:p>
          <a:p>
            <a:pPr>
              <a:buNone/>
            </a:pPr>
            <a:r>
              <a:rPr lang="en-GB" dirty="0" smtClean="0"/>
              <a:t>a .</a:t>
            </a:r>
            <a:r>
              <a:rPr lang="en-GB" dirty="0" err="1" smtClean="0"/>
              <a:t>sororate</a:t>
            </a:r>
            <a:r>
              <a:rPr lang="en-GB" dirty="0" smtClean="0"/>
              <a:t> </a:t>
            </a:r>
            <a:r>
              <a:rPr lang="en-GB" dirty="0" err="1" smtClean="0"/>
              <a:t>Polygyny</a:t>
            </a:r>
            <a:r>
              <a:rPr lang="en-GB" dirty="0" smtClean="0"/>
              <a:t> </a:t>
            </a:r>
          </a:p>
          <a:p>
            <a:pPr>
              <a:buNone/>
            </a:pPr>
            <a:r>
              <a:rPr lang="en-GB" dirty="0" smtClean="0"/>
              <a:t>b. Non - </a:t>
            </a:r>
            <a:r>
              <a:rPr lang="en-GB" dirty="0" err="1" smtClean="0"/>
              <a:t>sororate</a:t>
            </a:r>
            <a:r>
              <a:rPr lang="en-GB" dirty="0" smtClean="0"/>
              <a:t> </a:t>
            </a:r>
            <a:r>
              <a:rPr lang="en-GB" dirty="0" err="1" smtClean="0"/>
              <a:t>Polygyny</a:t>
            </a:r>
            <a:endParaRPr lang="en-GB" dirty="0" smtClean="0"/>
          </a:p>
          <a:p>
            <a:pPr>
              <a:buNone/>
            </a:pPr>
            <a:r>
              <a:rPr lang="en-GB" dirty="0" smtClean="0"/>
              <a:t> iii Polyandry marriage</a:t>
            </a:r>
          </a:p>
          <a:p>
            <a:pPr marL="514350" indent="-514350">
              <a:buAutoNum type="alphaLcPeriod"/>
            </a:pPr>
            <a:r>
              <a:rPr lang="en-GB" dirty="0" smtClean="0"/>
              <a:t>Fraternal polyandry</a:t>
            </a:r>
          </a:p>
          <a:p>
            <a:pPr marL="514350" indent="-514350">
              <a:buAutoNum type="alphaLcPeriod"/>
            </a:pPr>
            <a:r>
              <a:rPr lang="en-GB" dirty="0" smtClean="0"/>
              <a:t> Non – Fraternal polyandry </a:t>
            </a:r>
          </a:p>
          <a:p>
            <a:pPr marL="514350" indent="-514350">
              <a:buNone/>
            </a:pPr>
            <a:r>
              <a:rPr lang="en-GB" dirty="0" smtClean="0"/>
              <a:t>iv Group marriage </a:t>
            </a:r>
          </a:p>
          <a:p>
            <a:pPr>
              <a:buNone/>
            </a:pPr>
            <a:endParaRPr lang="en-GB"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style>
          <a:lnRef idx="1">
            <a:schemeClr val="accent1"/>
          </a:lnRef>
          <a:fillRef idx="3">
            <a:schemeClr val="accent1"/>
          </a:fillRef>
          <a:effectRef idx="2">
            <a:schemeClr val="accent1"/>
          </a:effectRef>
          <a:fontRef idx="minor">
            <a:schemeClr val="lt1"/>
          </a:fontRef>
        </p:style>
        <p:txBody>
          <a:bodyPr>
            <a:normAutofit/>
          </a:bodyPr>
          <a:lstStyle/>
          <a:p>
            <a:pPr>
              <a:buNone/>
            </a:pPr>
            <a:r>
              <a:rPr lang="en-GB" dirty="0" smtClean="0"/>
              <a:t>2 Types of marriage on the basis of social norms</a:t>
            </a:r>
          </a:p>
          <a:p>
            <a:pPr>
              <a:buNone/>
            </a:pPr>
            <a:r>
              <a:rPr lang="en-GB" dirty="0" smtClean="0"/>
              <a:t> </a:t>
            </a:r>
            <a:r>
              <a:rPr lang="en-GB" dirty="0" err="1" smtClean="0"/>
              <a:t>i</a:t>
            </a:r>
            <a:r>
              <a:rPr lang="en-GB" dirty="0" smtClean="0"/>
              <a:t> Endogamy marriage </a:t>
            </a:r>
          </a:p>
          <a:p>
            <a:pPr>
              <a:buNone/>
            </a:pPr>
            <a:r>
              <a:rPr lang="en-GB" dirty="0" smtClean="0"/>
              <a:t>ii Exogamy marriage</a:t>
            </a:r>
          </a:p>
          <a:p>
            <a:pPr>
              <a:buNone/>
            </a:pPr>
            <a:r>
              <a:rPr lang="en-GB" dirty="0" smtClean="0"/>
              <a:t>iii cousin marriage </a:t>
            </a:r>
          </a:p>
          <a:p>
            <a:pPr marL="514350" indent="-514350">
              <a:buAutoNum type="alphaLcPeriod"/>
            </a:pPr>
            <a:r>
              <a:rPr lang="en-GB" dirty="0" smtClean="0"/>
              <a:t>Cross –cousin marriage </a:t>
            </a:r>
          </a:p>
          <a:p>
            <a:pPr marL="514350" indent="-514350">
              <a:buAutoNum type="alphaLcPeriod"/>
            </a:pPr>
            <a:r>
              <a:rPr lang="en-GB" dirty="0" err="1" smtClean="0"/>
              <a:t>Anuloma</a:t>
            </a:r>
            <a:r>
              <a:rPr lang="en-GB" dirty="0" smtClean="0"/>
              <a:t> or </a:t>
            </a:r>
            <a:r>
              <a:rPr lang="en-GB" dirty="0" err="1" smtClean="0"/>
              <a:t>hypergamy</a:t>
            </a:r>
            <a:r>
              <a:rPr lang="en-GB" dirty="0" smtClean="0"/>
              <a:t> marriage</a:t>
            </a:r>
          </a:p>
          <a:p>
            <a:pPr marL="514350" indent="-514350">
              <a:buAutoNum type="alphaLcPeriod"/>
            </a:pPr>
            <a:r>
              <a:rPr lang="en-GB" dirty="0" smtClean="0"/>
              <a:t> </a:t>
            </a:r>
            <a:r>
              <a:rPr lang="en-GB" dirty="0" err="1" smtClean="0"/>
              <a:t>Partiloma</a:t>
            </a:r>
            <a:r>
              <a:rPr lang="en-GB" dirty="0" smtClean="0"/>
              <a:t> or </a:t>
            </a:r>
            <a:r>
              <a:rPr lang="en-GB" dirty="0" err="1" smtClean="0"/>
              <a:t>hypogamy</a:t>
            </a:r>
            <a:r>
              <a:rPr lang="en-GB" dirty="0" smtClean="0"/>
              <a:t> marriage </a:t>
            </a:r>
          </a:p>
          <a:p>
            <a:pPr marL="514350" indent="-514350">
              <a:buAutoNum type="alphaLcPeriod"/>
            </a:pPr>
            <a:r>
              <a:rPr lang="en-GB" dirty="0" err="1" smtClean="0"/>
              <a:t>Sororate</a:t>
            </a:r>
            <a:r>
              <a:rPr lang="en-GB" dirty="0" smtClean="0"/>
              <a:t> marriage </a:t>
            </a:r>
          </a:p>
          <a:p>
            <a:pPr marL="514350" indent="-514350">
              <a:buAutoNum type="alphaLcPeriod"/>
            </a:pPr>
            <a:r>
              <a:rPr lang="en-GB" dirty="0" smtClean="0"/>
              <a:t>Levirate marriage</a:t>
            </a:r>
            <a:endParaRPr lang="en-GB"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GB" dirty="0" smtClean="0"/>
              <a:t>3. Modern and western Marriage </a:t>
            </a:r>
            <a:endParaRPr lang="en-GB"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GB" dirty="0" smtClean="0"/>
              <a:t>A. Homosexual marriage</a:t>
            </a:r>
          </a:p>
          <a:p>
            <a:r>
              <a:rPr lang="en-GB" dirty="0" smtClean="0"/>
              <a:t>B. Experimental marriage</a:t>
            </a:r>
          </a:p>
          <a:p>
            <a:r>
              <a:rPr lang="en-GB" dirty="0" smtClean="0"/>
              <a:t>C. Paper marriage </a:t>
            </a:r>
          </a:p>
          <a:p>
            <a:r>
              <a:rPr lang="en-GB" dirty="0" smtClean="0"/>
              <a:t>D. Love marriage</a:t>
            </a:r>
          </a:p>
          <a:p>
            <a:endParaRPr lang="en-GB"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GB" dirty="0" smtClean="0"/>
              <a:t>4. Types of Marriage according to Hindu  sacrament </a:t>
            </a:r>
            <a:endParaRPr lang="en-GB" dirty="0"/>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lnSpcReduction="10000"/>
          </a:bodyPr>
          <a:lstStyle/>
          <a:p>
            <a:r>
              <a:rPr lang="en-GB" dirty="0" smtClean="0"/>
              <a:t>A . Brahma marriage</a:t>
            </a:r>
          </a:p>
          <a:p>
            <a:r>
              <a:rPr lang="en-GB" dirty="0" smtClean="0"/>
              <a:t>B. </a:t>
            </a:r>
            <a:r>
              <a:rPr lang="en-GB" dirty="0" err="1" smtClean="0"/>
              <a:t>Daiva</a:t>
            </a:r>
            <a:r>
              <a:rPr lang="en-GB" dirty="0" smtClean="0"/>
              <a:t> marriage </a:t>
            </a:r>
          </a:p>
          <a:p>
            <a:r>
              <a:rPr lang="en-GB" dirty="0" smtClean="0"/>
              <a:t>C. </a:t>
            </a:r>
            <a:r>
              <a:rPr lang="en-GB" dirty="0" err="1" smtClean="0"/>
              <a:t>Arsha</a:t>
            </a:r>
            <a:r>
              <a:rPr lang="en-GB" dirty="0" smtClean="0"/>
              <a:t> marriage</a:t>
            </a:r>
          </a:p>
          <a:p>
            <a:r>
              <a:rPr lang="en-GB" dirty="0" smtClean="0"/>
              <a:t>D. </a:t>
            </a:r>
            <a:r>
              <a:rPr lang="en-GB" dirty="0" err="1" smtClean="0"/>
              <a:t>Prajapatya</a:t>
            </a:r>
            <a:r>
              <a:rPr lang="en-GB" dirty="0" smtClean="0"/>
              <a:t> marriage</a:t>
            </a:r>
          </a:p>
          <a:p>
            <a:r>
              <a:rPr lang="en-GB" dirty="0" smtClean="0"/>
              <a:t>E. </a:t>
            </a:r>
            <a:r>
              <a:rPr lang="en-GB" dirty="0" err="1" smtClean="0"/>
              <a:t>Asur</a:t>
            </a:r>
            <a:r>
              <a:rPr lang="en-GB" dirty="0" smtClean="0"/>
              <a:t> marriage </a:t>
            </a:r>
          </a:p>
          <a:p>
            <a:r>
              <a:rPr lang="en-GB" dirty="0" smtClean="0"/>
              <a:t>F. </a:t>
            </a:r>
            <a:r>
              <a:rPr lang="en-GB" dirty="0" err="1" smtClean="0"/>
              <a:t>Gandarbha</a:t>
            </a:r>
            <a:r>
              <a:rPr lang="en-GB" dirty="0" smtClean="0"/>
              <a:t> marriage </a:t>
            </a:r>
          </a:p>
          <a:p>
            <a:r>
              <a:rPr lang="en-GB" dirty="0" smtClean="0"/>
              <a:t>G </a:t>
            </a:r>
            <a:r>
              <a:rPr lang="en-GB" dirty="0" err="1" smtClean="0"/>
              <a:t>Rakshas</a:t>
            </a:r>
            <a:r>
              <a:rPr lang="en-GB" dirty="0" smtClean="0"/>
              <a:t> Marriage </a:t>
            </a:r>
          </a:p>
          <a:p>
            <a:r>
              <a:rPr lang="en-GB" dirty="0" smtClean="0"/>
              <a:t>H. </a:t>
            </a:r>
            <a:r>
              <a:rPr lang="en-GB" dirty="0" err="1" smtClean="0"/>
              <a:t>Paishach</a:t>
            </a:r>
            <a:r>
              <a:rPr lang="en-GB" dirty="0" smtClean="0"/>
              <a:t> marriage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229600" cy="114300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GB" dirty="0" smtClean="0"/>
              <a:t>Types of marriage on the basis of number </a:t>
            </a:r>
            <a:endParaRPr lang="en-GB"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r>
              <a:rPr lang="en-GB" dirty="0" smtClean="0"/>
              <a:t>1 Monogamy Marriage –</a:t>
            </a:r>
          </a:p>
          <a:p>
            <a:pPr>
              <a:buNone/>
            </a:pPr>
            <a:r>
              <a:rPr lang="en-GB" dirty="0" smtClean="0"/>
              <a:t>	 In this marriage , One man or women marriages one women or a man at a time. In this types of marriage is common in all society. In Nepal, this type of marriage is commonly practiced by all caste and ethnic groups.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439982"/>
          </a:xfrm>
        </p:spPr>
        <p:txBody>
          <a:bodyPr>
            <a:normAutofit fontScale="90000"/>
          </a:bodyPr>
          <a:lstStyle/>
          <a:p>
            <a:r>
              <a:rPr lang="en-GB" dirty="0" smtClean="0">
                <a:solidFill>
                  <a:srgbClr val="FF0000"/>
                </a:solidFill>
              </a:rPr>
              <a:t>According to Robert Bierstadt (1970)in his book “The social order” the nature of sociology can be explained on the following bases of the study of sociology</a:t>
            </a:r>
            <a:endParaRPr lang="en-GB" dirty="0">
              <a:solidFill>
                <a:srgbClr val="FF0000"/>
              </a:solidFill>
            </a:endParaRPr>
          </a:p>
        </p:txBody>
      </p:sp>
      <p:sp>
        <p:nvSpPr>
          <p:cNvPr id="3" name="Content Placeholder 2"/>
          <p:cNvSpPr>
            <a:spLocks noGrp="1"/>
          </p:cNvSpPr>
          <p:nvPr>
            <p:ph idx="1"/>
          </p:nvPr>
        </p:nvSpPr>
        <p:spPr>
          <a:xfrm>
            <a:off x="500034" y="3071810"/>
            <a:ext cx="8229600" cy="3786190"/>
          </a:xfrm>
          <a:solidFill>
            <a:srgbClr val="FFC000"/>
          </a:solidFill>
        </p:spPr>
        <p:txBody>
          <a:bodyPr>
            <a:normAutofit fontScale="85000" lnSpcReduction="10000"/>
          </a:bodyPr>
          <a:lstStyle/>
          <a:p>
            <a:r>
              <a:rPr lang="en-GB" dirty="0" smtClean="0"/>
              <a:t>1.Sociology is a social science not a natural science.</a:t>
            </a:r>
          </a:p>
          <a:p>
            <a:r>
              <a:rPr lang="en-GB" dirty="0" smtClean="0"/>
              <a:t>2.Sociology is a positive not a normative science.</a:t>
            </a:r>
            <a:r>
              <a:rPr lang="en-GB" dirty="0" smtClean="0">
                <a:solidFill>
                  <a:srgbClr val="002060"/>
                </a:solidFill>
              </a:rPr>
              <a:t> </a:t>
            </a:r>
          </a:p>
          <a:p>
            <a:r>
              <a:rPr lang="en-GB" dirty="0" smtClean="0">
                <a:solidFill>
                  <a:srgbClr val="002060"/>
                </a:solidFill>
              </a:rPr>
              <a:t>3.Sociology is a pure not a applied science.</a:t>
            </a:r>
            <a:endParaRPr lang="en-GB" dirty="0" smtClean="0"/>
          </a:p>
          <a:p>
            <a:r>
              <a:rPr lang="en-GB" dirty="0" smtClean="0"/>
              <a:t>4. sociology is a abstract not a concrete science.</a:t>
            </a:r>
          </a:p>
          <a:p>
            <a:r>
              <a:rPr lang="en-GB" dirty="0" smtClean="0">
                <a:solidFill>
                  <a:srgbClr val="00B050"/>
                </a:solidFill>
              </a:rPr>
              <a:t>5.Sociology is a rational and empirical social science.</a:t>
            </a:r>
          </a:p>
          <a:p>
            <a:r>
              <a:rPr lang="en-GB" dirty="0" smtClean="0">
                <a:solidFill>
                  <a:srgbClr val="0070C0"/>
                </a:solidFill>
              </a:rPr>
              <a:t>6.sociology is a generalizing and not a particularizing science.</a:t>
            </a:r>
            <a:endParaRPr lang="en-GB" dirty="0" smtClean="0"/>
          </a:p>
          <a:p>
            <a:endParaRPr lang="en-GB"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style>
          <a:lnRef idx="2">
            <a:schemeClr val="accent2">
              <a:shade val="50000"/>
            </a:schemeClr>
          </a:lnRef>
          <a:fillRef idx="1">
            <a:schemeClr val="accent2"/>
          </a:fillRef>
          <a:effectRef idx="0">
            <a:schemeClr val="accent2"/>
          </a:effectRef>
          <a:fontRef idx="minor">
            <a:schemeClr val="lt1"/>
          </a:fontRef>
        </p:style>
        <p:txBody>
          <a:bodyPr>
            <a:normAutofit fontScale="77500" lnSpcReduction="20000"/>
          </a:bodyPr>
          <a:lstStyle/>
          <a:p>
            <a:pPr fontAlgn="base">
              <a:buNone/>
            </a:pPr>
            <a:r>
              <a:rPr lang="en-GB" dirty="0" smtClean="0"/>
              <a:t>	</a:t>
            </a:r>
            <a:r>
              <a:rPr lang="en-GB" sz="4600" dirty="0" smtClean="0"/>
              <a:t>2 Polygamy:</a:t>
            </a:r>
          </a:p>
          <a:p>
            <a:pPr fontAlgn="base"/>
            <a:endParaRPr lang="en-GB" dirty="0" smtClean="0"/>
          </a:p>
          <a:p>
            <a:pPr fontAlgn="base">
              <a:buNone/>
            </a:pPr>
            <a:r>
              <a:rPr lang="en-GB" dirty="0" smtClean="0"/>
              <a:t>	Polygamy refers to a form of marriage, where there are more than one spouse, i.e., either more than one husband or more than one wife. Polygamy is divided into two types: </a:t>
            </a:r>
            <a:r>
              <a:rPr lang="en-GB" dirty="0" err="1" smtClean="0"/>
              <a:t>polygyny</a:t>
            </a:r>
            <a:r>
              <a:rPr lang="en-GB" dirty="0" smtClean="0"/>
              <a:t> and polyandry.</a:t>
            </a:r>
          </a:p>
          <a:p>
            <a:pPr fontAlgn="base">
              <a:buNone/>
            </a:pPr>
            <a:r>
              <a:rPr lang="en-GB" b="1" dirty="0" smtClean="0"/>
              <a:t>	</a:t>
            </a:r>
            <a:r>
              <a:rPr lang="en-GB" b="1" dirty="0" err="1" smtClean="0"/>
              <a:t>Polygyny</a:t>
            </a:r>
            <a:r>
              <a:rPr lang="en-GB" b="1" dirty="0" smtClean="0"/>
              <a:t> When a man marries more than one woman, it is </a:t>
            </a:r>
            <a:r>
              <a:rPr lang="en-GB" b="1" dirty="0" err="1" smtClean="0"/>
              <a:t>polygyny</a:t>
            </a:r>
            <a:r>
              <a:rPr lang="en-GB" b="1" dirty="0" smtClean="0"/>
              <a:t>. </a:t>
            </a:r>
            <a:r>
              <a:rPr lang="en-GB" b="1" dirty="0" err="1" smtClean="0"/>
              <a:t>Polygyny</a:t>
            </a:r>
            <a:r>
              <a:rPr lang="en-GB" b="1" dirty="0" smtClean="0"/>
              <a:t> is of two types:</a:t>
            </a:r>
          </a:p>
          <a:p>
            <a:pPr fontAlgn="base">
              <a:buNone/>
            </a:pPr>
            <a:endParaRPr lang="en-GB" dirty="0" smtClean="0"/>
          </a:p>
          <a:p>
            <a:pPr fontAlgn="base">
              <a:buNone/>
            </a:pPr>
            <a:r>
              <a:rPr lang="en-GB" b="1" dirty="0" smtClean="0"/>
              <a:t>	1. Non-</a:t>
            </a:r>
            <a:r>
              <a:rPr lang="en-GB" b="1" dirty="0" err="1" smtClean="0"/>
              <a:t>Sororal</a:t>
            </a:r>
            <a:r>
              <a:rPr lang="en-GB" b="1" dirty="0" smtClean="0"/>
              <a:t> </a:t>
            </a:r>
            <a:r>
              <a:rPr lang="en-GB" b="1" dirty="0" err="1" smtClean="0"/>
              <a:t>Polygyny</a:t>
            </a:r>
            <a:r>
              <a:rPr lang="en-GB" b="1" dirty="0" smtClean="0"/>
              <a:t>:</a:t>
            </a:r>
            <a:endParaRPr lang="en-GB" dirty="0" smtClean="0"/>
          </a:p>
          <a:p>
            <a:pPr fontAlgn="base"/>
            <a:r>
              <a:rPr lang="en-GB" dirty="0" smtClean="0"/>
              <a:t>When a man marries more than one woman, who are not related it is called </a:t>
            </a:r>
            <a:r>
              <a:rPr lang="en-GB" dirty="0" err="1" smtClean="0"/>
              <a:t>nonsororal</a:t>
            </a:r>
            <a:r>
              <a:rPr lang="en-GB" dirty="0" smtClean="0"/>
              <a:t> </a:t>
            </a:r>
            <a:r>
              <a:rPr lang="en-GB" dirty="0" err="1" smtClean="0"/>
              <a:t>polygyny</a:t>
            </a:r>
            <a:r>
              <a:rPr lang="en-GB" dirty="0" smtClean="0"/>
              <a:t>.</a:t>
            </a:r>
          </a:p>
          <a:p>
            <a:pPr fontAlgn="base">
              <a:buNone/>
            </a:pPr>
            <a:r>
              <a:rPr lang="en-GB" b="1" dirty="0" smtClean="0"/>
              <a:t>	2. </a:t>
            </a:r>
            <a:r>
              <a:rPr lang="en-GB" b="1" dirty="0" err="1" smtClean="0"/>
              <a:t>Sororal</a:t>
            </a:r>
            <a:r>
              <a:rPr lang="en-GB" b="1" dirty="0" smtClean="0"/>
              <a:t> </a:t>
            </a:r>
            <a:r>
              <a:rPr lang="en-GB" b="1" dirty="0" err="1" smtClean="0"/>
              <a:t>Polygyny</a:t>
            </a:r>
            <a:r>
              <a:rPr lang="en-GB" b="1" dirty="0" smtClean="0"/>
              <a:t>:</a:t>
            </a:r>
            <a:endParaRPr lang="en-GB" dirty="0" smtClean="0"/>
          </a:p>
          <a:p>
            <a:pPr fontAlgn="base"/>
            <a:r>
              <a:rPr lang="en-GB" dirty="0" err="1" smtClean="0"/>
              <a:t>Sororal</a:t>
            </a:r>
            <a:r>
              <a:rPr lang="en-GB" dirty="0" smtClean="0"/>
              <a:t> </a:t>
            </a:r>
            <a:r>
              <a:rPr lang="en-GB" dirty="0" err="1" smtClean="0"/>
              <a:t>polygyny</a:t>
            </a:r>
            <a:r>
              <a:rPr lang="en-GB" dirty="0" smtClean="0"/>
              <a:t> comes into existence when a man marries more than one woman, who are sisters.</a:t>
            </a:r>
          </a:p>
          <a:p>
            <a:endParaRPr lang="en-GB"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
            <a:ext cx="8229600" cy="6715148"/>
          </a:xfrm>
        </p:spPr>
        <p:style>
          <a:lnRef idx="1">
            <a:schemeClr val="accent1"/>
          </a:lnRef>
          <a:fillRef idx="3">
            <a:schemeClr val="accent1"/>
          </a:fillRef>
          <a:effectRef idx="2">
            <a:schemeClr val="accent1"/>
          </a:effectRef>
          <a:fontRef idx="minor">
            <a:schemeClr val="lt1"/>
          </a:fontRef>
        </p:style>
        <p:txBody>
          <a:bodyPr>
            <a:normAutofit fontScale="62500" lnSpcReduction="20000"/>
          </a:bodyPr>
          <a:lstStyle/>
          <a:p>
            <a:pPr fontAlgn="base">
              <a:buNone/>
            </a:pPr>
            <a:r>
              <a:rPr lang="en-GB" sz="5100" b="1" dirty="0" smtClean="0"/>
              <a:t>	3 Polyandry:</a:t>
            </a:r>
          </a:p>
          <a:p>
            <a:pPr fontAlgn="base"/>
            <a:endParaRPr lang="en-GB" sz="5100" dirty="0" smtClean="0"/>
          </a:p>
          <a:p>
            <a:pPr fontAlgn="base"/>
            <a:r>
              <a:rPr lang="en-GB" dirty="0" smtClean="0"/>
              <a:t>Polyandry is a type of marriage in which one woman marries more than one man. It is a system where there is one wife but many husbands: This type of marriage exists among some primitive tribes (</a:t>
            </a:r>
            <a:r>
              <a:rPr lang="en-GB" dirty="0" err="1" smtClean="0"/>
              <a:t>Todas</a:t>
            </a:r>
            <a:r>
              <a:rPr lang="en-GB" dirty="0" smtClean="0"/>
              <a:t> of Malabar Hills) and in countries such as Tibet.</a:t>
            </a:r>
          </a:p>
          <a:p>
            <a:pPr fontAlgn="base"/>
            <a:r>
              <a:rPr lang="en-GB" b="1" dirty="0" smtClean="0"/>
              <a:t>Polyandry is further divided into two categories:</a:t>
            </a:r>
          </a:p>
          <a:p>
            <a:pPr fontAlgn="base"/>
            <a:endParaRPr lang="en-GB" dirty="0" smtClean="0"/>
          </a:p>
          <a:p>
            <a:pPr fontAlgn="base"/>
            <a:r>
              <a:rPr lang="en-GB" b="1" dirty="0" smtClean="0"/>
              <a:t>1. Non-Fraternal Polyandry:</a:t>
            </a:r>
            <a:endParaRPr lang="en-GB" dirty="0" smtClean="0"/>
          </a:p>
          <a:p>
            <a:pPr fontAlgn="base"/>
            <a:r>
              <a:rPr lang="en-GB" dirty="0" smtClean="0"/>
              <a:t>Non-fraternal polyandry takes place when one woman marries more than one man, who are in no way related to each other.</a:t>
            </a:r>
          </a:p>
          <a:p>
            <a:pPr fontAlgn="base"/>
            <a:r>
              <a:rPr lang="en-GB" b="1" dirty="0" smtClean="0"/>
              <a:t>2. Fraternal Polyandry:</a:t>
            </a:r>
            <a:endParaRPr lang="en-GB" dirty="0" smtClean="0"/>
          </a:p>
          <a:p>
            <a:pPr fontAlgn="base"/>
            <a:r>
              <a:rPr lang="en-GB" dirty="0" smtClean="0"/>
              <a:t>Fraternal polyandry takes place when one woman mar­ries more than one man, related by blood, like brothers. A number of causes have been attributed to the existence of polyandry. One of the main reasons is the negative female sex ratio and lesser number of females in compari­son to males.</a:t>
            </a:r>
          </a:p>
          <a:p>
            <a:pPr fontAlgn="base"/>
            <a:r>
              <a:rPr lang="en-GB" dirty="0" smtClean="0"/>
              <a:t>The prevalence of the custom of bride price, which is present in a number of primitive tribal communities, also leads to polyandry, especially when the bride price is high and men are unable to afford it. This system is also seen where joint families exist and several brothers marry the same woman.</a:t>
            </a:r>
            <a:endParaRPr lang="en-GB"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Group marriage </a:t>
            </a:r>
            <a:endParaRPr lang="en-GB"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normAutofit fontScale="85000" lnSpcReduction="20000"/>
          </a:bodyPr>
          <a:lstStyle/>
          <a:p>
            <a:pPr algn="just"/>
            <a:r>
              <a:rPr lang="en-GB" dirty="0" smtClean="0"/>
              <a:t>If a group  of men marriages with other group of women, then this marriage is called group marriage. </a:t>
            </a:r>
          </a:p>
          <a:p>
            <a:pPr algn="just"/>
            <a:r>
              <a:rPr lang="en-GB" dirty="0" smtClean="0"/>
              <a:t>According to Morgan , this types of marriage was in practice at the second stage of human evolution. In group marriage, there is no certainty of which man to marry with which women.</a:t>
            </a:r>
          </a:p>
          <a:p>
            <a:pPr algn="just"/>
            <a:r>
              <a:rPr lang="en-GB" dirty="0" smtClean="0"/>
              <a:t> All the man and women have equal responsibility to look after the children. At the present this types of marriage is not in practice. </a:t>
            </a:r>
          </a:p>
          <a:p>
            <a:pPr algn="just"/>
            <a:r>
              <a:rPr lang="en-GB" dirty="0" smtClean="0"/>
              <a:t>But anthropologists believe that this types of marriage was practiced in Africa, Australia, Sri Lanka etc. In the past. </a:t>
            </a:r>
          </a:p>
          <a:p>
            <a:endParaRPr lang="en-GB" dirty="0" smtClean="0"/>
          </a:p>
          <a:p>
            <a:endParaRPr lang="en-GB"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85000" lnSpcReduction="20000"/>
          </a:bodyPr>
          <a:lstStyle/>
          <a:p>
            <a:pPr algn="just"/>
            <a:endParaRPr lang="en-GB" dirty="0" smtClean="0"/>
          </a:p>
          <a:p>
            <a:pPr algn="just"/>
            <a:r>
              <a:rPr lang="en-GB" dirty="0" smtClean="0"/>
              <a:t>4.Group marriage</a:t>
            </a:r>
          </a:p>
          <a:p>
            <a:pPr algn="just"/>
            <a:r>
              <a:rPr lang="en-GB" dirty="0" smtClean="0"/>
              <a:t>If a group  of men marriages with other group of women, then this marriage is called group marriage. </a:t>
            </a:r>
          </a:p>
          <a:p>
            <a:pPr algn="just"/>
            <a:r>
              <a:rPr lang="en-GB" dirty="0" smtClean="0"/>
              <a:t>According to Morgan , this types of marriage was in practice at the second stage of human evolution. In group marriage, there is no certainty of which man to marry with which women.</a:t>
            </a:r>
          </a:p>
          <a:p>
            <a:pPr algn="just"/>
            <a:r>
              <a:rPr lang="en-GB" dirty="0" smtClean="0"/>
              <a:t> All the man and women have equal responsibility to look after the children. At the present this types of marriage is not in practice. </a:t>
            </a:r>
          </a:p>
          <a:p>
            <a:pPr algn="just"/>
            <a:r>
              <a:rPr lang="en-GB" dirty="0" smtClean="0"/>
              <a:t>But anthropologists believe that this types of marriage was practiced in Africa, Australia, Sri Lanka etc. In the past.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GB" dirty="0" smtClean="0"/>
              <a:t>Characteristic of marriage </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GB" dirty="0" smtClean="0"/>
              <a:t>1. Marriage is a permanent institution. </a:t>
            </a:r>
          </a:p>
          <a:p>
            <a:r>
              <a:rPr lang="en-GB" dirty="0" smtClean="0"/>
              <a:t>2 . Marriage is universal .</a:t>
            </a:r>
          </a:p>
          <a:p>
            <a:r>
              <a:rPr lang="en-GB" dirty="0" smtClean="0"/>
              <a:t>3. Marriage is a social institution with special duties and obligation. </a:t>
            </a:r>
          </a:p>
          <a:p>
            <a:r>
              <a:rPr lang="en-GB" dirty="0" smtClean="0"/>
              <a:t>4. Marriage change the status and role of man and woman. </a:t>
            </a:r>
          </a:p>
          <a:p>
            <a:r>
              <a:rPr lang="en-GB" dirty="0" smtClean="0"/>
              <a:t>5.Marriage has specific goal .</a:t>
            </a:r>
          </a:p>
          <a:p>
            <a:r>
              <a:rPr lang="en-GB" dirty="0" smtClean="0"/>
              <a:t>6. Basic biological, social and economic needs are fulfilled by marriage. </a:t>
            </a:r>
          </a:p>
          <a:p>
            <a:r>
              <a:rPr lang="en-GB" dirty="0" smtClean="0"/>
              <a:t>7.Marriage is socially recognized. It recognizes the sexual relationship between male and female and recognizes their children .</a:t>
            </a:r>
          </a:p>
          <a:p>
            <a:r>
              <a:rPr lang="en-GB" dirty="0" smtClean="0"/>
              <a:t>8. Marriage according to Hindu religion is a sacrament, which is essential to make complete human.</a:t>
            </a:r>
            <a:endParaRPr lang="en-GB" dirty="0"/>
          </a:p>
        </p:txBody>
      </p:sp>
    </p:spTree>
  </p:cSld>
  <p:clrMapOvr>
    <a:masterClrMapping/>
  </p:clrMapOvr>
  <p:transition>
    <p:wedg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GB" dirty="0" smtClean="0"/>
              <a:t>Function of marriage </a:t>
            </a:r>
            <a:endParaRPr lang="en-GB" dirty="0"/>
          </a:p>
        </p:txBody>
      </p:sp>
      <p:sp>
        <p:nvSpPr>
          <p:cNvPr id="5" name="Content Placeholder 4"/>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lstStyle/>
          <a:p>
            <a:r>
              <a:rPr lang="en-GB" dirty="0" smtClean="0"/>
              <a:t>1 Satisfaction and regulation of sex life .</a:t>
            </a:r>
          </a:p>
          <a:p>
            <a:r>
              <a:rPr lang="en-GB" dirty="0" smtClean="0"/>
              <a:t>2 Marriage leads to the establishment of family.</a:t>
            </a:r>
          </a:p>
          <a:p>
            <a:r>
              <a:rPr lang="en-GB" dirty="0" smtClean="0"/>
              <a:t>3 Marriage provide for economic co-operation</a:t>
            </a:r>
          </a:p>
          <a:p>
            <a:r>
              <a:rPr lang="en-GB" dirty="0" smtClean="0"/>
              <a:t>4 Marriage provides Socialization to the children.</a:t>
            </a:r>
          </a:p>
          <a:p>
            <a:r>
              <a:rPr lang="en-GB" dirty="0" smtClean="0"/>
              <a:t>5 Marriage contributes in transmission of culture. </a:t>
            </a:r>
          </a:p>
          <a:p>
            <a:endParaRPr lang="en-GB" dirty="0"/>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GB" dirty="0" smtClean="0"/>
              <a:t>Family </a:t>
            </a:r>
            <a:endParaRPr lang="en-GB"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normAutofit fontScale="70000" lnSpcReduction="20000"/>
          </a:bodyPr>
          <a:lstStyle/>
          <a:p>
            <a:pPr algn="just"/>
            <a:r>
              <a:rPr lang="en-GB" dirty="0" smtClean="0"/>
              <a:t>Family is the most important primary social institution which is the formed by at least a couple and their children. It is mostly permanent and the most pervasive of all social institutions.</a:t>
            </a:r>
          </a:p>
          <a:p>
            <a:pPr algn="just"/>
            <a:r>
              <a:rPr lang="en-GB" dirty="0" smtClean="0"/>
              <a:t>Our family is learned with the base of social relationship, where in general husband, wife and their children remain. </a:t>
            </a:r>
          </a:p>
          <a:p>
            <a:pPr algn="just"/>
            <a:r>
              <a:rPr lang="en-GB" dirty="0" smtClean="0"/>
              <a:t>If There are members of five generations such a family is called extended family.</a:t>
            </a:r>
          </a:p>
          <a:p>
            <a:pPr algn="just"/>
            <a:r>
              <a:rPr lang="en-GB" dirty="0" smtClean="0"/>
              <a:t>People for three generations remain at the household, use the same kitchen , and their property is mutually used then this family is called as join family.</a:t>
            </a:r>
          </a:p>
          <a:p>
            <a:pPr algn="just"/>
            <a:r>
              <a:rPr lang="en-GB" dirty="0" smtClean="0"/>
              <a:t>And , in a family if there are only the parents and their unmarried children then this family  is called nuclear family. </a:t>
            </a:r>
          </a:p>
          <a:p>
            <a:pPr algn="just"/>
            <a:r>
              <a:rPr lang="en-GB" dirty="0" smtClean="0"/>
              <a:t>It provides for the most enduring relationship in one from or other.</a:t>
            </a:r>
            <a:endParaRPr lang="en-GB"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3">
            <a:schemeClr val="accent6"/>
          </a:fillRef>
          <a:effectRef idx="2">
            <a:schemeClr val="accent6"/>
          </a:effectRef>
          <a:fontRef idx="minor">
            <a:schemeClr val="lt1"/>
          </a:fontRef>
        </p:style>
        <p:txBody>
          <a:bodyPr/>
          <a:lstStyle/>
          <a:p>
            <a:r>
              <a:rPr lang="en-GB" dirty="0" smtClean="0"/>
              <a:t>Family is a primary group who has belongingness and unconditional love and affection to each other. </a:t>
            </a:r>
          </a:p>
          <a:p>
            <a:r>
              <a:rPr lang="en-GB" dirty="0" smtClean="0"/>
              <a:t>It is a powerful social institution approved by society that works as an agent of cultural transmission. </a:t>
            </a:r>
          </a:p>
          <a:p>
            <a:r>
              <a:rPr lang="en-GB" dirty="0" smtClean="0"/>
              <a:t>Etymologically the word family is derived from the Latin word </a:t>
            </a:r>
            <a:r>
              <a:rPr lang="en-GB" dirty="0" err="1" smtClean="0"/>
              <a:t>famulus</a:t>
            </a:r>
            <a:r>
              <a:rPr lang="en-GB" dirty="0" smtClean="0"/>
              <a:t> which means servant. </a:t>
            </a:r>
            <a:endParaRPr lang="en-GB" dirty="0"/>
          </a:p>
        </p:txBody>
      </p:sp>
    </p:spTree>
  </p:cSld>
  <p:clrMapOvr>
    <a:masterClrMapping/>
  </p:clrMapOvr>
  <p:transition>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p:spPr>
        <p:style>
          <a:lnRef idx="0">
            <a:schemeClr val="accent6"/>
          </a:lnRef>
          <a:fillRef idx="3">
            <a:schemeClr val="accent6"/>
          </a:fillRef>
          <a:effectRef idx="3">
            <a:schemeClr val="accent6"/>
          </a:effectRef>
          <a:fontRef idx="minor">
            <a:schemeClr val="lt1"/>
          </a:fontRef>
        </p:style>
        <p:txBody>
          <a:bodyPr/>
          <a:lstStyle/>
          <a:p>
            <a:r>
              <a:rPr lang="en-GB" dirty="0" smtClean="0"/>
              <a:t>Definition of family </a:t>
            </a:r>
            <a:endParaRPr lang="en-GB" dirty="0"/>
          </a:p>
        </p:txBody>
      </p:sp>
      <p:sp>
        <p:nvSpPr>
          <p:cNvPr id="3" name="Content Placeholder 2"/>
          <p:cNvSpPr>
            <a:spLocks noGrp="1"/>
          </p:cNvSpPr>
          <p:nvPr>
            <p:ph idx="1"/>
          </p:nvPr>
        </p:nvSpPr>
        <p:spPr/>
        <p:style>
          <a:lnRef idx="0">
            <a:schemeClr val="accent2"/>
          </a:lnRef>
          <a:fillRef idx="3">
            <a:schemeClr val="accent2"/>
          </a:fillRef>
          <a:effectRef idx="3">
            <a:schemeClr val="accent2"/>
          </a:effectRef>
          <a:fontRef idx="minor">
            <a:schemeClr val="lt1"/>
          </a:fontRef>
        </p:style>
        <p:txBody>
          <a:bodyPr/>
          <a:lstStyle/>
          <a:p>
            <a:r>
              <a:rPr lang="en-GB" dirty="0" smtClean="0"/>
              <a:t>Elliot and Merrill-  “ Family is the biological social unit composed of husband , wife and children .”</a:t>
            </a:r>
          </a:p>
          <a:p>
            <a:r>
              <a:rPr lang="en-GB" dirty="0" err="1" smtClean="0"/>
              <a:t>Nimkoff</a:t>
            </a:r>
            <a:r>
              <a:rPr lang="en-GB" dirty="0" smtClean="0"/>
              <a:t>- “ Family is a more or less durable association of husband and wife with or without child, or of a man or women alone, with children.”</a:t>
            </a:r>
          </a:p>
          <a:p>
            <a:endParaRPr lang="en-GB" dirty="0"/>
          </a:p>
        </p:txBody>
      </p:sp>
    </p:spTree>
  </p:cSld>
  <p:clrMapOvr>
    <a:masterClrMapping/>
  </p:clrMapOvr>
  <p:transition>
    <p:dissolv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GB" dirty="0" smtClean="0"/>
              <a:t>Characteristic of family </a:t>
            </a:r>
            <a:endParaRPr lang="en-GB"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GB" dirty="0" smtClean="0"/>
              <a:t>1. Family is universal </a:t>
            </a:r>
          </a:p>
          <a:p>
            <a:r>
              <a:rPr lang="en-GB" dirty="0" smtClean="0"/>
              <a:t>2.Permanent relationship between husband and wife.</a:t>
            </a:r>
          </a:p>
          <a:p>
            <a:r>
              <a:rPr lang="en-GB" dirty="0" smtClean="0"/>
              <a:t>3. Permanent and socially approved permanent sexual relationship.</a:t>
            </a:r>
          </a:p>
          <a:p>
            <a:r>
              <a:rPr lang="en-GB" dirty="0" smtClean="0"/>
              <a:t>4 Common habitation </a:t>
            </a:r>
          </a:p>
          <a:p>
            <a:r>
              <a:rPr lang="en-GB" dirty="0" smtClean="0"/>
              <a:t>5 Social and economic provision</a:t>
            </a:r>
          </a:p>
          <a:p>
            <a:r>
              <a:rPr lang="en-GB" dirty="0" smtClean="0"/>
              <a:t>6 Fixed size</a:t>
            </a:r>
          </a:p>
          <a:p>
            <a:r>
              <a:rPr lang="en-GB" dirty="0" smtClean="0"/>
              <a:t>7 Family is a forms of marriage </a:t>
            </a:r>
          </a:p>
          <a:p>
            <a:r>
              <a:rPr lang="en-GB" dirty="0" smtClean="0"/>
              <a:t>8 Mutual awareness </a:t>
            </a:r>
          </a:p>
          <a:p>
            <a:endParaRPr lang="en-GB" dirty="0" smtClean="0"/>
          </a:p>
          <a:p>
            <a:endParaRPr lang="en-GB" dirty="0"/>
          </a:p>
        </p:txBody>
      </p:sp>
    </p:spTree>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smtClean="0"/>
              <a:t>1.Sociology is a social science not a natural science.</a:t>
            </a:r>
          </a:p>
          <a:p>
            <a:pPr algn="just"/>
            <a:r>
              <a:rPr lang="en-GB" dirty="0" smtClean="0"/>
              <a:t>	Sociology concentrates on man, his behaviour , activities and life in the society. Sociology is  intimately related to the social sciences like history, political science, Economics Psychology , anthropology etc. The Facts that sociology deals with the social universe distinguishes its from natural sciences like, physics, chemistry etc.</a:t>
            </a:r>
          </a:p>
          <a:p>
            <a:endParaRPr lang="en-GB"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GB" dirty="0" smtClean="0"/>
              <a:t>Function of family </a:t>
            </a:r>
            <a:endParaRPr lang="en-GB"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lstStyle/>
          <a:p>
            <a:pPr lvl="2">
              <a:buNone/>
            </a:pPr>
            <a:r>
              <a:rPr lang="en-GB" dirty="0" smtClean="0"/>
              <a:t>1 Biological function </a:t>
            </a:r>
          </a:p>
          <a:p>
            <a:r>
              <a:rPr lang="en-GB" dirty="0" smtClean="0"/>
              <a:t>2 Economic function </a:t>
            </a:r>
          </a:p>
          <a:p>
            <a:r>
              <a:rPr lang="en-GB" dirty="0" smtClean="0"/>
              <a:t>3 social function  </a:t>
            </a:r>
          </a:p>
          <a:p>
            <a:r>
              <a:rPr lang="en-GB" dirty="0" smtClean="0"/>
              <a:t>4 Cultural and Religious function </a:t>
            </a:r>
          </a:p>
          <a:p>
            <a:r>
              <a:rPr lang="en-GB" dirty="0" smtClean="0"/>
              <a:t>5 Education function </a:t>
            </a:r>
          </a:p>
          <a:p>
            <a:r>
              <a:rPr lang="en-GB" dirty="0" smtClean="0"/>
              <a:t>6 Health Related function </a:t>
            </a:r>
            <a:endParaRPr lang="en-GB"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GB" dirty="0" smtClean="0"/>
              <a:t>Types of family </a:t>
            </a:r>
            <a:endParaRPr lang="en-GB" dirty="0"/>
          </a:p>
        </p:txBody>
      </p:sp>
      <p:sp>
        <p:nvSpPr>
          <p:cNvPr id="3" name="Content Placeholder 2"/>
          <p:cNvSpPr>
            <a:spLocks noGrp="1"/>
          </p:cNvSpPr>
          <p:nvPr>
            <p:ph idx="1"/>
          </p:nvPr>
        </p:nvSpPr>
        <p:spPr>
          <a:xfrm>
            <a:off x="914400" y="1785926"/>
            <a:ext cx="8229600" cy="4525963"/>
          </a:xfrm>
        </p:spPr>
        <p:style>
          <a:lnRef idx="1">
            <a:schemeClr val="accent3"/>
          </a:lnRef>
          <a:fillRef idx="3">
            <a:schemeClr val="accent3"/>
          </a:fillRef>
          <a:effectRef idx="2">
            <a:schemeClr val="accent3"/>
          </a:effectRef>
          <a:fontRef idx="minor">
            <a:schemeClr val="lt1"/>
          </a:fontRef>
        </p:style>
        <p:txBody>
          <a:bodyPr>
            <a:normAutofit fontScale="70000" lnSpcReduction="20000"/>
          </a:bodyPr>
          <a:lstStyle/>
          <a:p>
            <a:r>
              <a:rPr lang="en-GB" dirty="0" smtClean="0"/>
              <a:t>A .Forms of family on the basis of Number </a:t>
            </a:r>
          </a:p>
          <a:p>
            <a:r>
              <a:rPr lang="en-GB" dirty="0" smtClean="0"/>
              <a:t>1 Nuclear Family</a:t>
            </a:r>
          </a:p>
          <a:p>
            <a:r>
              <a:rPr lang="en-GB" dirty="0" smtClean="0"/>
              <a:t>2. Joint family </a:t>
            </a:r>
          </a:p>
          <a:p>
            <a:r>
              <a:rPr lang="en-GB" dirty="0" smtClean="0"/>
              <a:t>3. Extended family </a:t>
            </a:r>
          </a:p>
          <a:p>
            <a:endParaRPr lang="en-GB" dirty="0" smtClean="0"/>
          </a:p>
          <a:p>
            <a:r>
              <a:rPr lang="en-GB" dirty="0" smtClean="0"/>
              <a:t>B. Forms of family on the basis of Authority, Lineage and Residence </a:t>
            </a:r>
          </a:p>
          <a:p>
            <a:r>
              <a:rPr lang="en-GB" dirty="0" smtClean="0"/>
              <a:t>1. Patriarchal family</a:t>
            </a:r>
          </a:p>
          <a:p>
            <a:r>
              <a:rPr lang="en-GB" dirty="0" smtClean="0"/>
              <a:t>2. Matriarchal family</a:t>
            </a:r>
          </a:p>
          <a:p>
            <a:r>
              <a:rPr lang="en-GB" dirty="0" smtClean="0"/>
              <a:t> </a:t>
            </a:r>
          </a:p>
          <a:p>
            <a:r>
              <a:rPr lang="en-GB" dirty="0" smtClean="0"/>
              <a:t>C. Forms of family of the basis of marriage </a:t>
            </a:r>
          </a:p>
          <a:p>
            <a:r>
              <a:rPr lang="en-GB" dirty="0" smtClean="0"/>
              <a:t>1 . Monogamous family</a:t>
            </a:r>
          </a:p>
          <a:p>
            <a:r>
              <a:rPr lang="en-GB" dirty="0" smtClean="0"/>
              <a:t>2 Polygamous family</a:t>
            </a:r>
          </a:p>
          <a:p>
            <a:endParaRPr lang="en-GB"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GB" dirty="0" smtClean="0">
                <a:solidFill>
                  <a:srgbClr val="FF0000"/>
                </a:solidFill>
              </a:rPr>
              <a:t>Kinship </a:t>
            </a:r>
            <a:endParaRPr lang="en-GB" dirty="0">
              <a:solidFill>
                <a:srgbClr val="FF0000"/>
              </a:solidFill>
            </a:endParaRPr>
          </a:p>
        </p:txBody>
      </p:sp>
      <p:sp>
        <p:nvSpPr>
          <p:cNvPr id="3" name="Content Placeholder 2"/>
          <p:cNvSpPr>
            <a:spLocks noGrp="1"/>
          </p:cNvSpPr>
          <p:nvPr>
            <p:ph idx="1"/>
          </p:nvPr>
        </p:nvSpPr>
        <p:spPr>
          <a:xfrm>
            <a:off x="357158" y="1571612"/>
            <a:ext cx="8229600" cy="4525963"/>
          </a:xfrm>
        </p:spPr>
        <p:style>
          <a:lnRef idx="1">
            <a:schemeClr val="accent2"/>
          </a:lnRef>
          <a:fillRef idx="3">
            <a:schemeClr val="accent2"/>
          </a:fillRef>
          <a:effectRef idx="2">
            <a:schemeClr val="accent2"/>
          </a:effectRef>
          <a:fontRef idx="minor">
            <a:schemeClr val="lt1"/>
          </a:fontRef>
        </p:style>
        <p:txBody>
          <a:bodyPr>
            <a:normAutofit fontScale="70000" lnSpcReduction="20000"/>
          </a:bodyPr>
          <a:lstStyle/>
          <a:p>
            <a:pPr algn="just"/>
            <a:r>
              <a:rPr lang="en-GB" dirty="0" smtClean="0"/>
              <a:t>In simple meaning ,kinship is the social recognition through the relationship between persons on both by blood and marriage. </a:t>
            </a:r>
          </a:p>
          <a:p>
            <a:pPr algn="just"/>
            <a:r>
              <a:rPr lang="en-GB" dirty="0" smtClean="0"/>
              <a:t>The relationship through consanguinity (blood relation) or by marital knots (</a:t>
            </a:r>
            <a:r>
              <a:rPr lang="en-GB" dirty="0" err="1" smtClean="0"/>
              <a:t>affinal</a:t>
            </a:r>
            <a:r>
              <a:rPr lang="en-GB" dirty="0" smtClean="0"/>
              <a:t> ties) that institutionalize the interactive relationship between and among the members is called kinship. </a:t>
            </a:r>
          </a:p>
          <a:p>
            <a:pPr algn="just"/>
            <a:r>
              <a:rPr lang="en-GB" dirty="0" smtClean="0"/>
              <a:t>Similarly, In our society we find other two types of kinship. They are  adopted kinship and fictive kinship. </a:t>
            </a:r>
          </a:p>
          <a:p>
            <a:pPr algn="just"/>
            <a:r>
              <a:rPr lang="en-GB" dirty="0" smtClean="0"/>
              <a:t>Adopted kinship- If any couple adopt any other’s children and the couple is called adopted kinship. </a:t>
            </a:r>
          </a:p>
          <a:p>
            <a:pPr algn="just"/>
            <a:r>
              <a:rPr lang="en-GB" dirty="0" smtClean="0"/>
              <a:t>Fictive kinship- In Nepali society, kinship is established by keeping ritual relation (</a:t>
            </a:r>
            <a:r>
              <a:rPr lang="en-GB" dirty="0" err="1" smtClean="0"/>
              <a:t>meeteri</a:t>
            </a:r>
            <a:r>
              <a:rPr lang="en-GB" dirty="0" smtClean="0"/>
              <a:t>). Establishing relationship in this way is called fictive kinship.</a:t>
            </a:r>
          </a:p>
          <a:p>
            <a:pPr algn="just"/>
            <a:endParaRPr lang="en-GB" dirty="0" smtClean="0"/>
          </a:p>
          <a:p>
            <a:endParaRPr lang="en-GB"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normAutofit/>
          </a:bodyPr>
          <a:lstStyle/>
          <a:p>
            <a:pPr algn="just"/>
            <a:r>
              <a:rPr lang="en-GB" dirty="0" smtClean="0"/>
              <a:t>Fictive kinship- In Nepali society, kinship is established by keeping ritual relation (</a:t>
            </a:r>
            <a:r>
              <a:rPr lang="en-GB" dirty="0" err="1" smtClean="0"/>
              <a:t>meeteri</a:t>
            </a:r>
            <a:r>
              <a:rPr lang="en-GB" dirty="0" smtClean="0"/>
              <a:t>). Establishing relationship in this way is called fictive kinship.</a:t>
            </a:r>
          </a:p>
          <a:p>
            <a:pPr algn="just"/>
            <a:endParaRPr lang="en-GB" dirty="0" smtClean="0"/>
          </a:p>
          <a:p>
            <a:pPr algn="just"/>
            <a:r>
              <a:rPr lang="en-GB" dirty="0" smtClean="0"/>
              <a:t>Kinship means the bond which  of blood or marriage, which binds people together in group is called kinship. </a:t>
            </a:r>
          </a:p>
          <a:p>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GB" dirty="0" smtClean="0">
                <a:solidFill>
                  <a:srgbClr val="FF0000"/>
                </a:solidFill>
              </a:rPr>
              <a:t>Definition of kinship </a:t>
            </a:r>
            <a:r>
              <a:rPr lang="en-GB" dirty="0" smtClean="0"/>
              <a:t/>
            </a:r>
            <a:br>
              <a:rPr lang="en-GB" dirty="0" smtClean="0"/>
            </a:br>
            <a:endParaRPr lang="en-GB" dirty="0"/>
          </a:p>
        </p:txBody>
      </p:sp>
      <p:sp>
        <p:nvSpPr>
          <p:cNvPr id="3" name="Content Placeholder 2"/>
          <p:cNvSpPr>
            <a:spLocks noGrp="1"/>
          </p:cNvSpPr>
          <p:nvPr>
            <p:ph idx="1"/>
          </p:nvPr>
        </p:nvSpPr>
        <p:spPr>
          <a:xfrm>
            <a:off x="357158" y="1571612"/>
            <a:ext cx="8229600" cy="4240211"/>
          </a:xfrm>
        </p:spPr>
        <p:style>
          <a:lnRef idx="1">
            <a:schemeClr val="accent3"/>
          </a:lnRef>
          <a:fillRef idx="3">
            <a:schemeClr val="accent3"/>
          </a:fillRef>
          <a:effectRef idx="2">
            <a:schemeClr val="accent3"/>
          </a:effectRef>
          <a:fontRef idx="minor">
            <a:schemeClr val="lt1"/>
          </a:fontRef>
        </p:style>
        <p:txBody>
          <a:bodyPr>
            <a:normAutofit fontScale="92500" lnSpcReduction="20000"/>
          </a:bodyPr>
          <a:lstStyle/>
          <a:p>
            <a:endParaRPr lang="en-GB" dirty="0" smtClean="0"/>
          </a:p>
          <a:p>
            <a:pPr algn="just">
              <a:buNone/>
            </a:pPr>
            <a:r>
              <a:rPr lang="en-GB" dirty="0" smtClean="0"/>
              <a:t>Radcliffe Brown- “ Kinship is a system of dynamic relations between person and person in a community, the behaviour of any two persons in any of these relations being regulated in some way, and to a greater or less extent by social usage”.</a:t>
            </a:r>
          </a:p>
          <a:p>
            <a:pPr algn="just">
              <a:buNone/>
            </a:pPr>
            <a:r>
              <a:rPr lang="en-GB" dirty="0" err="1" smtClean="0"/>
              <a:t>Maciver</a:t>
            </a:r>
            <a:r>
              <a:rPr lang="en-GB" dirty="0" smtClean="0"/>
              <a:t> and Page- “The bond of blood and marriage which binds people together in group is called kinship</a:t>
            </a:r>
            <a:endParaRPr lang="en-GB"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GB" dirty="0" smtClean="0"/>
              <a:t>Types of Kinship</a:t>
            </a:r>
            <a:endParaRPr lang="en-GB" dirty="0"/>
          </a:p>
        </p:txBody>
      </p:sp>
      <p:sp>
        <p:nvSpPr>
          <p:cNvPr id="3" name="Content Placeholder 2"/>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lstStyle/>
          <a:p>
            <a:r>
              <a:rPr lang="en-GB" dirty="0" smtClean="0"/>
              <a:t>1. </a:t>
            </a:r>
            <a:r>
              <a:rPr lang="en-GB" dirty="0" err="1" smtClean="0"/>
              <a:t>Consanguinal</a:t>
            </a:r>
            <a:r>
              <a:rPr lang="en-GB" dirty="0" smtClean="0"/>
              <a:t> kinship- Blood Relation</a:t>
            </a:r>
          </a:p>
          <a:p>
            <a:endParaRPr lang="en-GB" dirty="0" smtClean="0"/>
          </a:p>
          <a:p>
            <a:r>
              <a:rPr lang="en-GB" dirty="0" smtClean="0"/>
              <a:t>2. </a:t>
            </a:r>
            <a:r>
              <a:rPr lang="en-GB" dirty="0" err="1" smtClean="0"/>
              <a:t>Affinal</a:t>
            </a:r>
            <a:r>
              <a:rPr lang="en-GB" dirty="0" smtClean="0"/>
              <a:t> Kinship- Marriage Relation</a:t>
            </a:r>
          </a:p>
          <a:p>
            <a:endParaRPr lang="en-GB" dirty="0" smtClean="0"/>
          </a:p>
          <a:p>
            <a:r>
              <a:rPr lang="en-GB" dirty="0" smtClean="0"/>
              <a:t>3. Other types of kinship –Adopted kinship, Fictive kinship</a:t>
            </a:r>
            <a:endParaRPr lang="en-GB"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7523"/>
            <a:ext cx="8229600" cy="6269063"/>
          </a:xfrm>
        </p:spPr>
        <p:style>
          <a:lnRef idx="3">
            <a:schemeClr val="lt1"/>
          </a:lnRef>
          <a:fillRef idx="1">
            <a:schemeClr val="accent2"/>
          </a:fillRef>
          <a:effectRef idx="1">
            <a:schemeClr val="accent2"/>
          </a:effectRef>
          <a:fontRef idx="minor">
            <a:schemeClr val="lt1"/>
          </a:fontRef>
        </p:style>
        <p:txBody>
          <a:bodyPr>
            <a:normAutofit fontScale="92500" lnSpcReduction="20000"/>
          </a:bodyPr>
          <a:lstStyle/>
          <a:p>
            <a:pPr algn="just" fontAlgn="base"/>
            <a:r>
              <a:rPr lang="en-GB" sz="3800" b="1" dirty="0" smtClean="0"/>
              <a:t>Types of Kinship:</a:t>
            </a:r>
          </a:p>
          <a:p>
            <a:pPr algn="just" fontAlgn="base"/>
            <a:r>
              <a:rPr lang="en-GB" dirty="0" smtClean="0"/>
              <a:t>In any society, kin relationships are based either on birth (blood relations), or marriage. These two aspects of human life are the basis for the two main types of kinship in society.</a:t>
            </a:r>
          </a:p>
          <a:p>
            <a:pPr algn="just" fontAlgn="base"/>
            <a:r>
              <a:rPr lang="en-GB" b="1" dirty="0" smtClean="0"/>
              <a:t>1. </a:t>
            </a:r>
            <a:r>
              <a:rPr lang="en-GB" b="1" dirty="0" err="1" smtClean="0"/>
              <a:t>Consanguineal</a:t>
            </a:r>
            <a:r>
              <a:rPr lang="en-GB" b="1" dirty="0" smtClean="0"/>
              <a:t> Kinship:</a:t>
            </a:r>
            <a:endParaRPr lang="en-GB" dirty="0" smtClean="0"/>
          </a:p>
          <a:p>
            <a:pPr algn="just" fontAlgn="base"/>
            <a:r>
              <a:rPr lang="en-GB" dirty="0" smtClean="0"/>
              <a:t>It refers to the relationships based on blood, i.e., the relationship between parents and children, and between siblings are the most basic and universal kin relations.</a:t>
            </a:r>
          </a:p>
          <a:p>
            <a:pPr algn="just" fontAlgn="base"/>
            <a:r>
              <a:rPr lang="en-GB" dirty="0" smtClean="0"/>
              <a:t>2. </a:t>
            </a:r>
            <a:r>
              <a:rPr lang="en-GB" b="1" dirty="0" err="1" smtClean="0"/>
              <a:t>Affinal</a:t>
            </a:r>
            <a:r>
              <a:rPr lang="en-GB" b="1" dirty="0" smtClean="0"/>
              <a:t> Kinship:</a:t>
            </a:r>
            <a:endParaRPr lang="en-GB" dirty="0" smtClean="0"/>
          </a:p>
          <a:p>
            <a:pPr algn="just" fontAlgn="base"/>
            <a:r>
              <a:rPr lang="en-GB" dirty="0" smtClean="0"/>
              <a:t>It refers to the relationships formed on the basis of marriage. The most basic relationship that results from marriage is that between husband and wife.</a:t>
            </a:r>
          </a:p>
          <a:p>
            <a:pPr algn="just"/>
            <a:endParaRPr lang="en-GB"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GB" dirty="0" smtClean="0"/>
              <a:t>Degree of kinship</a:t>
            </a:r>
            <a:endParaRPr lang="en-GB"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GB" dirty="0" smtClean="0"/>
              <a:t>1  Primary kinship - 8 types - blood or marriage</a:t>
            </a:r>
          </a:p>
          <a:p>
            <a:pPr>
              <a:buNone/>
            </a:pPr>
            <a:r>
              <a:rPr lang="en-GB" dirty="0" smtClean="0"/>
              <a:t>	Blood 7or marriage 1</a:t>
            </a:r>
          </a:p>
          <a:p>
            <a:pPr>
              <a:buNone/>
            </a:pPr>
            <a:endParaRPr lang="en-GB" dirty="0" smtClean="0"/>
          </a:p>
          <a:p>
            <a:r>
              <a:rPr lang="en-GB" dirty="0" smtClean="0"/>
              <a:t>2  Secondary kinship - 33 types – blood or marriage</a:t>
            </a:r>
          </a:p>
          <a:p>
            <a:endParaRPr lang="en-GB" dirty="0" smtClean="0"/>
          </a:p>
          <a:p>
            <a:r>
              <a:rPr lang="en-GB" dirty="0" smtClean="0"/>
              <a:t>3  Tertiary kinship - 151 types </a:t>
            </a:r>
            <a:endParaRPr lang="en-GB" dirty="0"/>
          </a:p>
        </p:txBody>
      </p:sp>
    </p:spTree>
  </p:cSld>
  <p:clrMapOvr>
    <a:masterClrMapping/>
  </p:clrMapOvr>
  <p:transition>
    <p:wedg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Degree of kinship </a:t>
            </a:r>
            <a:endParaRPr lang="en-GB" dirty="0"/>
          </a:p>
        </p:txBody>
      </p:sp>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normAutofit fontScale="62500" lnSpcReduction="20000"/>
          </a:bodyPr>
          <a:lstStyle/>
          <a:p>
            <a:pPr algn="just" fontAlgn="base"/>
            <a:r>
              <a:rPr lang="en-GB" dirty="0" smtClean="0"/>
              <a:t>Any relationship between two individuals is based on the degree of closeness or distance of that relationship. This closeness or distance of any relationship depends upon how individuals are related to each other.</a:t>
            </a:r>
          </a:p>
          <a:p>
            <a:pPr algn="just" fontAlgn="base">
              <a:buNone/>
            </a:pPr>
            <a:endParaRPr lang="en-GB" dirty="0" smtClean="0"/>
          </a:p>
          <a:p>
            <a:pPr algn="just" fontAlgn="base"/>
            <a:r>
              <a:rPr lang="en-GB" b="1" dirty="0" smtClean="0"/>
              <a:t>Primary Kinship:</a:t>
            </a:r>
            <a:endParaRPr lang="en-GB" dirty="0" smtClean="0"/>
          </a:p>
          <a:p>
            <a:pPr algn="just" fontAlgn="base"/>
            <a:r>
              <a:rPr lang="en-GB" dirty="0" smtClean="0"/>
              <a:t>Primary kinship refers to direct relations. People who are directly related to each other are known as primary kin. There are basically eight primary </a:t>
            </a:r>
            <a:r>
              <a:rPr lang="en-GB" dirty="0" err="1" smtClean="0"/>
              <a:t>kins</a:t>
            </a:r>
            <a:r>
              <a:rPr lang="en-GB" dirty="0" smtClean="0"/>
              <a:t>—wife father son, father daugh­ter mother son, wife; father son, father daughter, mother son, mother daughter; brother sister; and younger brother/sister older brother/sister.</a:t>
            </a:r>
          </a:p>
          <a:p>
            <a:pPr algn="just" fontAlgn="base"/>
            <a:r>
              <a:rPr lang="en-GB" b="1" dirty="0" smtClean="0"/>
              <a:t>Secondary Kinship:</a:t>
            </a:r>
            <a:endParaRPr lang="en-GB" dirty="0" smtClean="0"/>
          </a:p>
          <a:p>
            <a:pPr algn="just" fontAlgn="base"/>
            <a:r>
              <a:rPr lang="en-GB" dirty="0" smtClean="0"/>
              <a:t>Secondary kinship refers to the primary kin’s of primary kin. In other words, those who are directly related to primary kin (primary kin’s primary kin) become one’s secondary kin. There are 33 secondary kin.</a:t>
            </a:r>
          </a:p>
          <a:p>
            <a:endParaRPr lang="en-GB" dirty="0" smtClean="0"/>
          </a:p>
          <a:p>
            <a:endParaRPr lang="en-GB"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3">
            <a:schemeClr val="accent6"/>
          </a:fillRef>
          <a:effectRef idx="2">
            <a:schemeClr val="accent6"/>
          </a:effectRef>
          <a:fontRef idx="minor">
            <a:schemeClr val="lt1"/>
          </a:fontRef>
        </p:style>
        <p:txBody>
          <a:bodyPr/>
          <a:lstStyle/>
          <a:p>
            <a:pPr fontAlgn="base">
              <a:buNone/>
            </a:pPr>
            <a:r>
              <a:rPr lang="en-GB" b="1" dirty="0" smtClean="0"/>
              <a:t>    Tertiary Kinship:</a:t>
            </a:r>
            <a:endParaRPr lang="en-GB" dirty="0" smtClean="0"/>
          </a:p>
          <a:p>
            <a:pPr fontAlgn="base"/>
            <a:r>
              <a:rPr lang="en-GB" dirty="0" smtClean="0"/>
              <a:t>Tertiary kinship refers to the primary kin of primary kin’s primary kin or secondary kin of primary kin primary kin of secondary kin. Roughly 151 tertiary kin have been identi­fied.</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929330"/>
          </a:xfrm>
        </p:spPr>
        <p:txBody>
          <a:bodyPr>
            <a:normAutofit/>
          </a:bodyPr>
          <a:lstStyle/>
          <a:p>
            <a:pPr algn="just"/>
            <a:r>
              <a:rPr lang="en-GB" dirty="0" smtClean="0"/>
              <a:t>2. </a:t>
            </a:r>
            <a:r>
              <a:rPr lang="en-GB" dirty="0" smtClean="0">
                <a:solidFill>
                  <a:srgbClr val="00B0F0"/>
                </a:solidFill>
              </a:rPr>
              <a:t>sociology is a positive not a normative science.</a:t>
            </a:r>
          </a:p>
          <a:p>
            <a:pPr lvl="1" algn="just">
              <a:buNone/>
            </a:pPr>
            <a:r>
              <a:rPr lang="en-GB" sz="3200" dirty="0" smtClean="0">
                <a:solidFill>
                  <a:srgbClr val="FF0000"/>
                </a:solidFill>
              </a:rPr>
              <a:t>Sociology  as a discipline cannot deal with problems of good and evil, right and wrong, moral and immoral. It is a science with a certain norms with behaviour. It is ethically neutral. It cannot decide the direction in which sociology ought to go but it does not mean the sociological knowledge is useless and serves no purpose.</a:t>
            </a:r>
            <a:endParaRPr lang="en-GB" sz="3200" dirty="0">
              <a:solidFill>
                <a:srgbClr val="FF0000"/>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GB" dirty="0" smtClean="0"/>
              <a:t>Feature of kinship</a:t>
            </a:r>
            <a:endParaRPr lang="en-GB" dirty="0"/>
          </a:p>
        </p:txBody>
      </p:sp>
      <p:sp>
        <p:nvSpPr>
          <p:cNvPr id="3" name="Content Placeholder 2"/>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lstStyle/>
          <a:p>
            <a:r>
              <a:rPr lang="en-GB" dirty="0" smtClean="0"/>
              <a:t>1 Kinship is based on blood ties and marriage </a:t>
            </a:r>
          </a:p>
          <a:p>
            <a:r>
              <a:rPr lang="en-GB" dirty="0" smtClean="0"/>
              <a:t>2 Kinship is universal </a:t>
            </a:r>
          </a:p>
          <a:p>
            <a:r>
              <a:rPr lang="en-GB" dirty="0" smtClean="0"/>
              <a:t>3 Kinship is permanent</a:t>
            </a:r>
          </a:p>
          <a:p>
            <a:r>
              <a:rPr lang="en-GB" dirty="0" smtClean="0"/>
              <a:t>4 Kinship is approved by society</a:t>
            </a:r>
          </a:p>
          <a:p>
            <a:r>
              <a:rPr lang="en-GB" dirty="0" smtClean="0"/>
              <a:t>5 kinship has several categories of relation</a:t>
            </a:r>
          </a:p>
          <a:p>
            <a:r>
              <a:rPr lang="en-GB" dirty="0" smtClean="0"/>
              <a:t>6 social interaction is compulsory in kinship system </a:t>
            </a:r>
            <a:endParaRPr lang="en-GB"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usages of kinship </a:t>
            </a:r>
            <a:endParaRPr lang="en-GB" dirty="0"/>
          </a:p>
        </p:txBody>
      </p:sp>
      <p:sp>
        <p:nvSpPr>
          <p:cNvPr id="3" name="Content Placeholder 2"/>
          <p:cNvSpPr>
            <a:spLocks noGrp="1"/>
          </p:cNvSpPr>
          <p:nvPr>
            <p:ph idx="1"/>
          </p:nvPr>
        </p:nvSpPr>
        <p:spPr/>
        <p:txBody>
          <a:bodyPr/>
          <a:lstStyle/>
          <a:p>
            <a:r>
              <a:rPr lang="en-GB" dirty="0" smtClean="0"/>
              <a:t>1 Rule of </a:t>
            </a:r>
            <a:r>
              <a:rPr lang="en-GB" dirty="0" err="1" smtClean="0"/>
              <a:t>avoidence</a:t>
            </a:r>
            <a:r>
              <a:rPr lang="en-GB" dirty="0" smtClean="0"/>
              <a:t> </a:t>
            </a:r>
          </a:p>
          <a:p>
            <a:r>
              <a:rPr lang="en-GB" dirty="0" smtClean="0"/>
              <a:t>2 Joking relationship </a:t>
            </a:r>
          </a:p>
          <a:p>
            <a:r>
              <a:rPr lang="en-GB" dirty="0" smtClean="0"/>
              <a:t>3 </a:t>
            </a:r>
            <a:r>
              <a:rPr lang="en-GB" dirty="0" err="1" smtClean="0"/>
              <a:t>Teknonymy</a:t>
            </a:r>
            <a:r>
              <a:rPr lang="en-GB" dirty="0" smtClean="0"/>
              <a:t> </a:t>
            </a:r>
          </a:p>
          <a:p>
            <a:r>
              <a:rPr lang="en-GB" dirty="0" smtClean="0"/>
              <a:t>4 </a:t>
            </a:r>
            <a:r>
              <a:rPr lang="en-GB" dirty="0" err="1" smtClean="0"/>
              <a:t>Avunculate</a:t>
            </a:r>
            <a:endParaRPr lang="en-GB" dirty="0" smtClean="0"/>
          </a:p>
          <a:p>
            <a:r>
              <a:rPr lang="en-GB" dirty="0" smtClean="0"/>
              <a:t>5 </a:t>
            </a:r>
            <a:r>
              <a:rPr lang="en-GB" dirty="0" err="1" smtClean="0"/>
              <a:t>Amitate</a:t>
            </a:r>
            <a:endParaRPr lang="en-GB" dirty="0" smtClean="0"/>
          </a:p>
          <a:p>
            <a:endParaRPr lang="en-GB"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Group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Social group is a collection of individuals characterized by uniformity and having same sentiments and goal.</a:t>
            </a:r>
          </a:p>
          <a:p>
            <a:r>
              <a:rPr lang="en-GB" dirty="0" smtClean="0"/>
              <a:t>It is formed on the basis of interest, similarity in age, class, cultural aspects and psychological proximity. </a:t>
            </a:r>
          </a:p>
          <a:p>
            <a:r>
              <a:rPr lang="en-GB" dirty="0" smtClean="0"/>
              <a:t>In the </a:t>
            </a:r>
            <a:r>
              <a:rPr lang="en-GB" dirty="0" smtClean="0">
                <a:hlinkClick r:id="rId2" tooltip="Social science"/>
              </a:rPr>
              <a:t>social sciences</a:t>
            </a:r>
            <a:r>
              <a:rPr lang="en-GB" dirty="0" smtClean="0"/>
              <a:t>, a </a:t>
            </a:r>
            <a:r>
              <a:rPr lang="en-GB" b="1" dirty="0" smtClean="0"/>
              <a:t>social group</a:t>
            </a:r>
            <a:r>
              <a:rPr lang="en-GB" dirty="0" smtClean="0"/>
              <a:t> can be defined as two or more people who interact with one another, share similar characteristics, and collectively have a sense of unity.</a:t>
            </a:r>
          </a:p>
          <a:p>
            <a:r>
              <a:rPr lang="en-GB" dirty="0" smtClean="0"/>
              <a:t>Individual</a:t>
            </a:r>
          </a:p>
          <a:p>
            <a:r>
              <a:rPr lang="en-GB" dirty="0" smtClean="0"/>
              <a:t>Interactional relationship</a:t>
            </a:r>
          </a:p>
          <a:p>
            <a:r>
              <a:rPr lang="en-GB" dirty="0" smtClean="0"/>
              <a:t>Specific working procedure</a:t>
            </a:r>
          </a:p>
          <a:p>
            <a:r>
              <a:rPr lang="en-GB" dirty="0" smtClean="0"/>
              <a:t>Permanent relationship</a:t>
            </a:r>
          </a:p>
          <a:p>
            <a:r>
              <a:rPr lang="en-GB" dirty="0" smtClean="0"/>
              <a:t>Specific </a:t>
            </a:r>
            <a:r>
              <a:rPr lang="en-GB" smtClean="0"/>
              <a:t>value system</a:t>
            </a:r>
            <a:endParaRPr lang="en-GB"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group</a:t>
            </a:r>
            <a:endParaRPr lang="en-GB" dirty="0"/>
          </a:p>
        </p:txBody>
      </p:sp>
      <p:sp>
        <p:nvSpPr>
          <p:cNvPr id="3" name="Content Placeholder 2"/>
          <p:cNvSpPr>
            <a:spLocks noGrp="1"/>
          </p:cNvSpPr>
          <p:nvPr>
            <p:ph idx="1"/>
          </p:nvPr>
        </p:nvSpPr>
        <p:spPr/>
        <p:txBody>
          <a:bodyPr>
            <a:normAutofit fontScale="92500" lnSpcReduction="10000"/>
          </a:bodyPr>
          <a:lstStyle/>
          <a:p>
            <a:r>
              <a:rPr lang="en-GB" dirty="0" err="1" smtClean="0"/>
              <a:t>Ogburn</a:t>
            </a:r>
            <a:r>
              <a:rPr lang="en-GB" dirty="0" smtClean="0"/>
              <a:t> and </a:t>
            </a:r>
            <a:r>
              <a:rPr lang="en-GB" dirty="0" err="1" smtClean="0"/>
              <a:t>Nimcoff</a:t>
            </a:r>
            <a:r>
              <a:rPr lang="en-GB" dirty="0" smtClean="0"/>
              <a:t> – “Whenever two or more individual come together and influence on another, they may be said to constitute a social group.”</a:t>
            </a:r>
          </a:p>
          <a:p>
            <a:r>
              <a:rPr lang="en-GB" dirty="0" smtClean="0"/>
              <a:t>.H. </a:t>
            </a:r>
            <a:r>
              <a:rPr lang="en-GB" dirty="0" err="1" smtClean="0"/>
              <a:t>M.Johnson</a:t>
            </a:r>
            <a:r>
              <a:rPr lang="en-GB" dirty="0" smtClean="0"/>
              <a:t>- “ A social group is a system of social interaction.”</a:t>
            </a:r>
          </a:p>
          <a:p>
            <a:r>
              <a:rPr lang="en-GB" dirty="0" smtClean="0"/>
              <a:t>Ellis and </a:t>
            </a:r>
            <a:r>
              <a:rPr lang="en-GB" dirty="0" err="1" smtClean="0"/>
              <a:t>Liptz</a:t>
            </a:r>
            <a:r>
              <a:rPr lang="en-GB" dirty="0" smtClean="0"/>
              <a:t> - “ social group is a collection of people who feel bound together, who abide by the special norms for the group and who interact with one another.”</a:t>
            </a:r>
          </a:p>
          <a:p>
            <a:endParaRPr lang="en-GB"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types of group</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en-GB" dirty="0" smtClean="0"/>
              <a:t>1 Primary group- Small in size, kind and cooperation- family member, club member , music band</a:t>
            </a:r>
          </a:p>
          <a:p>
            <a:pPr>
              <a:buNone/>
            </a:pPr>
            <a:r>
              <a:rPr lang="en-GB" dirty="0" smtClean="0"/>
              <a:t>2 secondary group-</a:t>
            </a:r>
          </a:p>
          <a:p>
            <a:pPr>
              <a:buNone/>
            </a:pPr>
            <a:r>
              <a:rPr lang="en-GB" dirty="0" smtClean="0"/>
              <a:t>	large in size, formal rules , goal oriented, status of individual depends on his role are some attributes of secondary group- </a:t>
            </a:r>
          </a:p>
          <a:p>
            <a:pPr>
              <a:buNone/>
            </a:pPr>
            <a:r>
              <a:rPr lang="en-GB" dirty="0" smtClean="0"/>
              <a:t>	Lion’s club</a:t>
            </a:r>
          </a:p>
          <a:p>
            <a:pPr>
              <a:buNone/>
            </a:pPr>
            <a:r>
              <a:rPr lang="en-GB" dirty="0" smtClean="0"/>
              <a:t>3 Tertiary group- </a:t>
            </a:r>
          </a:p>
          <a:p>
            <a:pPr>
              <a:buNone/>
            </a:pPr>
            <a:r>
              <a:rPr lang="en-GB" dirty="0" smtClean="0"/>
              <a:t>	The group members have same loyalty and trust to each other though does not know each other .</a:t>
            </a:r>
          </a:p>
          <a:p>
            <a:pPr>
              <a:buNone/>
            </a:pPr>
            <a:r>
              <a:rPr lang="en-GB" dirty="0" smtClean="0"/>
              <a:t> The voters of Nepali congress as a democratic party might have same political ideology but do not know each other that are scattered throughout the country.</a:t>
            </a:r>
          </a:p>
          <a:p>
            <a:pPr>
              <a:buNone/>
            </a:pPr>
            <a:r>
              <a:rPr lang="en-GB" dirty="0" smtClean="0"/>
              <a:t> There are different types of groups  In-group, out-group , involuntary group , voluntary group and so on. </a:t>
            </a:r>
          </a:p>
          <a:p>
            <a:endParaRPr lang="en-GB"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group</a:t>
            </a:r>
            <a:endParaRPr lang="en-GB" dirty="0"/>
          </a:p>
        </p:txBody>
      </p:sp>
      <p:sp>
        <p:nvSpPr>
          <p:cNvPr id="3" name="Content Placeholder 2"/>
          <p:cNvSpPr>
            <a:spLocks noGrp="1"/>
          </p:cNvSpPr>
          <p:nvPr>
            <p:ph idx="1"/>
          </p:nvPr>
        </p:nvSpPr>
        <p:spPr/>
        <p:txBody>
          <a:bodyPr>
            <a:normAutofit fontScale="92500"/>
          </a:bodyPr>
          <a:lstStyle/>
          <a:p>
            <a:r>
              <a:rPr lang="en-GB" dirty="0" smtClean="0"/>
              <a:t>It is a union of two or more than two individuals </a:t>
            </a:r>
          </a:p>
          <a:p>
            <a:r>
              <a:rPr lang="en-GB" dirty="0" smtClean="0"/>
              <a:t>2 Member have  mutual awareness</a:t>
            </a:r>
          </a:p>
          <a:p>
            <a:r>
              <a:rPr lang="en-GB" dirty="0" smtClean="0"/>
              <a:t>3 We feelings</a:t>
            </a:r>
          </a:p>
          <a:p>
            <a:r>
              <a:rPr lang="en-GB" dirty="0" smtClean="0"/>
              <a:t>4 Provision of group solidarity </a:t>
            </a:r>
          </a:p>
          <a:p>
            <a:r>
              <a:rPr lang="en-GB" dirty="0" smtClean="0"/>
              <a:t>5 same objectives, interests and goals</a:t>
            </a:r>
          </a:p>
          <a:p>
            <a:r>
              <a:rPr lang="en-GB" dirty="0" smtClean="0"/>
              <a:t>6 Group is dynamic in character </a:t>
            </a:r>
          </a:p>
          <a:p>
            <a:r>
              <a:rPr lang="en-GB" dirty="0" smtClean="0"/>
              <a:t>7 It can be permanent and temporary</a:t>
            </a:r>
          </a:p>
          <a:p>
            <a:r>
              <a:rPr lang="en-GB" dirty="0" smtClean="0"/>
              <a:t>8 Each groups has its own norms and values</a:t>
            </a:r>
          </a:p>
          <a:p>
            <a:endParaRPr lang="en-GB"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GB" dirty="0" smtClean="0"/>
              <a:t>Unit -3 Social system and social stratification of Nepalese societies.</a:t>
            </a:r>
            <a:endParaRPr lang="en-GB"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r>
              <a:rPr lang="en-GB" dirty="0" smtClean="0"/>
              <a:t>Social process-</a:t>
            </a:r>
            <a:r>
              <a:rPr lang="en-GB" dirty="0" err="1" smtClean="0"/>
              <a:t>Raghib</a:t>
            </a:r>
            <a:r>
              <a:rPr lang="en-GB" dirty="0" smtClean="0"/>
              <a:t> Islam </a:t>
            </a:r>
            <a:r>
              <a:rPr lang="en-GB" dirty="0" err="1" smtClean="0"/>
              <a:t>Abdee,Prama</a:t>
            </a:r>
            <a:r>
              <a:rPr lang="en-GB" dirty="0" smtClean="0"/>
              <a:t> </a:t>
            </a:r>
            <a:r>
              <a:rPr lang="en-GB" dirty="0" err="1" smtClean="0"/>
              <a:t>Pandit</a:t>
            </a:r>
            <a:endParaRPr lang="en-GB" dirty="0" smtClean="0"/>
          </a:p>
          <a:p>
            <a:r>
              <a:rPr lang="en-GB" dirty="0" smtClean="0"/>
              <a:t>Socialization-Tara </a:t>
            </a:r>
            <a:r>
              <a:rPr lang="en-GB" dirty="0" err="1" smtClean="0"/>
              <a:t>Kandel,Rajan</a:t>
            </a:r>
            <a:r>
              <a:rPr lang="en-GB" dirty="0" smtClean="0"/>
              <a:t> </a:t>
            </a:r>
            <a:r>
              <a:rPr lang="en-GB" dirty="0" err="1" smtClean="0"/>
              <a:t>Poudel</a:t>
            </a:r>
            <a:r>
              <a:rPr lang="en-GB" dirty="0" smtClean="0"/>
              <a:t> </a:t>
            </a:r>
          </a:p>
          <a:p>
            <a:r>
              <a:rPr lang="en-GB" dirty="0" smtClean="0"/>
              <a:t>Social  change in </a:t>
            </a:r>
            <a:r>
              <a:rPr lang="en-GB" dirty="0" err="1" smtClean="0"/>
              <a:t>nepal-Saurav</a:t>
            </a:r>
            <a:r>
              <a:rPr lang="en-GB" dirty="0" smtClean="0"/>
              <a:t> </a:t>
            </a:r>
            <a:r>
              <a:rPr lang="en-GB" dirty="0" err="1" smtClean="0"/>
              <a:t>Panthee,Santoshi</a:t>
            </a:r>
            <a:r>
              <a:rPr lang="en-GB" dirty="0" smtClean="0"/>
              <a:t> </a:t>
            </a:r>
            <a:r>
              <a:rPr lang="en-GB" dirty="0" err="1" smtClean="0"/>
              <a:t>Lamichhane</a:t>
            </a:r>
            <a:endParaRPr lang="en-GB" dirty="0" smtClean="0"/>
          </a:p>
          <a:p>
            <a:r>
              <a:rPr lang="en-GB" dirty="0" smtClean="0"/>
              <a:t>cultural change in </a:t>
            </a:r>
            <a:r>
              <a:rPr lang="en-GB" dirty="0" err="1" smtClean="0"/>
              <a:t>nepal-Sita</a:t>
            </a:r>
            <a:r>
              <a:rPr lang="en-GB" dirty="0" smtClean="0"/>
              <a:t> </a:t>
            </a:r>
            <a:r>
              <a:rPr lang="en-GB" dirty="0" err="1" smtClean="0"/>
              <a:t>Sharma,Bijay</a:t>
            </a:r>
            <a:r>
              <a:rPr lang="en-GB" dirty="0" smtClean="0"/>
              <a:t> </a:t>
            </a:r>
            <a:r>
              <a:rPr lang="en-GB" dirty="0" err="1" smtClean="0"/>
              <a:t>Poudel</a:t>
            </a:r>
            <a:r>
              <a:rPr lang="en-GB" dirty="0" smtClean="0"/>
              <a:t> </a:t>
            </a:r>
          </a:p>
          <a:p>
            <a:r>
              <a:rPr lang="en-GB" dirty="0" smtClean="0"/>
              <a:t>Factors of social and cultural change in </a:t>
            </a:r>
            <a:r>
              <a:rPr lang="en-GB" dirty="0" err="1" smtClean="0"/>
              <a:t>nepal</a:t>
            </a:r>
            <a:r>
              <a:rPr lang="en-GB" dirty="0" smtClean="0"/>
              <a:t>=Robin </a:t>
            </a:r>
            <a:r>
              <a:rPr lang="en-GB" dirty="0" err="1" smtClean="0"/>
              <a:t>kumar</a:t>
            </a:r>
            <a:r>
              <a:rPr lang="en-GB" dirty="0" smtClean="0"/>
              <a:t> </a:t>
            </a:r>
            <a:r>
              <a:rPr lang="en-GB" dirty="0" err="1" smtClean="0"/>
              <a:t>Shrestha</a:t>
            </a:r>
            <a:r>
              <a:rPr lang="en-GB" dirty="0" smtClean="0"/>
              <a:t> ,</a:t>
            </a:r>
            <a:r>
              <a:rPr lang="en-GB" dirty="0" err="1" smtClean="0"/>
              <a:t>Prakash</a:t>
            </a:r>
            <a:r>
              <a:rPr lang="en-GB" dirty="0" smtClean="0"/>
              <a:t> </a:t>
            </a:r>
            <a:r>
              <a:rPr lang="en-GB" dirty="0" err="1" smtClean="0"/>
              <a:t>Dahal</a:t>
            </a:r>
            <a:r>
              <a:rPr lang="en-GB" dirty="0" smtClean="0"/>
              <a:t> </a:t>
            </a:r>
          </a:p>
          <a:p>
            <a:r>
              <a:rPr lang="en-GB" dirty="0" smtClean="0"/>
              <a:t>Caste based stratification in </a:t>
            </a:r>
            <a:r>
              <a:rPr lang="en-GB" dirty="0" err="1" smtClean="0"/>
              <a:t>Nepal.-Pushpa</a:t>
            </a:r>
            <a:r>
              <a:rPr lang="en-GB" dirty="0" smtClean="0"/>
              <a:t> </a:t>
            </a:r>
            <a:r>
              <a:rPr lang="en-GB" dirty="0" err="1" smtClean="0"/>
              <a:t>lal</a:t>
            </a:r>
            <a:r>
              <a:rPr lang="en-GB" dirty="0" smtClean="0"/>
              <a:t> </a:t>
            </a:r>
            <a:r>
              <a:rPr lang="en-GB" dirty="0" err="1" smtClean="0"/>
              <a:t>tharu,Tila</a:t>
            </a:r>
            <a:r>
              <a:rPr lang="en-GB" dirty="0" smtClean="0"/>
              <a:t> </a:t>
            </a:r>
            <a:r>
              <a:rPr lang="en-GB" dirty="0" err="1" smtClean="0"/>
              <a:t>devi</a:t>
            </a:r>
            <a:r>
              <a:rPr lang="en-GB" dirty="0" smtClean="0"/>
              <a:t> </a:t>
            </a:r>
            <a:r>
              <a:rPr lang="en-GB" dirty="0" err="1" smtClean="0"/>
              <a:t>bhattrai</a:t>
            </a:r>
            <a:r>
              <a:rPr lang="en-GB" dirty="0" smtClean="0"/>
              <a:t> </a:t>
            </a:r>
          </a:p>
          <a:p>
            <a:r>
              <a:rPr lang="en-GB" dirty="0" smtClean="0"/>
              <a:t>Ethnicity based stratification in Nepal- </a:t>
            </a:r>
            <a:r>
              <a:rPr lang="en-GB" dirty="0" err="1" smtClean="0"/>
              <a:t>Sushil</a:t>
            </a:r>
            <a:r>
              <a:rPr lang="en-GB" dirty="0" smtClean="0"/>
              <a:t> </a:t>
            </a:r>
            <a:r>
              <a:rPr lang="en-GB" dirty="0" err="1" smtClean="0"/>
              <a:t>Ghimire</a:t>
            </a:r>
            <a:r>
              <a:rPr lang="en-GB" dirty="0" smtClean="0"/>
              <a:t>, </a:t>
            </a:r>
            <a:r>
              <a:rPr lang="en-GB" dirty="0" err="1" smtClean="0"/>
              <a:t>Sagar</a:t>
            </a:r>
            <a:r>
              <a:rPr lang="en-GB" dirty="0" smtClean="0"/>
              <a:t> </a:t>
            </a:r>
            <a:r>
              <a:rPr lang="en-GB" dirty="0" err="1" smtClean="0"/>
              <a:t>wagle</a:t>
            </a:r>
            <a:endParaRPr lang="en-GB" dirty="0" smtClean="0"/>
          </a:p>
          <a:p>
            <a:r>
              <a:rPr lang="en-GB" dirty="0" smtClean="0"/>
              <a:t>Gender based stratification- Lil </a:t>
            </a:r>
            <a:r>
              <a:rPr lang="en-GB" dirty="0" err="1" smtClean="0"/>
              <a:t>Sulav</a:t>
            </a:r>
            <a:r>
              <a:rPr lang="en-GB" dirty="0" smtClean="0"/>
              <a:t> </a:t>
            </a:r>
            <a:r>
              <a:rPr lang="en-GB" dirty="0" err="1" smtClean="0"/>
              <a:t>Acharya</a:t>
            </a:r>
            <a:r>
              <a:rPr lang="en-GB" dirty="0" smtClean="0"/>
              <a:t> ,</a:t>
            </a:r>
            <a:r>
              <a:rPr lang="en-GB" dirty="0" err="1" smtClean="0"/>
              <a:t>Saughat</a:t>
            </a:r>
            <a:r>
              <a:rPr lang="en-GB" dirty="0" smtClean="0"/>
              <a:t>  </a:t>
            </a:r>
            <a:r>
              <a:rPr lang="en-GB" dirty="0" err="1" smtClean="0"/>
              <a:t>Bhusal</a:t>
            </a:r>
            <a:endParaRPr lang="en-GB" dirty="0" smtClean="0"/>
          </a:p>
          <a:p>
            <a:r>
              <a:rPr lang="en-GB" dirty="0" smtClean="0"/>
              <a:t>Religion based stratification-</a:t>
            </a:r>
            <a:r>
              <a:rPr lang="en-GB" dirty="0" err="1" smtClean="0"/>
              <a:t>Sandip</a:t>
            </a:r>
            <a:r>
              <a:rPr lang="en-GB" dirty="0" smtClean="0"/>
              <a:t> </a:t>
            </a:r>
            <a:r>
              <a:rPr lang="en-GB" dirty="0" err="1" smtClean="0"/>
              <a:t>Dhakal</a:t>
            </a:r>
            <a:r>
              <a:rPr lang="en-GB" dirty="0" smtClean="0"/>
              <a:t> , </a:t>
            </a:r>
            <a:r>
              <a:rPr lang="en-GB" dirty="0" err="1" smtClean="0"/>
              <a:t>Shushil</a:t>
            </a:r>
            <a:r>
              <a:rPr lang="en-GB" dirty="0" smtClean="0"/>
              <a:t> </a:t>
            </a:r>
            <a:r>
              <a:rPr lang="en-GB" dirty="0" err="1" smtClean="0"/>
              <a:t>Poudel</a:t>
            </a:r>
            <a:r>
              <a:rPr lang="en-GB" dirty="0" smtClean="0"/>
              <a:t>  </a:t>
            </a:r>
          </a:p>
          <a:p>
            <a:r>
              <a:rPr lang="en-GB" dirty="0" smtClean="0"/>
              <a:t>Ecological based stratification- </a:t>
            </a:r>
            <a:r>
              <a:rPr lang="en-GB" dirty="0" err="1" smtClean="0"/>
              <a:t>Aakriti</a:t>
            </a:r>
            <a:r>
              <a:rPr lang="en-GB" dirty="0" smtClean="0"/>
              <a:t> Sharma , </a:t>
            </a:r>
            <a:r>
              <a:rPr lang="en-GB" dirty="0" err="1" smtClean="0"/>
              <a:t>Rupak</a:t>
            </a:r>
            <a:r>
              <a:rPr lang="en-GB" dirty="0" smtClean="0"/>
              <a:t> </a:t>
            </a:r>
            <a:r>
              <a:rPr lang="en-GB" dirty="0" err="1" smtClean="0"/>
              <a:t>Regmi</a:t>
            </a:r>
            <a:endParaRPr lang="en-GB" dirty="0" smtClean="0"/>
          </a:p>
          <a:p>
            <a:r>
              <a:rPr lang="en-GB" dirty="0" smtClean="0"/>
              <a:t> </a:t>
            </a:r>
          </a:p>
          <a:p>
            <a:endParaRPr lang="en-GB"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3">
            <a:schemeClr val="accent3"/>
          </a:fillRef>
          <a:effectRef idx="2">
            <a:schemeClr val="accent3"/>
          </a:effectRef>
          <a:fontRef idx="minor">
            <a:schemeClr val="lt1"/>
          </a:fontRef>
        </p:style>
        <p:txBody>
          <a:bodyPr>
            <a:normAutofit lnSpcReduction="10000"/>
          </a:bodyPr>
          <a:lstStyle/>
          <a:p>
            <a:r>
              <a:rPr lang="en-GB" dirty="0" smtClean="0"/>
              <a:t>National Integration.=</a:t>
            </a:r>
            <a:r>
              <a:rPr lang="en-GB" dirty="0" err="1" smtClean="0"/>
              <a:t>Niraj</a:t>
            </a:r>
            <a:r>
              <a:rPr lang="en-GB" dirty="0" smtClean="0"/>
              <a:t> </a:t>
            </a:r>
            <a:r>
              <a:rPr lang="en-GB" dirty="0" err="1" smtClean="0"/>
              <a:t>Subedi,Pradip</a:t>
            </a:r>
            <a:r>
              <a:rPr lang="en-GB" dirty="0" smtClean="0"/>
              <a:t> </a:t>
            </a:r>
            <a:r>
              <a:rPr lang="en-GB" dirty="0" err="1" smtClean="0"/>
              <a:t>Bhusal</a:t>
            </a:r>
            <a:r>
              <a:rPr lang="en-GB" dirty="0" smtClean="0"/>
              <a:t> </a:t>
            </a:r>
          </a:p>
          <a:p>
            <a:r>
              <a:rPr lang="en-GB" dirty="0" smtClean="0"/>
              <a:t>Historical Process of National hood=</a:t>
            </a:r>
            <a:r>
              <a:rPr lang="en-GB" dirty="0" err="1" smtClean="0"/>
              <a:t>Bibash</a:t>
            </a:r>
            <a:r>
              <a:rPr lang="en-GB" dirty="0" smtClean="0"/>
              <a:t> </a:t>
            </a:r>
            <a:r>
              <a:rPr lang="en-GB" dirty="0" err="1" smtClean="0"/>
              <a:t>Poudel</a:t>
            </a:r>
            <a:r>
              <a:rPr lang="en-GB" dirty="0" smtClean="0"/>
              <a:t>, </a:t>
            </a:r>
            <a:r>
              <a:rPr lang="en-GB" dirty="0" err="1" smtClean="0"/>
              <a:t>Sandip</a:t>
            </a:r>
            <a:r>
              <a:rPr lang="en-GB" dirty="0" smtClean="0"/>
              <a:t> </a:t>
            </a:r>
            <a:r>
              <a:rPr lang="en-GB" dirty="0" err="1" smtClean="0"/>
              <a:t>Acharya</a:t>
            </a:r>
            <a:endParaRPr lang="en-GB" dirty="0" smtClean="0"/>
          </a:p>
          <a:p>
            <a:r>
              <a:rPr lang="en-GB" dirty="0" smtClean="0"/>
              <a:t>Cultural integration( Language, Rituals and customs)= </a:t>
            </a:r>
            <a:r>
              <a:rPr lang="en-GB" dirty="0" err="1" smtClean="0"/>
              <a:t>Rupesh</a:t>
            </a:r>
            <a:r>
              <a:rPr lang="en-GB" dirty="0" smtClean="0"/>
              <a:t> </a:t>
            </a:r>
            <a:r>
              <a:rPr lang="en-GB" dirty="0" err="1" smtClean="0"/>
              <a:t>Dhungana</a:t>
            </a:r>
            <a:r>
              <a:rPr lang="en-GB" dirty="0" smtClean="0"/>
              <a:t>, </a:t>
            </a:r>
            <a:r>
              <a:rPr lang="en-GB" dirty="0" err="1" smtClean="0"/>
              <a:t>Sabi</a:t>
            </a:r>
            <a:r>
              <a:rPr lang="en-GB" dirty="0" smtClean="0"/>
              <a:t> </a:t>
            </a:r>
            <a:r>
              <a:rPr lang="en-GB" dirty="0" err="1" smtClean="0"/>
              <a:t>kumar</a:t>
            </a:r>
            <a:r>
              <a:rPr lang="en-GB" dirty="0" smtClean="0"/>
              <a:t> </a:t>
            </a:r>
            <a:r>
              <a:rPr lang="en-GB" dirty="0" err="1" smtClean="0"/>
              <a:t>thapa</a:t>
            </a:r>
            <a:r>
              <a:rPr lang="en-GB" dirty="0" smtClean="0"/>
              <a:t> </a:t>
            </a:r>
          </a:p>
          <a:p>
            <a:r>
              <a:rPr lang="en-GB" dirty="0" smtClean="0"/>
              <a:t>Technological society = </a:t>
            </a:r>
            <a:r>
              <a:rPr lang="en-GB" dirty="0" err="1" smtClean="0"/>
              <a:t>Anuj</a:t>
            </a:r>
            <a:r>
              <a:rPr lang="en-GB" dirty="0" smtClean="0"/>
              <a:t> </a:t>
            </a:r>
            <a:r>
              <a:rPr lang="en-GB" dirty="0" err="1" smtClean="0"/>
              <a:t>Regmi,Manish</a:t>
            </a:r>
            <a:r>
              <a:rPr lang="en-GB" dirty="0" smtClean="0"/>
              <a:t> </a:t>
            </a:r>
            <a:r>
              <a:rPr lang="en-GB" dirty="0" err="1" smtClean="0"/>
              <a:t>Bhandari</a:t>
            </a:r>
            <a:r>
              <a:rPr lang="en-GB" dirty="0" smtClean="0"/>
              <a:t> </a:t>
            </a:r>
          </a:p>
          <a:p>
            <a:endParaRPr lang="en-GB" dirty="0" smtClean="0"/>
          </a:p>
          <a:p>
            <a:endParaRPr lang="en-GB"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normAutofit fontScale="90000"/>
          </a:bodyPr>
          <a:lstStyle/>
          <a:p>
            <a:r>
              <a:rPr lang="en-GB" dirty="0" smtClean="0"/>
              <a:t>Unit- 4 Society and technology</a:t>
            </a:r>
            <a:br>
              <a:rPr lang="en-GB" dirty="0" smtClean="0"/>
            </a:b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r>
              <a:rPr lang="en-GB" dirty="0" smtClean="0"/>
              <a:t>Technological changes in  Third world society</a:t>
            </a:r>
          </a:p>
          <a:p>
            <a:r>
              <a:rPr lang="en-GB" dirty="0" smtClean="0"/>
              <a:t>Social and cultural based of technological change </a:t>
            </a:r>
          </a:p>
          <a:p>
            <a:r>
              <a:rPr lang="en-GB" dirty="0" smtClean="0"/>
              <a:t>Process and patterns of diffusion of innovation </a:t>
            </a:r>
          </a:p>
          <a:p>
            <a:r>
              <a:rPr lang="en-GB" dirty="0" smtClean="0"/>
              <a:t>Consequences of technological development on Nepal society</a:t>
            </a:r>
          </a:p>
          <a:p>
            <a:r>
              <a:rPr lang="en-GB" dirty="0" smtClean="0"/>
              <a:t>Accountability of computer professionals towards society. </a:t>
            </a:r>
            <a:endParaRPr lang="en-GB"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Social process </a:t>
            </a:r>
            <a:endParaRPr lang="en-GB"/>
          </a:p>
        </p:txBody>
      </p:sp>
      <p:sp>
        <p:nvSpPr>
          <p:cNvPr id="3" name="Content Placeholder 2"/>
          <p:cNvSpPr>
            <a:spLocks noGrp="1"/>
          </p:cNvSpPr>
          <p:nvPr>
            <p:ph idx="1"/>
          </p:nvPr>
        </p:nvSpPr>
        <p:spPr/>
        <p:txBody>
          <a:bodyPr>
            <a:normAutofit fontScale="70000" lnSpcReduction="20000"/>
          </a:bodyPr>
          <a:lstStyle/>
          <a:p>
            <a:r>
              <a:rPr lang="en-GB" dirty="0" smtClean="0"/>
              <a:t>Society is the web of social relationship. social relationship refers to the relationship that exists among the people in the society and social group as well as among individual. For example, relation between father and son, teacher and students, master and servants, leaders and people etc. In social relation, interrelated rules such as reciprocal obligation, reciprocal statuses, reciprocal ends and means are included which specify the patterns of interactions.  </a:t>
            </a:r>
          </a:p>
          <a:p>
            <a:r>
              <a:rPr lang="en-GB" dirty="0" smtClean="0"/>
              <a:t>Social processes are fundamental human relationships embedded in social structures and systems consisting enculturation, acculturation , assimilation,  adaptation, competition, </a:t>
            </a:r>
            <a:r>
              <a:rPr lang="en-GB" b="1" dirty="0" smtClean="0"/>
              <a:t>co-operation</a:t>
            </a:r>
            <a:r>
              <a:rPr lang="en-GB" dirty="0" smtClean="0"/>
              <a:t>, conflict, socialization etc. It is the manner in which all types of human relationships are brought together for collective good. Hence, different modes of interaction are entitled to be called social process. </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215082"/>
          </a:xfrm>
        </p:spPr>
        <p:txBody>
          <a:bodyPr/>
          <a:lstStyle/>
          <a:p>
            <a:pPr algn="just">
              <a:buNone/>
            </a:pPr>
            <a:r>
              <a:rPr lang="en-GB" dirty="0" smtClean="0"/>
              <a:t>3</a:t>
            </a:r>
            <a:r>
              <a:rPr lang="en-GB" sz="4000" dirty="0" smtClean="0"/>
              <a:t>. </a:t>
            </a:r>
            <a:r>
              <a:rPr lang="en-GB" sz="4000" dirty="0" smtClean="0">
                <a:solidFill>
                  <a:srgbClr val="002060"/>
                </a:solidFill>
              </a:rPr>
              <a:t>Sociology is a pure not a applied science.</a:t>
            </a:r>
          </a:p>
          <a:p>
            <a:pPr algn="just">
              <a:buNone/>
            </a:pPr>
            <a:r>
              <a:rPr lang="en-GB" sz="4000" dirty="0" smtClean="0">
                <a:solidFill>
                  <a:srgbClr val="002060"/>
                </a:solidFill>
              </a:rPr>
              <a:t>       The study of sociology is only to find out the  facts of social events and incidents or cause effect relation on social topics. There are not only to be applied in society of the findings of social scientists in practical life. </a:t>
            </a:r>
            <a:endParaRPr lang="en-GB" sz="4000" dirty="0">
              <a:solidFill>
                <a:srgbClr val="002060"/>
              </a:solidFill>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Definition of social process</a:t>
            </a:r>
            <a:endParaRPr lang="en-GB" dirty="0"/>
          </a:p>
        </p:txBody>
      </p:sp>
      <p:sp>
        <p:nvSpPr>
          <p:cNvPr id="3" name="Content Placeholder 2"/>
          <p:cNvSpPr>
            <a:spLocks noGrp="1"/>
          </p:cNvSpPr>
          <p:nvPr>
            <p:ph idx="1"/>
          </p:nvPr>
        </p:nvSpPr>
        <p:spPr/>
        <p:txBody>
          <a:bodyPr/>
          <a:lstStyle/>
          <a:p>
            <a:pPr>
              <a:buNone/>
            </a:pPr>
            <a:r>
              <a:rPr lang="en-GB" dirty="0" smtClean="0"/>
              <a:t>Horton and Hunt- “ Social processes refer to the repetitive forms of behaviour which are commonly found in social life.”</a:t>
            </a:r>
          </a:p>
          <a:p>
            <a:pPr>
              <a:buNone/>
            </a:pPr>
            <a:r>
              <a:rPr lang="en-GB" dirty="0" err="1" smtClean="0"/>
              <a:t>Maciver</a:t>
            </a:r>
            <a:r>
              <a:rPr lang="en-GB" dirty="0" smtClean="0"/>
              <a:t>- “ Social process is the manner in which the relations of the members of a group, once brought together, acquire a certain distinctive character.”</a:t>
            </a:r>
            <a:endParaRPr lang="en-GB"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social process</a:t>
            </a:r>
            <a:endParaRPr lang="en-GB" dirty="0"/>
          </a:p>
        </p:txBody>
      </p:sp>
      <p:sp>
        <p:nvSpPr>
          <p:cNvPr id="3" name="Content Placeholder 2"/>
          <p:cNvSpPr>
            <a:spLocks noGrp="1"/>
          </p:cNvSpPr>
          <p:nvPr>
            <p:ph idx="1"/>
          </p:nvPr>
        </p:nvSpPr>
        <p:spPr/>
        <p:txBody>
          <a:bodyPr/>
          <a:lstStyle/>
          <a:p>
            <a:r>
              <a:rPr lang="en-GB" dirty="0" smtClean="0"/>
              <a:t>1 Acculturation</a:t>
            </a:r>
          </a:p>
          <a:p>
            <a:r>
              <a:rPr lang="en-GB" dirty="0" smtClean="0"/>
              <a:t>2 Assimilation </a:t>
            </a:r>
          </a:p>
          <a:p>
            <a:r>
              <a:rPr lang="en-GB" dirty="0" smtClean="0"/>
              <a:t>3 cooperation</a:t>
            </a:r>
          </a:p>
          <a:p>
            <a:r>
              <a:rPr lang="en-GB" dirty="0" smtClean="0"/>
              <a:t>4 conflict</a:t>
            </a:r>
          </a:p>
          <a:p>
            <a:r>
              <a:rPr lang="en-GB" dirty="0" smtClean="0"/>
              <a:t>5 Socialization </a:t>
            </a:r>
          </a:p>
          <a:p>
            <a:r>
              <a:rPr lang="en-GB" dirty="0" smtClean="0"/>
              <a:t>6 Integration</a:t>
            </a:r>
          </a:p>
          <a:p>
            <a:endParaRPr lang="en-GB" dirty="0" smtClean="0"/>
          </a:p>
          <a:p>
            <a:endParaRPr lang="en-GB"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scholars have found some types of social processes. </a:t>
            </a:r>
            <a:endParaRPr lang="en-GB" dirty="0"/>
          </a:p>
        </p:txBody>
      </p:sp>
      <p:sp>
        <p:nvSpPr>
          <p:cNvPr id="3" name="Content Placeholder 2"/>
          <p:cNvSpPr>
            <a:spLocks noGrp="1"/>
          </p:cNvSpPr>
          <p:nvPr>
            <p:ph idx="1"/>
          </p:nvPr>
        </p:nvSpPr>
        <p:spPr/>
        <p:txBody>
          <a:bodyPr/>
          <a:lstStyle/>
          <a:p>
            <a:r>
              <a:rPr lang="en-GB" dirty="0" smtClean="0"/>
              <a:t>1. Enculturation</a:t>
            </a:r>
          </a:p>
          <a:p>
            <a:pPr>
              <a:buNone/>
            </a:pPr>
            <a:r>
              <a:rPr lang="en-GB" dirty="0" smtClean="0"/>
              <a:t> 		It is the first stage  of socialization in which a child gets native tongue, native culture, religion and other cultural properties through parents and relatives. It is said that family is the first school of a child. If  </a:t>
            </a:r>
            <a:r>
              <a:rPr lang="en-GB" dirty="0" err="1" smtClean="0"/>
              <a:t>Gurung</a:t>
            </a:r>
            <a:r>
              <a:rPr lang="en-GB" dirty="0" smtClean="0"/>
              <a:t> boy gets </a:t>
            </a:r>
            <a:r>
              <a:rPr lang="en-GB" dirty="0" err="1" smtClean="0"/>
              <a:t>Gurung</a:t>
            </a:r>
            <a:r>
              <a:rPr lang="en-GB" dirty="0" smtClean="0"/>
              <a:t>  language, culture, norms and values that is called enculturation.</a:t>
            </a:r>
            <a:endParaRPr lang="en-GB"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2.Acculturation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Acculturation is the process of socialization in which two or more than two cultural groups come together in relationships and influence to each other. </a:t>
            </a:r>
          </a:p>
          <a:p>
            <a:r>
              <a:rPr lang="en-GB" dirty="0" smtClean="0"/>
              <a:t>When two or more than two cultural groups exchange their cultural traits that get original culture modified and eventually different culture is formed.  </a:t>
            </a:r>
          </a:p>
          <a:p>
            <a:r>
              <a:rPr lang="en-GB" dirty="0" smtClean="0"/>
              <a:t>For example , an American stay Nepal for long period of time and celebrate </a:t>
            </a:r>
            <a:r>
              <a:rPr lang="en-GB" dirty="0" err="1" smtClean="0"/>
              <a:t>Dashain</a:t>
            </a:r>
            <a:r>
              <a:rPr lang="en-GB" dirty="0" smtClean="0"/>
              <a:t>, put </a:t>
            </a:r>
            <a:r>
              <a:rPr lang="en-GB" dirty="0" err="1" smtClean="0"/>
              <a:t>tika</a:t>
            </a:r>
            <a:r>
              <a:rPr lang="en-GB" dirty="0" smtClean="0"/>
              <a:t>, wear Nepali dress but doesn't completely give up  his culture. This is called acculturation. It is the initial stage of assimilation.</a:t>
            </a:r>
            <a:endParaRPr lang="en-GB"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Assimilation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Assimilation is the process where the members of minority groups gradually modify their culture and ways of life by adopting the culture, attitude, norms, values, pattern of behaviour and in short ways of life of other culture. </a:t>
            </a:r>
          </a:p>
          <a:p>
            <a:r>
              <a:rPr lang="en-GB" dirty="0" smtClean="0"/>
              <a:t>In another word, assimilation is the process by which the member of minority groups gradually modify their ways of life to conform to the pattern of the dominant culture.</a:t>
            </a:r>
          </a:p>
          <a:p>
            <a:r>
              <a:rPr lang="en-GB" dirty="0" smtClean="0"/>
              <a:t>For example ; If minority </a:t>
            </a:r>
            <a:r>
              <a:rPr lang="en-GB" dirty="0" err="1" smtClean="0"/>
              <a:t>Gurung</a:t>
            </a:r>
            <a:r>
              <a:rPr lang="en-GB" dirty="0" smtClean="0"/>
              <a:t> belonging in Buddhist religion and Majority Brahmin of Hindu religion and culture are living in the same geographical the minority </a:t>
            </a:r>
            <a:r>
              <a:rPr lang="en-GB" dirty="0" err="1" smtClean="0"/>
              <a:t>Gurung</a:t>
            </a:r>
            <a:r>
              <a:rPr lang="en-GB" dirty="0" smtClean="0"/>
              <a:t> knowingly or unknowingly gradually start to adopt Hindu culture. </a:t>
            </a:r>
          </a:p>
          <a:p>
            <a:pPr>
              <a:buNone/>
            </a:pPr>
            <a:endParaRPr lang="en-GB" dirty="0" smtClean="0"/>
          </a:p>
          <a:p>
            <a:endParaRPr lang="en-GB"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4.Cooperation </a:t>
            </a:r>
            <a:endParaRPr lang="en-GB" dirty="0"/>
          </a:p>
        </p:txBody>
      </p:sp>
      <p:sp>
        <p:nvSpPr>
          <p:cNvPr id="3" name="Content Placeholder 2"/>
          <p:cNvSpPr>
            <a:spLocks noGrp="1"/>
          </p:cNvSpPr>
          <p:nvPr>
            <p:ph idx="1"/>
          </p:nvPr>
        </p:nvSpPr>
        <p:spPr/>
        <p:txBody>
          <a:bodyPr>
            <a:normAutofit fontScale="92500"/>
          </a:bodyPr>
          <a:lstStyle/>
          <a:p>
            <a:r>
              <a:rPr lang="en-GB" dirty="0" smtClean="0"/>
              <a:t>It is the most pervasive and continuous social process in society. Without cooperation no social activities are carried out. It is the form of social interaction where in two or more persons perform together in gaining a common end. </a:t>
            </a:r>
          </a:p>
          <a:p>
            <a:r>
              <a:rPr lang="en-GB" dirty="0" smtClean="0"/>
              <a:t>It is a social process in which two or more persons work together to cherish the common goal. The joint effort is combined together to fulfil the objectives and goals.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840435"/>
          </a:xfrm>
        </p:spPr>
        <p:txBody>
          <a:bodyPr>
            <a:normAutofit fontScale="77500" lnSpcReduction="20000"/>
          </a:bodyPr>
          <a:lstStyle/>
          <a:p>
            <a:r>
              <a:rPr lang="en-GB" dirty="0" smtClean="0"/>
              <a:t>There are two types of cooperation </a:t>
            </a:r>
          </a:p>
          <a:p>
            <a:endParaRPr lang="en-GB" dirty="0" smtClean="0"/>
          </a:p>
          <a:p>
            <a:r>
              <a:rPr lang="en-GB" dirty="0" smtClean="0"/>
              <a:t>1.  Primary cooperation and</a:t>
            </a:r>
          </a:p>
          <a:p>
            <a:r>
              <a:rPr lang="en-GB" dirty="0" smtClean="0"/>
              <a:t> 2.   secondary cooperation </a:t>
            </a:r>
          </a:p>
          <a:p>
            <a:r>
              <a:rPr lang="en-GB" dirty="0" smtClean="0"/>
              <a:t>3 . Tertiary  cooperation </a:t>
            </a:r>
          </a:p>
          <a:p>
            <a:endParaRPr lang="en-GB" dirty="0" smtClean="0"/>
          </a:p>
          <a:p>
            <a:pPr>
              <a:buNone/>
            </a:pPr>
            <a:r>
              <a:rPr lang="en-GB" dirty="0" smtClean="0"/>
              <a:t>	The primary cooperation is found in the primary group such as family. The achievement of the interest of the group includes the realisation of the individual’s entreats. </a:t>
            </a:r>
          </a:p>
          <a:p>
            <a:pPr>
              <a:buNone/>
            </a:pPr>
            <a:endParaRPr lang="en-GB" dirty="0" smtClean="0"/>
          </a:p>
          <a:p>
            <a:pPr lvl="1">
              <a:buNone/>
            </a:pPr>
            <a:r>
              <a:rPr lang="en-GB" dirty="0" smtClean="0"/>
              <a:t>Secondary  cooperation is found in the secondary groups such as industry, government etc.</a:t>
            </a:r>
          </a:p>
          <a:p>
            <a:pPr lvl="1">
              <a:buNone/>
            </a:pPr>
            <a:r>
              <a:rPr lang="en-GB" dirty="0" smtClean="0"/>
              <a:t> </a:t>
            </a:r>
          </a:p>
          <a:p>
            <a:pPr lvl="1">
              <a:buNone/>
            </a:pPr>
            <a:r>
              <a:rPr lang="en-GB" dirty="0" smtClean="0"/>
              <a:t>And tertiary cooperation is found in the interaction between the various big and small groups to meet a particular situation </a:t>
            </a:r>
            <a:endParaRPr lang="en-GB"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Competition </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It is a form of social process in which two or more persons strive for the same objectives and rewards with or without contact limited supply and unlimited demands, limited goals/ rewards and unlimited competitions can lead towards competition supported by struggle for existence and survival of the fittest. </a:t>
            </a:r>
          </a:p>
          <a:p>
            <a:r>
              <a:rPr lang="en-GB" dirty="0" smtClean="0"/>
              <a:t>It is an impersonal, conscious and unconscious continuous struggle between individuals and groups for the same achievement. </a:t>
            </a:r>
          </a:p>
          <a:p>
            <a:r>
              <a:rPr lang="en-GB" dirty="0" smtClean="0"/>
              <a:t>Horton and hunt – “ </a:t>
            </a:r>
            <a:r>
              <a:rPr lang="en-GB" dirty="0" err="1" smtClean="0"/>
              <a:t>Compitition</a:t>
            </a:r>
            <a:r>
              <a:rPr lang="en-GB" dirty="0" smtClean="0"/>
              <a:t> is the struggle  for possession of reward which are limited in supply, goods, status, power, </a:t>
            </a:r>
            <a:r>
              <a:rPr lang="en-GB" smtClean="0"/>
              <a:t>love anything.”</a:t>
            </a:r>
            <a:endParaRPr lang="en-GB"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Conflict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Conflict is the fundamental and easy social process in which an individual seeks to possess a reward by weakening his rivals. It is the struggle involving an emotional attitude of hostility. </a:t>
            </a:r>
          </a:p>
          <a:p>
            <a:r>
              <a:rPr lang="en-GB" dirty="0" smtClean="0"/>
              <a:t>It expresses itself in numerous ways and in various degrees and over every range of human contact. Its modes are always changing with changing social and cultural conditions. Some types disappear as has duelling in our own society, and new types emerge. </a:t>
            </a:r>
          </a:p>
          <a:p>
            <a:r>
              <a:rPr lang="en-GB" dirty="0" smtClean="0"/>
              <a:t>Social conflict may arise due to social, economic, cultural, racial, religious or due to any interests vested in individuals and groups. </a:t>
            </a:r>
          </a:p>
          <a:p>
            <a:r>
              <a:rPr lang="en-GB" dirty="0" smtClean="0"/>
              <a:t>Economic disparity between rich and poor people . </a:t>
            </a:r>
          </a:p>
          <a:p>
            <a:endParaRPr lang="en-GB"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types of social process</a:t>
            </a:r>
            <a:endParaRPr lang="en-GB" dirty="0"/>
          </a:p>
        </p:txBody>
      </p:sp>
      <p:sp>
        <p:nvSpPr>
          <p:cNvPr id="3" name="Content Placeholder 2"/>
          <p:cNvSpPr>
            <a:spLocks noGrp="1"/>
          </p:cNvSpPr>
          <p:nvPr>
            <p:ph idx="1"/>
          </p:nvPr>
        </p:nvSpPr>
        <p:spPr/>
        <p:txBody>
          <a:bodyPr/>
          <a:lstStyle/>
          <a:p>
            <a:r>
              <a:rPr lang="en-GB" dirty="0" smtClean="0"/>
              <a:t>Globalization</a:t>
            </a:r>
          </a:p>
          <a:p>
            <a:r>
              <a:rPr lang="en-GB" dirty="0" smtClean="0"/>
              <a:t>Adaptation </a:t>
            </a:r>
          </a:p>
          <a:p>
            <a:r>
              <a:rPr lang="en-GB" dirty="0" smtClean="0"/>
              <a:t>Socialization</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786478"/>
          </a:xfrm>
          <a:solidFill>
            <a:srgbClr val="FF0000"/>
          </a:solidFill>
        </p:spPr>
        <p:txBody>
          <a:bodyPr>
            <a:noAutofit/>
          </a:bodyPr>
          <a:lstStyle/>
          <a:p>
            <a:pPr algn="just"/>
            <a:r>
              <a:rPr lang="en-GB" sz="3600" dirty="0" smtClean="0"/>
              <a:t>4  sociology is a abstract not a concrete science.</a:t>
            </a:r>
          </a:p>
          <a:p>
            <a:pPr lvl="1" algn="just">
              <a:buNone/>
            </a:pPr>
            <a:r>
              <a:rPr lang="en-GB" sz="3600" dirty="0" smtClean="0"/>
              <a:t>	Sociology is not a concrete with a specific  or particular social objects but in general as a social phenomena. The study of  sociology in specific sense limits on self satisfaction of the individual and it cannot be Knowledge in a generalised way or the self of group behaviour.</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Socialization </a:t>
            </a:r>
            <a:endParaRPr lang="en-GB" dirty="0"/>
          </a:p>
        </p:txBody>
      </p:sp>
      <p:sp>
        <p:nvSpPr>
          <p:cNvPr id="3" name="Content Placeholder 2"/>
          <p:cNvSpPr>
            <a:spLocks noGrp="1"/>
          </p:cNvSpPr>
          <p:nvPr>
            <p:ph idx="1"/>
          </p:nvPr>
        </p:nvSpPr>
        <p:spPr/>
        <p:txBody>
          <a:bodyPr>
            <a:normAutofit fontScale="77500" lnSpcReduction="20000"/>
          </a:bodyPr>
          <a:lstStyle/>
          <a:p>
            <a:pPr lvl="0">
              <a:buNone/>
            </a:pPr>
            <a:r>
              <a:rPr lang="en-US" dirty="0" smtClean="0"/>
              <a:t>	Socialization is a lifelong learning process in which knowledge, human values, human experience, beliefs ,sentiments and morals are transmitted from generation to generation through family, pear group , school, colleges, university, public spheres, research centers, mass media and with social discourses. </a:t>
            </a:r>
          </a:p>
          <a:p>
            <a:pPr lvl="0">
              <a:buNone/>
            </a:pPr>
            <a:r>
              <a:rPr lang="en-US" dirty="0" smtClean="0"/>
              <a:t>	The lifelong process of learning to become a member of the social world. </a:t>
            </a:r>
          </a:p>
          <a:p>
            <a:pPr lvl="0">
              <a:buNone/>
            </a:pPr>
            <a:r>
              <a:rPr lang="en-US" dirty="0" smtClean="0"/>
              <a:t>	The basic processes of socialization through which a child is shaped into a human being, learns its culture, and becomes a member of  a society.</a:t>
            </a:r>
          </a:p>
          <a:p>
            <a:pPr lvl="0">
              <a:buNone/>
            </a:pPr>
            <a:r>
              <a:rPr lang="en-US" dirty="0" smtClean="0"/>
              <a:t> 	The changing perceptions we have of who we are as a result of ongoing socialization, from birth to death.</a:t>
            </a:r>
            <a:endParaRPr lang="en-GB"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It is the process by which an individual is transformed from biological being into social being. The human infant comes into the world as biological organism with animal needs. He is gradually moulded into the social being and then he learns social ways of thinking and acting and doing. </a:t>
            </a:r>
            <a:endParaRPr lang="en-GB"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socialization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H.M. Johnson – “ socialization is learning process that enables the learner to perform social role.”</a:t>
            </a:r>
          </a:p>
          <a:p>
            <a:r>
              <a:rPr lang="en-GB" dirty="0" smtClean="0"/>
              <a:t>E.S. </a:t>
            </a:r>
            <a:r>
              <a:rPr lang="en-GB" dirty="0" err="1" smtClean="0"/>
              <a:t>Bogardus</a:t>
            </a:r>
            <a:r>
              <a:rPr lang="en-GB" dirty="0" smtClean="0"/>
              <a:t>- “ Socialization is the process of working together of developing group responsibility, or being guided by welfare needs of other.”</a:t>
            </a:r>
          </a:p>
          <a:p>
            <a:r>
              <a:rPr lang="en-GB" dirty="0" smtClean="0"/>
              <a:t>From the above definitions, we can say that socialization is the learning process of individual from birth to death through culture, experience and outer contact. It is the process through which an individual shapes his self identity and personality in social world.</a:t>
            </a:r>
            <a:endParaRPr lang="en-GB"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Agents or agencies of socialization </a:t>
            </a:r>
            <a:br>
              <a:rPr lang="en-GB" dirty="0" smtClean="0"/>
            </a:b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1. Primary and informal agency</a:t>
            </a:r>
          </a:p>
          <a:p>
            <a:pPr marL="514350" indent="-514350">
              <a:buAutoNum type="alphaLcPeriod"/>
            </a:pPr>
            <a:r>
              <a:rPr lang="en-GB" dirty="0" smtClean="0"/>
              <a:t>Family</a:t>
            </a:r>
          </a:p>
          <a:p>
            <a:pPr marL="514350" indent="-514350">
              <a:buAutoNum type="alphaLcPeriod"/>
            </a:pPr>
            <a:r>
              <a:rPr lang="en-GB" dirty="0" smtClean="0"/>
              <a:t>Peer group and Neighbourhood</a:t>
            </a:r>
          </a:p>
          <a:p>
            <a:pPr marL="514350" indent="-514350">
              <a:buAutoNum type="alphaLcPeriod"/>
            </a:pPr>
            <a:r>
              <a:rPr lang="en-GB" dirty="0" smtClean="0"/>
              <a:t>Kin group</a:t>
            </a:r>
          </a:p>
          <a:p>
            <a:pPr marL="514350" indent="-514350">
              <a:buAutoNum type="alphaLcPeriod"/>
            </a:pPr>
            <a:r>
              <a:rPr lang="en-GB" dirty="0" smtClean="0"/>
              <a:t>Marriage</a:t>
            </a:r>
          </a:p>
          <a:p>
            <a:pPr marL="514350" indent="-514350">
              <a:buNone/>
            </a:pPr>
            <a:endParaRPr lang="en-GB" dirty="0" smtClean="0"/>
          </a:p>
          <a:p>
            <a:pPr marL="514350" indent="-514350">
              <a:buNone/>
            </a:pPr>
            <a:r>
              <a:rPr lang="en-GB" dirty="0" smtClean="0"/>
              <a:t>	2. secondary and formal agency</a:t>
            </a:r>
          </a:p>
          <a:p>
            <a:pPr marL="514350" indent="-514350">
              <a:buAutoNum type="alphaLcPeriod"/>
            </a:pPr>
            <a:r>
              <a:rPr lang="en-GB" dirty="0" smtClean="0"/>
              <a:t>Education institution</a:t>
            </a:r>
          </a:p>
          <a:p>
            <a:pPr marL="514350" indent="-514350">
              <a:buAutoNum type="alphaLcPeriod"/>
            </a:pPr>
            <a:r>
              <a:rPr lang="en-GB" dirty="0" smtClean="0"/>
              <a:t>Political institution </a:t>
            </a:r>
          </a:p>
          <a:p>
            <a:pPr marL="514350" indent="-514350">
              <a:buAutoNum type="alphaLcPeriod"/>
            </a:pPr>
            <a:r>
              <a:rPr lang="en-GB" dirty="0" smtClean="0"/>
              <a:t>Religion institutions</a:t>
            </a:r>
          </a:p>
          <a:p>
            <a:pPr marL="514350" indent="-514350">
              <a:buAutoNum type="alphaLcPeriod"/>
            </a:pPr>
            <a:r>
              <a:rPr lang="en-GB" dirty="0" smtClean="0"/>
              <a:t>Communication</a:t>
            </a:r>
          </a:p>
          <a:p>
            <a:pPr marL="514350" indent="-514350">
              <a:buAutoNum type="alphaLcPeriod"/>
            </a:pPr>
            <a:r>
              <a:rPr lang="en-GB" dirty="0" smtClean="0"/>
              <a:t>Working organization</a:t>
            </a:r>
          </a:p>
          <a:p>
            <a:pPr marL="514350" indent="-514350">
              <a:buAutoNum type="alphaLcPeriod"/>
            </a:pPr>
            <a:r>
              <a:rPr lang="en-GB" dirty="0" smtClean="0"/>
              <a:t>State </a:t>
            </a:r>
            <a:endParaRPr lang="en-GB"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 of socialization </a:t>
            </a:r>
            <a:endParaRPr lang="en-GB" dirty="0"/>
          </a:p>
        </p:txBody>
      </p:sp>
      <p:sp>
        <p:nvSpPr>
          <p:cNvPr id="3" name="Content Placeholder 2"/>
          <p:cNvSpPr>
            <a:spLocks noGrp="1"/>
          </p:cNvSpPr>
          <p:nvPr>
            <p:ph idx="1"/>
          </p:nvPr>
        </p:nvSpPr>
        <p:spPr/>
        <p:txBody>
          <a:bodyPr/>
          <a:lstStyle/>
          <a:p>
            <a:r>
              <a:rPr lang="en-GB" dirty="0" smtClean="0"/>
              <a:t>1 Learning process</a:t>
            </a:r>
          </a:p>
          <a:p>
            <a:r>
              <a:rPr lang="en-GB" dirty="0" smtClean="0"/>
              <a:t>2 Lifelong learning process</a:t>
            </a:r>
          </a:p>
          <a:p>
            <a:r>
              <a:rPr lang="en-GB" dirty="0" smtClean="0"/>
              <a:t>3 Socialization process is related to time and space</a:t>
            </a:r>
          </a:p>
          <a:p>
            <a:r>
              <a:rPr lang="en-GB" dirty="0" smtClean="0"/>
              <a:t>4 Process of cultural transmission assimilation</a:t>
            </a:r>
          </a:p>
          <a:p>
            <a:r>
              <a:rPr lang="en-GB" dirty="0" smtClean="0"/>
              <a:t>5 Process of making social being and developing the self </a:t>
            </a:r>
          </a:p>
          <a:p>
            <a:r>
              <a:rPr lang="en-GB" dirty="0" smtClean="0"/>
              <a:t>6 Socialization is a universal process</a:t>
            </a:r>
          </a:p>
          <a:p>
            <a:endParaRPr lang="en-GB" dirty="0" smtClean="0"/>
          </a:p>
          <a:p>
            <a:endParaRPr lang="en-GB"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Major types of socialization </a:t>
            </a:r>
            <a:br>
              <a:rPr lang="en-GB" dirty="0" smtClean="0"/>
            </a:br>
            <a:endParaRPr lang="en-GB" dirty="0"/>
          </a:p>
        </p:txBody>
      </p:sp>
      <p:sp>
        <p:nvSpPr>
          <p:cNvPr id="3" name="Content Placeholder 2"/>
          <p:cNvSpPr>
            <a:spLocks noGrp="1"/>
          </p:cNvSpPr>
          <p:nvPr>
            <p:ph idx="1"/>
          </p:nvPr>
        </p:nvSpPr>
        <p:spPr/>
        <p:txBody>
          <a:bodyPr/>
          <a:lstStyle/>
          <a:p>
            <a:r>
              <a:rPr lang="en-GB" dirty="0" smtClean="0"/>
              <a:t>1 Primary socialization </a:t>
            </a:r>
          </a:p>
          <a:p>
            <a:r>
              <a:rPr lang="en-GB" dirty="0" smtClean="0"/>
              <a:t>2 Anticipatory socialization</a:t>
            </a:r>
          </a:p>
          <a:p>
            <a:r>
              <a:rPr lang="en-GB" dirty="0" smtClean="0"/>
              <a:t>3 Developmental Socialization </a:t>
            </a:r>
          </a:p>
          <a:p>
            <a:r>
              <a:rPr lang="en-GB" dirty="0" smtClean="0"/>
              <a:t>4 Re- socialization </a:t>
            </a:r>
          </a:p>
          <a:p>
            <a:endParaRPr lang="en-GB"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1.Primary socialization </a:t>
            </a:r>
            <a:endParaRPr lang="en-GB" dirty="0"/>
          </a:p>
        </p:txBody>
      </p:sp>
      <p:sp>
        <p:nvSpPr>
          <p:cNvPr id="3" name="Content Placeholder 2"/>
          <p:cNvSpPr>
            <a:spLocks noGrp="1"/>
          </p:cNvSpPr>
          <p:nvPr>
            <p:ph idx="1"/>
          </p:nvPr>
        </p:nvSpPr>
        <p:spPr/>
        <p:txBody>
          <a:bodyPr/>
          <a:lstStyle/>
          <a:p>
            <a:r>
              <a:rPr lang="en-GB" dirty="0" smtClean="0"/>
              <a:t>Primary socialization begins at a home. The fundamental knowledge is given to a child. Linguistic power, cognitive skills, love and care, sense of right and wrong, morality and human virtues are given to a child by parents, family members and relatives. </a:t>
            </a:r>
            <a:endParaRPr lang="en-GB"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2.Anticipatory socialization</a:t>
            </a:r>
            <a:br>
              <a:rPr lang="en-GB" dirty="0" smtClean="0"/>
            </a:br>
            <a:endParaRPr lang="en-GB" dirty="0"/>
          </a:p>
        </p:txBody>
      </p:sp>
      <p:sp>
        <p:nvSpPr>
          <p:cNvPr id="3" name="Content Placeholder 2"/>
          <p:cNvSpPr>
            <a:spLocks noGrp="1"/>
          </p:cNvSpPr>
          <p:nvPr>
            <p:ph idx="1"/>
          </p:nvPr>
        </p:nvSpPr>
        <p:spPr/>
        <p:txBody>
          <a:bodyPr>
            <a:normAutofit lnSpcReduction="10000"/>
          </a:bodyPr>
          <a:lstStyle/>
          <a:p>
            <a:r>
              <a:rPr lang="en-GB" dirty="0" smtClean="0"/>
              <a:t>Socialization takes place not only at home but also to outside in different time and space in his life. </a:t>
            </a:r>
          </a:p>
          <a:p>
            <a:r>
              <a:rPr lang="en-GB" dirty="0" smtClean="0"/>
              <a:t>It is the learning process in which an individual learns the culture of different groups according to social context and situation. </a:t>
            </a:r>
          </a:p>
          <a:p>
            <a:r>
              <a:rPr lang="en-GB" dirty="0" smtClean="0"/>
              <a:t>If an individual would like to join to Nepalese army then he has to learn the military culture, Its training and other behavioural patterns,</a:t>
            </a:r>
            <a:endParaRPr lang="en-GB"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3.Developmental socialization </a:t>
            </a:r>
            <a:endParaRPr lang="en-GB" dirty="0"/>
          </a:p>
        </p:txBody>
      </p:sp>
      <p:sp>
        <p:nvSpPr>
          <p:cNvPr id="3" name="Content Placeholder 2"/>
          <p:cNvSpPr>
            <a:spLocks noGrp="1"/>
          </p:cNvSpPr>
          <p:nvPr>
            <p:ph idx="1"/>
          </p:nvPr>
        </p:nvSpPr>
        <p:spPr/>
        <p:txBody>
          <a:bodyPr/>
          <a:lstStyle/>
          <a:p>
            <a:r>
              <a:rPr lang="en-GB" dirty="0" smtClean="0"/>
              <a:t>Under this process an individual develops his personality by blending the existing knowledge with the new knowledge. </a:t>
            </a:r>
            <a:r>
              <a:rPr lang="en-GB" smtClean="0"/>
              <a:t>A BCA </a:t>
            </a:r>
            <a:r>
              <a:rPr lang="en-GB" dirty="0" smtClean="0"/>
              <a:t>student can enlarge his knowledge in management by engaging in further academic activities and research work.   </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760557"/>
            <a:ext cx="8786842" cy="4668839"/>
          </a:xfrm>
        </p:spPr>
        <p:txBody>
          <a:bodyPr>
            <a:normAutofit/>
          </a:bodyPr>
          <a:lstStyle/>
          <a:p>
            <a:r>
              <a:rPr lang="en-GB" dirty="0" smtClean="0">
                <a:solidFill>
                  <a:srgbClr val="00B050"/>
                </a:solidFill>
              </a:rPr>
              <a:t>5 Sociology is a rational and empirical social science.</a:t>
            </a:r>
          </a:p>
          <a:p>
            <a:pPr lvl="1"/>
            <a:r>
              <a:rPr lang="en-GB" dirty="0" smtClean="0">
                <a:solidFill>
                  <a:srgbClr val="00B050"/>
                </a:solidFill>
              </a:rPr>
              <a:t>The rational study stresses on the season and theories those developed or result from logical inferences . The nature of sociology is the rational and empirical study of social phenomena. They developed laws and theories in sociology  are from rational empirical and empirical study. Sociology accepts only those findings and results from a story or research which are conducted with rational and empirical studies</a:t>
            </a:r>
            <a:r>
              <a:rPr lang="en-GB" dirty="0" smtClean="0"/>
              <a:t>. </a:t>
            </a:r>
            <a:endParaRPr lang="en-GB"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Re- socialization </a:t>
            </a:r>
            <a:endParaRPr lang="en-GB" dirty="0"/>
          </a:p>
        </p:txBody>
      </p:sp>
      <p:sp>
        <p:nvSpPr>
          <p:cNvPr id="3" name="Content Placeholder 2"/>
          <p:cNvSpPr>
            <a:spLocks noGrp="1"/>
          </p:cNvSpPr>
          <p:nvPr>
            <p:ph idx="1"/>
          </p:nvPr>
        </p:nvSpPr>
        <p:spPr/>
        <p:txBody>
          <a:bodyPr/>
          <a:lstStyle/>
          <a:p>
            <a:r>
              <a:rPr lang="en-GB" dirty="0" smtClean="0"/>
              <a:t>In order to adjust with the new situation an individual should be able to develop new skill, working procedures and with new knowledge. Organizational objectives  and goals do change over a period of time. In general, he should be fit for every aspect. New technology, modern way of living, changing trends of social values and survival mechanisms are the major forcing factors for re socialization . </a:t>
            </a:r>
            <a:endParaRPr lang="en-GB"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lstStyle/>
          <a:p>
            <a:r>
              <a:rPr lang="en-GB" dirty="0" smtClean="0"/>
              <a:t>Social and cultural change in Nepal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Meaning of social change</a:t>
            </a:r>
          </a:p>
          <a:p>
            <a:r>
              <a:rPr lang="en-GB" dirty="0" smtClean="0"/>
              <a:t>Social change is the change of social structure and relationships of  a society. It is the change of social relationship.  Chang is the law of nature. Society is also not a static phenomenon. it is a dynamic and ongoing process. It occurs in all societies and at all times. </a:t>
            </a:r>
          </a:p>
          <a:p>
            <a:r>
              <a:rPr lang="en-GB" dirty="0" smtClean="0"/>
              <a:t>It is universal social process that brings the number of changes in mode of production, changing forms of relationship, social organs, survival mechanism, production and reproduction of knowledge and entire cultural productions.</a:t>
            </a:r>
          </a:p>
          <a:p>
            <a:r>
              <a:rPr lang="en-GB" dirty="0" smtClean="0"/>
              <a:t>Social change is universal phenomenon and it is on going process but complex and unpredicted . The changes that effect the existing patterns of human interaction, social system and social organization. </a:t>
            </a:r>
            <a:endParaRPr lang="en-GB"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social change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Kingsley Davis – “ By social change is meant only such alterations as occur in social organization, that is, structure and function of society.”</a:t>
            </a:r>
          </a:p>
          <a:p>
            <a:r>
              <a:rPr lang="en-GB" dirty="0" smtClean="0"/>
              <a:t>M.D. Jenson- “ Social change may be defined as modification in ways of doing and thinking of people.”</a:t>
            </a:r>
          </a:p>
          <a:p>
            <a:endParaRPr lang="en-GB" dirty="0" smtClean="0"/>
          </a:p>
          <a:p>
            <a:r>
              <a:rPr lang="en-GB" dirty="0" smtClean="0"/>
              <a:t>In conclusion , social change means, variations of any aspect of social processes, social patterns, social interactions or social organization. It is a modification in the institutional structure i.e. Change in social institutions and their processes such as change in marriage system, change in structure of family, change in relationship between husband and wife etc. And change in the normative structure of society.</a:t>
            </a:r>
            <a:endParaRPr lang="en-GB"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Characteristics of social change </a:t>
            </a:r>
            <a:endParaRPr lang="en-GB" dirty="0"/>
          </a:p>
        </p:txBody>
      </p:sp>
      <p:sp>
        <p:nvSpPr>
          <p:cNvPr id="3" name="Content Placeholder 2"/>
          <p:cNvSpPr>
            <a:spLocks noGrp="1"/>
          </p:cNvSpPr>
          <p:nvPr>
            <p:ph idx="1"/>
          </p:nvPr>
        </p:nvSpPr>
        <p:spPr/>
        <p:txBody>
          <a:bodyPr/>
          <a:lstStyle/>
          <a:p>
            <a:r>
              <a:rPr lang="en-GB" dirty="0" smtClean="0"/>
              <a:t>1 social change is a universal phenomenon</a:t>
            </a:r>
          </a:p>
          <a:p>
            <a:r>
              <a:rPr lang="en-GB" dirty="0" smtClean="0"/>
              <a:t>2 Social change is complex phenomena </a:t>
            </a:r>
          </a:p>
          <a:p>
            <a:r>
              <a:rPr lang="en-GB" dirty="0" smtClean="0"/>
              <a:t>3 Not uniform in speed</a:t>
            </a:r>
          </a:p>
          <a:p>
            <a:r>
              <a:rPr lang="en-GB" dirty="0" smtClean="0"/>
              <a:t>4 Prediction of change is not possible</a:t>
            </a:r>
          </a:p>
          <a:p>
            <a:r>
              <a:rPr lang="en-GB" dirty="0" smtClean="0"/>
              <a:t>5 Planned and Natural characteristics</a:t>
            </a:r>
          </a:p>
          <a:p>
            <a:r>
              <a:rPr lang="en-GB" dirty="0" smtClean="0"/>
              <a:t>Community change</a:t>
            </a:r>
            <a:endParaRPr lang="en-GB"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Cultural change</a:t>
            </a:r>
            <a:endParaRPr lang="en-GB" dirty="0"/>
          </a:p>
        </p:txBody>
      </p:sp>
      <p:sp>
        <p:nvSpPr>
          <p:cNvPr id="3" name="Content Placeholder 2"/>
          <p:cNvSpPr>
            <a:spLocks noGrp="1"/>
          </p:cNvSpPr>
          <p:nvPr>
            <p:ph idx="1"/>
          </p:nvPr>
        </p:nvSpPr>
        <p:spPr/>
        <p:txBody>
          <a:bodyPr/>
          <a:lstStyle/>
          <a:p>
            <a:r>
              <a:rPr lang="en-GB" dirty="0" smtClean="0"/>
              <a:t>Cultural change means changes in human values, social practices, beliefs, sentiments, morals, arts, literature, music, painting , food items, wearing patterns, social code and conduct and the way of life patterns.</a:t>
            </a:r>
          </a:p>
          <a:p>
            <a:r>
              <a:rPr lang="en-GB" dirty="0" smtClean="0"/>
              <a:t>Cultural change in material and non-material culture is called cultural change. </a:t>
            </a:r>
            <a:endParaRPr lang="en-GB"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cultural change </a:t>
            </a:r>
            <a:endParaRPr lang="en-GB" dirty="0"/>
          </a:p>
        </p:txBody>
      </p:sp>
      <p:sp>
        <p:nvSpPr>
          <p:cNvPr id="3" name="Content Placeholder 2"/>
          <p:cNvSpPr>
            <a:spLocks noGrp="1"/>
          </p:cNvSpPr>
          <p:nvPr>
            <p:ph idx="1"/>
          </p:nvPr>
        </p:nvSpPr>
        <p:spPr/>
        <p:txBody>
          <a:bodyPr/>
          <a:lstStyle/>
          <a:p>
            <a:r>
              <a:rPr lang="en-GB" dirty="0" err="1" smtClean="0"/>
              <a:t>Kingslay</a:t>
            </a:r>
            <a:r>
              <a:rPr lang="en-GB" dirty="0" smtClean="0"/>
              <a:t> </a:t>
            </a:r>
            <a:r>
              <a:rPr lang="en-GB" dirty="0" err="1" smtClean="0"/>
              <a:t>Divids</a:t>
            </a:r>
            <a:r>
              <a:rPr lang="en-GB" dirty="0" smtClean="0"/>
              <a:t>- “Cultural changes embraces all changes occurring in any branch of culture including art, science, technology, philosophy etc. As well as all changes in the forms and rules of social organization.”</a:t>
            </a:r>
            <a:endParaRPr lang="en-GB"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cultural change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1 cultural change is universal process</a:t>
            </a:r>
          </a:p>
          <a:p>
            <a:r>
              <a:rPr lang="en-GB" dirty="0" smtClean="0"/>
              <a:t>2 cultural change is change in whole life style and behaviour.</a:t>
            </a:r>
          </a:p>
          <a:p>
            <a:r>
              <a:rPr lang="en-GB" dirty="0" smtClean="0"/>
              <a:t>3 cultural change is dynamic process</a:t>
            </a:r>
          </a:p>
          <a:p>
            <a:r>
              <a:rPr lang="en-GB" dirty="0" smtClean="0"/>
              <a:t>4 cultural change is community change</a:t>
            </a:r>
          </a:p>
          <a:p>
            <a:r>
              <a:rPr lang="en-GB" dirty="0" smtClean="0"/>
              <a:t>5 cultural change is change is </a:t>
            </a:r>
            <a:r>
              <a:rPr lang="en-GB" dirty="0" err="1" smtClean="0"/>
              <a:t>fooding</a:t>
            </a:r>
            <a:r>
              <a:rPr lang="en-GB" dirty="0" smtClean="0"/>
              <a:t> and dressing </a:t>
            </a:r>
          </a:p>
          <a:p>
            <a:r>
              <a:rPr lang="en-GB" dirty="0" smtClean="0"/>
              <a:t>6 cultural change is change in material and non- material culture. </a:t>
            </a:r>
            <a:endParaRPr lang="en-GB"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of socio-cultural change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Evolution</a:t>
            </a:r>
          </a:p>
          <a:p>
            <a:r>
              <a:rPr lang="en-GB" dirty="0" smtClean="0"/>
              <a:t>2 Progress</a:t>
            </a:r>
          </a:p>
          <a:p>
            <a:r>
              <a:rPr lang="en-GB" dirty="0" smtClean="0"/>
              <a:t>3 Adaption </a:t>
            </a:r>
          </a:p>
          <a:p>
            <a:r>
              <a:rPr lang="en-GB" dirty="0" smtClean="0"/>
              <a:t>4 Development</a:t>
            </a:r>
          </a:p>
          <a:p>
            <a:r>
              <a:rPr lang="en-GB" dirty="0" smtClean="0"/>
              <a:t>5 Migration</a:t>
            </a:r>
          </a:p>
          <a:p>
            <a:r>
              <a:rPr lang="en-GB" dirty="0" smtClean="0"/>
              <a:t>6 Diffusion</a:t>
            </a:r>
          </a:p>
          <a:p>
            <a:r>
              <a:rPr lang="en-GB" dirty="0" smtClean="0"/>
              <a:t>7 Urbanization</a:t>
            </a:r>
          </a:p>
          <a:p>
            <a:r>
              <a:rPr lang="en-GB" dirty="0" smtClean="0"/>
              <a:t>8 Industrialization</a:t>
            </a:r>
          </a:p>
          <a:p>
            <a:r>
              <a:rPr lang="en-GB" dirty="0" smtClean="0"/>
              <a:t>9 Modernization</a:t>
            </a:r>
          </a:p>
          <a:p>
            <a:r>
              <a:rPr lang="en-GB" dirty="0" smtClean="0"/>
              <a:t>10 Westernisation</a:t>
            </a:r>
          </a:p>
          <a:p>
            <a:r>
              <a:rPr lang="en-GB" dirty="0" smtClean="0"/>
              <a:t>11 Acculturation</a:t>
            </a:r>
          </a:p>
          <a:p>
            <a:endParaRPr lang="en-GB"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Factors of Socio- cultural change</a:t>
            </a:r>
            <a:endParaRPr lang="en-GB" dirty="0"/>
          </a:p>
        </p:txBody>
      </p:sp>
      <p:sp>
        <p:nvSpPr>
          <p:cNvPr id="3" name="Content Placeholder 2"/>
          <p:cNvSpPr>
            <a:spLocks noGrp="1"/>
          </p:cNvSpPr>
          <p:nvPr>
            <p:ph idx="1"/>
          </p:nvPr>
        </p:nvSpPr>
        <p:spPr/>
        <p:txBody>
          <a:bodyPr/>
          <a:lstStyle/>
          <a:p>
            <a:r>
              <a:rPr lang="en-GB" dirty="0" smtClean="0"/>
              <a:t>1 Biological factors</a:t>
            </a:r>
          </a:p>
          <a:p>
            <a:r>
              <a:rPr lang="en-GB" dirty="0" smtClean="0"/>
              <a:t>2 Geographical factors</a:t>
            </a:r>
          </a:p>
          <a:p>
            <a:r>
              <a:rPr lang="en-GB" dirty="0" smtClean="0"/>
              <a:t>3 Technological factors</a:t>
            </a:r>
          </a:p>
          <a:p>
            <a:r>
              <a:rPr lang="en-GB" dirty="0" smtClean="0"/>
              <a:t>4 cultural factors</a:t>
            </a:r>
          </a:p>
          <a:p>
            <a:r>
              <a:rPr lang="en-GB" dirty="0" smtClean="0"/>
              <a:t>5 political factors</a:t>
            </a:r>
          </a:p>
          <a:p>
            <a:r>
              <a:rPr lang="en-GB" dirty="0" smtClean="0"/>
              <a:t>6 Education factors</a:t>
            </a:r>
          </a:p>
          <a:p>
            <a:r>
              <a:rPr lang="en-GB" dirty="0" smtClean="0"/>
              <a:t>7 Demographic factors</a:t>
            </a:r>
          </a:p>
          <a:p>
            <a:endParaRPr lang="en-GB"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urce:www.yourarticlelibrary.com"/>
          <p:cNvPicPr>
            <a:picLocks noGrp="1"/>
          </p:cNvPicPr>
          <p:nvPr>
            <p:ph idx="1"/>
          </p:nvPr>
        </p:nvPicPr>
        <p:blipFill>
          <a:blip r:embed="rId2"/>
          <a:srcRect/>
          <a:stretch>
            <a:fillRect/>
          </a:stretch>
        </p:blipFill>
        <p:spPr bwMode="auto">
          <a:xfrm>
            <a:off x="0" y="500042"/>
            <a:ext cx="9144000" cy="5643602"/>
          </a:xfrm>
          <a:prstGeom prst="rect">
            <a:avLst/>
          </a:prstGeom>
          <a:noFill/>
          <a:ln w="9525">
            <a:noFill/>
            <a:miter lim="800000"/>
            <a:headEnd/>
            <a:tailEnd/>
          </a:ln>
        </p:spPr>
      </p:pic>
      <p:pic>
        <p:nvPicPr>
          <p:cNvPr id="3" name="Content Placeholder 3" descr="source:www.yourarticlelibrary.com"/>
          <p:cNvPicPr>
            <a:picLocks/>
          </p:cNvPicPr>
          <p:nvPr/>
        </p:nvPicPr>
        <p:blipFill>
          <a:blip r:embed="rId2"/>
          <a:srcRect/>
          <a:stretch>
            <a:fillRect/>
          </a:stretch>
        </p:blipFill>
        <p:spPr bwMode="auto">
          <a:xfrm>
            <a:off x="152400" y="652442"/>
            <a:ext cx="9144000" cy="5643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4356"/>
            <a:ext cx="9144000" cy="6143645"/>
          </a:xfrm>
        </p:spPr>
        <p:txBody>
          <a:bodyPr>
            <a:normAutofit fontScale="92500" lnSpcReduction="20000"/>
          </a:bodyPr>
          <a:lstStyle/>
          <a:p>
            <a:pPr algn="just">
              <a:buNone/>
            </a:pPr>
            <a:r>
              <a:rPr lang="en-GB" dirty="0" smtClean="0">
                <a:solidFill>
                  <a:srgbClr val="0070C0"/>
                </a:solidFill>
              </a:rPr>
              <a:t>6. </a:t>
            </a:r>
            <a:r>
              <a:rPr lang="en-GB" sz="4000" dirty="0" smtClean="0">
                <a:solidFill>
                  <a:srgbClr val="0070C0"/>
                </a:solidFill>
              </a:rPr>
              <a:t>sociology is a generalizing and not a particularizing science.</a:t>
            </a:r>
          </a:p>
          <a:p>
            <a:pPr algn="just">
              <a:buNone/>
            </a:pPr>
            <a:r>
              <a:rPr lang="en-GB" sz="4000" dirty="0" smtClean="0">
                <a:solidFill>
                  <a:srgbClr val="0070C0"/>
                </a:solidFill>
              </a:rPr>
              <a:t>	Sociology is concerned with human interaction and human life in general. It studies human activities in a general way. It does the survey in a mass or in a larger group. After the investigation is over, then only it comes to the conclusion for generalization. It often does not study in an individual level. It generalizes  as a whole. From the larger mass data it comes to the certain conclusion. </a:t>
            </a:r>
            <a:endParaRPr lang="en-GB" sz="4000" dirty="0">
              <a:solidFill>
                <a:srgbClr val="0070C0"/>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lvl="0"/>
            <a:r>
              <a:rPr lang="en-GB" b="1" dirty="0" smtClean="0"/>
              <a:t>1 Economic factor</a:t>
            </a:r>
            <a:endParaRPr lang="en-GB" dirty="0" smtClean="0"/>
          </a:p>
          <a:p>
            <a:r>
              <a:rPr lang="en-GB" dirty="0" smtClean="0"/>
              <a:t>The mode of change in a subsistence economy and economic pattern may bring a change in the existing socio and cultural pattern. For </a:t>
            </a:r>
            <a:r>
              <a:rPr lang="en-GB" dirty="0" err="1" smtClean="0"/>
              <a:t>e.g</a:t>
            </a:r>
            <a:r>
              <a:rPr lang="en-GB" dirty="0" smtClean="0"/>
              <a:t> the primitive hunting and gathering culture has been transformed into modern industrial civilization due to process in the economic system of the ever existence society. In all these social systems there are obvious changes in the socio-cultural structure of the society. There is a deep relation between economic structure and social and cultural change. When the economic status of the society is changed there will be a change in the every aspect of life. The economic factors have played an important role for economic progress of a society. The economic development of a society also give rise to the technological and industrial development of the society.</a:t>
            </a:r>
          </a:p>
          <a:p>
            <a:pPr lvl="0"/>
            <a:r>
              <a:rPr lang="en-GB" dirty="0" smtClean="0"/>
              <a:t>.</a:t>
            </a:r>
          </a:p>
          <a:p>
            <a:pPr lvl="0"/>
            <a:endParaRPr lang="en-GB"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lvl="0"/>
            <a:r>
              <a:rPr lang="en-GB" b="1" dirty="0" smtClean="0"/>
              <a:t>Educational factor</a:t>
            </a:r>
            <a:endParaRPr lang="en-GB" dirty="0" smtClean="0"/>
          </a:p>
          <a:p>
            <a:r>
              <a:rPr lang="en-GB" dirty="0" smtClean="0"/>
              <a:t>Education is one of the intervening variables in a phenomenon of social change. It can be understood as a factor of social change. The role of education as an agent of social change and development is widely recognized too. Education can initiate social change by bringing about change in the outlook and attitudes of man. It brings change in the pattern of social relationship and thereby it may cause socio-cultural changes. The changing purpose of education is to change man and his lifestyle. To change a man is to change society. For more, education has brought about phenomenal changes in every aspect of human’s life. It has widened our vision and removed our narrow idles, prejudices and misunderstandings.</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GB" b="1" dirty="0" smtClean="0"/>
              <a:t>Technological factor</a:t>
            </a:r>
            <a:endParaRPr lang="en-GB" dirty="0" smtClean="0"/>
          </a:p>
          <a:p>
            <a:r>
              <a:rPr lang="en-GB" dirty="0" smtClean="0"/>
              <a:t>Technology is the process of using knowledge for the practical purpose . In an attempt to satisfy human wants, </a:t>
            </a:r>
            <a:r>
              <a:rPr lang="en-GB" dirty="0" err="1" smtClean="0"/>
              <a:t>fulfill</a:t>
            </a:r>
            <a:r>
              <a:rPr lang="en-GB" dirty="0" smtClean="0"/>
              <a:t> his needs and to make his life more comfortable, man build civilization. Hence technology is a product of civilization. The modern age is often called the technological age. The technological development has given rise to industrialization, urbanization, development of transportation and communication, modernization, changes in the social institution and so forth. Technology and social change are intimately connected where rapid technological and social change goes hand in hand.</a:t>
            </a:r>
            <a:endParaRPr lang="en-GB"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lvl="0"/>
            <a:r>
              <a:rPr lang="en-GB" b="1" dirty="0" smtClean="0"/>
              <a:t>Demographic factor</a:t>
            </a:r>
            <a:endParaRPr lang="en-GB" dirty="0" smtClean="0"/>
          </a:p>
          <a:p>
            <a:r>
              <a:rPr lang="en-GB" dirty="0" smtClean="0"/>
              <a:t>Demography refers to the human populations mainly in qualitative or numerical term. It establishes reliable estimates of total population numbers and compositions. It also analyses the rate of fertility, mortality, and migration as well as the interrelationship which exist between different variables such as age, sex, social class, ethnic origin, etc. The broad area of social demography concern in general with the relationship between population and social process and has linked both ecology and other aspects.</a:t>
            </a:r>
            <a:endParaRPr lang="en-GB"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GB" b="1" dirty="0" smtClean="0"/>
              <a:t>Cultural factor</a:t>
            </a:r>
            <a:endParaRPr lang="en-GB" dirty="0" smtClean="0"/>
          </a:p>
          <a:p>
            <a:r>
              <a:rPr lang="en-GB" dirty="0" smtClean="0"/>
              <a:t>Culture itself is one of the factor of social and cultural change as it is a dynamic process. The culture of a place or a group can be diffused, assimilated or acculturated by another group of people or society. Similarly, cultural lack, cultural revolution, cultural ideologies etc are the issues affecting the socio-cultural change of a place or a country. A culture that has been evolved in one place diffuses to other places through various processes. Each culture moves forward with modification and refinement either by external impacts or evolution within it.</a:t>
            </a:r>
          </a:p>
          <a:p>
            <a:endParaRPr lang="en-GB"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stratification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process by which individuals and groups are ranked in a more or less enduring hierarchy of status is known as stratification. </a:t>
            </a:r>
          </a:p>
          <a:p>
            <a:endParaRPr lang="en-GB" dirty="0" smtClean="0"/>
          </a:p>
          <a:p>
            <a:r>
              <a:rPr lang="en-GB" dirty="0" smtClean="0"/>
              <a:t>It is a vertical and horizontal division of society into different strata on the basis of class, caste, ethnicity, gender and so on. </a:t>
            </a:r>
          </a:p>
          <a:p>
            <a:r>
              <a:rPr lang="en-GB" dirty="0" smtClean="0"/>
              <a:t>Stratification occurs on the basis of vertical basis where as inequality occurs on a horizontal basis.</a:t>
            </a:r>
          </a:p>
          <a:p>
            <a:r>
              <a:rPr lang="en-GB" dirty="0" smtClean="0"/>
              <a:t> It is a segmental division of society into different layers of social hierarchy supported by power, prestige and property. </a:t>
            </a:r>
          </a:p>
          <a:p>
            <a:r>
              <a:rPr lang="en-GB" dirty="0" smtClean="0"/>
              <a:t>Stratification the distribution of unequal rights and wrong among the members of society. </a:t>
            </a:r>
          </a:p>
          <a:p>
            <a:endParaRPr lang="en-GB"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stratification </a:t>
            </a:r>
            <a:endParaRPr lang="en-GB" dirty="0"/>
          </a:p>
        </p:txBody>
      </p:sp>
      <p:sp>
        <p:nvSpPr>
          <p:cNvPr id="3" name="Content Placeholder 2"/>
          <p:cNvSpPr>
            <a:spLocks noGrp="1"/>
          </p:cNvSpPr>
          <p:nvPr>
            <p:ph idx="1"/>
          </p:nvPr>
        </p:nvSpPr>
        <p:spPr/>
        <p:txBody>
          <a:bodyPr/>
          <a:lstStyle/>
          <a:p>
            <a:r>
              <a:rPr lang="en-GB" dirty="0" smtClean="0"/>
              <a:t>Lundberg- “  A stratified society is one marked by inequality, by differences among people that are evaluated by them as being lower and higher.”</a:t>
            </a:r>
          </a:p>
          <a:p>
            <a:r>
              <a:rPr lang="en-GB" dirty="0" err="1" smtClean="0"/>
              <a:t>Ogburn</a:t>
            </a:r>
            <a:r>
              <a:rPr lang="en-GB" dirty="0" smtClean="0"/>
              <a:t> and </a:t>
            </a:r>
            <a:r>
              <a:rPr lang="en-GB" dirty="0" err="1" smtClean="0"/>
              <a:t>Nimcoff</a:t>
            </a:r>
            <a:r>
              <a:rPr lang="en-GB" dirty="0" smtClean="0"/>
              <a:t>- “The process by which individuals and groups are ranked in a more or less enduring hierarchy of status is known as stratification.”</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stratification</a:t>
            </a:r>
            <a:endParaRPr lang="en-GB" dirty="0"/>
          </a:p>
        </p:txBody>
      </p:sp>
      <p:sp>
        <p:nvSpPr>
          <p:cNvPr id="3" name="Content Placeholder 2"/>
          <p:cNvSpPr>
            <a:spLocks noGrp="1"/>
          </p:cNvSpPr>
          <p:nvPr>
            <p:ph idx="1"/>
          </p:nvPr>
        </p:nvSpPr>
        <p:spPr/>
        <p:txBody>
          <a:bodyPr>
            <a:normAutofit/>
          </a:bodyPr>
          <a:lstStyle/>
          <a:p>
            <a:r>
              <a:rPr lang="en-GB" sz="2000" dirty="0" smtClean="0"/>
              <a:t>1 It is a universal social phenomena</a:t>
            </a:r>
          </a:p>
          <a:p>
            <a:r>
              <a:rPr lang="en-GB" sz="2000" dirty="0" smtClean="0"/>
              <a:t>2 It is dynamic in nature as the mode of production is changeable</a:t>
            </a:r>
          </a:p>
          <a:p>
            <a:r>
              <a:rPr lang="en-GB" sz="2000" dirty="0" smtClean="0"/>
              <a:t>3 It is vertical and horizontal division of society into different strata.</a:t>
            </a:r>
          </a:p>
          <a:p>
            <a:r>
              <a:rPr lang="en-GB" sz="2000" dirty="0" smtClean="0"/>
              <a:t>4 Prestige, power and property can create the social hierarchy </a:t>
            </a:r>
          </a:p>
          <a:p>
            <a:r>
              <a:rPr lang="en-GB" sz="2000" dirty="0" smtClean="0"/>
              <a:t>5 Social hierarchy is the major cause of social conflict.</a:t>
            </a:r>
          </a:p>
          <a:p>
            <a:r>
              <a:rPr lang="en-GB" sz="2000" dirty="0" smtClean="0"/>
              <a:t>6 class, caste, gender, religion, political ,profession can create social stratification. </a:t>
            </a:r>
          </a:p>
          <a:p>
            <a:endParaRPr lang="en-GB" sz="2000" dirty="0" smtClean="0"/>
          </a:p>
          <a:p>
            <a:endParaRPr lang="en-GB" sz="2000"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Model question </a:t>
            </a:r>
            <a:endParaRPr lang="en-GB"/>
          </a:p>
        </p:txBody>
      </p:sp>
      <p:sp>
        <p:nvSpPr>
          <p:cNvPr id="3" name="Content Placeholder 2"/>
          <p:cNvSpPr>
            <a:spLocks noGrp="1"/>
          </p:cNvSpPr>
          <p:nvPr>
            <p:ph idx="1"/>
          </p:nvPr>
        </p:nvSpPr>
        <p:spPr/>
        <p:txBody>
          <a:bodyPr/>
          <a:lstStyle/>
          <a:p>
            <a:r>
              <a:rPr lang="en-GB" dirty="0" smtClean="0"/>
              <a:t>1 Define social and cultural change. Discuss its four factors.</a:t>
            </a:r>
          </a:p>
          <a:p>
            <a:r>
              <a:rPr lang="en-GB" dirty="0" smtClean="0"/>
              <a:t>2 what is social stratification. Write down its feature . </a:t>
            </a:r>
          </a:p>
          <a:p>
            <a:r>
              <a:rPr lang="en-GB" dirty="0" smtClean="0"/>
              <a:t>3 Define socialization. Discuss its agent and types. </a:t>
            </a:r>
            <a:endParaRPr lang="en-GB"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Caste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Caste is predetermined social status based on hereditary qualities. It is a blood purity and inborn social hierarchy by genetically character. </a:t>
            </a:r>
          </a:p>
          <a:p>
            <a:r>
              <a:rPr lang="en-GB" dirty="0" smtClean="0"/>
              <a:t>It is a racial purity that determines ascribed social status. It is a closed class and vertical hierarchical division of society. </a:t>
            </a:r>
          </a:p>
          <a:p>
            <a:r>
              <a:rPr lang="en-GB" dirty="0" smtClean="0"/>
              <a:t>It is deep rooted and long lasting social institution among Hindus which has created the social stratification vertically and horizontally. </a:t>
            </a:r>
          </a:p>
          <a:p>
            <a:r>
              <a:rPr lang="en-GB" dirty="0" smtClean="0"/>
              <a:t>It is closely connected with the Hindu philosophy and religion, custom and traditional, marriage and family, morals and manner, food and dress habits, occupations  and hobbies especially in traditional family in particular and modern family in general.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smtClean="0">
                <a:solidFill>
                  <a:srgbClr val="FF0000"/>
                </a:solidFill>
              </a:rPr>
              <a:t>Scope of sociology</a:t>
            </a:r>
            <a:endParaRPr lang="en-GB" sz="5400" dirty="0">
              <a:solidFill>
                <a:srgbClr val="FF0000"/>
              </a:solidFill>
            </a:endParaRPr>
          </a:p>
        </p:txBody>
      </p:sp>
      <p:sp>
        <p:nvSpPr>
          <p:cNvPr id="3" name="Content Placeholder 2"/>
          <p:cNvSpPr>
            <a:spLocks noGrp="1"/>
          </p:cNvSpPr>
          <p:nvPr>
            <p:ph idx="1"/>
          </p:nvPr>
        </p:nvSpPr>
        <p:spPr>
          <a:solidFill>
            <a:srgbClr val="00B050"/>
          </a:solidFill>
        </p:spPr>
        <p:txBody>
          <a:bodyPr/>
          <a:lstStyle/>
          <a:p>
            <a:pPr algn="just"/>
            <a:r>
              <a:rPr lang="en-GB" dirty="0" smtClean="0"/>
              <a:t>In order to confine the research areas and domain of investigation, major two schools of thought have given their own opinions in order to demarcate the boundary for comprehensive understanding of the issue. In order to systematize the boundary of research with concrete methodology they have prescribed some areas for investigations.</a:t>
            </a:r>
            <a:endParaRPr lang="en-GB"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In the Hindu Varna system society, we find the four major caste strata which is popularly known as </a:t>
            </a:r>
            <a:r>
              <a:rPr lang="en-GB" dirty="0" err="1" smtClean="0"/>
              <a:t>varna</a:t>
            </a:r>
            <a:r>
              <a:rPr lang="en-GB" dirty="0" smtClean="0"/>
              <a:t> such as Brahmans, </a:t>
            </a:r>
            <a:r>
              <a:rPr lang="en-GB" dirty="0" err="1" smtClean="0"/>
              <a:t>chhetri</a:t>
            </a:r>
            <a:r>
              <a:rPr lang="en-GB" dirty="0" smtClean="0"/>
              <a:t>  , </a:t>
            </a:r>
            <a:r>
              <a:rPr lang="en-GB" dirty="0" err="1" smtClean="0"/>
              <a:t>vaishyas</a:t>
            </a:r>
            <a:r>
              <a:rPr lang="en-GB" dirty="0" smtClean="0"/>
              <a:t> and </a:t>
            </a:r>
            <a:r>
              <a:rPr lang="en-GB" dirty="0" err="1" smtClean="0"/>
              <a:t>Shudra</a:t>
            </a:r>
            <a:r>
              <a:rPr lang="en-GB" dirty="0" smtClean="0"/>
              <a:t>. In strictly speaking, the </a:t>
            </a:r>
            <a:r>
              <a:rPr lang="en-GB" dirty="0" err="1" smtClean="0"/>
              <a:t>varna</a:t>
            </a:r>
            <a:r>
              <a:rPr lang="en-GB" dirty="0" smtClean="0"/>
              <a:t> system prevalent in Vedic  period was mainly based on division of labour and occupation, but now it has became rigid. In caste system, the whole society is divided into different ranking and strata. Brahmins stand at the apex of the social ladder. </a:t>
            </a:r>
            <a:r>
              <a:rPr lang="en-GB" dirty="0" err="1" smtClean="0"/>
              <a:t>Chhetri</a:t>
            </a:r>
            <a:r>
              <a:rPr lang="en-GB" dirty="0" smtClean="0"/>
              <a:t> is in the second, </a:t>
            </a:r>
            <a:r>
              <a:rPr lang="en-GB" dirty="0" err="1" smtClean="0"/>
              <a:t>Baishya</a:t>
            </a:r>
            <a:r>
              <a:rPr lang="en-GB" dirty="0" smtClean="0"/>
              <a:t> in the third and the </a:t>
            </a:r>
            <a:r>
              <a:rPr lang="en-GB" dirty="0" err="1" smtClean="0"/>
              <a:t>shudras</a:t>
            </a:r>
            <a:r>
              <a:rPr lang="en-GB" dirty="0" smtClean="0"/>
              <a:t> are considered as the untouchable and placed in the lowest position of the social ladder. </a:t>
            </a:r>
          </a:p>
          <a:p>
            <a:endParaRPr lang="en-GB"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caste system </a:t>
            </a:r>
            <a:endParaRPr lang="en-GB" dirty="0"/>
          </a:p>
        </p:txBody>
      </p:sp>
      <p:sp>
        <p:nvSpPr>
          <p:cNvPr id="3" name="Content Placeholder 2"/>
          <p:cNvSpPr>
            <a:spLocks noGrp="1"/>
          </p:cNvSpPr>
          <p:nvPr>
            <p:ph idx="1"/>
          </p:nvPr>
        </p:nvSpPr>
        <p:spPr/>
        <p:txBody>
          <a:bodyPr/>
          <a:lstStyle/>
          <a:p>
            <a:r>
              <a:rPr lang="en-GB" dirty="0" smtClean="0"/>
              <a:t>C.H. Cooley- “ When a class is somewhat strictly hereditary we may call it a cast.”</a:t>
            </a:r>
          </a:p>
          <a:p>
            <a:r>
              <a:rPr lang="en-GB" dirty="0" smtClean="0"/>
              <a:t>A.W. Green- “Caste is a system of stratification in which mobility up and down in the status ladder, at least ideally may not occur.”</a:t>
            </a:r>
            <a:endParaRPr lang="en-GB"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Feature of caste system</a:t>
            </a:r>
            <a:br>
              <a:rPr lang="en-GB" dirty="0" smtClean="0"/>
            </a:b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1 It is a Hierarchical division of society</a:t>
            </a:r>
          </a:p>
          <a:p>
            <a:r>
              <a:rPr lang="en-GB" dirty="0" smtClean="0"/>
              <a:t>2 It is social purity or blood purity</a:t>
            </a:r>
          </a:p>
          <a:p>
            <a:r>
              <a:rPr lang="en-GB" dirty="0" smtClean="0"/>
              <a:t>3 It is a social hierarchy or segmental division of society</a:t>
            </a:r>
          </a:p>
          <a:p>
            <a:r>
              <a:rPr lang="en-GB" dirty="0" smtClean="0"/>
              <a:t>4 There is a provision of purity and pollution in caste system</a:t>
            </a:r>
          </a:p>
          <a:p>
            <a:r>
              <a:rPr lang="en-GB" dirty="0" smtClean="0"/>
              <a:t>5 Restriction on food items and social relationship</a:t>
            </a:r>
          </a:p>
          <a:p>
            <a:r>
              <a:rPr lang="en-GB" dirty="0" smtClean="0"/>
              <a:t>6 There is a provision of restriction in mate selection and occupational choices</a:t>
            </a:r>
            <a:endParaRPr lang="en-GB"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Caste based stratification in Nepal</a:t>
            </a:r>
            <a:endParaRPr lang="en-GB" dirty="0"/>
          </a:p>
        </p:txBody>
      </p:sp>
      <p:sp>
        <p:nvSpPr>
          <p:cNvPr id="3" name="Content Placeholder 2"/>
          <p:cNvSpPr>
            <a:spLocks noGrp="1"/>
          </p:cNvSpPr>
          <p:nvPr>
            <p:ph idx="1"/>
          </p:nvPr>
        </p:nvSpPr>
        <p:spPr/>
        <p:txBody>
          <a:bodyPr>
            <a:normAutofit fontScale="92500"/>
          </a:bodyPr>
          <a:lstStyle/>
          <a:p>
            <a:r>
              <a:rPr lang="en-GB" dirty="0" smtClean="0"/>
              <a:t>Nepalese society is mainly based of Hindu </a:t>
            </a:r>
            <a:r>
              <a:rPr lang="en-GB" dirty="0" err="1" smtClean="0"/>
              <a:t>Barna</a:t>
            </a:r>
            <a:r>
              <a:rPr lang="en-GB" dirty="0" smtClean="0"/>
              <a:t> system . According to ‘</a:t>
            </a:r>
            <a:r>
              <a:rPr lang="en-GB" dirty="0" err="1" smtClean="0"/>
              <a:t>barnashram</a:t>
            </a:r>
            <a:r>
              <a:rPr lang="en-GB" dirty="0" smtClean="0"/>
              <a:t> </a:t>
            </a:r>
            <a:r>
              <a:rPr lang="en-GB" dirty="0" err="1" smtClean="0"/>
              <a:t>byabastha</a:t>
            </a:r>
            <a:r>
              <a:rPr lang="en-GB" dirty="0" smtClean="0"/>
              <a:t> and </a:t>
            </a:r>
            <a:r>
              <a:rPr lang="en-GB" dirty="0" err="1" smtClean="0"/>
              <a:t>muluki</a:t>
            </a:r>
            <a:r>
              <a:rPr lang="en-GB" dirty="0" smtClean="0"/>
              <a:t> ain’ code of conduct  caste is  vertically and horizontally divided into different stratum .</a:t>
            </a:r>
          </a:p>
          <a:p>
            <a:r>
              <a:rPr lang="en-GB" dirty="0" smtClean="0"/>
              <a:t>It was divided on the basis of division of labour.  Classically speaking, Brahmins are occupying higher status in social ladder in terms of caste hierarchy followed by </a:t>
            </a:r>
            <a:r>
              <a:rPr lang="en-GB" dirty="0" err="1" smtClean="0"/>
              <a:t>Chhetry</a:t>
            </a:r>
            <a:r>
              <a:rPr lang="en-GB" dirty="0" smtClean="0"/>
              <a:t>, </a:t>
            </a:r>
            <a:r>
              <a:rPr lang="en-GB" dirty="0" err="1" smtClean="0"/>
              <a:t>Vaisya</a:t>
            </a:r>
            <a:r>
              <a:rPr lang="en-GB" dirty="0" smtClean="0"/>
              <a:t> and </a:t>
            </a:r>
            <a:r>
              <a:rPr lang="en-GB" dirty="0" err="1" smtClean="0"/>
              <a:t>Sudra</a:t>
            </a:r>
            <a:r>
              <a:rPr lang="en-GB" dirty="0" smtClean="0"/>
              <a:t>.</a:t>
            </a:r>
          </a:p>
          <a:p>
            <a:r>
              <a:rPr lang="en-GB" dirty="0" smtClean="0"/>
              <a:t> </a:t>
            </a:r>
            <a:endParaRPr lang="en-GB"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Caste hierarchy proposed by J.B.Rana,1984 AD</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1 .</a:t>
            </a:r>
            <a:r>
              <a:rPr lang="en-GB" dirty="0" err="1" smtClean="0"/>
              <a:t>Tagadhari</a:t>
            </a:r>
            <a:r>
              <a:rPr lang="en-GB" dirty="0" smtClean="0"/>
              <a:t> –</a:t>
            </a:r>
          </a:p>
          <a:p>
            <a:r>
              <a:rPr lang="en-GB" dirty="0" smtClean="0"/>
              <a:t>Brahmin( </a:t>
            </a:r>
            <a:r>
              <a:rPr lang="en-GB" dirty="0" err="1" smtClean="0"/>
              <a:t>Upadhya</a:t>
            </a:r>
            <a:r>
              <a:rPr lang="en-GB" dirty="0" smtClean="0"/>
              <a:t>, </a:t>
            </a:r>
            <a:r>
              <a:rPr lang="en-GB" dirty="0" err="1" smtClean="0"/>
              <a:t>Jaisi</a:t>
            </a:r>
            <a:r>
              <a:rPr lang="en-GB" dirty="0" smtClean="0"/>
              <a:t>, Kumai)</a:t>
            </a:r>
          </a:p>
          <a:p>
            <a:r>
              <a:rPr lang="en-GB" dirty="0" err="1" smtClean="0"/>
              <a:t>Thakuri</a:t>
            </a:r>
            <a:endParaRPr lang="en-GB" dirty="0" smtClean="0"/>
          </a:p>
          <a:p>
            <a:r>
              <a:rPr lang="en-GB" dirty="0" err="1" smtClean="0"/>
              <a:t>Chettri</a:t>
            </a:r>
            <a:r>
              <a:rPr lang="en-GB" dirty="0" smtClean="0"/>
              <a:t> (pure, Impure(</a:t>
            </a:r>
            <a:r>
              <a:rPr lang="en-GB" dirty="0" err="1" smtClean="0"/>
              <a:t>karki</a:t>
            </a:r>
            <a:r>
              <a:rPr lang="en-GB" dirty="0" smtClean="0"/>
              <a:t>))</a:t>
            </a:r>
          </a:p>
          <a:p>
            <a:r>
              <a:rPr lang="en-GB" dirty="0" err="1" smtClean="0"/>
              <a:t>Sanyasi</a:t>
            </a:r>
            <a:endParaRPr lang="en-GB" dirty="0" smtClean="0"/>
          </a:p>
          <a:p>
            <a:pPr>
              <a:buNone/>
            </a:pPr>
            <a:r>
              <a:rPr lang="en-GB" dirty="0" smtClean="0"/>
              <a:t>	2. </a:t>
            </a:r>
            <a:r>
              <a:rPr lang="en-GB" dirty="0" err="1" smtClean="0"/>
              <a:t>Matawali</a:t>
            </a:r>
            <a:r>
              <a:rPr lang="en-GB" dirty="0" smtClean="0"/>
              <a:t> (alcohol drinking caste) </a:t>
            </a:r>
          </a:p>
          <a:p>
            <a:pPr>
              <a:buNone/>
            </a:pPr>
            <a:r>
              <a:rPr lang="en-GB" dirty="0" smtClean="0"/>
              <a:t> </a:t>
            </a:r>
            <a:r>
              <a:rPr lang="en-GB" dirty="0" err="1" smtClean="0"/>
              <a:t>Namasine</a:t>
            </a:r>
            <a:r>
              <a:rPr lang="en-GB" dirty="0" smtClean="0"/>
              <a:t>( </a:t>
            </a:r>
            <a:r>
              <a:rPr lang="en-GB" dirty="0" err="1" smtClean="0"/>
              <a:t>unenslavable</a:t>
            </a:r>
            <a:r>
              <a:rPr lang="en-GB" dirty="0" smtClean="0"/>
              <a:t>)</a:t>
            </a:r>
          </a:p>
          <a:p>
            <a:pPr>
              <a:buNone/>
            </a:pPr>
            <a:r>
              <a:rPr lang="en-GB" dirty="0" err="1" smtClean="0"/>
              <a:t>Masine</a:t>
            </a:r>
            <a:r>
              <a:rPr lang="en-GB" dirty="0" smtClean="0"/>
              <a:t> ( </a:t>
            </a:r>
            <a:r>
              <a:rPr lang="en-GB" dirty="0" err="1" smtClean="0"/>
              <a:t>slavable</a:t>
            </a:r>
            <a:r>
              <a:rPr lang="en-GB" dirty="0" smtClean="0"/>
              <a:t>)</a:t>
            </a:r>
          </a:p>
          <a:p>
            <a:pPr>
              <a:buNone/>
            </a:pPr>
            <a:r>
              <a:rPr lang="en-GB" dirty="0" smtClean="0"/>
              <a:t>	3. </a:t>
            </a:r>
            <a:r>
              <a:rPr lang="en-GB" dirty="0" err="1" smtClean="0"/>
              <a:t>Pani</a:t>
            </a:r>
            <a:r>
              <a:rPr lang="en-GB" dirty="0" smtClean="0"/>
              <a:t> </a:t>
            </a:r>
            <a:r>
              <a:rPr lang="en-GB" dirty="0" err="1" smtClean="0"/>
              <a:t>nachalne</a:t>
            </a:r>
            <a:r>
              <a:rPr lang="en-GB" dirty="0" smtClean="0"/>
              <a:t> </a:t>
            </a:r>
            <a:r>
              <a:rPr lang="en-GB" dirty="0" err="1" smtClean="0"/>
              <a:t>choi</a:t>
            </a:r>
            <a:r>
              <a:rPr lang="en-GB" dirty="0" smtClean="0"/>
              <a:t> </a:t>
            </a:r>
            <a:r>
              <a:rPr lang="en-GB" dirty="0" err="1" smtClean="0"/>
              <a:t>chito</a:t>
            </a:r>
            <a:r>
              <a:rPr lang="en-GB" dirty="0" smtClean="0"/>
              <a:t> </a:t>
            </a:r>
            <a:r>
              <a:rPr lang="en-GB" dirty="0" err="1" smtClean="0"/>
              <a:t>halnu</a:t>
            </a:r>
            <a:r>
              <a:rPr lang="en-GB" dirty="0" smtClean="0"/>
              <a:t> </a:t>
            </a:r>
            <a:r>
              <a:rPr lang="en-GB" dirty="0" err="1" smtClean="0"/>
              <a:t>naparne</a:t>
            </a:r>
            <a:r>
              <a:rPr lang="en-GB" dirty="0" smtClean="0"/>
              <a:t> (impure but touchable caste- </a:t>
            </a:r>
            <a:r>
              <a:rPr lang="en-GB" dirty="0" err="1" smtClean="0"/>
              <a:t>kasai</a:t>
            </a:r>
            <a:r>
              <a:rPr lang="en-GB" dirty="0" smtClean="0"/>
              <a:t>,  </a:t>
            </a:r>
            <a:r>
              <a:rPr lang="en-GB" dirty="0" err="1" smtClean="0"/>
              <a:t>dhobi,musalman</a:t>
            </a:r>
            <a:r>
              <a:rPr lang="en-GB" dirty="0" smtClean="0"/>
              <a:t>, )</a:t>
            </a:r>
          </a:p>
          <a:p>
            <a:pPr>
              <a:buNone/>
            </a:pPr>
            <a:r>
              <a:rPr lang="en-GB" dirty="0" smtClean="0"/>
              <a:t>	4.Pane </a:t>
            </a:r>
            <a:r>
              <a:rPr lang="en-GB" dirty="0" err="1" smtClean="0"/>
              <a:t>nachalne</a:t>
            </a:r>
            <a:r>
              <a:rPr lang="en-GB" dirty="0" smtClean="0"/>
              <a:t> </a:t>
            </a:r>
            <a:r>
              <a:rPr lang="en-GB" dirty="0" err="1" smtClean="0"/>
              <a:t>choi</a:t>
            </a:r>
            <a:r>
              <a:rPr lang="en-GB" dirty="0" smtClean="0"/>
              <a:t> </a:t>
            </a:r>
            <a:r>
              <a:rPr lang="en-GB" dirty="0" err="1" smtClean="0"/>
              <a:t>chito</a:t>
            </a:r>
            <a:r>
              <a:rPr lang="en-GB" dirty="0" smtClean="0"/>
              <a:t> </a:t>
            </a:r>
            <a:r>
              <a:rPr lang="en-GB" dirty="0" err="1" smtClean="0"/>
              <a:t>halnu</a:t>
            </a:r>
            <a:r>
              <a:rPr lang="en-GB" dirty="0" smtClean="0"/>
              <a:t> </a:t>
            </a:r>
            <a:r>
              <a:rPr lang="en-GB" dirty="0" err="1" smtClean="0"/>
              <a:t>parne</a:t>
            </a:r>
            <a:r>
              <a:rPr lang="en-GB" dirty="0" smtClean="0"/>
              <a:t> ( impure and untouchable- </a:t>
            </a:r>
            <a:r>
              <a:rPr lang="en-GB" dirty="0" err="1" smtClean="0"/>
              <a:t>kami</a:t>
            </a:r>
            <a:r>
              <a:rPr lang="en-GB" dirty="0" smtClean="0"/>
              <a:t>, </a:t>
            </a:r>
            <a:r>
              <a:rPr lang="en-GB" dirty="0" err="1" smtClean="0"/>
              <a:t>damai</a:t>
            </a:r>
            <a:r>
              <a:rPr lang="en-GB" dirty="0" smtClean="0"/>
              <a:t>, </a:t>
            </a:r>
            <a:r>
              <a:rPr lang="en-GB" dirty="0" err="1" smtClean="0"/>
              <a:t>sarki</a:t>
            </a:r>
            <a:r>
              <a:rPr lang="en-GB" dirty="0" smtClean="0"/>
              <a:t>)</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Ethnicity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Ethnicity is the commitment towards own fundamental culture. The concept Ethnicity is used to refer the degree of cultural consciousness. </a:t>
            </a:r>
          </a:p>
          <a:p>
            <a:r>
              <a:rPr lang="en-GB" dirty="0" smtClean="0"/>
              <a:t>Ethnicity is the emotional commitment towards own fundamental culture. In modern time the efforts that any nation pays to save its nationality is also said to be Ethnicity.</a:t>
            </a:r>
          </a:p>
          <a:p>
            <a:r>
              <a:rPr lang="en-GB" dirty="0" smtClean="0"/>
              <a:t>The concept of Ethnicity is not found only in Ethnic group but it also found in all caste, Ethnic group, religious group, people among specific geographical area and particular nations. for </a:t>
            </a:r>
            <a:r>
              <a:rPr lang="en-GB" dirty="0" err="1" smtClean="0"/>
              <a:t>eg</a:t>
            </a:r>
            <a:r>
              <a:rPr lang="en-GB" dirty="0" smtClean="0"/>
              <a:t>. Feeling of </a:t>
            </a:r>
            <a:r>
              <a:rPr lang="en-GB" dirty="0" err="1" smtClean="0"/>
              <a:t>Madhesi</a:t>
            </a:r>
            <a:r>
              <a:rPr lang="en-GB" dirty="0" smtClean="0"/>
              <a:t>, Hindu, Muslim etc. In anthropology, ethnicity is a feeling of superiority towards their own culture, identity and having strong ‘we feelings’ among the members of the same community.</a:t>
            </a:r>
          </a:p>
          <a:p>
            <a:endParaRPr lang="en-GB"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ethnicity </a:t>
            </a:r>
            <a:endParaRPr lang="en-GB" dirty="0"/>
          </a:p>
        </p:txBody>
      </p:sp>
      <p:sp>
        <p:nvSpPr>
          <p:cNvPr id="3" name="Content Placeholder 2"/>
          <p:cNvSpPr>
            <a:spLocks noGrp="1"/>
          </p:cNvSpPr>
          <p:nvPr>
            <p:ph idx="1"/>
          </p:nvPr>
        </p:nvSpPr>
        <p:spPr/>
        <p:txBody>
          <a:bodyPr>
            <a:normAutofit fontScale="92500"/>
          </a:bodyPr>
          <a:lstStyle/>
          <a:p>
            <a:r>
              <a:rPr lang="en-GB" dirty="0" err="1" smtClean="0"/>
              <a:t>Wimmer</a:t>
            </a:r>
            <a:r>
              <a:rPr lang="en-GB" dirty="0" smtClean="0"/>
              <a:t>- “Ethnicity is a felt sense of belonging based on the belief in shared cultural and common ancestry.”</a:t>
            </a:r>
          </a:p>
          <a:p>
            <a:r>
              <a:rPr lang="en-GB" dirty="0" smtClean="0"/>
              <a:t>Sociological International Dictionary – “ Ethnic groups are socially defined on the basis of </a:t>
            </a:r>
            <a:r>
              <a:rPr lang="en-GB" smtClean="0"/>
              <a:t>their cultural </a:t>
            </a:r>
            <a:r>
              <a:rPr lang="en-GB" dirty="0" smtClean="0"/>
              <a:t>characteristics, and are considered by others to be, part of a distinct culture or sub culture. Ethnicity refers to a sense of belonging and identification with a particular heritage.”</a:t>
            </a:r>
            <a:endParaRPr lang="en-GB"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endParaRPr lang="en-GB"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r>
              <a:rPr lang="en-GB" dirty="0" smtClean="0"/>
              <a:t>Ethnic group</a:t>
            </a:r>
          </a:p>
        </p:txBody>
      </p:sp>
      <p:sp>
        <p:nvSpPr>
          <p:cNvPr id="3" name="Content Placeholder 2"/>
          <p:cNvSpPr>
            <a:spLocks noGrp="1"/>
          </p:cNvSpPr>
          <p:nvPr>
            <p:ph idx="1"/>
          </p:nvPr>
        </p:nvSpPr>
        <p:spPr/>
        <p:txBody>
          <a:bodyPr>
            <a:normAutofit fontScale="70000" lnSpcReduction="20000"/>
          </a:bodyPr>
          <a:lstStyle/>
          <a:p>
            <a:r>
              <a:rPr lang="en-GB" dirty="0" smtClean="0"/>
              <a:t>In Nepali context , ethnic group is used for indigenous people. In Nepal, Ethnic group is defined by the name of ‘ </a:t>
            </a:r>
            <a:r>
              <a:rPr lang="en-GB" dirty="0" err="1" smtClean="0"/>
              <a:t>janjati</a:t>
            </a:r>
            <a:r>
              <a:rPr lang="en-GB" dirty="0" smtClean="0"/>
              <a:t>’ .</a:t>
            </a:r>
            <a:r>
              <a:rPr lang="en-GB" dirty="0" err="1" smtClean="0"/>
              <a:t>Janjati</a:t>
            </a:r>
            <a:r>
              <a:rPr lang="en-GB" dirty="0" smtClean="0"/>
              <a:t> </a:t>
            </a:r>
            <a:r>
              <a:rPr lang="en-GB" dirty="0" err="1" smtClean="0"/>
              <a:t>Uthan</a:t>
            </a:r>
            <a:r>
              <a:rPr lang="en-GB" dirty="0" smtClean="0"/>
              <a:t> </a:t>
            </a:r>
            <a:r>
              <a:rPr lang="en-GB" dirty="0" err="1" smtClean="0"/>
              <a:t>Pratisthan</a:t>
            </a:r>
            <a:r>
              <a:rPr lang="en-GB" dirty="0" smtClean="0"/>
              <a:t> </a:t>
            </a:r>
            <a:r>
              <a:rPr lang="en-GB" dirty="0" err="1" smtClean="0"/>
              <a:t>Karyadal</a:t>
            </a:r>
            <a:r>
              <a:rPr lang="en-GB" dirty="0" smtClean="0"/>
              <a:t> 2053 B.S. States, ”Ethnic groups are those group  of people who have definite geographical area, have own mother tongue, traditional culture and yet don’t fall under four folds of Hindu Varna system, have own written or oral history and who have not decisive approach is state  politics and have. Sense of ‘we-feeling’ in own group.” E.g. </a:t>
            </a:r>
            <a:r>
              <a:rPr lang="en-GB" dirty="0" err="1" smtClean="0"/>
              <a:t>Limbu</a:t>
            </a:r>
            <a:r>
              <a:rPr lang="en-GB" dirty="0" smtClean="0"/>
              <a:t>, </a:t>
            </a:r>
            <a:r>
              <a:rPr lang="en-GB" dirty="0" err="1" smtClean="0"/>
              <a:t>Gurung,Sherpa</a:t>
            </a:r>
            <a:r>
              <a:rPr lang="en-GB" dirty="0" smtClean="0"/>
              <a:t>, </a:t>
            </a:r>
            <a:r>
              <a:rPr lang="en-GB" dirty="0" err="1" smtClean="0"/>
              <a:t>Rai</a:t>
            </a:r>
            <a:r>
              <a:rPr lang="en-GB" dirty="0" smtClean="0"/>
              <a:t>, </a:t>
            </a:r>
            <a:r>
              <a:rPr lang="en-GB" dirty="0" err="1" smtClean="0"/>
              <a:t>Magar</a:t>
            </a:r>
            <a:r>
              <a:rPr lang="en-GB" dirty="0" smtClean="0"/>
              <a:t> etc are Ethnic group of Nepal. </a:t>
            </a:r>
          </a:p>
          <a:p>
            <a:r>
              <a:rPr lang="en-GB" dirty="0" smtClean="0"/>
              <a:t>Every society, there are many ethnic group. Each group has adopted own separate norms, values, traditional and culture for separate existence and consider themselves superior than other. </a:t>
            </a:r>
          </a:p>
          <a:p>
            <a:r>
              <a:rPr lang="en-GB" dirty="0" smtClean="0"/>
              <a:t>Such state of psychological group awareness and degree of culture consciousness is said to be Ethnicity. In other word, group of people who have cultural awareness and consider superior than other because of their separate existence and identity is Ethnicity.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ethnic group</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1 common geographical origins</a:t>
            </a:r>
          </a:p>
          <a:p>
            <a:r>
              <a:rPr lang="en-GB" dirty="0" smtClean="0"/>
              <a:t>2 Migratory status</a:t>
            </a:r>
          </a:p>
          <a:p>
            <a:r>
              <a:rPr lang="en-GB" dirty="0" smtClean="0"/>
              <a:t>3 Special interest in regards to politics</a:t>
            </a:r>
          </a:p>
          <a:p>
            <a:r>
              <a:rPr lang="en-GB" dirty="0" smtClean="0"/>
              <a:t>4 Religious faith</a:t>
            </a:r>
          </a:p>
          <a:p>
            <a:r>
              <a:rPr lang="en-GB" dirty="0" smtClean="0"/>
              <a:t>5 Shared traditional, values, symbols, literature and music</a:t>
            </a:r>
          </a:p>
          <a:p>
            <a:r>
              <a:rPr lang="en-GB" dirty="0" smtClean="0"/>
              <a:t>6 Distinctive settlement and employment patterns</a:t>
            </a:r>
          </a:p>
          <a:p>
            <a:r>
              <a:rPr lang="en-GB" dirty="0" smtClean="0"/>
              <a:t>7 An internal sense of distinctiveness</a:t>
            </a:r>
          </a:p>
          <a:p>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70000" lnSpcReduction="20000"/>
          </a:bodyPr>
          <a:lstStyle/>
          <a:p>
            <a:r>
              <a:rPr lang="en-GB" dirty="0" err="1" smtClean="0"/>
              <a:t>Auguste</a:t>
            </a:r>
            <a:r>
              <a:rPr lang="en-GB" dirty="0" smtClean="0"/>
              <a:t> Comte</a:t>
            </a:r>
          </a:p>
          <a:p>
            <a:r>
              <a:rPr lang="en-GB" dirty="0" smtClean="0"/>
              <a:t>French philosopher</a:t>
            </a:r>
          </a:p>
          <a:p>
            <a:r>
              <a:rPr lang="en-GB" b="1" dirty="0" err="1" smtClean="0"/>
              <a:t>Descriptio</a:t>
            </a:r>
            <a:endParaRPr lang="en-GB" b="1" dirty="0" smtClean="0"/>
          </a:p>
          <a:p>
            <a:r>
              <a:rPr lang="en-GB" dirty="0" smtClean="0"/>
              <a:t> </a:t>
            </a:r>
            <a:r>
              <a:rPr lang="en-GB" dirty="0" err="1" smtClean="0"/>
              <a:t>Auguste</a:t>
            </a:r>
            <a:r>
              <a:rPr lang="en-GB" dirty="0" smtClean="0"/>
              <a:t> Comte was a French philosopher and writer who formulated the doctrine of positivism. He is often regarded as the first philosopher of science in the modern sense of the term. Comte is also seen as the founder of the academic discipline of sociology.</a:t>
            </a:r>
          </a:p>
          <a:p>
            <a:r>
              <a:rPr lang="en-GB" b="1" dirty="0" smtClean="0">
                <a:hlinkClick r:id="rId2"/>
              </a:rPr>
              <a:t>Born</a:t>
            </a:r>
            <a:r>
              <a:rPr lang="en-GB" b="1" dirty="0" smtClean="0"/>
              <a:t>: </a:t>
            </a:r>
            <a:r>
              <a:rPr lang="en-GB" dirty="0" smtClean="0"/>
              <a:t>January 19, 1798, </a:t>
            </a:r>
            <a:r>
              <a:rPr lang="en-GB" dirty="0" smtClean="0">
                <a:hlinkClick r:id="rId3"/>
              </a:rPr>
              <a:t>Montpellier, France</a:t>
            </a:r>
            <a:endParaRPr lang="en-GB" dirty="0" smtClean="0"/>
          </a:p>
          <a:p>
            <a:r>
              <a:rPr lang="en-GB" b="1" dirty="0" smtClean="0">
                <a:hlinkClick r:id="rId4"/>
              </a:rPr>
              <a:t>Died</a:t>
            </a:r>
            <a:r>
              <a:rPr lang="en-GB" b="1" dirty="0" smtClean="0"/>
              <a:t>: </a:t>
            </a:r>
            <a:r>
              <a:rPr lang="en-GB" dirty="0" smtClean="0"/>
              <a:t>September 5, 1857, </a:t>
            </a:r>
            <a:r>
              <a:rPr lang="en-GB" dirty="0" smtClean="0">
                <a:hlinkClick r:id="rId5"/>
              </a:rPr>
              <a:t>Paris, France</a:t>
            </a:r>
            <a:endParaRPr lang="en-GB" dirty="0" smtClean="0"/>
          </a:p>
          <a:p>
            <a:r>
              <a:rPr lang="en-GB" b="1" dirty="0" smtClean="0">
                <a:hlinkClick r:id="rId6"/>
              </a:rPr>
              <a:t>Full name</a:t>
            </a:r>
            <a:r>
              <a:rPr lang="en-GB" b="1" dirty="0" smtClean="0"/>
              <a:t>: </a:t>
            </a:r>
            <a:r>
              <a:rPr lang="en-GB" dirty="0" err="1" smtClean="0"/>
              <a:t>Isidore</a:t>
            </a:r>
            <a:r>
              <a:rPr lang="en-GB" dirty="0" smtClean="0"/>
              <a:t> </a:t>
            </a:r>
            <a:r>
              <a:rPr lang="en-GB" dirty="0" err="1" smtClean="0"/>
              <a:t>Auguste</a:t>
            </a:r>
            <a:r>
              <a:rPr lang="en-GB" dirty="0" smtClean="0"/>
              <a:t> Marie François Xavier Comte</a:t>
            </a:r>
          </a:p>
          <a:p>
            <a:r>
              <a:rPr lang="en-GB" b="1" dirty="0" smtClean="0">
                <a:hlinkClick r:id="rId7"/>
              </a:rPr>
              <a:t>Notable ideas</a:t>
            </a:r>
            <a:r>
              <a:rPr lang="en-GB" b="1" dirty="0" smtClean="0"/>
              <a:t>: </a:t>
            </a:r>
            <a:r>
              <a:rPr lang="en-GB" dirty="0" smtClean="0"/>
              <a:t>Sociological </a:t>
            </a:r>
            <a:r>
              <a:rPr lang="en-GB" dirty="0" smtClean="0">
                <a:hlinkClick r:id="rId8"/>
              </a:rPr>
              <a:t>positivism</a:t>
            </a:r>
            <a:r>
              <a:rPr lang="en-GB" dirty="0" smtClean="0"/>
              <a:t>, </a:t>
            </a:r>
            <a:r>
              <a:rPr lang="en-GB" dirty="0" smtClean="0">
                <a:hlinkClick r:id="rId9"/>
              </a:rPr>
              <a:t>law of three stages</a:t>
            </a:r>
            <a:r>
              <a:rPr lang="en-GB" dirty="0" smtClean="0"/>
              <a:t>, </a:t>
            </a:r>
            <a:r>
              <a:rPr lang="en-GB" dirty="0" err="1" smtClean="0"/>
              <a:t>encyclopedic</a:t>
            </a:r>
            <a:r>
              <a:rPr lang="en-GB" dirty="0" smtClean="0"/>
              <a:t> law, </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1.German/Specialist/ Formalistic school of thought </a:t>
            </a:r>
            <a:endParaRPr lang="en-GB" dirty="0">
              <a:solidFill>
                <a:srgbClr val="FF0000"/>
              </a:solidFill>
            </a:endParaRPr>
          </a:p>
        </p:txBody>
      </p:sp>
      <p:sp>
        <p:nvSpPr>
          <p:cNvPr id="3" name="Content Placeholder 2"/>
          <p:cNvSpPr>
            <a:spLocks noGrp="1"/>
          </p:cNvSpPr>
          <p:nvPr>
            <p:ph idx="1"/>
          </p:nvPr>
        </p:nvSpPr>
        <p:spPr>
          <a:xfrm>
            <a:off x="457200" y="1600201"/>
            <a:ext cx="8229600" cy="1828800"/>
          </a:xfrm>
        </p:spPr>
        <p:txBody>
          <a:bodyPr/>
          <a:lstStyle/>
          <a:p>
            <a:pPr>
              <a:buNone/>
            </a:pPr>
            <a:r>
              <a:rPr lang="en-GB" dirty="0" smtClean="0"/>
              <a:t>	</a:t>
            </a:r>
            <a:r>
              <a:rPr lang="en-GB" sz="3600" dirty="0" smtClean="0">
                <a:solidFill>
                  <a:srgbClr val="FF0000"/>
                </a:solidFill>
              </a:rPr>
              <a:t>    2.Franch /synthetic / Informal school of thought </a:t>
            </a:r>
            <a:endParaRPr lang="en-GB" sz="3600" dirty="0">
              <a:solidFill>
                <a:srgbClr val="FF0000"/>
              </a:solidFill>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Ethnic based social stratification in Nepal</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The existence of high and low feeling.</a:t>
            </a:r>
          </a:p>
          <a:p>
            <a:r>
              <a:rPr lang="en-GB" dirty="0" smtClean="0"/>
              <a:t>The ethnic groups have lower social status and some of them are far behind. The higher class people from ethnic communities are also not able represent the lower class people. </a:t>
            </a:r>
          </a:p>
          <a:p>
            <a:r>
              <a:rPr lang="en-GB" dirty="0" smtClean="0"/>
              <a:t>The ethnic groups have lower social status and some of them are far behind. The higher class people from ethnic communities are also not able to represent the lower class people.</a:t>
            </a:r>
          </a:p>
          <a:p>
            <a:r>
              <a:rPr lang="en-GB" dirty="0" smtClean="0"/>
              <a:t>Many </a:t>
            </a:r>
            <a:r>
              <a:rPr lang="en-GB" dirty="0" err="1" smtClean="0"/>
              <a:t>Nepales</a:t>
            </a:r>
            <a:r>
              <a:rPr lang="en-GB" dirty="0" smtClean="0"/>
              <a:t> people are below the poverty line. The gap between stratification and inequalities is widening. This situation has caused more gap between the lower class and higher class people.</a:t>
            </a:r>
          </a:p>
          <a:p>
            <a:r>
              <a:rPr lang="en-GB" dirty="0" smtClean="0"/>
              <a:t>Their economic, literary, religious and political status differs from each other. Research has shown that </a:t>
            </a:r>
            <a:r>
              <a:rPr lang="en-GB" dirty="0" err="1" smtClean="0"/>
              <a:t>Newars</a:t>
            </a:r>
            <a:r>
              <a:rPr lang="en-GB" dirty="0" smtClean="0"/>
              <a:t> are economically and educationally higher in comparing with other </a:t>
            </a:r>
            <a:r>
              <a:rPr lang="en-GB" dirty="0" err="1" smtClean="0"/>
              <a:t>janajatis</a:t>
            </a:r>
            <a:r>
              <a:rPr lang="en-GB" dirty="0" smtClean="0"/>
              <a:t> groups followed by </a:t>
            </a:r>
            <a:r>
              <a:rPr lang="en-GB" dirty="0" err="1" smtClean="0"/>
              <a:t>thakali</a:t>
            </a:r>
            <a:r>
              <a:rPr lang="en-GB" dirty="0" smtClean="0"/>
              <a:t>, </a:t>
            </a:r>
            <a:r>
              <a:rPr lang="en-GB" dirty="0" err="1" smtClean="0"/>
              <a:t>gurungs</a:t>
            </a:r>
            <a:r>
              <a:rPr lang="en-GB" dirty="0" smtClean="0"/>
              <a:t> and so on. </a:t>
            </a:r>
          </a:p>
          <a:p>
            <a:r>
              <a:rPr lang="en-GB" dirty="0" err="1" smtClean="0"/>
              <a:t>Janjatis</a:t>
            </a:r>
            <a:r>
              <a:rPr lang="en-GB" dirty="0" smtClean="0"/>
              <a:t> are coming up in comparing with the past in the field of political, education, trade and commerce. </a:t>
            </a:r>
          </a:p>
          <a:p>
            <a:r>
              <a:rPr lang="en-GB" dirty="0" smtClean="0"/>
              <a:t>In ethnicity the emphasis falls on cultural differentiation although identification is always  </a:t>
            </a:r>
            <a:r>
              <a:rPr lang="en-GB" dirty="0" err="1" smtClean="0"/>
              <a:t>dialection</a:t>
            </a:r>
            <a:r>
              <a:rPr lang="en-GB" dirty="0" smtClean="0"/>
              <a:t> between similarly and difference. </a:t>
            </a:r>
            <a:endParaRPr lang="en-GB"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85720" y="1714488"/>
            <a:ext cx="8229600" cy="4525963"/>
          </a:xfrm>
        </p:spPr>
        <p:txBody>
          <a:bodyPr>
            <a:normAutofit/>
          </a:bodyPr>
          <a:lstStyle/>
          <a:p>
            <a:endParaRPr lang="en-GB"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Gender</a:t>
            </a:r>
            <a:endParaRPr lang="en-GB" dirty="0"/>
          </a:p>
        </p:txBody>
      </p:sp>
      <p:sp>
        <p:nvSpPr>
          <p:cNvPr id="3" name="Content Placeholder 2"/>
          <p:cNvSpPr>
            <a:spLocks noGrp="1"/>
          </p:cNvSpPr>
          <p:nvPr>
            <p:ph idx="1"/>
          </p:nvPr>
        </p:nvSpPr>
        <p:spPr>
          <a:xfrm>
            <a:off x="500034" y="1643050"/>
            <a:ext cx="8229600" cy="4525963"/>
          </a:xfrm>
        </p:spPr>
        <p:txBody>
          <a:bodyPr>
            <a:normAutofit fontScale="85000" lnSpcReduction="20000"/>
          </a:bodyPr>
          <a:lstStyle/>
          <a:p>
            <a:r>
              <a:rPr lang="en-GB" dirty="0" smtClean="0"/>
              <a:t>Simply, Sex means the biological difference between a male and a female whereas gender means the psychological differences between a male and a female. In other word, sex is absolute biological characteristics which is similar in all society but gender is relative socio-cultural practice which differs from society to society and in different time space. </a:t>
            </a:r>
          </a:p>
          <a:p>
            <a:r>
              <a:rPr lang="en-GB" dirty="0" smtClean="0"/>
              <a:t>This patriarchal structure treats them as ‘something other’ as a distinct category. Gender is an issue that advocates against the discrimination, exploitation and marginalization of women in every aspect of social relationships. </a:t>
            </a:r>
          </a:p>
          <a:p>
            <a:endParaRPr lang="en-GB"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429420"/>
          </a:xfrm>
        </p:spPr>
        <p:txBody>
          <a:bodyPr>
            <a:normAutofit fontScale="85000" lnSpcReduction="10000"/>
          </a:bodyPr>
          <a:lstStyle/>
          <a:p>
            <a:r>
              <a:rPr lang="en-GB" dirty="0" smtClean="0"/>
              <a:t>It is the socio-cultural construction of society that relegates the existence of women by claiming that they are less intellect, highly emotional and weaker sex without the presence of rationality. </a:t>
            </a:r>
          </a:p>
          <a:p>
            <a:r>
              <a:rPr lang="en-GB" dirty="0" smtClean="0"/>
              <a:t>In every society, the roles of male and female are different .such different in role between male and female is said to be gender. In this sense, sex is biological condition which is determined by birth but gender is the social condition determined by socio-cultural and psychological condition.</a:t>
            </a:r>
          </a:p>
          <a:p>
            <a:r>
              <a:rPr lang="en-GB" dirty="0" smtClean="0"/>
              <a:t> In our context, the role of women is given low value in the society. They are confined only the four walls of house involving in domestic chores such as cooking, washing, carrying children and old. They have not decisive role in society and national level. It is so due to the patriarchal structure.</a:t>
            </a:r>
          </a:p>
          <a:p>
            <a:endParaRPr lang="en-GB"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785794"/>
            <a:ext cx="5357850" cy="631844"/>
          </a:xfrm>
        </p:spPr>
        <p:txBody>
          <a:bodyPr>
            <a:normAutofit/>
          </a:bodyPr>
          <a:lstStyle/>
          <a:p>
            <a:r>
              <a:rPr lang="en-GB" sz="2400" dirty="0" smtClean="0"/>
              <a:t>Definition of gender</a:t>
            </a:r>
            <a:endParaRPr lang="en-GB" sz="2400" dirty="0"/>
          </a:p>
        </p:txBody>
      </p:sp>
      <p:sp>
        <p:nvSpPr>
          <p:cNvPr id="3" name="Content Placeholder 2"/>
          <p:cNvSpPr>
            <a:spLocks noGrp="1"/>
          </p:cNvSpPr>
          <p:nvPr>
            <p:ph idx="1"/>
          </p:nvPr>
        </p:nvSpPr>
        <p:spPr/>
        <p:txBody>
          <a:bodyPr/>
          <a:lstStyle/>
          <a:p>
            <a:r>
              <a:rPr lang="en-GB" dirty="0" smtClean="0"/>
              <a:t>Ember and Ember- “ Differences between male and female that reflect culture expectations and experiences.”</a:t>
            </a:r>
          </a:p>
          <a:p>
            <a:r>
              <a:rPr lang="en-GB" dirty="0" smtClean="0"/>
              <a:t>G.S. Smith- “ Gender is socially and culturally determined differences in the behaviour, role and status of men and women.”</a:t>
            </a:r>
            <a:endParaRPr lang="en-GB"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GB" dirty="0" smtClean="0"/>
              <a:t>Characteristic of gender </a:t>
            </a:r>
            <a:endParaRPr lang="en-GB" dirty="0"/>
          </a:p>
        </p:txBody>
      </p:sp>
      <p:sp>
        <p:nvSpPr>
          <p:cNvPr id="3" name="Content Placeholder 2"/>
          <p:cNvSpPr>
            <a:spLocks noGrp="1"/>
          </p:cNvSpPr>
          <p:nvPr>
            <p:ph idx="1"/>
          </p:nvPr>
        </p:nvSpPr>
        <p:spPr>
          <a:xfrm>
            <a:off x="500034" y="1071546"/>
            <a:ext cx="8229600" cy="4525963"/>
          </a:xfrm>
        </p:spPr>
        <p:txBody>
          <a:bodyPr>
            <a:normAutofit fontScale="85000" lnSpcReduction="20000"/>
          </a:bodyPr>
          <a:lstStyle/>
          <a:p>
            <a:r>
              <a:rPr lang="en-GB" dirty="0" smtClean="0"/>
              <a:t>It is an issue against the patriarchal structure and its domination </a:t>
            </a:r>
          </a:p>
          <a:p>
            <a:r>
              <a:rPr lang="en-GB" dirty="0" smtClean="0"/>
              <a:t>It is the voice against the Exploitation, Domination, Subordination and Marginalization.</a:t>
            </a:r>
          </a:p>
          <a:p>
            <a:r>
              <a:rPr lang="en-GB" dirty="0" smtClean="0"/>
              <a:t>Advocating towards equal status, role and social hierarchy </a:t>
            </a:r>
          </a:p>
          <a:p>
            <a:r>
              <a:rPr lang="en-GB" dirty="0" smtClean="0"/>
              <a:t>It is the voice against Patriarchy in controlling sex, sexuality and Reproduction of female. </a:t>
            </a:r>
          </a:p>
          <a:p>
            <a:endParaRPr lang="en-GB" dirty="0" smtClean="0"/>
          </a:p>
          <a:p>
            <a:r>
              <a:rPr lang="en-GB" dirty="0" smtClean="0"/>
              <a:t>Gender is culturally practiced  and socially learned. </a:t>
            </a:r>
          </a:p>
          <a:p>
            <a:r>
              <a:rPr lang="en-GB" dirty="0" smtClean="0"/>
              <a:t>It has system of social stratification.</a:t>
            </a:r>
            <a:endParaRPr lang="en-GB"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357166"/>
            <a:ext cx="6500858" cy="1060472"/>
          </a:xfrm>
        </p:spPr>
        <p:txBody>
          <a:bodyPr>
            <a:normAutofit/>
          </a:bodyPr>
          <a:lstStyle/>
          <a:p>
            <a:r>
              <a:rPr lang="en-GB" sz="2800" dirty="0" smtClean="0"/>
              <a:t>Gender based stratification in Nepali society </a:t>
            </a:r>
            <a:endParaRPr lang="en-GB" sz="2800" dirty="0"/>
          </a:p>
        </p:txBody>
      </p:sp>
      <p:sp>
        <p:nvSpPr>
          <p:cNvPr id="3" name="Content Placeholder 2"/>
          <p:cNvSpPr>
            <a:spLocks noGrp="1"/>
          </p:cNvSpPr>
          <p:nvPr>
            <p:ph idx="1"/>
          </p:nvPr>
        </p:nvSpPr>
        <p:spPr>
          <a:xfrm>
            <a:off x="457200" y="1285860"/>
            <a:ext cx="8229600" cy="5357850"/>
          </a:xfrm>
        </p:spPr>
        <p:txBody>
          <a:bodyPr>
            <a:noAutofit/>
          </a:bodyPr>
          <a:lstStyle/>
          <a:p>
            <a:r>
              <a:rPr lang="en-GB" sz="2000" dirty="0" smtClean="0"/>
              <a:t>Gender based stratification in Nepali society The word gender is being used sociologically and has been one of the major agendas of discourse, including the socio-political, intellectual and disciplinary discussion and debates. </a:t>
            </a:r>
          </a:p>
          <a:p>
            <a:r>
              <a:rPr lang="en-GB" sz="2000" dirty="0" smtClean="0"/>
              <a:t>In Nepal, it has been the hot issue before and after the 2nd Jana </a:t>
            </a:r>
            <a:r>
              <a:rPr lang="en-GB" sz="2000" dirty="0" err="1" smtClean="0"/>
              <a:t>Andolan</a:t>
            </a:r>
            <a:r>
              <a:rPr lang="en-GB" sz="2000" dirty="0" smtClean="0"/>
              <a:t>. Gender issues like woman’s violence, the concern of property right, the question of proportionate representative in NGOs and GOs, attitudes and belief system towards woman, religious and cultural based discrimination, etc. are making the hot debate among the various group of people, including political parties, feminists, social worker, etc. </a:t>
            </a:r>
          </a:p>
          <a:p>
            <a:r>
              <a:rPr lang="en-GB" sz="2000" dirty="0" smtClean="0"/>
              <a:t>According to Kamala </a:t>
            </a:r>
            <a:r>
              <a:rPr lang="en-GB" sz="2000" dirty="0" err="1" smtClean="0"/>
              <a:t>Bhasin</a:t>
            </a:r>
            <a:r>
              <a:rPr lang="en-GB" sz="2000" dirty="0" smtClean="0"/>
              <a:t>, an Indian scholar and feminist, defined gender as- in its new incarnation gender refers to the socio-cultural definition of man and woman, the way societies distinguish man and woman and assign them social roles.</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229600" cy="6357958"/>
          </a:xfrm>
        </p:spPr>
        <p:txBody>
          <a:bodyPr>
            <a:normAutofit fontScale="85000" lnSpcReduction="10000"/>
          </a:bodyPr>
          <a:lstStyle/>
          <a:p>
            <a:r>
              <a:rPr lang="en-GB" dirty="0" smtClean="0"/>
              <a:t>Whereas sex is the biological predisposition of man and woman, gender is the socio-cultural and political manifestation of man and woman. As elsewhere, gender is the key locus of the cultural structure in Nepal. The construction of gender and gender relations may very from society to society in terms of age, life related positions within family, caste, ethnicity, class, region, etc. Gender based discrimination is highly experienced with the </a:t>
            </a:r>
            <a:r>
              <a:rPr lang="en-GB" dirty="0" err="1" smtClean="0"/>
              <a:t>patrilineality</a:t>
            </a:r>
            <a:r>
              <a:rPr lang="en-GB" dirty="0" smtClean="0"/>
              <a:t> and </a:t>
            </a:r>
            <a:r>
              <a:rPr lang="en-GB" dirty="0" err="1" smtClean="0"/>
              <a:t>patrilocality</a:t>
            </a:r>
            <a:r>
              <a:rPr lang="en-GB" dirty="0" smtClean="0"/>
              <a:t> which contribute to an extremely unequal level of life opportunities between man and woman. How the gender based discrimination is expressed</a:t>
            </a:r>
          </a:p>
          <a:p>
            <a:r>
              <a:rPr lang="en-GB" dirty="0" smtClean="0"/>
              <a:t>1. The high rituals and other values (especially, Hindu based rituals in Nepal)attached to son as against daughters make emphasis on gender specific socialization.</a:t>
            </a:r>
          </a:p>
          <a:p>
            <a:endParaRPr lang="en-GB"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fontScale="85000" lnSpcReduction="20000"/>
          </a:bodyPr>
          <a:lstStyle/>
          <a:p>
            <a:r>
              <a:rPr lang="en-GB" dirty="0" smtClean="0"/>
              <a:t>2. Highly gender based access to household productive resources, income and household decision making and schooling are the issues greatly discussed and these are the specific concern of gender based discrimination in Nepal. </a:t>
            </a:r>
          </a:p>
          <a:p>
            <a:r>
              <a:rPr lang="en-GB" dirty="0" smtClean="0"/>
              <a:t>Unpaid economic participation, unequal access to public decision making structures and low public facilities, barriers and mal practices to gender equity and gender based Relation in Nepal• Patriarchal society- That means the authority of family and society lie on male head of the family.• </a:t>
            </a:r>
            <a:r>
              <a:rPr lang="en-GB" dirty="0" err="1" smtClean="0"/>
              <a:t>Patrilineal</a:t>
            </a:r>
            <a:r>
              <a:rPr lang="en-GB" dirty="0" smtClean="0"/>
              <a:t> Society- That means descent and property transforms from male head of family to offspring• Belief, Values and norms are as against to woman’s welfare and justice-</a:t>
            </a:r>
            <a:r>
              <a:rPr lang="en-GB" dirty="0" err="1" smtClean="0"/>
              <a:t>Chaupadi</a:t>
            </a:r>
            <a:r>
              <a:rPr lang="en-GB" dirty="0" smtClean="0"/>
              <a:t> and </a:t>
            </a:r>
            <a:r>
              <a:rPr lang="en-GB" dirty="0" err="1" smtClean="0"/>
              <a:t>Dewaki</a:t>
            </a:r>
            <a:r>
              <a:rPr lang="en-GB" dirty="0" smtClean="0"/>
              <a:t> in far western region of Nepal, for instance, provide.</a:t>
            </a:r>
          </a:p>
          <a:p>
            <a:r>
              <a:rPr lang="en-GB" dirty="0" smtClean="0"/>
              <a:t> </a:t>
            </a:r>
          </a:p>
          <a:p>
            <a:endParaRPr lang="en-GB"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Religion based stratification in Nepal </a:t>
            </a:r>
            <a:endParaRPr lang="en-GB" dirty="0"/>
          </a:p>
        </p:txBody>
      </p:sp>
      <p:sp>
        <p:nvSpPr>
          <p:cNvPr id="3" name="Content Placeholder 2"/>
          <p:cNvSpPr>
            <a:spLocks noGrp="1"/>
          </p:cNvSpPr>
          <p:nvPr>
            <p:ph idx="1"/>
          </p:nvPr>
        </p:nvSpPr>
        <p:spPr/>
        <p:txBody>
          <a:bodyPr/>
          <a:lstStyle/>
          <a:p>
            <a:pPr>
              <a:buNone/>
            </a:pPr>
            <a:r>
              <a:rPr lang="en-US" b="1" dirty="0" smtClean="0"/>
              <a:t>	Religion:</a:t>
            </a:r>
            <a:r>
              <a:rPr lang="en-US" dirty="0" smtClean="0"/>
              <a:t/>
            </a:r>
            <a:br>
              <a:rPr lang="en-US" dirty="0" smtClean="0"/>
            </a:br>
            <a:r>
              <a:rPr lang="en-US" dirty="0" smtClean="0"/>
              <a:t>Total Religion: 100%</a:t>
            </a:r>
            <a:br>
              <a:rPr lang="en-US" dirty="0" smtClean="0"/>
            </a:br>
            <a:r>
              <a:rPr lang="en-US" dirty="0" smtClean="0"/>
              <a:t>Hindu: 80.8%</a:t>
            </a:r>
            <a:br>
              <a:rPr lang="en-US" dirty="0" smtClean="0"/>
            </a:br>
            <a:r>
              <a:rPr lang="en-US" dirty="0" smtClean="0"/>
              <a:t>Buddha: 9%</a:t>
            </a:r>
            <a:br>
              <a:rPr lang="en-US" dirty="0" smtClean="0"/>
            </a:br>
            <a:r>
              <a:rPr lang="en-US" dirty="0" smtClean="0"/>
              <a:t>Islam: 4.4%</a:t>
            </a:r>
            <a:br>
              <a:rPr lang="en-US" dirty="0" smtClean="0"/>
            </a:br>
            <a:r>
              <a:rPr lang="en-US" dirty="0" err="1" smtClean="0"/>
              <a:t>Kirat</a:t>
            </a:r>
            <a:r>
              <a:rPr lang="en-US" dirty="0" smtClean="0"/>
              <a:t>: 3.0%</a:t>
            </a:r>
            <a:br>
              <a:rPr lang="en-US" dirty="0" smtClean="0"/>
            </a:br>
            <a:r>
              <a:rPr lang="en-US" dirty="0" err="1" smtClean="0"/>
              <a:t>Christain</a:t>
            </a:r>
            <a:r>
              <a:rPr lang="en-US" dirty="0" smtClean="0"/>
              <a:t>: 1.4%</a:t>
            </a:r>
            <a:br>
              <a:rPr lang="en-US" dirty="0" smtClean="0"/>
            </a:br>
            <a:r>
              <a:rPr lang="en-US" dirty="0" err="1" smtClean="0"/>
              <a:t>Prakriti</a:t>
            </a:r>
            <a:r>
              <a:rPr lang="en-US" dirty="0" smtClean="0"/>
              <a:t>: 0.4%</a:t>
            </a:r>
            <a:br>
              <a:rPr lang="en-US" dirty="0" smtClean="0"/>
            </a:b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1.German/Specialist/ Formalistic school of thought </a:t>
            </a:r>
            <a:endParaRPr lang="en-GB"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lgn="just">
              <a:buNone/>
            </a:pPr>
            <a:r>
              <a:rPr lang="en-GB" dirty="0" smtClean="0"/>
              <a:t>      According to this school of thought, sociology studies only Form of social relationship. They have demarcated the scope of sociology. For them, Sociology is a pure and an independent science, hence it has limited scope.  </a:t>
            </a:r>
          </a:p>
          <a:p>
            <a:pPr algn="just">
              <a:buNone/>
            </a:pPr>
            <a:endParaRPr lang="en-GB" dirty="0" smtClean="0"/>
          </a:p>
          <a:p>
            <a:pPr algn="just">
              <a:buNone/>
            </a:pPr>
            <a:r>
              <a:rPr lang="en-GB" dirty="0" smtClean="0"/>
              <a:t>      This school of thought was established by George </a:t>
            </a:r>
            <a:r>
              <a:rPr lang="en-GB" dirty="0" err="1" smtClean="0"/>
              <a:t>Simmel</a:t>
            </a:r>
            <a:r>
              <a:rPr lang="en-GB" dirty="0" smtClean="0"/>
              <a:t> and his followers Max Weber,  </a:t>
            </a:r>
            <a:r>
              <a:rPr lang="en-GB" dirty="0" err="1" smtClean="0"/>
              <a:t>Vierkandt</a:t>
            </a:r>
            <a:r>
              <a:rPr lang="en-GB" dirty="0" smtClean="0"/>
              <a:t> , Von Wiese, Small and  </a:t>
            </a:r>
            <a:r>
              <a:rPr lang="en-GB" dirty="0" err="1" smtClean="0"/>
              <a:t>Tonnies</a:t>
            </a:r>
            <a:r>
              <a:rPr lang="en-GB" dirty="0" smtClean="0"/>
              <a:t>.</a:t>
            </a:r>
          </a:p>
          <a:p>
            <a:pPr algn="just">
              <a:buNone/>
            </a:pPr>
            <a:endParaRPr lang="en-GB" dirty="0" smtClean="0"/>
          </a:p>
          <a:p>
            <a:pPr algn="just">
              <a:buNone/>
            </a:pPr>
            <a:r>
              <a:rPr lang="en-GB" dirty="0" smtClean="0"/>
              <a:t>      It aims to confine the areas by including social institution, group, behaviour, formal social facts, social dynamic, social process , division of labour, social structure and system  with sub- ordination. They wanted to introduce sociology as a pure understanding and independent science  by limited area.</a:t>
            </a:r>
          </a:p>
          <a:p>
            <a:pPr algn="just">
              <a:buNone/>
            </a:pPr>
            <a:r>
              <a:rPr lang="en-GB" dirty="0" smtClean="0"/>
              <a:t>      Max  Weber was of opinion that sociology should interpret social behaviour through cause and effect relationship .They believed that if sociology studies the limited contents it can study the contents in depth that eventually make the sociological research more scientific. They wanted to encompass limited contents that  would produce best scientific interpretation.</a:t>
            </a:r>
            <a:endParaRPr lang="en-GB"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Ecological or Regional based stratification </a:t>
            </a:r>
            <a:endParaRPr lang="en-GB" dirty="0"/>
          </a:p>
        </p:txBody>
      </p:sp>
      <p:sp>
        <p:nvSpPr>
          <p:cNvPr id="3" name="Content Placeholder 2"/>
          <p:cNvSpPr>
            <a:spLocks noGrp="1"/>
          </p:cNvSpPr>
          <p:nvPr>
            <p:ph idx="1"/>
          </p:nvPr>
        </p:nvSpPr>
        <p:spPr/>
        <p:txBody>
          <a:bodyPr>
            <a:normAutofit fontScale="70000" lnSpcReduction="20000"/>
          </a:bodyPr>
          <a:lstStyle/>
          <a:p>
            <a:r>
              <a:rPr lang="en-US" b="1" dirty="0" smtClean="0"/>
              <a:t>Population by ecological belt</a:t>
            </a:r>
            <a:r>
              <a:rPr lang="en-US" dirty="0" smtClean="0"/>
              <a:t/>
            </a:r>
            <a:br>
              <a:rPr lang="en-US" dirty="0" smtClean="0"/>
            </a:br>
            <a:r>
              <a:rPr lang="en-US" u="sng" dirty="0" err="1" smtClean="0"/>
              <a:t>Terai</a:t>
            </a:r>
            <a:r>
              <a:rPr lang="en-US" dirty="0" smtClean="0"/>
              <a:t>: 13318705 (50.27%)</a:t>
            </a:r>
            <a:br>
              <a:rPr lang="en-US" dirty="0" smtClean="0"/>
            </a:br>
            <a:r>
              <a:rPr lang="en-US" u="sng" dirty="0" smtClean="0"/>
              <a:t>Hilly</a:t>
            </a:r>
            <a:r>
              <a:rPr lang="en-US" dirty="0" smtClean="0"/>
              <a:t>: 11394007 (43.01%)</a:t>
            </a:r>
            <a:br>
              <a:rPr lang="en-US" dirty="0" smtClean="0"/>
            </a:br>
            <a:r>
              <a:rPr lang="en-US" u="sng" dirty="0" err="1" smtClean="0"/>
              <a:t>Himal</a:t>
            </a:r>
            <a:r>
              <a:rPr lang="en-US" dirty="0" smtClean="0"/>
              <a:t>: 1781492 (6.73%)</a:t>
            </a:r>
            <a:endParaRPr lang="en-GB" dirty="0" smtClean="0"/>
          </a:p>
          <a:p>
            <a:r>
              <a:rPr lang="en-GB" dirty="0" smtClean="0"/>
              <a:t>Mountain, hill and </a:t>
            </a:r>
            <a:r>
              <a:rPr lang="en-GB" dirty="0" err="1" smtClean="0"/>
              <a:t>Terai</a:t>
            </a:r>
            <a:r>
              <a:rPr lang="en-GB" dirty="0" smtClean="0"/>
              <a:t> are the major ecological zones. Each zone is stratified as higher and lower in terms of in fractural development, education status, political engagement, development of trade, business and industry. </a:t>
            </a:r>
          </a:p>
          <a:p>
            <a:r>
              <a:rPr lang="en-GB" dirty="0" smtClean="0"/>
              <a:t> Comparatively, </a:t>
            </a:r>
            <a:r>
              <a:rPr lang="en-GB" dirty="0" err="1" smtClean="0"/>
              <a:t>Terai</a:t>
            </a:r>
            <a:r>
              <a:rPr lang="en-GB" dirty="0" smtClean="0"/>
              <a:t> is more development than mountain and hill region. </a:t>
            </a:r>
            <a:r>
              <a:rPr lang="en-GB" dirty="0" err="1" smtClean="0"/>
              <a:t>Terai</a:t>
            </a:r>
            <a:r>
              <a:rPr lang="en-GB" dirty="0" smtClean="0"/>
              <a:t> is suitable for agriculture, industries, plan land  hence it is developed than the rest of the zones.</a:t>
            </a:r>
          </a:p>
          <a:p>
            <a:r>
              <a:rPr lang="en-GB" dirty="0" smtClean="0"/>
              <a:t> Mountain region is underdeveloped so far despite having the higher potentiality of tourism .</a:t>
            </a:r>
          </a:p>
          <a:p>
            <a:r>
              <a:rPr lang="en-GB" dirty="0" smtClean="0"/>
              <a:t>In hilly region, there is agriculture, tourism, animal husbandry and the like but has not yet  been materialized scientifically. </a:t>
            </a:r>
            <a:endParaRPr lang="en-GB"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Is there different between countries  on the basis of region? It is of course not but different areas are not developed equally. We can see many differences between Kathmandu and </a:t>
            </a:r>
            <a:r>
              <a:rPr lang="en-GB" dirty="0" err="1" smtClean="0"/>
              <a:t>Mugu</a:t>
            </a:r>
            <a:r>
              <a:rPr lang="en-GB" dirty="0" smtClean="0"/>
              <a:t> or </a:t>
            </a:r>
            <a:r>
              <a:rPr lang="en-GB" dirty="0" err="1" smtClean="0"/>
              <a:t>Karnali</a:t>
            </a:r>
            <a:r>
              <a:rPr lang="en-GB" dirty="0" smtClean="0"/>
              <a:t>. The trend of exploiting periphery by centre is not only applied to international level but also at the national level. </a:t>
            </a:r>
          </a:p>
          <a:p>
            <a:r>
              <a:rPr lang="en-GB" dirty="0" smtClean="0"/>
              <a:t>Residential place of people differs because of distribution of means and resources, historical condition of traditional living, condition of production and productivity, nature of geography, distribution of  development etc. People are living scattered across the world. </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r>
              <a:rPr lang="en-GB" dirty="0" smtClean="0"/>
              <a:t>In Nepal , Particularly the high hill are and far- western and </a:t>
            </a:r>
            <a:r>
              <a:rPr lang="en-GB" dirty="0" err="1" smtClean="0"/>
              <a:t>Karnali</a:t>
            </a:r>
            <a:r>
              <a:rPr lang="en-GB" dirty="0" smtClean="0"/>
              <a:t>  regions are backward in terms of development. A minimum portion of the national average has not been there. People are deeply dissatisfied. </a:t>
            </a:r>
          </a:p>
          <a:p>
            <a:r>
              <a:rPr lang="en-GB" dirty="0" smtClean="0"/>
              <a:t>Access to fundamental goods like food, health and education is not provided there. This situation has verified the stratification at the regional level. </a:t>
            </a:r>
          </a:p>
          <a:p>
            <a:r>
              <a:rPr lang="en-GB" dirty="0" smtClean="0"/>
              <a:t>Regional stratification can be solved in federal structure is made on the basis of social structure, distribution of means and resources, language, literature , history, nature of economy etc. But political willpower and capacity is more responsible for this. </a:t>
            </a:r>
          </a:p>
          <a:p>
            <a:endParaRPr lang="en-GB" dirty="0" smtClean="0"/>
          </a:p>
          <a:p>
            <a:endParaRPr lang="en-GB"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National Integration </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Integration is an act of bringing together smaller components into a single system that function as one. It also refers to the unification within a single framework through cultural and political spheres. </a:t>
            </a:r>
          </a:p>
          <a:p>
            <a:r>
              <a:rPr lang="en-GB" dirty="0" smtClean="0"/>
              <a:t>Under this process, all people of the state belonging and closer as brother and sisters spontaneously. </a:t>
            </a:r>
          </a:p>
          <a:p>
            <a:r>
              <a:rPr lang="en-GB" dirty="0" smtClean="0"/>
              <a:t>This concept also gives emphasis on inter- relationship of different groups of people into a single framework for their collective good and identity. </a:t>
            </a:r>
          </a:p>
          <a:p>
            <a:r>
              <a:rPr lang="en-GB" dirty="0" smtClean="0"/>
              <a:t>It is an emotional attachment towards soil, national language, national flag, national emblems, integrity and national identity with embedded patriotism.</a:t>
            </a:r>
          </a:p>
          <a:p>
            <a:pPr>
              <a:buNone/>
            </a:pPr>
            <a:r>
              <a:rPr lang="en-GB" dirty="0" smtClean="0"/>
              <a:t>	Integration is a process of integration of different groups into a single framework in terms of political, education, economic, cultural, religion and all regions. </a:t>
            </a:r>
          </a:p>
          <a:p>
            <a:pPr>
              <a:buNone/>
            </a:pPr>
            <a:r>
              <a:rPr lang="en-GB" dirty="0" smtClean="0"/>
              <a:t>      A state is unified through political process, cultural properties and administrative wings into a single framework.</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i="1" dirty="0" smtClean="0"/>
              <a:t>In the context of Nepal, the process of integration was originated and developed mainly after the unification of Nepal by king of  </a:t>
            </a:r>
            <a:r>
              <a:rPr lang="en-GB" i="1" dirty="0" err="1" smtClean="0"/>
              <a:t>Gorkha</a:t>
            </a:r>
            <a:r>
              <a:rPr lang="en-GB" i="1" dirty="0" smtClean="0"/>
              <a:t> </a:t>
            </a:r>
            <a:r>
              <a:rPr lang="en-GB" i="1" dirty="0" err="1" smtClean="0"/>
              <a:t>Prithivi</a:t>
            </a:r>
            <a:r>
              <a:rPr lang="en-GB" i="1" dirty="0" smtClean="0"/>
              <a:t> </a:t>
            </a:r>
            <a:r>
              <a:rPr lang="en-GB" i="1" dirty="0" err="1" smtClean="0"/>
              <a:t>Narayan</a:t>
            </a:r>
            <a:r>
              <a:rPr lang="en-GB" i="1" dirty="0" smtClean="0"/>
              <a:t> Shah 1768 AD. </a:t>
            </a:r>
            <a:endParaRPr lang="en-GB" i="1"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Definition of national integration </a:t>
            </a:r>
            <a:br>
              <a:rPr lang="en-GB" dirty="0" smtClean="0"/>
            </a:br>
            <a:endParaRPr lang="en-GB" dirty="0"/>
          </a:p>
        </p:txBody>
      </p:sp>
      <p:sp>
        <p:nvSpPr>
          <p:cNvPr id="3" name="Content Placeholder 2"/>
          <p:cNvSpPr>
            <a:spLocks noGrp="1"/>
          </p:cNvSpPr>
          <p:nvPr>
            <p:ph idx="1"/>
          </p:nvPr>
        </p:nvSpPr>
        <p:spPr/>
        <p:txBody>
          <a:bodyPr/>
          <a:lstStyle/>
          <a:p>
            <a:r>
              <a:rPr lang="en-GB" dirty="0" err="1" smtClean="0"/>
              <a:t>Etzone</a:t>
            </a:r>
            <a:r>
              <a:rPr lang="en-GB" dirty="0" smtClean="0"/>
              <a:t>- “ Integration is an emotional attachment towards soil or nation.”</a:t>
            </a:r>
          </a:p>
          <a:p>
            <a:r>
              <a:rPr lang="en-GB" dirty="0" err="1" smtClean="0"/>
              <a:t>Rajan</a:t>
            </a:r>
            <a:r>
              <a:rPr lang="en-GB" dirty="0" smtClean="0"/>
              <a:t> Roy – “ National integration is a kind of participation by all groups of people in the main stream and it means to be integrated into a common whole from social, political, cultural, administrative and social relationships.”</a:t>
            </a:r>
          </a:p>
          <a:p>
            <a:endParaRPr lang="en-GB"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 of national integration</a:t>
            </a:r>
            <a:endParaRPr lang="en-GB" dirty="0"/>
          </a:p>
        </p:txBody>
      </p:sp>
      <p:sp>
        <p:nvSpPr>
          <p:cNvPr id="3" name="Content Placeholder 2"/>
          <p:cNvSpPr>
            <a:spLocks noGrp="1"/>
          </p:cNvSpPr>
          <p:nvPr>
            <p:ph idx="1"/>
          </p:nvPr>
        </p:nvSpPr>
        <p:spPr/>
        <p:txBody>
          <a:bodyPr/>
          <a:lstStyle/>
          <a:p>
            <a:r>
              <a:rPr lang="en-GB" dirty="0" smtClean="0"/>
              <a:t>1 socio-cultural dimension</a:t>
            </a:r>
          </a:p>
          <a:p>
            <a:r>
              <a:rPr lang="en-GB" dirty="0" smtClean="0"/>
              <a:t>2 Economic dimension</a:t>
            </a:r>
          </a:p>
          <a:p>
            <a:r>
              <a:rPr lang="en-GB" dirty="0" smtClean="0"/>
              <a:t>3 Political dimension</a:t>
            </a:r>
          </a:p>
          <a:p>
            <a:r>
              <a:rPr lang="en-GB" dirty="0" smtClean="0"/>
              <a:t>4 Psychological dimension</a:t>
            </a:r>
          </a:p>
          <a:p>
            <a:r>
              <a:rPr lang="en-GB" dirty="0" smtClean="0"/>
              <a:t>5 Administrative dimension</a:t>
            </a:r>
          </a:p>
          <a:p>
            <a:endParaRPr lang="en-GB"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429420"/>
          </a:xfrm>
        </p:spPr>
        <p:txBody>
          <a:bodyPr>
            <a:normAutofit fontScale="70000" lnSpcReduction="20000"/>
          </a:bodyPr>
          <a:lstStyle/>
          <a:p>
            <a:r>
              <a:rPr lang="en-GB" dirty="0" smtClean="0"/>
              <a:t>1, Political Dimension Politically, national integration is the condition of sharing power by people of different strata at the state affairs, where the state attempts to create a congenial atmosphere in order to secure people's genuine participation and their involvement voluntarily and spontaneously. People from different walks of life have their fair representation atom House where decision that affects the people are made jointly; parliamentary debates are carried out in a democratic manner; voices of minority are heard and the minority is given due respect so as to secure their full participation in the state affairs and policies are formulated to meat their demands, interests and needs. Policies are formulated to secure the participation of the depressed and downtrodden segment of the society in administration, civil service, army and police so that people's significant participation can be secured to mobilize national resources wisely for  people's benefits in the country. The state should provide a forum where people of different ideological backgrounds can be accommodated in the process-of decision making activities through mutual interaction and sharing Of experiences on a regular basis. It was also suggested that the state should have a uniform system to provide opportunities to the people, and recruit people in the state system in such a way that the people from backward caste and ethnic groups can also enjoy the benefits of the state-run welfare programs.</a:t>
            </a:r>
            <a:endParaRPr lang="en-GB"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62500" lnSpcReduction="20000"/>
          </a:bodyPr>
          <a:lstStyle/>
          <a:p>
            <a:r>
              <a:rPr lang="en-GB" dirty="0" smtClean="0"/>
              <a:t>2. Social Dimension Nepal is a mosaic of different caste and ethnic groupings scattered all over the country where cultural 78 that prevail widely are primarily emanated 01 Hindu caste hierarchy adopted in the country. Their cultural differences can be minimized when their functional interdependency can be enhanced in the social system. This can be accomplished only upon the implementation and coordination of relationships among the people of different social backgrounds such as caste, religion, language, ethnic group, occupation, class, etc. and this coordination should be based on the principles of equality and non-</a:t>
            </a:r>
            <a:r>
              <a:rPr lang="en-GB" dirty="0" err="1" smtClean="0"/>
              <a:t>descriminated</a:t>
            </a:r>
            <a:r>
              <a:rPr lang="en-GB" dirty="0" smtClean="0"/>
              <a:t> policy, practice and behaviours. In a straight sense, there should be no discrimination against any individual on the basis of caste, sex, religion, ethnic groups, etc. The </a:t>
            </a:r>
            <a:r>
              <a:rPr lang="en-GB" dirty="0" err="1" smtClean="0"/>
              <a:t>untouchability</a:t>
            </a:r>
            <a:r>
              <a:rPr lang="en-GB" dirty="0" smtClean="0"/>
              <a:t> that is deeply rooted in Nepali society be eradicated socially. Its elimination by legal provision has been proved quite ineffective and inefficient in our culture and identity of all caste, ethnic groups and religion should be maintained as charted out in the </a:t>
            </a:r>
            <a:r>
              <a:rPr lang="en-GB" dirty="0" err="1" smtClean="0"/>
              <a:t>Mulaki</a:t>
            </a:r>
            <a:r>
              <a:rPr lang="en-GB" dirty="0" smtClean="0"/>
              <a:t> Ain of the country. In this way only harmony among people can be brought out and uniformity accomplished. In order to achieve all these points mentioned above, it is necessary to create an environment of judiciary equity where everybody will be equal to law. </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Critiques of formalistic school of thought </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1. Sociology should not limit on the study of general forms of social relationship but also their concrete contents. It should have a broadest  field. </a:t>
            </a:r>
          </a:p>
          <a:p>
            <a:pPr>
              <a:buNone/>
            </a:pPr>
            <a:r>
              <a:rPr lang="en-GB" dirty="0" smtClean="0"/>
              <a:t>2. Social forms cannot be abstracted from the content at all, since social from keep on changing when the contents change. </a:t>
            </a:r>
          </a:p>
          <a:p>
            <a:pPr>
              <a:buNone/>
            </a:pPr>
            <a:r>
              <a:rPr lang="en-GB" dirty="0" smtClean="0"/>
              <a:t>3. Establishment of pure and independent sociology is impractical. In fact, no social sciences can be studies in isolation from other social sciences. </a:t>
            </a:r>
            <a:endParaRPr lang="en-GB"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GB" dirty="0" smtClean="0"/>
              <a:t>3. Economic Dimension The distribution of wealth and income is one indicator of measuring economic equality in the country. The indicator such as minimum basic income (MBI) indicates that 42.5 percent of the total population is below poverty line. Without eradicating this poverty, it is difficult to raise the living standard of the people in the country. There still lacks. the coordinated plan to use the local resources. skills and sources. And people have not been able to tap the opportunities that are available around them due to reasons such as ignorance, lack of skills, primitive technology, etc. The specialized skills of the </a:t>
            </a:r>
            <a:r>
              <a:rPr lang="en-GB" dirty="0" err="1" smtClean="0"/>
              <a:t>terai</a:t>
            </a:r>
            <a:r>
              <a:rPr lang="en-GB" dirty="0" smtClean="0"/>
              <a:t> people, coupled with hard work and brevity and enterprising capability of the mountain residents should be merged skilfully to bring in economic integration in the country so that a self-reliant development can be achieved to distribute benefits and fruits of development 79 to people - regardless of their economic and social status. A provision of uniform economic conditions and opportunities should be made available and a congenial environment should be created so as to have access to these opportunities on the basis of achieved qualities such as educational qualifications, skills, including, backwardness and remoteness,</a:t>
            </a:r>
            <a:endParaRPr lang="en-GB"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 4 Psychological Dimension National integration, from psychological perspective, is the feeling of unity developed in people and their emotional attachment to nation, In fact. it is the feeling of people, who feel and develop the sense of unity and brotherhood without any interference and imposition from outside. This feeling is strengthened by the people especially at the time of crisis, when sovereignty of a nation is endangered by external influence or cultural or political invasion. At this time, we need to develop a feeling of "we are one". This feeling can not be raised without any massive program geared to enhance the feeling of nationalism.</a:t>
            </a:r>
            <a:endParaRPr lang="en-GB"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85000" lnSpcReduction="10000"/>
          </a:bodyPr>
          <a:lstStyle/>
          <a:p>
            <a:pPr>
              <a:buNone/>
            </a:pPr>
            <a:r>
              <a:rPr lang="en-GB" dirty="0" smtClean="0"/>
              <a:t>	5.Administrative Dimension</a:t>
            </a:r>
          </a:p>
          <a:p>
            <a:pPr>
              <a:buNone/>
            </a:pPr>
            <a:r>
              <a:rPr lang="en-GB" dirty="0" smtClean="0"/>
              <a:t>	</a:t>
            </a:r>
            <a:r>
              <a:rPr lang="en-GB" dirty="0" err="1" smtClean="0"/>
              <a:t>Nepalako</a:t>
            </a:r>
            <a:r>
              <a:rPr lang="en-GB" dirty="0" smtClean="0"/>
              <a:t> </a:t>
            </a:r>
            <a:r>
              <a:rPr lang="en-GB" dirty="0" err="1" smtClean="0"/>
              <a:t>prasasanik</a:t>
            </a:r>
            <a:r>
              <a:rPr lang="en-GB" dirty="0" smtClean="0"/>
              <a:t> </a:t>
            </a:r>
            <a:r>
              <a:rPr lang="en-GB" dirty="0" err="1" smtClean="0"/>
              <a:t>vibhajane</a:t>
            </a:r>
            <a:r>
              <a:rPr lang="en-GB" dirty="0" smtClean="0"/>
              <a:t> are sub national administrative units of Nepal .The first level of country subdivisions of Nepal are the provinces. Each province is further subdivisions into Districts and districts in Municipalities and rural municipalities. Fulfilling the requirement of the new constitution of Nepal in 2015, all old municipalities and villages (which were more than 3900 in number) were restructured in 753 new Municipalities and villages. The former 75 district development committees were also replaced by 77 district coordination committees. At present there are 6 Metropolitan Cities, 11 Sub-Metropolitan Cities, 276 Municipalities and 460 Rural Municipalities from where daily administrative tasks are carried out. </a:t>
            </a:r>
            <a:endParaRPr lang="en-GB"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Historical process of Nationhood</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Nation is a common place of group of people which incorporates common language, fixed territory, common economic life and common cultural practices.</a:t>
            </a:r>
          </a:p>
          <a:p>
            <a:endParaRPr lang="en-GB" dirty="0" smtClean="0"/>
          </a:p>
          <a:p>
            <a:r>
              <a:rPr lang="en-GB" dirty="0" smtClean="0"/>
              <a:t>National indicates to a group of people living in a specific geographical territory. Prof. </a:t>
            </a:r>
            <a:r>
              <a:rPr lang="en-GB" dirty="0" err="1" smtClean="0"/>
              <a:t>Dor</a:t>
            </a:r>
            <a:r>
              <a:rPr lang="en-GB" dirty="0" smtClean="0"/>
              <a:t> </a:t>
            </a:r>
            <a:r>
              <a:rPr lang="en-GB" dirty="0" err="1" smtClean="0"/>
              <a:t>Bahadur</a:t>
            </a:r>
            <a:r>
              <a:rPr lang="en-GB" dirty="0" smtClean="0"/>
              <a:t> </a:t>
            </a:r>
            <a:r>
              <a:rPr lang="en-GB" dirty="0" err="1" smtClean="0"/>
              <a:t>Bista</a:t>
            </a:r>
            <a:r>
              <a:rPr lang="en-GB" dirty="0" smtClean="0"/>
              <a:t>, the first anthropologist of Nepal, is of  opinion that Nepal’s entire history is one of blending of different cultures, religions, language and the people. </a:t>
            </a:r>
          </a:p>
          <a:p>
            <a:r>
              <a:rPr lang="en-GB" dirty="0" smtClean="0"/>
              <a:t>He further says that people of Nepal have gone back to the natural process of integration and syncretisation  of styles, cultures and languages rather than adopt completely a borrowed from of culture and the way of life. </a:t>
            </a:r>
          </a:p>
          <a:p>
            <a:r>
              <a:rPr lang="en-GB" dirty="0" smtClean="0"/>
              <a:t> In the ancient time, only Kathmandu was known as Nepal. While analyzing the development of Nepalese society and culture, it has developed after the arrival of </a:t>
            </a:r>
            <a:r>
              <a:rPr lang="en-GB" dirty="0" err="1" smtClean="0"/>
              <a:t>Mangol</a:t>
            </a:r>
            <a:r>
              <a:rPr lang="en-GB" dirty="0" smtClean="0"/>
              <a:t> and Aryan communities and their interactions. That was the major base of Nepali nationhood .  </a:t>
            </a:r>
          </a:p>
          <a:p>
            <a:r>
              <a:rPr lang="en-GB" dirty="0" smtClean="0"/>
              <a:t>In ancient time, </a:t>
            </a:r>
            <a:r>
              <a:rPr lang="en-GB" dirty="0" err="1" smtClean="0"/>
              <a:t>Gopals</a:t>
            </a:r>
            <a:r>
              <a:rPr lang="en-GB" dirty="0" smtClean="0"/>
              <a:t>, </a:t>
            </a:r>
            <a:r>
              <a:rPr lang="en-GB" dirty="0" err="1" smtClean="0"/>
              <a:t>Mahispals</a:t>
            </a:r>
            <a:r>
              <a:rPr lang="en-GB" dirty="0" smtClean="0"/>
              <a:t>, and </a:t>
            </a:r>
            <a:r>
              <a:rPr lang="en-GB" dirty="0" err="1" smtClean="0"/>
              <a:t>Kirants</a:t>
            </a:r>
            <a:r>
              <a:rPr lang="en-GB" dirty="0" smtClean="0"/>
              <a:t> and ruled Nepal. However, there was cultural balance and integrity in the society by means of language, art, literature, religion etc. The unity made the nationalism stronger. </a:t>
            </a:r>
          </a:p>
          <a:p>
            <a:endParaRPr lang="en-GB"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Historical Trends are </a:t>
            </a:r>
            <a:endParaRPr lang="en-GB" dirty="0"/>
          </a:p>
        </p:txBody>
      </p:sp>
      <p:sp>
        <p:nvSpPr>
          <p:cNvPr id="3" name="Content Placeholder 2"/>
          <p:cNvSpPr>
            <a:spLocks noGrp="1"/>
          </p:cNvSpPr>
          <p:nvPr>
            <p:ph idx="1"/>
          </p:nvPr>
        </p:nvSpPr>
        <p:spPr/>
        <p:txBody>
          <a:bodyPr/>
          <a:lstStyle/>
          <a:p>
            <a:r>
              <a:rPr lang="en-GB" dirty="0" smtClean="0"/>
              <a:t>1 Ancient Period (900 B.C.- 880 A.D) </a:t>
            </a:r>
          </a:p>
          <a:p>
            <a:r>
              <a:rPr lang="en-GB" dirty="0" smtClean="0"/>
              <a:t>2 The Medieval Period ( 880 A.D.-1768 A.D.)</a:t>
            </a:r>
          </a:p>
          <a:p>
            <a:r>
              <a:rPr lang="en-GB" dirty="0" smtClean="0"/>
              <a:t>3 The Modern period ( 1768 A.D. Onwards )</a:t>
            </a:r>
            <a:endParaRPr lang="en-GB"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rmAutofit fontScale="90000"/>
          </a:bodyPr>
          <a:lstStyle/>
          <a:p>
            <a:r>
              <a:rPr lang="en-GB" dirty="0" smtClean="0"/>
              <a:t>1. Ancient Period (900 B.C.-880 A.D.)</a:t>
            </a:r>
            <a:endParaRPr lang="en-GB" dirty="0"/>
          </a:p>
        </p:txBody>
      </p:sp>
      <p:sp>
        <p:nvSpPr>
          <p:cNvPr id="3" name="Content Placeholder 2"/>
          <p:cNvSpPr>
            <a:spLocks noGrp="1"/>
          </p:cNvSpPr>
          <p:nvPr>
            <p:ph idx="1"/>
          </p:nvPr>
        </p:nvSpPr>
        <p:spPr/>
        <p:txBody>
          <a:bodyPr>
            <a:normAutofit fontScale="62500" lnSpcReduction="20000"/>
          </a:bodyPr>
          <a:lstStyle/>
          <a:p>
            <a:r>
              <a:rPr lang="en-GB" dirty="0" err="1" smtClean="0"/>
              <a:t>Gopal</a:t>
            </a:r>
            <a:r>
              <a:rPr lang="en-GB" dirty="0" smtClean="0"/>
              <a:t> and </a:t>
            </a:r>
            <a:r>
              <a:rPr lang="en-GB" dirty="0" err="1" smtClean="0"/>
              <a:t>Mahispals</a:t>
            </a:r>
            <a:r>
              <a:rPr lang="en-GB" dirty="0" smtClean="0"/>
              <a:t>- (900BC-625BC)</a:t>
            </a:r>
          </a:p>
          <a:p>
            <a:r>
              <a:rPr lang="en-GB" dirty="0" err="1" smtClean="0"/>
              <a:t>Kirants</a:t>
            </a:r>
            <a:r>
              <a:rPr lang="en-GB" dirty="0" smtClean="0"/>
              <a:t> –(625BC-100BC)</a:t>
            </a:r>
          </a:p>
          <a:p>
            <a:pPr>
              <a:buNone/>
            </a:pPr>
            <a:r>
              <a:rPr lang="en-GB" dirty="0" smtClean="0"/>
              <a:t> 	</a:t>
            </a:r>
            <a:r>
              <a:rPr lang="en-GB" dirty="0" err="1" smtClean="0"/>
              <a:t>Lichhavi</a:t>
            </a:r>
            <a:r>
              <a:rPr lang="en-GB" dirty="0" smtClean="0"/>
              <a:t>- (100BC- 880 AD)</a:t>
            </a:r>
          </a:p>
          <a:p>
            <a:endParaRPr lang="en-GB" dirty="0" smtClean="0"/>
          </a:p>
          <a:p>
            <a:endParaRPr lang="en-GB" dirty="0" smtClean="0"/>
          </a:p>
          <a:p>
            <a:r>
              <a:rPr lang="en-GB" dirty="0" smtClean="0"/>
              <a:t>In ancient time, </a:t>
            </a:r>
            <a:r>
              <a:rPr lang="en-GB" dirty="0" err="1" smtClean="0"/>
              <a:t>Gopals</a:t>
            </a:r>
            <a:r>
              <a:rPr lang="en-GB" dirty="0" smtClean="0"/>
              <a:t>, </a:t>
            </a:r>
            <a:r>
              <a:rPr lang="en-GB" dirty="0" err="1" smtClean="0"/>
              <a:t>Mahispals</a:t>
            </a:r>
            <a:r>
              <a:rPr lang="en-GB" dirty="0" smtClean="0"/>
              <a:t>, and </a:t>
            </a:r>
            <a:r>
              <a:rPr lang="en-GB" dirty="0" err="1" smtClean="0"/>
              <a:t>Kirant</a:t>
            </a:r>
            <a:r>
              <a:rPr lang="en-GB" dirty="0" smtClean="0"/>
              <a:t> ruled Nepal. However, there was cultural balance and integrity in the society by means of language, art, literature, religion etc. The unity made the nationalism stronger.</a:t>
            </a:r>
          </a:p>
          <a:p>
            <a:r>
              <a:rPr lang="en-GB" dirty="0" err="1" smtClean="0"/>
              <a:t>Lichhavi</a:t>
            </a:r>
            <a:r>
              <a:rPr lang="en-GB" dirty="0" smtClean="0"/>
              <a:t> kings who came families that  migrated from the adjoining areas of the around 100 A.D. To 880 A.D. And were very successful in raising Nepalese civilization to a high level.  Nepali culture and society was so open, receptive and dynamic that all these rules were soon transformed and Nepalese themselves.  In this time development every sectors  Nepali cultural trades, architectural designs, national mountain, religious </a:t>
            </a:r>
          </a:p>
          <a:p>
            <a:pPr>
              <a:buNone/>
            </a:pPr>
            <a:r>
              <a:rPr lang="en-GB" dirty="0" smtClean="0"/>
              <a: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Feature of </a:t>
            </a:r>
            <a:r>
              <a:rPr lang="en-GB" dirty="0" err="1" smtClean="0"/>
              <a:t>Lichhavi</a:t>
            </a:r>
            <a:r>
              <a:rPr lang="en-GB" dirty="0" smtClean="0"/>
              <a:t> Period</a:t>
            </a:r>
          </a:p>
          <a:p>
            <a:r>
              <a:rPr lang="en-GB" dirty="0" smtClean="0"/>
              <a:t>1 Agriculture</a:t>
            </a:r>
          </a:p>
          <a:p>
            <a:r>
              <a:rPr lang="en-GB" dirty="0" smtClean="0"/>
              <a:t>2 Animal husbandry</a:t>
            </a:r>
          </a:p>
          <a:p>
            <a:r>
              <a:rPr lang="en-GB" dirty="0" smtClean="0"/>
              <a:t>3 Trade</a:t>
            </a:r>
          </a:p>
          <a:p>
            <a:r>
              <a:rPr lang="en-GB" dirty="0" smtClean="0"/>
              <a:t>4 Tax </a:t>
            </a:r>
          </a:p>
          <a:p>
            <a:r>
              <a:rPr lang="en-GB" dirty="0" smtClean="0"/>
              <a:t>5 </a:t>
            </a:r>
            <a:r>
              <a:rPr lang="en-GB" dirty="0" err="1" smtClean="0"/>
              <a:t>Occupaton</a:t>
            </a:r>
            <a:r>
              <a:rPr lang="en-GB" dirty="0" smtClean="0"/>
              <a:t> </a:t>
            </a:r>
            <a:endParaRPr lang="en-GB"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smtClean="0"/>
              <a:t>The medieval period was the era in which art, culture, architectural designs and urban based culture was fully developed. In this period </a:t>
            </a:r>
            <a:r>
              <a:rPr lang="en-GB" dirty="0" err="1" smtClean="0"/>
              <a:t>Malla</a:t>
            </a:r>
            <a:r>
              <a:rPr lang="en-GB" dirty="0" smtClean="0"/>
              <a:t> regime  developed religious shrines, monuments and architectural designs which helped to foster nationhood. They developed art, culture, architectural designs and the development of national monuments. </a:t>
            </a:r>
          </a:p>
          <a:p>
            <a:r>
              <a:rPr lang="en-GB" dirty="0" smtClean="0"/>
              <a:t> language, literature, art and the feeling of nationality was strengthened during </a:t>
            </a:r>
            <a:r>
              <a:rPr lang="en-GB" dirty="0" err="1" smtClean="0"/>
              <a:t>Malla</a:t>
            </a:r>
            <a:r>
              <a:rPr lang="en-GB" dirty="0" smtClean="0"/>
              <a:t> regime too. </a:t>
            </a:r>
          </a:p>
          <a:p>
            <a:pPr lvl="1">
              <a:buNone/>
            </a:pPr>
            <a:r>
              <a:rPr lang="en-GB" dirty="0" smtClean="0"/>
              <a:t>But later due to the short-sightedness and ethnocentric vision of king </a:t>
            </a:r>
            <a:r>
              <a:rPr lang="en-GB" dirty="0" err="1" smtClean="0"/>
              <a:t>Yaksha</a:t>
            </a:r>
            <a:r>
              <a:rPr lang="en-GB" dirty="0" smtClean="0"/>
              <a:t> </a:t>
            </a:r>
            <a:r>
              <a:rPr lang="en-GB" dirty="0" err="1" smtClean="0"/>
              <a:t>Malla</a:t>
            </a:r>
            <a:r>
              <a:rPr lang="en-GB" dirty="0" smtClean="0"/>
              <a:t> , valley was divided into </a:t>
            </a:r>
            <a:r>
              <a:rPr lang="en-GB" dirty="0" err="1" smtClean="0"/>
              <a:t>Kirtipur</a:t>
            </a:r>
            <a:r>
              <a:rPr lang="en-GB" dirty="0" smtClean="0"/>
              <a:t>, </a:t>
            </a:r>
            <a:r>
              <a:rPr lang="en-GB" dirty="0" err="1" smtClean="0"/>
              <a:t>patan</a:t>
            </a:r>
            <a:r>
              <a:rPr lang="en-GB" dirty="0" smtClean="0"/>
              <a:t> and </a:t>
            </a:r>
            <a:r>
              <a:rPr lang="en-GB" dirty="0" err="1" smtClean="0"/>
              <a:t>Bhaktapur</a:t>
            </a:r>
            <a:r>
              <a:rPr lang="en-GB" dirty="0" smtClean="0"/>
              <a:t> to be ruled by his respective some as monarch that hindered nationhood till the modern period championed  by </a:t>
            </a:r>
            <a:r>
              <a:rPr lang="en-GB" dirty="0" err="1" smtClean="0"/>
              <a:t>Prithvi</a:t>
            </a:r>
            <a:r>
              <a:rPr lang="en-GB" dirty="0" smtClean="0"/>
              <a:t> </a:t>
            </a:r>
            <a:r>
              <a:rPr lang="en-GB" dirty="0" err="1" smtClean="0"/>
              <a:t>Natayan</a:t>
            </a:r>
            <a:r>
              <a:rPr lang="en-GB" dirty="0" smtClean="0"/>
              <a:t> Shah.</a:t>
            </a:r>
            <a:endParaRPr lang="en-GB" dirty="0"/>
          </a:p>
        </p:txBody>
      </p:sp>
      <p:sp>
        <p:nvSpPr>
          <p:cNvPr id="7" name="Title 6"/>
          <p:cNvSpPr>
            <a:spLocks noGrp="1"/>
          </p:cNvSpPr>
          <p:nvPr>
            <p:ph type="title"/>
          </p:nvPr>
        </p:nvSpPr>
        <p:spPr/>
        <p:txBody>
          <a:bodyPr>
            <a:normAutofit/>
          </a:bodyPr>
          <a:lstStyle/>
          <a:p>
            <a:r>
              <a:rPr lang="en-GB" sz="3200" dirty="0" smtClean="0"/>
              <a:t>2. The Medieval Period ( 880 A.D.-1768 A.D.)</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Feature of Medieval period </a:t>
            </a:r>
          </a:p>
          <a:p>
            <a:r>
              <a:rPr lang="en-GB" dirty="0" smtClean="0"/>
              <a:t>Agriculture</a:t>
            </a:r>
          </a:p>
          <a:p>
            <a:r>
              <a:rPr lang="en-GB" dirty="0" smtClean="0"/>
              <a:t>Pastoral</a:t>
            </a:r>
          </a:p>
          <a:p>
            <a:r>
              <a:rPr lang="en-GB" dirty="0" smtClean="0"/>
              <a:t>Trade </a:t>
            </a:r>
          </a:p>
          <a:p>
            <a:r>
              <a:rPr lang="en-GB" dirty="0" smtClean="0"/>
              <a:t>Industry</a:t>
            </a:r>
          </a:p>
          <a:p>
            <a:r>
              <a:rPr lang="en-GB" dirty="0" smtClean="0"/>
              <a:t>Tax</a:t>
            </a:r>
          </a:p>
          <a:p>
            <a:r>
              <a:rPr lang="en-GB" dirty="0" smtClean="0"/>
              <a:t>Labour</a:t>
            </a:r>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modern period (after 1825)</a:t>
            </a:r>
            <a:br>
              <a:rPr lang="en-GB" dirty="0" smtClean="0"/>
            </a:b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Modern period began with slightly modified and much move expanded process of </a:t>
            </a:r>
            <a:r>
              <a:rPr lang="en-GB" dirty="0" err="1" smtClean="0"/>
              <a:t>Nepalization</a:t>
            </a:r>
            <a:r>
              <a:rPr lang="en-GB" dirty="0" smtClean="0"/>
              <a:t>. </a:t>
            </a:r>
          </a:p>
          <a:p>
            <a:r>
              <a:rPr lang="en-GB" dirty="0" smtClean="0"/>
              <a:t>Nepal now covered a large geographical area and incorporated more people than any time in its history. </a:t>
            </a:r>
          </a:p>
          <a:p>
            <a:r>
              <a:rPr lang="en-GB" dirty="0" smtClean="0"/>
              <a:t>Nepali language, the language of the dominant minority of the modern era was gradually adopted by the large majority of </a:t>
            </a:r>
            <a:r>
              <a:rPr lang="en-GB" dirty="0" err="1" smtClean="0"/>
              <a:t>nepal’s</a:t>
            </a:r>
            <a:r>
              <a:rPr lang="en-GB" dirty="0" smtClean="0"/>
              <a:t> people and used as lingua </a:t>
            </a:r>
            <a:r>
              <a:rPr lang="en-GB" dirty="0" err="1" smtClean="0"/>
              <a:t>france</a:t>
            </a:r>
            <a:r>
              <a:rPr lang="en-GB" dirty="0" smtClean="0"/>
              <a:t> of the land which further expanded the horizon of nationhood.</a:t>
            </a:r>
          </a:p>
          <a:p>
            <a:r>
              <a:rPr lang="en-GB" dirty="0" smtClean="0"/>
              <a:t>Different groups of people forming the mosaic of its culture, language  and religious expression further enriched nationhood which still have uniqueness and strong ‘Nepali pan’ today.</a:t>
            </a:r>
          </a:p>
          <a:p>
            <a:r>
              <a:rPr lang="en-GB" dirty="0" err="1" smtClean="0"/>
              <a:t>Prithvi</a:t>
            </a:r>
            <a:r>
              <a:rPr lang="en-GB" dirty="0" smtClean="0"/>
              <a:t> </a:t>
            </a:r>
            <a:r>
              <a:rPr lang="en-GB" dirty="0" err="1" smtClean="0"/>
              <a:t>Narayan’s</a:t>
            </a:r>
            <a:r>
              <a:rPr lang="en-GB" dirty="0" smtClean="0"/>
              <a:t> set the  theme for the modern period. </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 2.Franch /synthetic / informal school of thought </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en-GB" dirty="0" smtClean="0"/>
              <a:t>    This school of thought was founded by Emile Durkheim, one of the founders of sociology. </a:t>
            </a:r>
          </a:p>
          <a:p>
            <a:pPr>
              <a:buNone/>
            </a:pPr>
            <a:r>
              <a:rPr lang="en-GB" dirty="0" smtClean="0"/>
              <a:t>     His followers were Ginsberg, Hob House, Mannheim's and P.A. Sorokin. </a:t>
            </a:r>
          </a:p>
          <a:p>
            <a:pPr>
              <a:buNone/>
            </a:pPr>
            <a:r>
              <a:rPr lang="en-GB" dirty="0" smtClean="0"/>
              <a:t>     They were not satisfied with the view of German school of thought and their view towards making sociology and making the scope narrow .</a:t>
            </a:r>
          </a:p>
          <a:p>
            <a:pPr>
              <a:buNone/>
            </a:pPr>
            <a:endParaRPr lang="en-GB" dirty="0" smtClean="0"/>
          </a:p>
          <a:p>
            <a:pPr>
              <a:buNone/>
            </a:pPr>
            <a:r>
              <a:rPr lang="en-GB" dirty="0" smtClean="0"/>
              <a:t>     They came to the conclusion that sociology should be encyclopaedic in character . Sociology should include all types of social phenomena that exist in society According to them, sociological content can be vivid, formal and informal as well but the perspectives, tools, techniques and methodology should be appropriate and adequate that makes researchers argument  more persuasive, convincing and rational.</a:t>
            </a:r>
            <a:endParaRPr lang="en-GB"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Feature of modern economic </a:t>
            </a:r>
          </a:p>
          <a:p>
            <a:r>
              <a:rPr lang="en-GB" dirty="0" smtClean="0"/>
              <a:t>Agriculture and animal husbandry </a:t>
            </a:r>
          </a:p>
          <a:p>
            <a:r>
              <a:rPr lang="en-GB" dirty="0" smtClean="0"/>
              <a:t>Trade and business </a:t>
            </a:r>
          </a:p>
          <a:p>
            <a:r>
              <a:rPr lang="en-GB" dirty="0" smtClean="0"/>
              <a:t>Tax </a:t>
            </a:r>
          </a:p>
          <a:p>
            <a:r>
              <a:rPr lang="en-GB" dirty="0" smtClean="0"/>
              <a:t>Wage	</a:t>
            </a:r>
          </a:p>
          <a:p>
            <a:pPr lvl="2"/>
            <a:r>
              <a:rPr lang="en-GB" dirty="0" err="1" smtClean="0"/>
              <a:t>Rana</a:t>
            </a:r>
            <a:r>
              <a:rPr lang="en-GB" dirty="0" smtClean="0"/>
              <a:t> period in </a:t>
            </a:r>
            <a:r>
              <a:rPr lang="en-GB" dirty="0" err="1" smtClean="0"/>
              <a:t>nepal</a:t>
            </a:r>
            <a:r>
              <a:rPr lang="en-GB" dirty="0" smtClean="0"/>
              <a:t> (1903-2007)</a:t>
            </a:r>
          </a:p>
          <a:p>
            <a:pPr lvl="2"/>
            <a:endParaRPr lang="en-GB" dirty="0" smtClean="0"/>
          </a:p>
          <a:p>
            <a:endParaRPr lang="en-GB" dirty="0" smtClean="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Major components of Nationhood</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1 fixed geographical territory</a:t>
            </a:r>
          </a:p>
          <a:p>
            <a:r>
              <a:rPr lang="en-GB" dirty="0" smtClean="0"/>
              <a:t>2 History of origin</a:t>
            </a:r>
          </a:p>
          <a:p>
            <a:r>
              <a:rPr lang="en-GB" dirty="0" smtClean="0"/>
              <a:t>3 Integrated and organized sentiment</a:t>
            </a:r>
          </a:p>
          <a:p>
            <a:r>
              <a:rPr lang="en-GB" dirty="0" smtClean="0"/>
              <a:t>4 Co-operation system</a:t>
            </a:r>
          </a:p>
          <a:p>
            <a:r>
              <a:rPr lang="en-GB" dirty="0" smtClean="0"/>
              <a:t>5 Integrated group of people through language and culture</a:t>
            </a:r>
          </a:p>
          <a:p>
            <a:r>
              <a:rPr lang="en-GB" dirty="0" smtClean="0"/>
              <a:t>6 same sentiments and goals</a:t>
            </a:r>
          </a:p>
          <a:p>
            <a:r>
              <a:rPr lang="en-GB" dirty="0" smtClean="0"/>
              <a:t>7 Embedded with unconditional patriotism</a:t>
            </a:r>
          </a:p>
          <a:p>
            <a:r>
              <a:rPr lang="en-GB" dirty="0" smtClean="0"/>
              <a:t>8 unity among different culture</a:t>
            </a:r>
          </a:p>
          <a:p>
            <a:r>
              <a:rPr lang="en-GB" dirty="0" smtClean="0"/>
              <a:t>9 Strong bonding among the citizens.</a:t>
            </a:r>
          </a:p>
          <a:p>
            <a:r>
              <a:rPr lang="en-GB" dirty="0" smtClean="0"/>
              <a:t>10 freedom and autonomy</a:t>
            </a:r>
          </a:p>
          <a:p>
            <a:r>
              <a:rPr lang="en-GB" dirty="0" smtClean="0"/>
              <a:t>11 National Character</a:t>
            </a:r>
          </a:p>
          <a:p>
            <a:r>
              <a:rPr lang="en-GB" dirty="0" smtClean="0"/>
              <a:t>12 peace and security</a:t>
            </a:r>
          </a:p>
          <a:p>
            <a:r>
              <a:rPr lang="en-GB" dirty="0" smtClean="0"/>
              <a:t>13 Integration and development </a:t>
            </a:r>
          </a:p>
          <a:p>
            <a:r>
              <a:rPr lang="en-GB" dirty="0" smtClean="0"/>
              <a:t>14 Decision making power of the state. </a:t>
            </a:r>
            <a:endParaRPr lang="en-GB"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Cultural Integration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Cultural integration is healthy intermingling of the beliefs and rituals of two unique cultures.</a:t>
            </a:r>
          </a:p>
          <a:p>
            <a:r>
              <a:rPr lang="en-GB" dirty="0" smtClean="0"/>
              <a:t>The cultural unity, freedom and cultural pluralism within a society and community can support cultural integration.</a:t>
            </a:r>
          </a:p>
          <a:p>
            <a:r>
              <a:rPr lang="en-GB" dirty="0" smtClean="0"/>
              <a:t>Cultural integration is a form of cultural exchange in which one group assumes the beliefs, practice and rituals of another group without sacrificing the characteristics of its own culture. </a:t>
            </a:r>
          </a:p>
          <a:p>
            <a:r>
              <a:rPr lang="en-GB" dirty="0" smtClean="0"/>
              <a:t>In sociology and anthropology , cultural integration does not necessarily mean the merge of castes, language and cultures within a single cultural. But cultural discriminations, injustices and revolutions have  taken place in such society. That is why  Cultural integration means the practices where there is equal identity of all cultural within cultural diversity.</a:t>
            </a:r>
          </a:p>
          <a:p>
            <a:r>
              <a:rPr lang="en-GB" dirty="0" smtClean="0"/>
              <a:t>Cultural integration is possible only through social and cultural diversity. </a:t>
            </a:r>
            <a:endParaRPr lang="en-GB"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 cultural integration typically refers to cultural globalization. Globalization is a process that includes </a:t>
            </a:r>
            <a:r>
              <a:rPr lang="en-GB" smtClean="0"/>
              <a:t>the interaction </a:t>
            </a:r>
            <a:r>
              <a:rPr lang="en-GB" dirty="0" smtClean="0"/>
              <a:t>and integration of people, companies and governments of different nations. </a:t>
            </a:r>
          </a:p>
          <a:p>
            <a:r>
              <a:rPr lang="en-GB" dirty="0" smtClean="0"/>
              <a:t>The globalization and integration of culture is also aided by information technology. Television stations, computer networking, means of communications and transportations supported by migration and inter cultural exchange has made the world more closely.</a:t>
            </a:r>
            <a:endParaRPr lang="en-GB"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GB" dirty="0" smtClean="0"/>
              <a:t>Technological Society-</a:t>
            </a:r>
            <a:r>
              <a:rPr lang="en-GB" dirty="0" err="1" smtClean="0"/>
              <a:t>Raghib</a:t>
            </a:r>
            <a:r>
              <a:rPr lang="en-GB" dirty="0" smtClean="0"/>
              <a:t> Islam </a:t>
            </a:r>
            <a:r>
              <a:rPr lang="en-GB" dirty="0" err="1" smtClean="0"/>
              <a:t>Abdee,Prama</a:t>
            </a:r>
            <a:r>
              <a:rPr lang="en-GB" dirty="0" smtClean="0"/>
              <a:t> </a:t>
            </a:r>
            <a:r>
              <a:rPr lang="en-GB" dirty="0" err="1" smtClean="0"/>
              <a:t>Pandit</a:t>
            </a:r>
            <a:endParaRPr lang="en-GB" dirty="0" smtClean="0"/>
          </a:p>
          <a:p>
            <a:r>
              <a:rPr lang="en-GB" dirty="0" smtClean="0"/>
              <a:t>Technological changes in the third world. Tara </a:t>
            </a:r>
            <a:r>
              <a:rPr lang="en-GB" dirty="0" err="1" smtClean="0"/>
              <a:t>Kandel,Rajan</a:t>
            </a:r>
            <a:r>
              <a:rPr lang="en-GB" dirty="0" smtClean="0"/>
              <a:t> </a:t>
            </a:r>
            <a:r>
              <a:rPr lang="en-GB" dirty="0" err="1" smtClean="0"/>
              <a:t>Poudel</a:t>
            </a:r>
            <a:endParaRPr lang="en-GB" dirty="0" smtClean="0"/>
          </a:p>
          <a:p>
            <a:pPr>
              <a:buNone/>
            </a:pPr>
            <a:r>
              <a:rPr lang="en-GB" dirty="0" smtClean="0"/>
              <a:t>Social and cultural bases of technological change </a:t>
            </a:r>
            <a:r>
              <a:rPr lang="en-GB" dirty="0" err="1" smtClean="0"/>
              <a:t>Saurav</a:t>
            </a:r>
            <a:r>
              <a:rPr lang="en-GB" dirty="0" smtClean="0"/>
              <a:t> </a:t>
            </a:r>
            <a:r>
              <a:rPr lang="en-GB" dirty="0" err="1" smtClean="0"/>
              <a:t>Panthee,Santoshi</a:t>
            </a:r>
            <a:r>
              <a:rPr lang="en-GB" dirty="0" smtClean="0"/>
              <a:t> </a:t>
            </a:r>
            <a:r>
              <a:rPr lang="en-GB" dirty="0" err="1" smtClean="0"/>
              <a:t>Lamichhane</a:t>
            </a:r>
            <a:endParaRPr lang="en-GB" dirty="0" smtClean="0"/>
          </a:p>
          <a:p>
            <a:pPr>
              <a:buNone/>
            </a:pPr>
            <a:r>
              <a:rPr lang="en-GB" dirty="0" smtClean="0"/>
              <a:t>Process and pattern of diffusion of innovation </a:t>
            </a:r>
            <a:r>
              <a:rPr lang="en-GB" dirty="0" err="1" smtClean="0"/>
              <a:t>Sita</a:t>
            </a:r>
            <a:r>
              <a:rPr lang="en-GB" dirty="0" smtClean="0"/>
              <a:t> </a:t>
            </a:r>
            <a:r>
              <a:rPr lang="en-GB" dirty="0" err="1" smtClean="0"/>
              <a:t>Sharma,Bijay</a:t>
            </a:r>
            <a:r>
              <a:rPr lang="en-GB" dirty="0" smtClean="0"/>
              <a:t> </a:t>
            </a:r>
            <a:r>
              <a:rPr lang="en-GB" dirty="0" err="1" smtClean="0"/>
              <a:t>Poudel</a:t>
            </a:r>
            <a:r>
              <a:rPr lang="en-GB" dirty="0" smtClean="0"/>
              <a:t>  </a:t>
            </a:r>
            <a:r>
              <a:rPr lang="en-GB" dirty="0" err="1" smtClean="0"/>
              <a:t>Rupak</a:t>
            </a:r>
            <a:r>
              <a:rPr lang="en-GB" dirty="0" smtClean="0"/>
              <a:t> </a:t>
            </a:r>
            <a:r>
              <a:rPr lang="en-GB" dirty="0" err="1" smtClean="0"/>
              <a:t>Regmi</a:t>
            </a:r>
            <a:endParaRPr lang="en-GB" dirty="0" smtClean="0"/>
          </a:p>
          <a:p>
            <a:pPr>
              <a:buNone/>
            </a:pPr>
            <a:r>
              <a:rPr lang="en-GB" dirty="0" smtClean="0"/>
              <a:t>Consequences of technological </a:t>
            </a:r>
            <a:r>
              <a:rPr lang="en-GB" dirty="0" err="1" smtClean="0"/>
              <a:t>developement</a:t>
            </a:r>
            <a:r>
              <a:rPr lang="en-GB" dirty="0" smtClean="0"/>
              <a:t> on </a:t>
            </a:r>
            <a:r>
              <a:rPr lang="en-GB" dirty="0" err="1" smtClean="0"/>
              <a:t>nepalese</a:t>
            </a:r>
            <a:r>
              <a:rPr lang="en-GB" dirty="0" smtClean="0"/>
              <a:t> society  Robin </a:t>
            </a:r>
            <a:r>
              <a:rPr lang="en-GB" dirty="0" err="1" smtClean="0"/>
              <a:t>kumar</a:t>
            </a:r>
            <a:r>
              <a:rPr lang="en-GB" dirty="0" smtClean="0"/>
              <a:t> </a:t>
            </a:r>
            <a:r>
              <a:rPr lang="en-GB" dirty="0" err="1" smtClean="0"/>
              <a:t>Shrestha</a:t>
            </a:r>
            <a:r>
              <a:rPr lang="en-GB" dirty="0" smtClean="0"/>
              <a:t> ,</a:t>
            </a:r>
            <a:r>
              <a:rPr lang="en-GB" dirty="0" err="1" smtClean="0"/>
              <a:t>Prakash</a:t>
            </a:r>
            <a:r>
              <a:rPr lang="en-GB" dirty="0" smtClean="0"/>
              <a:t> </a:t>
            </a:r>
            <a:r>
              <a:rPr lang="en-GB" dirty="0" err="1" smtClean="0"/>
              <a:t>Dahal</a:t>
            </a:r>
            <a:r>
              <a:rPr lang="en-GB" dirty="0" smtClean="0"/>
              <a:t> </a:t>
            </a:r>
          </a:p>
          <a:p>
            <a:pPr>
              <a:buNone/>
            </a:pPr>
            <a:r>
              <a:rPr lang="en-GB" dirty="0" smtClean="0"/>
              <a:t>Accountability of computer professionals towards society  </a:t>
            </a:r>
            <a:r>
              <a:rPr lang="en-GB" dirty="0" err="1" smtClean="0"/>
              <a:t>Pushpa</a:t>
            </a:r>
            <a:r>
              <a:rPr lang="en-GB" dirty="0" smtClean="0"/>
              <a:t> </a:t>
            </a:r>
            <a:r>
              <a:rPr lang="en-GB" dirty="0" err="1" smtClean="0"/>
              <a:t>lal</a:t>
            </a:r>
            <a:r>
              <a:rPr lang="en-GB" dirty="0" smtClean="0"/>
              <a:t> </a:t>
            </a:r>
            <a:r>
              <a:rPr lang="en-GB" dirty="0" err="1" smtClean="0"/>
              <a:t>tharu,Tila</a:t>
            </a:r>
            <a:r>
              <a:rPr lang="en-GB" dirty="0" smtClean="0"/>
              <a:t> </a:t>
            </a:r>
            <a:r>
              <a:rPr lang="en-GB" dirty="0" err="1" smtClean="0"/>
              <a:t>devi</a:t>
            </a:r>
            <a:r>
              <a:rPr lang="en-GB" dirty="0" smtClean="0"/>
              <a:t> </a:t>
            </a:r>
            <a:r>
              <a:rPr lang="en-GB" dirty="0" err="1" smtClean="0"/>
              <a:t>bhattrai</a:t>
            </a:r>
            <a:r>
              <a:rPr lang="en-GB" dirty="0" smtClean="0"/>
              <a:t>  </a:t>
            </a:r>
            <a:r>
              <a:rPr lang="en-GB" dirty="0" err="1" smtClean="0"/>
              <a:t>Aakriti</a:t>
            </a:r>
            <a:r>
              <a:rPr lang="en-GB" dirty="0" smtClean="0"/>
              <a:t> </a:t>
            </a:r>
            <a:r>
              <a:rPr lang="en-GB" dirty="0" err="1" smtClean="0"/>
              <a:t>sharma</a:t>
            </a:r>
            <a:endParaRPr lang="en-GB" dirty="0" smtClean="0"/>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GB" dirty="0" smtClean="0"/>
              <a:t>Concept of research in social science </a:t>
            </a:r>
            <a:r>
              <a:rPr lang="en-GB" dirty="0" err="1" smtClean="0"/>
              <a:t>Sushil</a:t>
            </a:r>
            <a:r>
              <a:rPr lang="en-GB" dirty="0" smtClean="0"/>
              <a:t> </a:t>
            </a:r>
            <a:r>
              <a:rPr lang="en-GB" dirty="0" err="1" smtClean="0"/>
              <a:t>Ghimire</a:t>
            </a:r>
            <a:r>
              <a:rPr lang="en-GB" dirty="0" smtClean="0"/>
              <a:t>, </a:t>
            </a:r>
            <a:r>
              <a:rPr lang="en-GB" dirty="0" err="1" smtClean="0"/>
              <a:t>Sagar</a:t>
            </a:r>
            <a:r>
              <a:rPr lang="en-GB" dirty="0" smtClean="0"/>
              <a:t> </a:t>
            </a:r>
            <a:r>
              <a:rPr lang="en-GB" dirty="0" err="1" smtClean="0"/>
              <a:t>wagle</a:t>
            </a:r>
            <a:r>
              <a:rPr lang="en-GB" dirty="0" smtClean="0"/>
              <a:t> </a:t>
            </a:r>
          </a:p>
          <a:p>
            <a:r>
              <a:rPr lang="en-GB" dirty="0" smtClean="0"/>
              <a:t>Understanding the concept of research method   </a:t>
            </a:r>
            <a:r>
              <a:rPr lang="en-GB" dirty="0" err="1" smtClean="0"/>
              <a:t>Sulav</a:t>
            </a:r>
            <a:r>
              <a:rPr lang="en-GB" dirty="0" smtClean="0"/>
              <a:t> </a:t>
            </a:r>
            <a:r>
              <a:rPr lang="en-GB" dirty="0" err="1" smtClean="0"/>
              <a:t>Acharya</a:t>
            </a:r>
            <a:r>
              <a:rPr lang="en-GB" dirty="0" smtClean="0"/>
              <a:t> ,</a:t>
            </a:r>
            <a:r>
              <a:rPr lang="en-GB" dirty="0" err="1" smtClean="0"/>
              <a:t>Saughat</a:t>
            </a:r>
            <a:r>
              <a:rPr lang="en-GB" dirty="0" smtClean="0"/>
              <a:t>  </a:t>
            </a:r>
            <a:r>
              <a:rPr lang="en-GB" dirty="0" err="1" smtClean="0"/>
              <a:t>Bhusal</a:t>
            </a:r>
            <a:r>
              <a:rPr lang="en-GB" dirty="0" smtClean="0"/>
              <a:t> </a:t>
            </a:r>
            <a:r>
              <a:rPr lang="en-GB" dirty="0" err="1" smtClean="0"/>
              <a:t>Pradip</a:t>
            </a:r>
            <a:r>
              <a:rPr lang="en-GB" dirty="0" smtClean="0"/>
              <a:t> </a:t>
            </a:r>
            <a:r>
              <a:rPr lang="en-GB" dirty="0" err="1" smtClean="0"/>
              <a:t>Bhusal</a:t>
            </a:r>
            <a:endParaRPr lang="en-GB" dirty="0" smtClean="0"/>
          </a:p>
          <a:p>
            <a:r>
              <a:rPr lang="en-GB" dirty="0" smtClean="0"/>
              <a:t>Techniques and tools regarding social research  Types: </a:t>
            </a:r>
            <a:br>
              <a:rPr lang="en-GB" dirty="0" smtClean="0"/>
            </a:br>
            <a:r>
              <a:rPr lang="en-GB" dirty="0" smtClean="0"/>
              <a:t>1 Interview </a:t>
            </a:r>
            <a:br>
              <a:rPr lang="en-GB" dirty="0" smtClean="0"/>
            </a:br>
            <a:r>
              <a:rPr lang="en-GB" dirty="0" smtClean="0"/>
              <a:t>2 focus group discussion </a:t>
            </a:r>
            <a:br>
              <a:rPr lang="en-GB" dirty="0" smtClean="0"/>
            </a:br>
            <a:r>
              <a:rPr lang="en-GB" dirty="0" smtClean="0"/>
              <a:t>3 observation</a:t>
            </a:r>
            <a:br>
              <a:rPr lang="en-GB" dirty="0" smtClean="0"/>
            </a:br>
            <a:r>
              <a:rPr lang="en-GB" dirty="0" smtClean="0"/>
              <a:t>4 qualitative quantitative and mixed method in social research </a:t>
            </a:r>
            <a:r>
              <a:rPr lang="en-GB" dirty="0" err="1" smtClean="0"/>
              <a:t>Sandip</a:t>
            </a:r>
            <a:r>
              <a:rPr lang="en-GB" dirty="0" smtClean="0"/>
              <a:t> </a:t>
            </a:r>
            <a:r>
              <a:rPr lang="en-GB" dirty="0" err="1" smtClean="0"/>
              <a:t>Dhakal</a:t>
            </a:r>
            <a:r>
              <a:rPr lang="en-GB" dirty="0" smtClean="0"/>
              <a:t> , </a:t>
            </a:r>
            <a:r>
              <a:rPr lang="en-GB" dirty="0" err="1" smtClean="0"/>
              <a:t>Shushil</a:t>
            </a:r>
            <a:r>
              <a:rPr lang="en-GB" dirty="0" smtClean="0"/>
              <a:t> </a:t>
            </a:r>
            <a:r>
              <a:rPr lang="en-GB" dirty="0" err="1" smtClean="0"/>
              <a:t>Paudel</a:t>
            </a:r>
            <a:r>
              <a:rPr lang="en-GB" dirty="0" smtClean="0"/>
              <a:t> </a:t>
            </a:r>
            <a:r>
              <a:rPr lang="en-GB" b="1" dirty="0" smtClean="0"/>
              <a:t> </a:t>
            </a:r>
            <a:r>
              <a:rPr lang="en-GB" b="1" dirty="0" err="1" smtClean="0"/>
              <a:t>Niraj</a:t>
            </a:r>
            <a:r>
              <a:rPr lang="en-GB" b="1" dirty="0" smtClean="0"/>
              <a:t> </a:t>
            </a:r>
            <a:r>
              <a:rPr lang="en-GB" b="1" dirty="0" err="1" smtClean="0"/>
              <a:t>Subedi</a:t>
            </a:r>
            <a:r>
              <a:rPr lang="en-GB" dirty="0" smtClean="0"/>
              <a:t/>
            </a:r>
            <a:br>
              <a:rPr lang="en-GB" dirty="0" smtClean="0"/>
            </a:br>
            <a:endParaRPr lang="en-GB" dirty="0" smtClean="0"/>
          </a:p>
          <a:p>
            <a:r>
              <a:rPr lang="en-GB" dirty="0" smtClean="0"/>
              <a:t>Research proposal and its components  </a:t>
            </a:r>
            <a:br>
              <a:rPr lang="en-GB" dirty="0" smtClean="0"/>
            </a:br>
            <a:r>
              <a:rPr lang="en-GB" dirty="0" smtClean="0"/>
              <a:t>a identification of research problem </a:t>
            </a:r>
            <a:br>
              <a:rPr lang="en-GB" dirty="0" smtClean="0"/>
            </a:br>
            <a:r>
              <a:rPr lang="en-GB" dirty="0" smtClean="0"/>
              <a:t>b formulation of objectives</a:t>
            </a:r>
            <a:br>
              <a:rPr lang="en-GB" dirty="0" smtClean="0"/>
            </a:br>
            <a:r>
              <a:rPr lang="en-GB" dirty="0" smtClean="0"/>
              <a:t>c research design </a:t>
            </a:r>
            <a:br>
              <a:rPr lang="en-GB" dirty="0" smtClean="0"/>
            </a:br>
            <a:r>
              <a:rPr lang="en-GB" dirty="0" smtClean="0"/>
              <a:t>d formation of hypothesis/research question</a:t>
            </a:r>
            <a:br>
              <a:rPr lang="en-GB" dirty="0" smtClean="0"/>
            </a:br>
            <a:r>
              <a:rPr lang="en-GB" dirty="0" smtClean="0"/>
              <a:t> e sample design </a:t>
            </a:r>
            <a:br>
              <a:rPr lang="en-GB" dirty="0" smtClean="0"/>
            </a:br>
            <a:r>
              <a:rPr lang="en-GB" dirty="0" smtClean="0"/>
              <a:t>f tools and methods of data collection </a:t>
            </a:r>
            <a:br>
              <a:rPr lang="en-GB" dirty="0" smtClean="0"/>
            </a:br>
            <a:r>
              <a:rPr lang="en-GB" dirty="0" smtClean="0"/>
              <a:t>g analysis and presentation of data</a:t>
            </a:r>
            <a:br>
              <a:rPr lang="en-GB" dirty="0" smtClean="0"/>
            </a:br>
            <a:r>
              <a:rPr lang="en-GB" dirty="0" smtClean="0"/>
              <a:t>h computer software on social science research </a:t>
            </a:r>
            <a:r>
              <a:rPr lang="en-GB" dirty="0" err="1" smtClean="0"/>
              <a:t>Rupesh</a:t>
            </a:r>
            <a:r>
              <a:rPr lang="en-GB" dirty="0" smtClean="0"/>
              <a:t> </a:t>
            </a:r>
            <a:r>
              <a:rPr lang="en-GB" dirty="0" err="1" smtClean="0"/>
              <a:t>Dhungana</a:t>
            </a:r>
            <a:r>
              <a:rPr lang="en-GB" dirty="0" smtClean="0"/>
              <a:t>, </a:t>
            </a:r>
            <a:r>
              <a:rPr lang="en-GB" dirty="0" err="1" smtClean="0"/>
              <a:t>Sabi</a:t>
            </a:r>
            <a:r>
              <a:rPr lang="en-GB" dirty="0" smtClean="0"/>
              <a:t> </a:t>
            </a:r>
            <a:r>
              <a:rPr lang="en-GB" dirty="0" err="1" smtClean="0"/>
              <a:t>kumar</a:t>
            </a:r>
            <a:r>
              <a:rPr lang="en-GB" dirty="0" smtClean="0"/>
              <a:t> </a:t>
            </a:r>
            <a:r>
              <a:rPr lang="en-GB" dirty="0" err="1" smtClean="0"/>
              <a:t>thapa</a:t>
            </a:r>
            <a:r>
              <a:rPr lang="en-GB" dirty="0" smtClean="0"/>
              <a:t>, </a:t>
            </a:r>
            <a:r>
              <a:rPr lang="en-GB" dirty="0" err="1" smtClean="0"/>
              <a:t>Anuj</a:t>
            </a:r>
            <a:r>
              <a:rPr lang="en-GB" dirty="0" smtClean="0"/>
              <a:t> </a:t>
            </a:r>
            <a:r>
              <a:rPr lang="en-GB" dirty="0" err="1" smtClean="0"/>
              <a:t>Regmi</a:t>
            </a:r>
            <a:r>
              <a:rPr lang="en-GB" smtClean="0"/>
              <a:t>, </a:t>
            </a:r>
            <a:r>
              <a:rPr lang="en-GB" dirty="0" err="1" smtClean="0"/>
              <a:t>Sandip</a:t>
            </a:r>
            <a:r>
              <a:rPr lang="en-GB" dirty="0" smtClean="0"/>
              <a:t> </a:t>
            </a:r>
            <a:r>
              <a:rPr lang="en-GB" dirty="0" err="1" smtClean="0"/>
              <a:t>Acharya</a:t>
            </a:r>
            <a:r>
              <a:rPr lang="en-GB" dirty="0" smtClean="0"/>
              <a:t> </a:t>
            </a:r>
            <a:br>
              <a:rPr lang="en-GB" dirty="0" smtClean="0"/>
            </a:br>
            <a:endParaRPr lang="en-GB" dirty="0" smtClean="0"/>
          </a:p>
          <a:p>
            <a:endParaRPr lang="en-GB" dirty="0"/>
          </a:p>
        </p:txBody>
      </p:sp>
      <p:sp>
        <p:nvSpPr>
          <p:cNvPr id="8" name="Freeform 7"/>
          <p:cNvSpPr/>
          <p:nvPr/>
        </p:nvSpPr>
        <p:spPr>
          <a:xfrm>
            <a:off x="6705600" y="1016000"/>
            <a:ext cx="1983317" cy="1913467"/>
          </a:xfrm>
          <a:custGeom>
            <a:avLst/>
            <a:gdLst>
              <a:gd name="connsiteX0" fmla="*/ 736600 w 1983317"/>
              <a:gd name="connsiteY0" fmla="*/ 0 h 1913467"/>
              <a:gd name="connsiteX1" fmla="*/ 1955800 w 1983317"/>
              <a:gd name="connsiteY1" fmla="*/ 1600200 h 1913467"/>
              <a:gd name="connsiteX2" fmla="*/ 571500 w 1983317"/>
              <a:gd name="connsiteY2" fmla="*/ 1879600 h 1913467"/>
              <a:gd name="connsiteX3" fmla="*/ 0 w 1983317"/>
              <a:gd name="connsiteY3" fmla="*/ 1739900 h 1913467"/>
            </a:gdLst>
            <a:ahLst/>
            <a:cxnLst>
              <a:cxn ang="0">
                <a:pos x="connsiteX0" y="connsiteY0"/>
              </a:cxn>
              <a:cxn ang="0">
                <a:pos x="connsiteX1" y="connsiteY1"/>
              </a:cxn>
              <a:cxn ang="0">
                <a:pos x="connsiteX2" y="connsiteY2"/>
              </a:cxn>
              <a:cxn ang="0">
                <a:pos x="connsiteX3" y="connsiteY3"/>
              </a:cxn>
            </a:cxnLst>
            <a:rect l="l" t="t" r="r" b="b"/>
            <a:pathLst>
              <a:path w="1983317" h="1913467">
                <a:moveTo>
                  <a:pt x="736600" y="0"/>
                </a:moveTo>
                <a:cubicBezTo>
                  <a:pt x="1359958" y="643466"/>
                  <a:pt x="1983317" y="1286933"/>
                  <a:pt x="1955800" y="1600200"/>
                </a:cubicBezTo>
                <a:cubicBezTo>
                  <a:pt x="1928283" y="1913467"/>
                  <a:pt x="897467" y="1856317"/>
                  <a:pt x="571500" y="1879600"/>
                </a:cubicBezTo>
                <a:cubicBezTo>
                  <a:pt x="245533" y="1902883"/>
                  <a:pt x="122766" y="1821391"/>
                  <a:pt x="0" y="17399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Importance question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Show your acquaintance with sociology. Discuss nature of sociology.</a:t>
            </a:r>
          </a:p>
          <a:p>
            <a:r>
              <a:rPr lang="en-GB" dirty="0" smtClean="0"/>
              <a:t>2 What are  social and cultural changes? Discuss its four factors. </a:t>
            </a:r>
          </a:p>
          <a:p>
            <a:r>
              <a:rPr lang="en-GB" dirty="0" smtClean="0"/>
              <a:t>3What is marriage? Discuss types of marriage.</a:t>
            </a:r>
          </a:p>
          <a:p>
            <a:r>
              <a:rPr lang="en-GB" dirty="0" smtClean="0"/>
              <a:t>4 Define culture. Discuss its types. </a:t>
            </a:r>
          </a:p>
          <a:p>
            <a:r>
              <a:rPr lang="en-GB" dirty="0" smtClean="0"/>
              <a:t>5 What is social institution. Discuss major social institution and their feature. </a:t>
            </a:r>
          </a:p>
          <a:p>
            <a:r>
              <a:rPr lang="en-GB" dirty="0" smtClean="0"/>
              <a:t>6 Show your acquaintance with social stratification . Discuss the caste and class based  social stratification of  Nepalese society.</a:t>
            </a:r>
          </a:p>
          <a:p>
            <a:r>
              <a:rPr lang="en-GB" dirty="0" smtClean="0"/>
              <a:t>7.what is national hood ? Dimension of national integration.</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2060"/>
                </a:solidFill>
              </a:rPr>
              <a:t>Emile </a:t>
            </a:r>
            <a:r>
              <a:rPr lang="en-GB" dirty="0" err="1" smtClean="0">
                <a:solidFill>
                  <a:srgbClr val="002060"/>
                </a:solidFill>
              </a:rPr>
              <a:t>Durkhaim’s</a:t>
            </a:r>
            <a:r>
              <a:rPr lang="en-GB" dirty="0" smtClean="0">
                <a:solidFill>
                  <a:srgbClr val="002060"/>
                </a:solidFill>
              </a:rPr>
              <a:t> view</a:t>
            </a:r>
            <a:endParaRPr lang="en-GB"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514350" indent="-514350">
              <a:buAutoNum type="alphaLcPeriod"/>
            </a:pPr>
            <a:r>
              <a:rPr lang="en-GB" dirty="0" smtClean="0"/>
              <a:t>social morphology- It is concern with territorial basis of the life of the people and its relation to types of social organizations and the problems of populations.  It deals with distribution and density of population and resources. It studies the social structure and social groups.</a:t>
            </a:r>
          </a:p>
          <a:p>
            <a:pPr marL="514350" indent="-514350">
              <a:buAutoNum type="alphaLcPeriod"/>
            </a:pPr>
            <a:r>
              <a:rPr lang="en-GB" dirty="0" smtClean="0"/>
              <a:t>Social  physiology- Social physiology means social institution, marriage, family, kinship, political institution economics institution , social laws, language, social are studied sociologically.</a:t>
            </a:r>
          </a:p>
          <a:p>
            <a:pPr marL="514350" indent="-514350">
              <a:buAutoNum type="alphaLcPeriod"/>
            </a:pPr>
            <a:r>
              <a:rPr lang="en-GB" dirty="0" smtClean="0"/>
              <a:t>General sociology- It deals with the general character of the social facts which is supposed to be the philosophical part of sociology. Its Function is to discover the general character of the social facts and to formulate general social laws by investigating such social general laws.</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In conclusion , we can say that the scope of sociology is very wide. It is both general and special science. It makes formal relationship and synthetic study. </a:t>
            </a:r>
          </a:p>
          <a:p>
            <a:r>
              <a:rPr lang="en-GB" dirty="0" smtClean="0"/>
              <a:t> Indeed It studies all the aspects of society such as social group, sociology  physiology, social process , social control , social change , social stratification and so on.</a:t>
            </a:r>
          </a:p>
          <a:p>
            <a:r>
              <a:rPr lang="en-GB" dirty="0" smtClean="0"/>
              <a:t> It is neither possible nor essential to limit the scope of sociology. Making limitation of the scope of sociology is to be unknown about the emerging needs and necessity of it because sociology, in reality, studies the whole life of man in society. So, it is difficult to determine just where its boundaries began and end. </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FF0000"/>
                </a:solidFill>
              </a:rPr>
              <a:t>Relationship of sociology with other social sciences. </a:t>
            </a:r>
            <a:endParaRPr lang="en-GB" dirty="0">
              <a:solidFill>
                <a:srgbClr val="FF0000"/>
              </a:solidFill>
            </a:endParaRPr>
          </a:p>
        </p:txBody>
      </p:sp>
      <p:sp>
        <p:nvSpPr>
          <p:cNvPr id="3" name="Content Placeholder 2"/>
          <p:cNvSpPr>
            <a:spLocks noGrp="1"/>
          </p:cNvSpPr>
          <p:nvPr>
            <p:ph idx="1"/>
          </p:nvPr>
        </p:nvSpPr>
        <p:spPr>
          <a:xfrm>
            <a:off x="457200" y="1600200"/>
            <a:ext cx="8686800" cy="4900634"/>
          </a:xfrm>
        </p:spPr>
        <p:txBody>
          <a:bodyPr/>
          <a:lstStyle/>
          <a:p>
            <a:r>
              <a:rPr lang="en-GB" b="1" dirty="0" smtClean="0"/>
              <a:t>Relationship between sociology and  anthropology</a:t>
            </a:r>
          </a:p>
          <a:p>
            <a:r>
              <a:rPr lang="en-GB" b="1" dirty="0" smtClean="0"/>
              <a:t>Relationship between sociology and economics</a:t>
            </a:r>
          </a:p>
          <a:p>
            <a:r>
              <a:rPr lang="en-GB" b="1" dirty="0" smtClean="0"/>
              <a:t>Relationship between sociology and political science  </a:t>
            </a:r>
          </a:p>
          <a:p>
            <a:r>
              <a:rPr lang="en-GB" b="1" dirty="0" smtClean="0"/>
              <a:t>Relationship between sociology and history</a:t>
            </a:r>
          </a:p>
          <a:p>
            <a:r>
              <a:rPr lang="en-GB" b="1" dirty="0" smtClean="0"/>
              <a:t>Relationship between sociology and psychology</a:t>
            </a:r>
          </a:p>
          <a:p>
            <a:endParaRPr lang="en-GB" b="1" dirty="0" smtClean="0"/>
          </a:p>
          <a:p>
            <a:endParaRPr lang="en-GB"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Relationship between sociology and anthropology</a:t>
            </a:r>
            <a:endParaRPr lang="en-GB" dirty="0"/>
          </a:p>
        </p:txBody>
      </p:sp>
      <p:sp>
        <p:nvSpPr>
          <p:cNvPr id="3" name="Content Placeholder 2"/>
          <p:cNvSpPr>
            <a:spLocks noGrp="1"/>
          </p:cNvSpPr>
          <p:nvPr>
            <p:ph idx="1"/>
          </p:nvPr>
        </p:nvSpPr>
        <p:spPr/>
        <p:txBody>
          <a:bodyPr>
            <a:normAutofit fontScale="40000" lnSpcReduction="20000"/>
          </a:bodyPr>
          <a:lstStyle/>
          <a:p>
            <a:pPr>
              <a:buNone/>
            </a:pPr>
            <a:r>
              <a:rPr lang="en-GB" dirty="0" smtClean="0"/>
              <a:t>         </a:t>
            </a:r>
            <a:r>
              <a:rPr lang="en-GB" sz="5600" dirty="0" smtClean="0"/>
              <a:t>Sociology is the study of society which deals with social behaviour and the activities of human being in society. It deals or concentrated with the social system and activities with the study of past social events and human activities.</a:t>
            </a:r>
          </a:p>
          <a:p>
            <a:pPr>
              <a:buNone/>
            </a:pPr>
            <a:endParaRPr lang="en-GB" sz="5600" dirty="0" smtClean="0"/>
          </a:p>
          <a:p>
            <a:pPr>
              <a:buNone/>
            </a:pPr>
            <a:r>
              <a:rPr lang="en-GB" sz="5600" dirty="0" smtClean="0"/>
              <a:t>          Anthropology is the study of men and his works in relation to primitive to present mankind. It deals with culture as well as social activities of man. That is  why, in anthropology there is developed cultural  Anthropology and Social anthropology</a:t>
            </a:r>
          </a:p>
          <a:p>
            <a:pPr>
              <a:buNone/>
            </a:pPr>
            <a:r>
              <a:rPr lang="en-GB" sz="5600" dirty="0" smtClean="0"/>
              <a:t>.</a:t>
            </a:r>
          </a:p>
          <a:p>
            <a:pPr>
              <a:buNone/>
            </a:pPr>
            <a:r>
              <a:rPr lang="en-GB" sz="5600" dirty="0" smtClean="0"/>
              <a:t>         Though, these two social sciences have their own study of field but both two are general social sciences and concentrated on human behaviour in relation to socio- cultural bases, So, there is close and warm relationship between these social sciences . </a:t>
            </a:r>
          </a:p>
          <a:p>
            <a:pPr>
              <a:buNone/>
            </a:pPr>
            <a:endParaRPr lang="en-GB" sz="5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62500" lnSpcReduction="20000"/>
          </a:bodyPr>
          <a:lstStyle/>
          <a:p>
            <a:pPr>
              <a:buNone/>
            </a:pPr>
            <a:r>
              <a:rPr lang="en-GB" dirty="0" smtClean="0"/>
              <a:t>Sociology and Anthropology are closely related with each  other, American cultural Anthropologist  </a:t>
            </a:r>
            <a:r>
              <a:rPr lang="en-GB" dirty="0" err="1" smtClean="0"/>
              <a:t>krober</a:t>
            </a:r>
            <a:r>
              <a:rPr lang="en-GB" dirty="0" smtClean="0"/>
              <a:t> has said sociology and anthropology are twin sister. </a:t>
            </a:r>
          </a:p>
          <a:p>
            <a:pPr>
              <a:buNone/>
            </a:pPr>
            <a:r>
              <a:rPr lang="en-GB" dirty="0" smtClean="0"/>
              <a:t>This clearly shows the interrelationship and interdependence between two. Social Anthropology deals with the institutions and human relationships of primitive society and their culture as they developed in times long past.</a:t>
            </a:r>
          </a:p>
          <a:p>
            <a:pPr>
              <a:buNone/>
            </a:pPr>
            <a:r>
              <a:rPr lang="en-GB" dirty="0" smtClean="0"/>
              <a:t>        The study of cultural area , cultural traditions, cultural lag , cultural patterns etc. Are studied in both sciences.</a:t>
            </a:r>
          </a:p>
          <a:p>
            <a:pPr>
              <a:buNone/>
            </a:pPr>
            <a:r>
              <a:rPr lang="en-GB" dirty="0" smtClean="0"/>
              <a:t>         Comparatively speaking, sociology does the quantitative research where as anthropology does the qualitative research but both the subjects deal with society and its issues. Hence, anthropology studies the primitive culture and people in detail where as sociology studies the modern and industrialized society and there problems .They exchange their subject matter and methodology to study the social issues in detail.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229600" cy="1143000"/>
          </a:xfrm>
        </p:spPr>
        <p:txBody>
          <a:bodyPr>
            <a:normAutofit fontScale="90000"/>
          </a:bodyPr>
          <a:lstStyle/>
          <a:p>
            <a:r>
              <a:rPr lang="en-GB" dirty="0" smtClean="0"/>
              <a:t>Similarities between sociology and anthropology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1. American cultural anthropologist </a:t>
            </a:r>
            <a:r>
              <a:rPr lang="en-GB" dirty="0" err="1" smtClean="0"/>
              <a:t>Krober</a:t>
            </a:r>
            <a:r>
              <a:rPr lang="en-GB" dirty="0" smtClean="0"/>
              <a:t> has said sociology and Anthropology are Twin sisters. </a:t>
            </a:r>
          </a:p>
          <a:p>
            <a:r>
              <a:rPr lang="en-GB" dirty="0" smtClean="0"/>
              <a:t>Sociological studies such as family structure, marriage, religion etc. Can be better understood in the light of Anthropological studies. </a:t>
            </a:r>
          </a:p>
          <a:p>
            <a:r>
              <a:rPr lang="en-GB" dirty="0" smtClean="0"/>
              <a:t>Both these two social sciences used same kinds of models, theories and methods in their studies.</a:t>
            </a:r>
          </a:p>
          <a:p>
            <a:r>
              <a:rPr lang="en-GB" dirty="0" smtClean="0"/>
              <a:t>Sociology needs the help of Anthropology to get the information of primitive man and societies where as Anthropology needs the help of sociology to get the information of present man and society.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Unit- 1 </a:t>
            </a:r>
            <a:endParaRPr lang="en-GB" dirty="0"/>
          </a:p>
        </p:txBody>
      </p:sp>
      <p:sp>
        <p:nvSpPr>
          <p:cNvPr id="3" name="Content Placeholder 2"/>
          <p:cNvSpPr>
            <a:spLocks noGrp="1"/>
          </p:cNvSpPr>
          <p:nvPr>
            <p:ph idx="1"/>
          </p:nvPr>
        </p:nvSpPr>
        <p:spPr/>
        <p:txBody>
          <a:bodyPr/>
          <a:lstStyle/>
          <a:p>
            <a:r>
              <a:rPr lang="en-US" b="1" dirty="0" smtClean="0">
                <a:solidFill>
                  <a:srgbClr val="FF0000"/>
                </a:solidFill>
                <a:effectLst>
                  <a:outerShdw blurRad="38100" dist="38100" dir="2700000" algn="tl">
                    <a:srgbClr val="000000">
                      <a:alpha val="43137"/>
                    </a:srgbClr>
                  </a:outerShdw>
                </a:effectLst>
              </a:rPr>
              <a:t>Basic concept of Sociology</a:t>
            </a:r>
            <a:endParaRPr lang="en-GB" b="1" dirty="0" smtClean="0">
              <a:solidFill>
                <a:srgbClr val="FF0000"/>
              </a:solidFill>
              <a:effectLst>
                <a:outerShdw blurRad="38100" dist="38100" dir="2700000" algn="tl">
                  <a:srgbClr val="000000">
                    <a:alpha val="43137"/>
                  </a:srgbClr>
                </a:outerShdw>
              </a:effectLst>
            </a:endParaRPr>
          </a:p>
          <a:p>
            <a:r>
              <a:rPr lang="en-GB" b="1" dirty="0" smtClean="0">
                <a:solidFill>
                  <a:srgbClr val="FF0000"/>
                </a:solidFill>
                <a:effectLst>
                  <a:outerShdw blurRad="38100" dist="38100" dir="2700000" algn="tl">
                    <a:srgbClr val="000000">
                      <a:alpha val="43137"/>
                    </a:srgbClr>
                  </a:outerShdw>
                </a:effectLst>
              </a:rPr>
              <a:t>Definition of  Sociology </a:t>
            </a:r>
          </a:p>
          <a:p>
            <a:r>
              <a:rPr lang="en-GB" b="1" dirty="0" smtClean="0">
                <a:solidFill>
                  <a:srgbClr val="FF0000"/>
                </a:solidFill>
                <a:effectLst>
                  <a:outerShdw blurRad="38100" dist="38100" dir="2700000" algn="tl">
                    <a:srgbClr val="000000">
                      <a:alpha val="43137"/>
                    </a:srgbClr>
                  </a:outerShdw>
                </a:effectLst>
              </a:rPr>
              <a:t> Nature and scope of sociology</a:t>
            </a:r>
          </a:p>
          <a:p>
            <a:r>
              <a:rPr lang="en-GB" b="1" dirty="0" smtClean="0">
                <a:solidFill>
                  <a:srgbClr val="FF0000"/>
                </a:solidFill>
                <a:effectLst>
                  <a:outerShdw blurRad="38100" dist="38100" dir="2700000" algn="tl">
                    <a:srgbClr val="000000">
                      <a:alpha val="43137"/>
                    </a:srgbClr>
                  </a:outerShdw>
                </a:effectLst>
              </a:rPr>
              <a:t> Relationship of sociology with other social sciences</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417638"/>
          </a:xfrm>
        </p:spPr>
        <p:txBody>
          <a:bodyPr>
            <a:normAutofit fontScale="90000"/>
          </a:bodyPr>
          <a:lstStyle/>
          <a:p>
            <a:r>
              <a:rPr lang="en-GB" dirty="0" smtClean="0">
                <a:solidFill>
                  <a:srgbClr val="FF0000"/>
                </a:solidFill>
              </a:rPr>
              <a:t>Different between sociology and anthropology</a:t>
            </a:r>
            <a:br>
              <a:rPr lang="en-GB" dirty="0" smtClean="0">
                <a:solidFill>
                  <a:srgbClr val="FF0000"/>
                </a:solidFill>
              </a:rPr>
            </a:br>
            <a:endParaRPr lang="en-GB"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GB" dirty="0" smtClean="0"/>
              <a:t>Anthropology deals with individual behaviour at the individual level where as sociology deals with group behaviour.</a:t>
            </a:r>
          </a:p>
          <a:p>
            <a:r>
              <a:rPr lang="en-GB" dirty="0" smtClean="0"/>
              <a:t>Anthropology concerns with simple uncivilized, illiterate and primitive society where as sociology concerns with complex  civilized and literate modern society.</a:t>
            </a:r>
          </a:p>
          <a:p>
            <a:r>
              <a:rPr lang="en-GB" dirty="0" smtClean="0"/>
              <a:t>Anthropology usually concentrates  on small and simple society and communities such as </a:t>
            </a:r>
            <a:r>
              <a:rPr lang="en-GB" dirty="0" err="1" smtClean="0"/>
              <a:t>Raute</a:t>
            </a:r>
            <a:r>
              <a:rPr lang="en-GB" dirty="0" smtClean="0"/>
              <a:t> community, </a:t>
            </a:r>
            <a:r>
              <a:rPr lang="en-GB" dirty="0" err="1" smtClean="0"/>
              <a:t>Chepang</a:t>
            </a:r>
            <a:r>
              <a:rPr lang="en-GB" dirty="0" smtClean="0"/>
              <a:t> community etc . Where as sociology deals  with both small and large societies and communities. </a:t>
            </a:r>
          </a:p>
          <a:p>
            <a:r>
              <a:rPr lang="en-GB" dirty="0" smtClean="0"/>
              <a:t>Anthropology is the study of man and his culture as they developed in times long past where sociology studies the same phenomena as they are at present.</a:t>
            </a:r>
            <a:endParaRPr lang="en-GB" dirty="0"/>
          </a:p>
        </p:txBody>
      </p:sp>
      <p:sp>
        <p:nvSpPr>
          <p:cNvPr id="4" name="Right Brace 3"/>
          <p:cNvSpPr/>
          <p:nvPr/>
        </p:nvSpPr>
        <p:spPr>
          <a:xfrm>
            <a:off x="857224" y="1785926"/>
            <a:ext cx="142876"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B0F0"/>
                </a:solidFill>
              </a:rPr>
              <a:t>Relationship between sociology and economics </a:t>
            </a:r>
            <a:endParaRPr lang="en-GB"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r>
              <a:rPr lang="en-GB" dirty="0" smtClean="0"/>
              <a:t>Sociology is the study of society. Which deals with social behaviour and the activities of human being in society. It deals or concentrated with the social system and activities with the study of past and social events and human activities.</a:t>
            </a:r>
          </a:p>
          <a:p>
            <a:endParaRPr lang="en-GB" dirty="0" smtClean="0"/>
          </a:p>
          <a:p>
            <a:r>
              <a:rPr lang="en-GB" dirty="0" smtClean="0"/>
              <a:t>Economic is the science of commodities which deals with production, consumption, distribution and exchange. It is the study of human wants and their satisfaction, such wants and instruments for their satisfaction. </a:t>
            </a:r>
          </a:p>
          <a:p>
            <a:endParaRPr lang="en-GB" dirty="0" smtClean="0"/>
          </a:p>
          <a:p>
            <a:r>
              <a:rPr lang="en-GB" dirty="0" smtClean="0"/>
              <a:t> There is close relationship between sociology and economics due to their nature of study, the study of social phenomena and human behaviour. </a:t>
            </a:r>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lstStyle/>
          <a:p>
            <a:r>
              <a:rPr lang="en-GB" dirty="0" smtClean="0"/>
              <a:t>Though the prospective of the study of these two social sciences are different but point of view is society one individual life. </a:t>
            </a:r>
          </a:p>
          <a:p>
            <a:r>
              <a:rPr lang="en-GB" dirty="0" smtClean="0"/>
              <a:t>Both these two social sciences need certain sharing and knowledge both will be incomplete. That is way, Sometime  we can say that these two social sciences are twins sisters.</a:t>
            </a:r>
          </a:p>
          <a:p>
            <a:r>
              <a:rPr lang="en-GB" dirty="0" smtClean="0"/>
              <a:t> The economic status of society  or any society plays important and vital role to determine the socio-cultural system of the society is highly responsible to determine the political system of the society. These facts shows that there is reciprocal relationship between these two social sciences. </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Similarities between sociology and economics </a:t>
            </a:r>
            <a:br>
              <a:rPr lang="en-GB" dirty="0" smtClean="0"/>
            </a:br>
            <a:endParaRPr lang="en-GB" dirty="0"/>
          </a:p>
        </p:txBody>
      </p:sp>
      <p:sp>
        <p:nvSpPr>
          <p:cNvPr id="3" name="Content Placeholder 2"/>
          <p:cNvSpPr>
            <a:spLocks noGrp="1"/>
          </p:cNvSpPr>
          <p:nvPr>
            <p:ph idx="1"/>
          </p:nvPr>
        </p:nvSpPr>
        <p:spPr>
          <a:xfrm>
            <a:off x="457200" y="1600200"/>
            <a:ext cx="8229600" cy="4614882"/>
          </a:xfrm>
        </p:spPr>
        <p:txBody>
          <a:bodyPr>
            <a:normAutofit fontScale="92500" lnSpcReduction="20000"/>
          </a:bodyPr>
          <a:lstStyle/>
          <a:p>
            <a:r>
              <a:rPr lang="en-GB" dirty="0" smtClean="0"/>
              <a:t>1 Both sociology and economics related to human society. </a:t>
            </a:r>
          </a:p>
          <a:p>
            <a:r>
              <a:rPr lang="en-GB" dirty="0" smtClean="0"/>
              <a:t>2 Both sociology and economics are two social sciences.</a:t>
            </a:r>
          </a:p>
          <a:p>
            <a:r>
              <a:rPr lang="en-GB" dirty="0" smtClean="0"/>
              <a:t>3 Every society is directly influences by the economic activities of mankind Where as every economic activity is directly influenced by society. That is way, </a:t>
            </a:r>
            <a:r>
              <a:rPr lang="en-GB" smtClean="0"/>
              <a:t>Max </a:t>
            </a:r>
            <a:r>
              <a:rPr lang="en-GB" dirty="0" err="1" smtClean="0"/>
              <a:t>W</a:t>
            </a:r>
            <a:r>
              <a:rPr lang="en-GB" smtClean="0"/>
              <a:t>eber </a:t>
            </a:r>
            <a:r>
              <a:rPr lang="en-GB" dirty="0" smtClean="0"/>
              <a:t>remarked that economics evolution is a more aspect of social evolution itself in this sense, economic is only a branch of sociological studies.”</a:t>
            </a:r>
          </a:p>
          <a:p>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lstStyle/>
          <a:p>
            <a:r>
              <a:rPr lang="en-GB" dirty="0" smtClean="0"/>
              <a:t>4 Sociology and economics, both these two social sciences used same methodology. </a:t>
            </a:r>
          </a:p>
          <a:p>
            <a:r>
              <a:rPr lang="en-GB" dirty="0" smtClean="0"/>
              <a:t>5 By the close interrelation between sociology and economic there is developed economic sociology as a sub-division of sociology.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Different between sociology and economic</a:t>
            </a:r>
            <a:br>
              <a:rPr lang="en-GB" dirty="0" smtClean="0"/>
            </a:b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1 sociology is a general science but economic is a specific social science or society. Sociology makes the study of all aspects of social life while economic makes the study of only economic aspect of society. </a:t>
            </a:r>
          </a:p>
          <a:p>
            <a:r>
              <a:rPr lang="en-GB" dirty="0" smtClean="0"/>
              <a:t>2.The variables of economics can be measured and quantified easily and more accurately but the variables of sociology cannot be measured and quantified more easily and accurately. </a:t>
            </a:r>
          </a:p>
          <a:p>
            <a:r>
              <a:rPr lang="en-GB" dirty="0" smtClean="0"/>
              <a:t>3 Economics studies the economic relationship where as sociology studies the social relationships. </a:t>
            </a:r>
          </a:p>
          <a:p>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8501090" cy="1428728"/>
          </a:xfrm>
        </p:spPr>
        <p:txBody>
          <a:bodyPr>
            <a:normAutofit fontScale="90000"/>
          </a:bodyPr>
          <a:lstStyle/>
          <a:p>
            <a:r>
              <a:rPr lang="en-GB" dirty="0" smtClean="0"/>
              <a:t>Relationship between sociology and political science</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smtClean="0"/>
              <a:t>Sociology is a general social science which is concerned with the behaviour of individuals as well as the social system of the society. Sociology focuses the social problem created by other various social phenomena such as political bases, religious bases, economic bases, cultural bases etc. </a:t>
            </a:r>
          </a:p>
          <a:p>
            <a:pPr lvl="1" algn="just">
              <a:buNone/>
            </a:pPr>
            <a:r>
              <a:rPr lang="en-GB" dirty="0" smtClean="0"/>
              <a:t> political sciences is the science of political or political machinery.  As a  mother it studies the political institution, constitution( Instruments of government or structure), political machinery , government  formation, Importance of political parties, civil society, Inter-dependence of executive, political power, political processes, political systems and  the like. </a:t>
            </a:r>
          </a:p>
          <a:p>
            <a:pPr lvl="1" algn="just">
              <a:buNone/>
            </a:pPr>
            <a:endParaRPr lang="en-GB" dirty="0" smtClean="0"/>
          </a:p>
          <a:p>
            <a:pPr lvl="1" algn="just">
              <a:buNone/>
            </a:pPr>
            <a:endParaRPr lang="en-GB" dirty="0" smtClean="0"/>
          </a:p>
          <a:p>
            <a:pPr lvl="1">
              <a:buNone/>
            </a:pPr>
            <a:endParaRPr lang="en-GB" dirty="0" smtClean="0"/>
          </a:p>
          <a:p>
            <a:pPr lvl="1">
              <a:buNone/>
            </a:pP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20000"/>
          </a:bodyPr>
          <a:lstStyle/>
          <a:p>
            <a:pPr>
              <a:buNone/>
            </a:pPr>
            <a:r>
              <a:rPr lang="en-GB" dirty="0" smtClean="0"/>
              <a:t>    Sociology and political science ,both these two are social sciences interrelated in each other. In the lack of knowledge of each one, both are incomplete. Political activities of any society is important to determine the socio-cultural system of any particular society. </a:t>
            </a:r>
          </a:p>
          <a:p>
            <a:pPr>
              <a:buNone/>
            </a:pPr>
            <a:r>
              <a:rPr lang="en-GB" dirty="0" smtClean="0"/>
              <a:t>    Similarly, any society is important to form the certain political system. Both social status of the individual in the society affects his or her political status. Similarly, political status of the individual is the affecting factor of his or her social status. Both these two social sciences are the past of society on the one hand and the other these two social sciences use same methodology to study their subject matter. That is way, warm and close relationship between  these two social sciences. </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2060"/>
                </a:solidFill>
              </a:rPr>
              <a:t>Different between sociology and political sciences</a:t>
            </a:r>
            <a:endParaRPr lang="en-GB"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GB" dirty="0" smtClean="0"/>
              <a:t>1 Political science is more specialized social science while sociology is more generalized social science. </a:t>
            </a:r>
          </a:p>
          <a:p>
            <a:r>
              <a:rPr lang="en-GB" dirty="0" smtClean="0"/>
              <a:t>2 Political science is an older social science than sociology, sociology is a younger social science. </a:t>
            </a:r>
          </a:p>
          <a:p>
            <a:r>
              <a:rPr lang="en-GB" dirty="0" smtClean="0"/>
              <a:t>3 political science studies only politically organised society where as sociology studies all kinds of organised and unorganised societies. </a:t>
            </a:r>
          </a:p>
          <a:p>
            <a:r>
              <a:rPr lang="en-GB" dirty="0" smtClean="0"/>
              <a:t>4 Political science deals with conscious behaviour of man where as sociology concerns with  both conscious or unconscious behaviour of man. </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Definition of sociology</a:t>
            </a:r>
            <a:r>
              <a:rPr lang="en-GB" i="1" dirty="0">
                <a:solidFill>
                  <a:schemeClr val="tx2"/>
                </a:solidFill>
              </a:rPr>
              <a:t/>
            </a:r>
            <a:br>
              <a:rPr lang="en-GB" i="1" dirty="0">
                <a:solidFill>
                  <a:schemeClr val="tx2"/>
                </a:solidFill>
              </a:rPr>
            </a:br>
            <a:endParaRPr lang="en-GB" dirty="0">
              <a:solidFill>
                <a:schemeClr val="tx2"/>
              </a:solidFill>
            </a:endParaRPr>
          </a:p>
        </p:txBody>
      </p:sp>
      <p:sp>
        <p:nvSpPr>
          <p:cNvPr id="3" name="Content Placeholder 2"/>
          <p:cNvSpPr>
            <a:spLocks noGrp="1"/>
          </p:cNvSpPr>
          <p:nvPr>
            <p:ph idx="1"/>
          </p:nvPr>
        </p:nvSpPr>
        <p:spPr>
          <a:xfrm>
            <a:off x="457200" y="1600200"/>
            <a:ext cx="8686800" cy="5257800"/>
          </a:xfrm>
        </p:spPr>
        <p:txBody>
          <a:bodyPr>
            <a:normAutofit fontScale="92500" lnSpcReduction="20000"/>
          </a:bodyPr>
          <a:lstStyle/>
          <a:p>
            <a:pPr algn="just"/>
            <a:r>
              <a:rPr lang="en-US" dirty="0">
                <a:solidFill>
                  <a:srgbClr val="FF0000"/>
                </a:solidFill>
              </a:rPr>
              <a:t>Sociology is the study of society which deals each and every activities of </a:t>
            </a:r>
            <a:r>
              <a:rPr lang="en-US" dirty="0" smtClean="0">
                <a:solidFill>
                  <a:srgbClr val="FF0000"/>
                </a:solidFill>
              </a:rPr>
              <a:t>society. </a:t>
            </a:r>
          </a:p>
          <a:p>
            <a:pPr algn="just"/>
            <a:r>
              <a:rPr lang="en-US" dirty="0" smtClean="0">
                <a:solidFill>
                  <a:srgbClr val="FF0000"/>
                </a:solidFill>
              </a:rPr>
              <a:t>Main objective of sociology is to study human interaction scientifically and analyze the relationship between human and society.</a:t>
            </a:r>
          </a:p>
          <a:p>
            <a:pPr algn="just"/>
            <a:r>
              <a:rPr lang="en-US" dirty="0" smtClean="0">
                <a:solidFill>
                  <a:srgbClr val="FF0000"/>
                </a:solidFill>
              </a:rPr>
              <a:t>The </a:t>
            </a:r>
            <a:r>
              <a:rPr lang="en-US" dirty="0">
                <a:solidFill>
                  <a:srgbClr val="FF0000"/>
                </a:solidFill>
              </a:rPr>
              <a:t>critical and </a:t>
            </a:r>
            <a:r>
              <a:rPr lang="en-US" dirty="0" smtClean="0">
                <a:solidFill>
                  <a:srgbClr val="FF0000"/>
                </a:solidFill>
              </a:rPr>
              <a:t>analytical interpretation </a:t>
            </a:r>
            <a:r>
              <a:rPr lang="en-US" dirty="0">
                <a:solidFill>
                  <a:srgbClr val="FF0000"/>
                </a:solidFill>
              </a:rPr>
              <a:t>of social </a:t>
            </a:r>
            <a:r>
              <a:rPr lang="en-US" dirty="0" smtClean="0">
                <a:solidFill>
                  <a:srgbClr val="FF0000"/>
                </a:solidFill>
              </a:rPr>
              <a:t>action-interactions, social relations, interrelations </a:t>
            </a:r>
            <a:r>
              <a:rPr lang="en-US" dirty="0">
                <a:solidFill>
                  <a:srgbClr val="FF0000"/>
                </a:solidFill>
              </a:rPr>
              <a:t>as well as social institutions(family, marriage, kinship</a:t>
            </a:r>
            <a:r>
              <a:rPr lang="en-US" dirty="0" smtClean="0">
                <a:solidFill>
                  <a:srgbClr val="FF0000"/>
                </a:solidFill>
              </a:rPr>
              <a:t>, economic, political </a:t>
            </a:r>
            <a:r>
              <a:rPr lang="en-US" dirty="0">
                <a:solidFill>
                  <a:srgbClr val="FF0000"/>
                </a:solidFill>
              </a:rPr>
              <a:t>etc.) are the subject matter of sociology</a:t>
            </a:r>
            <a:r>
              <a:rPr lang="en-US" dirty="0" smtClean="0">
                <a:solidFill>
                  <a:srgbClr val="FF0000"/>
                </a:solidFill>
              </a:rPr>
              <a:t>.</a:t>
            </a:r>
          </a:p>
          <a:p>
            <a:pPr algn="just"/>
            <a:r>
              <a:rPr lang="en-US" dirty="0" smtClean="0">
                <a:solidFill>
                  <a:srgbClr val="FF0000"/>
                </a:solidFill>
              </a:rPr>
              <a:t> It </a:t>
            </a:r>
            <a:r>
              <a:rPr lang="en-US" dirty="0">
                <a:solidFill>
                  <a:srgbClr val="FF0000"/>
                </a:solidFill>
              </a:rPr>
              <a:t>is the study of organization of </a:t>
            </a:r>
            <a:r>
              <a:rPr lang="en-US" dirty="0" smtClean="0">
                <a:solidFill>
                  <a:srgbClr val="FF0000"/>
                </a:solidFill>
              </a:rPr>
              <a:t>societies , </a:t>
            </a:r>
            <a:r>
              <a:rPr lang="en-US" dirty="0">
                <a:solidFill>
                  <a:srgbClr val="FF0000"/>
                </a:solidFill>
              </a:rPr>
              <a:t>including  the structure and functions of their institutions and the </a:t>
            </a:r>
            <a:r>
              <a:rPr lang="en-US" dirty="0" smtClean="0">
                <a:solidFill>
                  <a:srgbClr val="FF0000"/>
                </a:solidFill>
              </a:rPr>
              <a:t>behavior </a:t>
            </a:r>
            <a:r>
              <a:rPr lang="en-US" dirty="0">
                <a:solidFill>
                  <a:srgbClr val="FF0000"/>
                </a:solidFill>
              </a:rPr>
              <a:t>of their group. </a:t>
            </a:r>
            <a:endParaRPr lang="en-GB" i="1" dirty="0">
              <a:solidFill>
                <a:srgbClr val="FF0000"/>
              </a:solidFill>
            </a:endParaRPr>
          </a:p>
          <a:p>
            <a:endParaRPr lang="en-GB"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Similarities between sociology and political science.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Sociology  and Political science, both these two social, science use same methodology such as questionnaire, interview, observation, case study etc. In the study of the subject matter of these two social sciences.</a:t>
            </a:r>
          </a:p>
          <a:p>
            <a:r>
              <a:rPr lang="en-GB" dirty="0" smtClean="0"/>
              <a:t>2 Morris Ginsberg remarked that “Historically ,sociology has its main roots in political and philosophy of history.”</a:t>
            </a:r>
          </a:p>
          <a:p>
            <a:r>
              <a:rPr lang="en-GB" dirty="0" smtClean="0"/>
              <a:t>3 Political science is unable and incomplete to collect the political aspects of the society without knowing sociological knowledge.</a:t>
            </a:r>
          </a:p>
          <a:p>
            <a:r>
              <a:rPr lang="en-GB" dirty="0" smtClean="0"/>
              <a:t>4 Political scientists must also be a sociologist to solve any communal roots. For example, to solve the clashes between Hindus and Muslims, Ethnic groups and castes etc. Political Instruments as well as social vision should be used.  </a:t>
            </a:r>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GB" sz="3600" dirty="0" smtClean="0"/>
              <a:t>Relationship between sociology and history </a:t>
            </a:r>
            <a:endParaRPr lang="en-GB" sz="3600" dirty="0"/>
          </a:p>
        </p:txBody>
      </p:sp>
      <p:sp>
        <p:nvSpPr>
          <p:cNvPr id="3" name="Content Placeholder 2"/>
          <p:cNvSpPr>
            <a:spLocks noGrp="1"/>
          </p:cNvSpPr>
          <p:nvPr>
            <p:ph idx="1"/>
          </p:nvPr>
        </p:nvSpPr>
        <p:spPr>
          <a:xfrm>
            <a:off x="457200" y="1600200"/>
            <a:ext cx="8229600" cy="5043510"/>
          </a:xfrm>
        </p:spPr>
        <p:txBody>
          <a:bodyPr>
            <a:normAutofit fontScale="25000" lnSpcReduction="20000"/>
          </a:bodyPr>
          <a:lstStyle/>
          <a:p>
            <a:r>
              <a:rPr lang="en-GB" sz="7200" dirty="0" smtClean="0"/>
              <a:t>Sociology is the study of social behaviour and social system in relation to man and all his activities in society. </a:t>
            </a:r>
          </a:p>
          <a:p>
            <a:r>
              <a:rPr lang="en-GB" sz="7200" dirty="0" smtClean="0"/>
              <a:t>History is the record of past events or incidences which is developed or recorded in relation to the activities by man in societies. </a:t>
            </a:r>
          </a:p>
          <a:p>
            <a:r>
              <a:rPr lang="en-GB" sz="7200" dirty="0" smtClean="0"/>
              <a:t>Sociology and history, both these two are social sciences interrelated in each other to make the study of the actions or activities taken place in societies as in historical perspectives and sociological perspectives. </a:t>
            </a:r>
          </a:p>
          <a:p>
            <a:r>
              <a:rPr lang="en-GB" sz="7200" dirty="0" smtClean="0"/>
              <a:t>Through these two social sciences make the study of society in different perspective but concern with same socio-cultural base or bases of the society. So there is close relation between sociology and history. To generalized the society  and human  behaviour . </a:t>
            </a:r>
          </a:p>
          <a:p>
            <a:r>
              <a:rPr lang="en-GB" sz="7200" dirty="0" smtClean="0"/>
              <a:t>Sociology needs the knowledge of history  where as to make the historical records on events. History needs the knowledge of sociology or sociological studies of certain social phenomena. Thus, </a:t>
            </a:r>
            <a:r>
              <a:rPr lang="en-GB" sz="7200" dirty="0" err="1" smtClean="0"/>
              <a:t>G.E.Howard</a:t>
            </a:r>
            <a:r>
              <a:rPr lang="en-GB" sz="7200" dirty="0" smtClean="0"/>
              <a:t> said that sociology is the present history and history is the past sociology.</a:t>
            </a:r>
          </a:p>
          <a:p>
            <a:r>
              <a:rPr lang="en-GB" sz="7200" dirty="0" smtClean="0"/>
              <a:t>History records the human behaviour and experiences , social events of the past, mans achievement and life style. Sociology concern the human behaviour and society in relation to past sociology and human experiences . Both these two social sciences concerns with social reality as a whole . That is why, sociology and history is two interrelated social sciences of the society</a:t>
            </a:r>
            <a:r>
              <a:rPr lang="en-GB" dirty="0" smtClean="0"/>
              <a:t>. </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329642" cy="1417638"/>
          </a:xfrm>
        </p:spPr>
        <p:txBody>
          <a:bodyPr>
            <a:normAutofit fontScale="90000"/>
          </a:bodyPr>
          <a:lstStyle/>
          <a:p>
            <a:r>
              <a:rPr lang="en-GB" dirty="0" smtClean="0"/>
              <a:t>Similarities between sociology and History</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1 Both sociology and history concern </a:t>
            </a:r>
            <a:r>
              <a:rPr lang="en-GB" smtClean="0"/>
              <a:t>with  </a:t>
            </a:r>
            <a:r>
              <a:rPr lang="en-GB" dirty="0" smtClean="0"/>
              <a:t>two separate social science .</a:t>
            </a:r>
          </a:p>
          <a:p>
            <a:r>
              <a:rPr lang="en-GB" dirty="0" smtClean="0"/>
              <a:t>2 History always seeks to analysis and focus about the past social life of the societies to present social life of the present societies. Without knowing the past events of the society sociology cannot complete the study of society. </a:t>
            </a:r>
          </a:p>
          <a:p>
            <a:r>
              <a:rPr lang="en-GB" dirty="0" smtClean="0"/>
              <a:t>3 Sociology is the present days of societies where as history is the past days of societies. </a:t>
            </a:r>
          </a:p>
          <a:p>
            <a:r>
              <a:rPr lang="en-GB" dirty="0" smtClean="0"/>
              <a:t>4 Sociology provides social background for the study of history. History is being studied and recorded from the sociological point of views. </a:t>
            </a:r>
          </a:p>
          <a:p>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Different between sociology and history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sociology is a general social science while history is the specific social science. </a:t>
            </a:r>
          </a:p>
          <a:p>
            <a:r>
              <a:rPr lang="en-GB" dirty="0" smtClean="0"/>
              <a:t>2 sociology makes the study of present social events in relation to past social events while history makes the study of past social events. </a:t>
            </a:r>
          </a:p>
          <a:p>
            <a:r>
              <a:rPr lang="en-GB" dirty="0" smtClean="0"/>
              <a:t>3 History is the descriptive social science of past events of society while sociology is the analytical study of social events. </a:t>
            </a:r>
          </a:p>
          <a:p>
            <a:r>
              <a:rPr lang="en-GB" dirty="0" smtClean="0"/>
              <a:t>4 History is concerned with chronology, inscriptions and coins for theirs field but sociology is concerned with the different methodologies such as questionnaire, interview, observation and no for their research.</a:t>
            </a:r>
          </a:p>
          <a:p>
            <a:endParaRPr lang="en-GB"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Relationship between sociology and psychology</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Sociology is the study which deals with social behaviour and the activities of human being in society. It deals with the social system and activities with the study of past social event and human activities. </a:t>
            </a:r>
          </a:p>
          <a:p>
            <a:r>
              <a:rPr lang="en-GB" dirty="0" smtClean="0"/>
              <a:t>Psychology is the science of mental processes. It studies the human behaviour, thoughts, human emotions and human personality through experimental method. It is the positive science of human behaviour and experience. The subject matter of psychology is intelligence and his learning his hopes and fairs and the order and disorder of mind. </a:t>
            </a:r>
          </a:p>
          <a:p>
            <a:r>
              <a:rPr lang="en-GB" dirty="0" smtClean="0"/>
              <a:t>Psychology does the research in an individual’s mind and  behaviour then provides the research findings to sociology that helps to study group behaviour, facts of personality shaping and other behavioural patterns. In order to understand social psychology sociology can have dialogic relationship with psychologists. </a:t>
            </a:r>
          </a:p>
          <a:p>
            <a:r>
              <a:rPr lang="en-GB" dirty="0" smtClean="0"/>
              <a:t>Through sociology and psychology are related different aspects of mankind but there is intimacy between two social sciences and in the lake of one another is incomplete. </a:t>
            </a: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Similarities between sociology and psychology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Both sociology and psychology used same research methodology . E.g. Questioner, Interview.</a:t>
            </a:r>
          </a:p>
          <a:p>
            <a:r>
              <a:rPr lang="en-GB" dirty="0" smtClean="0"/>
              <a:t>2 Sociologists and psychologists may have study together in certain common topics such as individual disorganisation, crime, public opinion etc.</a:t>
            </a:r>
          </a:p>
          <a:p>
            <a:r>
              <a:rPr lang="en-GB" dirty="0" smtClean="0"/>
              <a:t>3 Karl parson- The relationship between sociology and social psychology is to close. The two are not separate science.</a:t>
            </a:r>
          </a:p>
          <a:p>
            <a:r>
              <a:rPr lang="en-GB" dirty="0" smtClean="0"/>
              <a:t>4 Sociology has to depend on exploring the human nature in social relationship. In other word study of social phenomena must have a psychological basis that helps to sociologists to be more objective and realistic to understand human behaviour properly.</a:t>
            </a: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Different between sociology and psychology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1 Sociology is a general science where as psychology is a specific social science. </a:t>
            </a:r>
          </a:p>
          <a:p>
            <a:r>
              <a:rPr lang="en-GB" dirty="0" smtClean="0"/>
              <a:t>2 Sociology has the recent history of its emergence but psychology has old history of its emergence. </a:t>
            </a:r>
          </a:p>
          <a:p>
            <a:r>
              <a:rPr lang="en-GB" dirty="0" smtClean="0"/>
              <a:t>3 Sociology is a science of society while psychology is a science of the mental process of individual. </a:t>
            </a:r>
          </a:p>
          <a:p>
            <a:r>
              <a:rPr lang="en-GB" dirty="0" smtClean="0"/>
              <a:t>4 Psychology deals with the mental aspects of the individual or psychological aspects where as sociology deals with the sociological aspects of the individual. </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Subject matter of sociology </a:t>
            </a:r>
            <a:endParaRPr lang="en-GB" dirty="0"/>
          </a:p>
        </p:txBody>
      </p:sp>
      <p:sp>
        <p:nvSpPr>
          <p:cNvPr id="3" name="Content Placeholder 2"/>
          <p:cNvSpPr>
            <a:spLocks noGrp="1"/>
          </p:cNvSpPr>
          <p:nvPr>
            <p:ph idx="1"/>
          </p:nvPr>
        </p:nvSpPr>
        <p:spPr/>
        <p:txBody>
          <a:bodyPr/>
          <a:lstStyle/>
          <a:p>
            <a:r>
              <a:rPr lang="en-GB" dirty="0" smtClean="0"/>
              <a:t>The study of society</a:t>
            </a:r>
          </a:p>
          <a:p>
            <a:r>
              <a:rPr lang="en-GB" dirty="0" smtClean="0"/>
              <a:t>The science of social life.</a:t>
            </a:r>
          </a:p>
          <a:p>
            <a:r>
              <a:rPr lang="en-GB" dirty="0" smtClean="0"/>
              <a:t>The study of social relationship.</a:t>
            </a:r>
          </a:p>
          <a:p>
            <a:r>
              <a:rPr lang="en-GB" dirty="0" smtClean="0"/>
              <a:t>The study of social life and social behaviour.</a:t>
            </a:r>
          </a:p>
          <a:p>
            <a:r>
              <a:rPr lang="en-GB" dirty="0" smtClean="0"/>
              <a:t>The study of form of social relationship’</a:t>
            </a:r>
          </a:p>
          <a:p>
            <a:r>
              <a:rPr lang="en-GB" dirty="0" smtClean="0"/>
              <a:t>The study of social action</a:t>
            </a:r>
          </a:p>
          <a:p>
            <a:r>
              <a:rPr lang="en-GB" dirty="0" smtClean="0"/>
              <a:t>The study of social group and social system</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9"/>
            <a:ext cx="8229600" cy="4929222"/>
          </a:xfrm>
          <a:solidFill>
            <a:schemeClr val="accent2"/>
          </a:solidFill>
        </p:spPr>
        <p:txBody>
          <a:bodyPr>
            <a:normAutofit/>
          </a:bodyPr>
          <a:lstStyle/>
          <a:p>
            <a:r>
              <a:rPr lang="en-GB" dirty="0"/>
              <a:t>The world sociology is the combination or mixture of two words one </a:t>
            </a:r>
            <a:r>
              <a:rPr lang="en-GB" dirty="0" smtClean="0"/>
              <a:t>Latin word, '</a:t>
            </a:r>
            <a:r>
              <a:rPr lang="en-GB" dirty="0" err="1" smtClean="0"/>
              <a:t>socius</a:t>
            </a:r>
            <a:r>
              <a:rPr lang="en-GB" dirty="0"/>
              <a:t>' and another Greek </a:t>
            </a:r>
            <a:r>
              <a:rPr lang="en-GB" dirty="0" smtClean="0"/>
              <a:t>word '</a:t>
            </a:r>
            <a:r>
              <a:rPr lang="en-GB" dirty="0" err="1" smtClean="0"/>
              <a:t>logas</a:t>
            </a:r>
            <a:r>
              <a:rPr lang="en-GB" dirty="0"/>
              <a:t>'. In Latin </a:t>
            </a:r>
            <a:r>
              <a:rPr lang="en-GB" dirty="0" err="1" smtClean="0"/>
              <a:t>socius</a:t>
            </a:r>
            <a:r>
              <a:rPr lang="en-GB" dirty="0" smtClean="0"/>
              <a:t> </a:t>
            </a:r>
            <a:r>
              <a:rPr lang="en-GB" dirty="0"/>
              <a:t>means 'society' where as in Greek</a:t>
            </a:r>
            <a:r>
              <a:rPr lang="en-GB" dirty="0" smtClean="0"/>
              <a:t>, </a:t>
            </a:r>
            <a:r>
              <a:rPr lang="en-GB" dirty="0" err="1" smtClean="0"/>
              <a:t>Logas</a:t>
            </a:r>
            <a:r>
              <a:rPr lang="en-GB" dirty="0" smtClean="0"/>
              <a:t> </a:t>
            </a:r>
            <a:r>
              <a:rPr lang="en-GB" dirty="0"/>
              <a:t>means 'study or science'. So, Etymological meaning of sociology is the 'study of society' or 'Science of </a:t>
            </a:r>
            <a:r>
              <a:rPr lang="en-GB" dirty="0" smtClean="0"/>
              <a:t>society.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Three Main Sociological Perspectives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 From Mooney, Knox, and Schacht, 2007. Understanding Social Problems, 5th edition Theories in sociology provide us with different perspectives with which to view our social world. A perspective is simply a way of looking at the world. A theory is a set of interrelated propositions or principles designed to answer a question or explain a particular phenomenon; it provides us with a perspective. Sociological theories help us to explain and predict the social world in which we live. Sociology includes three major theoretical perspectives: the functionalist perspective, the conflict perspective, and the symbolic </a:t>
            </a:r>
            <a:r>
              <a:rPr lang="en-GB" dirty="0" err="1" smtClean="0"/>
              <a:t>interactionist</a:t>
            </a:r>
            <a:r>
              <a:rPr lang="en-GB" dirty="0" smtClean="0"/>
              <a:t> perspective (sometimes called the </a:t>
            </a:r>
            <a:r>
              <a:rPr lang="en-GB" dirty="0" err="1" smtClean="0"/>
              <a:t>interactionist</a:t>
            </a:r>
            <a:r>
              <a:rPr lang="en-GB" dirty="0" smtClean="0"/>
              <a:t> perspective, or simply the micro view). Each perspective offers a variety of explanations about the social world and human behaviour.</a:t>
            </a: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Functionalist Perspective</a:t>
            </a:r>
            <a:endParaRPr lang="en-GB" dirty="0"/>
          </a:p>
        </p:txBody>
      </p:sp>
      <p:sp>
        <p:nvSpPr>
          <p:cNvPr id="3" name="Content Placeholder 2"/>
          <p:cNvSpPr>
            <a:spLocks noGrp="1"/>
          </p:cNvSpPr>
          <p:nvPr>
            <p:ph idx="1"/>
          </p:nvPr>
        </p:nvSpPr>
        <p:spPr/>
        <p:txBody>
          <a:bodyPr>
            <a:normAutofit fontScale="40000" lnSpcReduction="20000"/>
          </a:bodyPr>
          <a:lstStyle/>
          <a:p>
            <a:r>
              <a:rPr lang="en-GB" dirty="0" smtClean="0"/>
              <a:t> </a:t>
            </a:r>
          </a:p>
          <a:p>
            <a:r>
              <a:rPr lang="en-GB" dirty="0" smtClean="0"/>
              <a:t> The functionalist perspective is based largely on the works of Herbert Spencer, Emile Durkheim, </a:t>
            </a:r>
            <a:r>
              <a:rPr lang="en-GB" dirty="0" err="1" smtClean="0"/>
              <a:t>Talcott</a:t>
            </a:r>
            <a:r>
              <a:rPr lang="en-GB" dirty="0" smtClean="0"/>
              <a:t> Parsons, and Robert Merton. According to functionalism, society is a system of interconnected parts that work together in harmony to maintain a state of balance and social equilibrium for the whole. For example, each of the social institutions contributes important functions for society: Family provides a context for reproducing, nurturing, and socializing children; education offers a way to transmit a society’s skills, knowledge, and culture to its youth; politics provides a means of governing members of society; economics provides for the production, distribution, and consumption of goods and services; and religion provides moral guidance and an outlet for worship of a higher power. The functionalist perspective emphasizes the interconnectedness of society by focusing on how each part influences and is influenced by other parts. For example, the increase in </a:t>
            </a:r>
            <a:r>
              <a:rPr lang="en-GB" dirty="0" err="1" smtClean="0"/>
              <a:t>singleparent</a:t>
            </a:r>
            <a:r>
              <a:rPr lang="en-GB" dirty="0" smtClean="0"/>
              <a:t> and dual-earner families has contributed to the number of children who are failing in school because parents have become less available to supervise their children’s homework. As a result of changes in technology, colleges are offering more technical programs, and many adults are returning to school to learn new skills that are required in the workplace. The increasing number of women in the workforce has contributed to the formulation of policies against sexual harassment and job discrimination. Functionalists use the terms functional and dysfunctional to describe the effects of social elements on society. Elements of society are functional if they contribute to social stability and dysfunctional if they disrupt social stability. Some aspects of society can be both functional and dysfunctional. For example, crime is dysfunctional in that it is associated with physical violence, loss of property, and fear. But according to Durkheim and other functionalists, crime is also functional for society because it leads to heightened awareness of shared moral bonds and increased social cohesion. Sociologists have identified two types of functions: manifest and latent (Merton 1968). Manifest functions are consequences that are intended and commonly recognized. Latent functions are consequences that are unintended and often hidden. For example, the manifest function of education is to transmit knowledge and skills to society’s youth. But public elementary schools also serve as babysitters for employed parents, and colleges offer a place for young adults to meet potential mates. The baby-sitting and mate-selection functions are not the intended or commonly recognized functions of education; hence they are latent functions. </a:t>
            </a:r>
          </a:p>
          <a:p>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Conflict Perspective</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The functionalist perspective views society as composed of different parts working together. In contrast, the conflict perspective views society as composed of different groups and interest competing for power and resources. The conflict perspective explains various aspects of our social world by looking at which groups have power and benefit from a particular social arrangement. For example, feminist theory argues that we live in a patriarchal society—a hierarchical system of organization controlled by men. Although there are many varieties of feminist theory, most would hold that feminism “demands that existing economic, political, and social structures be changed” (Weir and Faulkner 2004, p.xii). The origins of the conflict perspective can be traced to the classic works of Karl Marx. Marx suggested that all societies go through stages of economic development. As societies evolve from agricultural to industrial, concern over meeting survival needs is replaced by concern over making a profit, the hallmark of a capitalist system. Industrialization leads to the development of two classes of people: the bourgeoisie, or the owners of the means of production (e.g., factories, farms, businesses); and the proletariat, or the workers who earn wages. The division of society into two broad classes of people—the “haves” and the “</a:t>
            </a:r>
            <a:r>
              <a:rPr lang="en-GB" dirty="0" err="1" smtClean="0"/>
              <a:t>havenots</a:t>
            </a:r>
            <a:r>
              <a:rPr lang="en-GB" dirty="0" smtClean="0"/>
              <a:t>”—is beneficial to the owners of the means of production. The workers, who may earn only subsistence wages, are denied access to the many resources available to the wealthy owners. According to Marx, the bourgeoisie use their power to control the institutions of society to their advantage. For example, Marx suggested that religion serves as an “opiate of the masses” in that it soothes the distress and suffering associated with the working-class lifestyle and focuses the workers’ attention on spirituality, God, and the afterlife rather than on such worldly concerns as living conditions. In essence, religion diverts the workers so that they concentrate on being rewarded in heaven for living a moral life rather than on questioning their exploitation. </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Symbolic Interaction's Perspective </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Both the functionalist and the conflict perspectives are concerned with how broad aspects of society, such as institutions and large social groups, influence the social world. This level of sociological analysis is called macro sociology: It looks at the big picture of society and suggests how social problems are affected at the institutional level. Micro sociology, another level of sociological analysis, is concerned with the social psychological dynamics of individuals interacting in small groups. Symbolic </a:t>
            </a:r>
            <a:r>
              <a:rPr lang="en-GB" dirty="0" err="1" smtClean="0"/>
              <a:t>interactionism</a:t>
            </a:r>
            <a:r>
              <a:rPr lang="en-GB" dirty="0" smtClean="0"/>
              <a:t> reflects the micro-sociological perspective, and was largely influenced by the work of early sociologists and philosophers, such as George </a:t>
            </a:r>
            <a:r>
              <a:rPr lang="en-GB" dirty="0" err="1" smtClean="0"/>
              <a:t>Simmel</a:t>
            </a:r>
            <a:r>
              <a:rPr lang="en-GB" dirty="0" smtClean="0"/>
              <a:t>, Charles Cooley, George Herbert Mead, and Erving Goff man. Symbolic </a:t>
            </a:r>
            <a:r>
              <a:rPr lang="en-GB" dirty="0" err="1" smtClean="0"/>
              <a:t>interactionism</a:t>
            </a:r>
            <a:r>
              <a:rPr lang="en-GB" dirty="0" smtClean="0"/>
              <a:t> emphasizes that human behaviour is influenced by definitions and meanings that are created and maintained through  symbolic interaction with others. Sociologist W.I. Thomas (1966) emphasized the importance of definitions and meanings in social behaviour and its consequences. He suggested that humans respond to their definition of a situation rather than to the objective situation itself. Hence Thomas noted that situations that we define as real become real in their consequences. Symbolic </a:t>
            </a:r>
            <a:r>
              <a:rPr lang="en-GB" dirty="0" err="1" smtClean="0"/>
              <a:t>interactionism</a:t>
            </a:r>
            <a:r>
              <a:rPr lang="en-GB" dirty="0" smtClean="0"/>
              <a:t> also suggests that our identity or sense of self is shaped by social interaction. We develop our self-concept by observing how others interact with us a label us. By observing how others view us, we see a reflection ourselves that Cooley calls the “looking glass self".</a:t>
            </a: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Emergence of sociology</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1 The ancient social thought and thinker-Belief in supernatural power</a:t>
            </a:r>
          </a:p>
          <a:p>
            <a:r>
              <a:rPr lang="en-GB" dirty="0" smtClean="0"/>
              <a:t> </a:t>
            </a:r>
            <a:r>
              <a:rPr lang="en-GB" dirty="0" err="1" smtClean="0"/>
              <a:t>i</a:t>
            </a:r>
            <a:r>
              <a:rPr lang="en-GB" dirty="0" smtClean="0"/>
              <a:t> Greek social thinkers- </a:t>
            </a:r>
            <a:r>
              <a:rPr lang="en-GB" dirty="0" err="1" smtClean="0"/>
              <a:t>plato</a:t>
            </a:r>
            <a:r>
              <a:rPr lang="en-GB" dirty="0" smtClean="0"/>
              <a:t>, Aristotle ,Herodotus,</a:t>
            </a:r>
          </a:p>
          <a:p>
            <a:r>
              <a:rPr lang="en-GB" dirty="0" smtClean="0"/>
              <a:t>ii The roman social thinkers –Cicero, Manu, Katella , Buddha </a:t>
            </a:r>
          </a:p>
          <a:p>
            <a:endParaRPr lang="en-GB" dirty="0" smtClean="0"/>
          </a:p>
          <a:p>
            <a:r>
              <a:rPr lang="en-GB" dirty="0" smtClean="0"/>
              <a:t>2 The Medieval social thought and thinkers-Belief in god </a:t>
            </a:r>
          </a:p>
          <a:p>
            <a:r>
              <a:rPr lang="en-GB" dirty="0" smtClean="0"/>
              <a:t>Saint Augustine, </a:t>
            </a:r>
            <a:r>
              <a:rPr lang="en-GB" dirty="0" err="1" smtClean="0"/>
              <a:t>Sant</a:t>
            </a:r>
            <a:r>
              <a:rPr lang="en-GB" dirty="0" smtClean="0"/>
              <a:t> Thomas Aquinas , Dante </a:t>
            </a:r>
            <a:r>
              <a:rPr lang="en-GB" dirty="0" err="1" smtClean="0"/>
              <a:t>Alighiri</a:t>
            </a:r>
            <a:endParaRPr lang="en-GB" dirty="0" smtClean="0"/>
          </a:p>
          <a:p>
            <a:endParaRPr lang="en-GB" dirty="0" smtClean="0"/>
          </a:p>
          <a:p>
            <a:r>
              <a:rPr lang="en-GB" dirty="0" smtClean="0"/>
              <a:t>3 The modern social thought and thinkers- scientific study of society</a:t>
            </a:r>
          </a:p>
          <a:p>
            <a:r>
              <a:rPr lang="en-GB" dirty="0" smtClean="0"/>
              <a:t>August Comte , Herbert Spencer , Max Weber </a:t>
            </a:r>
          </a:p>
          <a:p>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European renaissance</a:t>
            </a:r>
          </a:p>
          <a:p>
            <a:r>
              <a:rPr lang="en-GB" dirty="0" smtClean="0"/>
              <a:t>Age of positivism </a:t>
            </a:r>
          </a:p>
          <a:p>
            <a:r>
              <a:rPr lang="en-GB" dirty="0" smtClean="0"/>
              <a:t>Advancement in science and technology</a:t>
            </a:r>
          </a:p>
          <a:p>
            <a:r>
              <a:rPr lang="en-GB" dirty="0" smtClean="0"/>
              <a:t>Political revolutions</a:t>
            </a:r>
          </a:p>
          <a:p>
            <a:r>
              <a:rPr lang="en-GB" dirty="0" smtClean="0"/>
              <a:t>Industrialization </a:t>
            </a:r>
          </a:p>
          <a:p>
            <a:r>
              <a:rPr lang="en-GB" dirty="0" smtClean="0"/>
              <a:t>Migration</a:t>
            </a:r>
          </a:p>
          <a:p>
            <a:r>
              <a:rPr lang="en-GB" dirty="0" smtClean="0"/>
              <a:t>Emergence of complex modern society with vivid social problems</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GB" dirty="0" smtClean="0"/>
              <a:t>In order to comprehend any subject, it is pertinent to look into the socio-cultural coordinates of its genesis and growth. It is a truism that the history of social life and its problems is as old as human being itself.</a:t>
            </a:r>
          </a:p>
          <a:p>
            <a:r>
              <a:rPr lang="en-GB" dirty="0" smtClean="0"/>
              <a:t> The origin of sociology is associated with the evolution of man. However the roots of sociological understanding go back to the ancient Greek and Roman literature. </a:t>
            </a:r>
          </a:p>
          <a:p>
            <a:r>
              <a:rPr lang="en-GB" dirty="0" smtClean="0"/>
              <a:t>But the systematic study of society emerged in the West. Besides, we do find references of law, the state and the society in Plato’s Republic (427-347 B.C) and in Aristotle’s Ethics and politics (348- 322 B.C.). Similarly, Roman philosopher Cicero’s book De </a:t>
            </a:r>
            <a:r>
              <a:rPr lang="en-GB" dirty="0" err="1" smtClean="0"/>
              <a:t>Officiis</a:t>
            </a:r>
            <a:r>
              <a:rPr lang="en-GB" dirty="0" smtClean="0"/>
              <a:t> (on justice) was a treasure of insights in philosophy, law, polities and sociology. St. Augustine’s De </a:t>
            </a:r>
            <a:r>
              <a:rPr lang="en-GB" dirty="0" err="1" smtClean="0"/>
              <a:t>civitate</a:t>
            </a:r>
            <a:r>
              <a:rPr lang="en-GB" dirty="0" smtClean="0"/>
              <a:t> Dei (345-430 A.D) deals with social concepts and questions.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GB" dirty="0" smtClean="0"/>
              <a:t>Later on significant works of subsequent ages like the summa theological and de regimen principium of Thomas Aquinas (1227-1274) De </a:t>
            </a:r>
            <a:r>
              <a:rPr lang="en-GB" dirty="0" err="1" smtClean="0"/>
              <a:t>Monarchia</a:t>
            </a:r>
            <a:r>
              <a:rPr lang="en-GB" dirty="0" smtClean="0"/>
              <a:t> of Dante (1265-1321) deals with social concepts and questions of their time.</a:t>
            </a:r>
          </a:p>
          <a:p>
            <a:r>
              <a:rPr lang="en-GB" dirty="0" smtClean="0"/>
              <a:t> In the modern periods, there appeared some writers who treated problems of life and society on a more realistic level. No clear cut distinction was made between state and society until the 16th century. </a:t>
            </a:r>
          </a:p>
          <a:p>
            <a:r>
              <a:rPr lang="en-GB" dirty="0" smtClean="0"/>
              <a:t>Machiavelli in his famous work “The prince” made an objective discussion on state and statecraft. Another notable author of this period was Sir Thomas Moore (1477-1535) who, in his book “Utopia” published in 1515, dealt with day to day social problems. Scholars like Thomas </a:t>
            </a:r>
            <a:r>
              <a:rPr lang="en-GB" dirty="0" err="1" smtClean="0"/>
              <a:t>Campanella</a:t>
            </a:r>
            <a:r>
              <a:rPr lang="en-GB" dirty="0" smtClean="0"/>
              <a:t> (1568-1639) in his “City of the Sun” Sir Francis Bacon in his “New Atlantis” (1561-1628) and James Harrington in his “The common wealth of Nations” made discussion on what real life ought to be.</a:t>
            </a:r>
          </a:p>
          <a:p>
            <a:r>
              <a:rPr lang="en-GB" dirty="0" smtClean="0"/>
              <a:t> Similarly, famous Italian writer </a:t>
            </a:r>
            <a:r>
              <a:rPr lang="en-GB" dirty="0" err="1" smtClean="0"/>
              <a:t>Vico</a:t>
            </a:r>
            <a:r>
              <a:rPr lang="en-GB" dirty="0" smtClean="0"/>
              <a:t> and French scholar Montesquieu gives stress on scientific investigation of social phenomenon. In his </a:t>
            </a:r>
            <a:r>
              <a:rPr lang="en-GB" dirty="0" err="1" smtClean="0"/>
              <a:t>book”The</a:t>
            </a:r>
            <a:r>
              <a:rPr lang="en-GB" dirty="0" smtClean="0"/>
              <a:t> New Science” </a:t>
            </a:r>
            <a:r>
              <a:rPr lang="en-GB" dirty="0" err="1" smtClean="0"/>
              <a:t>Vico</a:t>
            </a:r>
            <a:r>
              <a:rPr lang="en-GB" dirty="0" smtClean="0"/>
              <a:t> opined that society was subject to definite laws which could be observed through objective observation</a:t>
            </a:r>
          </a:p>
          <a:p>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GB" dirty="0" smtClean="0"/>
              <a:t>Montesquieu in his famous work “The Spirit of Laws” had analysed the role of external factors in life of human societies French scholar Saint Simon tried to develop a new science which would study social life like physics studies the physical world. </a:t>
            </a:r>
          </a:p>
          <a:p>
            <a:pPr algn="just"/>
            <a:r>
              <a:rPr lang="en-GB" dirty="0" smtClean="0"/>
              <a:t>But the origin of sociology is attributed to the numerous developments in the 18th and 19th century especially the Industrial revolution and the French revolution. </a:t>
            </a:r>
          </a:p>
          <a:p>
            <a:pPr algn="just"/>
            <a:r>
              <a:rPr lang="en-GB" dirty="0" smtClean="0"/>
              <a:t>These two epoch-making events changed the entire history of human society. It resulted in metamorphic changes in the realm of economy, polity, culture and religiosity of mankind. </a:t>
            </a:r>
          </a:p>
          <a:p>
            <a:pPr algn="just"/>
            <a:r>
              <a:rPr lang="en-GB" dirty="0" smtClean="0"/>
              <a:t>This altered reality attracted the attention of the scholars like Saint Simon, </a:t>
            </a:r>
            <a:r>
              <a:rPr lang="en-GB" dirty="0" err="1" smtClean="0"/>
              <a:t>Auguste</a:t>
            </a:r>
            <a:r>
              <a:rPr lang="en-GB" dirty="0" smtClean="0"/>
              <a:t> Comte and others. They attempted to explain this social transition thereby envisioning their ideas on social reconstruction.</a:t>
            </a:r>
          </a:p>
          <a:p>
            <a:pPr algn="just"/>
            <a:r>
              <a:rPr lang="en-GB" dirty="0" smtClean="0"/>
              <a:t> Sociology owes its birth to this intellectual endeavour. Comte is rightly called as the founder of sociology because he coined the term and also its theme and methodology. Study of the social institutions was special significance for him. In his famous work “Positive Philosophy”, Comte pointed out the need for the creation of a distinct science of society which he first called “social physics” and later “sociology” that showed concern for analysis and explanation of social phenomena.</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Sociological imagination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 term ‘ sociological imagination’ at first was coined by the American sociologist C. Wright Mills.</a:t>
            </a:r>
          </a:p>
          <a:p>
            <a:r>
              <a:rPr lang="en-GB" dirty="0" smtClean="0"/>
              <a:t> C. Wright Mills (1959) defined sociological imagination as "the awareness of the relationship between personal experience and the wider society“. </a:t>
            </a:r>
          </a:p>
          <a:p>
            <a:r>
              <a:rPr lang="en-GB" dirty="0" smtClean="0"/>
              <a:t>The application of imaginative thought to the asking and answering of sociological questions like why and how? It requires scientific methods , Methodologies, approaches and typologies to see the issues critically. </a:t>
            </a:r>
          </a:p>
          <a:p>
            <a:r>
              <a:rPr lang="en-GB" dirty="0" smtClean="0"/>
              <a:t>What are the triggering factors to produce such effects? What makes it happen? Under this imagination ,causal factors are sought out rigorously.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000792"/>
          </a:xfrm>
        </p:spPr>
        <p:txBody>
          <a:bodyPr>
            <a:normAutofit fontScale="85000" lnSpcReduction="20000"/>
          </a:bodyPr>
          <a:lstStyle/>
          <a:p>
            <a:pPr algn="just"/>
            <a:r>
              <a:rPr lang="en-GB" dirty="0" smtClean="0">
                <a:solidFill>
                  <a:srgbClr val="00B0F0"/>
                </a:solidFill>
              </a:rPr>
              <a:t>Sociology came into extends only in the middle of the 19</a:t>
            </a:r>
            <a:r>
              <a:rPr lang="en-GB" baseline="30000" dirty="0" smtClean="0">
                <a:solidFill>
                  <a:srgbClr val="00B0F0"/>
                </a:solidFill>
              </a:rPr>
              <a:t>th</a:t>
            </a:r>
            <a:r>
              <a:rPr lang="en-GB" dirty="0" smtClean="0">
                <a:solidFill>
                  <a:srgbClr val="00B0F0"/>
                </a:solidFill>
              </a:rPr>
              <a:t> century in Europe.</a:t>
            </a:r>
          </a:p>
          <a:p>
            <a:pPr algn="just"/>
            <a:r>
              <a:rPr lang="en-GB" dirty="0" smtClean="0">
                <a:solidFill>
                  <a:srgbClr val="00B0F0"/>
                </a:solidFill>
              </a:rPr>
              <a:t> French philosopher 'August Comte‘ in 1838 A.D. As the separate social science. </a:t>
            </a:r>
          </a:p>
          <a:p>
            <a:pPr algn="just"/>
            <a:r>
              <a:rPr lang="en-GB" dirty="0" smtClean="0">
                <a:solidFill>
                  <a:srgbClr val="00B0F0"/>
                </a:solidFill>
              </a:rPr>
              <a:t>That is way August Comte is known as the father of sociology.</a:t>
            </a:r>
          </a:p>
          <a:p>
            <a:pPr algn="just"/>
            <a:r>
              <a:rPr lang="en-GB" dirty="0" smtClean="0">
                <a:solidFill>
                  <a:srgbClr val="00B0F0"/>
                </a:solidFill>
              </a:rPr>
              <a:t>Sociology is one but major and broader subject of social science.</a:t>
            </a:r>
          </a:p>
          <a:p>
            <a:pPr algn="just">
              <a:buNone/>
            </a:pPr>
            <a:endParaRPr lang="en-GB" dirty="0" smtClean="0">
              <a:solidFill>
                <a:srgbClr val="00B0F0"/>
              </a:solidFill>
            </a:endParaRPr>
          </a:p>
          <a:p>
            <a:pPr algn="just"/>
            <a:r>
              <a:rPr lang="en-US" dirty="0" smtClean="0">
                <a:solidFill>
                  <a:srgbClr val="00B0F0"/>
                </a:solidFill>
              </a:rPr>
              <a:t>Before the middle of the 19</a:t>
            </a:r>
            <a:r>
              <a:rPr lang="en-US" baseline="30000" dirty="0" smtClean="0">
                <a:solidFill>
                  <a:srgbClr val="00B0F0"/>
                </a:solidFill>
              </a:rPr>
              <a:t>th</a:t>
            </a:r>
            <a:r>
              <a:rPr lang="en-US" dirty="0" smtClean="0">
                <a:solidFill>
                  <a:srgbClr val="00B0F0"/>
                </a:solidFill>
              </a:rPr>
              <a:t> century all social activities were related to religion and described in accordance to religion.</a:t>
            </a:r>
          </a:p>
          <a:p>
            <a:pPr algn="just"/>
            <a:r>
              <a:rPr lang="en-US" dirty="0" smtClean="0">
                <a:solidFill>
                  <a:srgbClr val="00B0F0"/>
                </a:solidFill>
              </a:rPr>
              <a:t> it continued up to 1800.After the establishment of 'age of Enlightenment' in Europe social topics started to explain in relation to through and logic.</a:t>
            </a:r>
            <a:endParaRPr lang="en-GB" i="1" dirty="0" smtClean="0">
              <a:solidFill>
                <a:srgbClr val="00B0F0"/>
              </a:solidFill>
            </a:endParaRP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GB" dirty="0" smtClean="0"/>
              <a:t>Social imagination helps to perceive the social reality through ‘in’ and ‘out’ or multi-sited social productions.</a:t>
            </a:r>
          </a:p>
          <a:p>
            <a:pPr>
              <a:buNone/>
            </a:pPr>
            <a:r>
              <a:rPr lang="en-GB" dirty="0" smtClean="0"/>
              <a:t>		Sociological imagination can be considered as a quality of mind mediated through rationality, causal explanations and scientific thoughts that understand the interplay of the individual and society, social structure, changes and system as a whole.</a:t>
            </a:r>
          </a:p>
          <a:p>
            <a:pPr lvl="1">
              <a:buNone/>
            </a:pPr>
            <a:r>
              <a:rPr lang="en-GB" dirty="0" smtClean="0"/>
              <a:t>Sociological imagination is an academic capacity to shift from one perspective to another in order to make our argument more persuasive, more rational, more contemplative and reliable.</a:t>
            </a:r>
          </a:p>
          <a:p>
            <a:pPr lvl="1">
              <a:buNone/>
            </a:pPr>
            <a:r>
              <a:rPr lang="en-GB" dirty="0" smtClean="0"/>
              <a:t>Sociological imagination, a person must be able to pull away from the situation and think from and alternative point of view independently by being value free.</a:t>
            </a:r>
          </a:p>
          <a:p>
            <a:pPr lvl="1">
              <a:buNone/>
            </a:pPr>
            <a:r>
              <a:rPr lang="en-GB" dirty="0" smtClean="0"/>
              <a:t>Social imagination for better understanding the larger historical scene in terms of  its meaning for the inner self and external career of a variety of individuals. </a:t>
            </a:r>
          </a:p>
          <a:p>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Unit 2</a:t>
            </a:r>
            <a:endParaRPr lang="en-GB" dirty="0"/>
          </a:p>
        </p:txBody>
      </p:sp>
      <p:sp>
        <p:nvSpPr>
          <p:cNvPr id="3" name="Content Placeholder 2"/>
          <p:cNvSpPr>
            <a:spLocks noGrp="1"/>
          </p:cNvSpPr>
          <p:nvPr>
            <p:ph idx="1"/>
          </p:nvPr>
        </p:nvSpPr>
        <p:spPr/>
        <p:txBody>
          <a:bodyPr>
            <a:normAutofit fontScale="92500" lnSpcReduction="10000"/>
          </a:bodyPr>
          <a:lstStyle/>
          <a:p>
            <a:pPr algn="ctr">
              <a:buNone/>
            </a:pPr>
            <a:r>
              <a:rPr lang="en-GB" sz="5200" dirty="0" smtClean="0">
                <a:solidFill>
                  <a:srgbClr val="FF0000"/>
                </a:solidFill>
              </a:rPr>
              <a:t>Organizing social Life </a:t>
            </a:r>
          </a:p>
          <a:p>
            <a:pPr>
              <a:buNone/>
            </a:pPr>
            <a:r>
              <a:rPr lang="en-GB" smtClean="0"/>
              <a:t>    Society:</a:t>
            </a:r>
            <a:endParaRPr lang="en-GB" dirty="0" smtClean="0"/>
          </a:p>
          <a:p>
            <a:r>
              <a:rPr lang="en-GB" dirty="0" smtClean="0"/>
              <a:t>Population size and distribution , </a:t>
            </a:r>
          </a:p>
          <a:p>
            <a:r>
              <a:rPr lang="en-GB" dirty="0" smtClean="0"/>
              <a:t>Culture </a:t>
            </a:r>
          </a:p>
          <a:p>
            <a:r>
              <a:rPr lang="en-GB" dirty="0" smtClean="0"/>
              <a:t>Community </a:t>
            </a:r>
          </a:p>
          <a:p>
            <a:r>
              <a:rPr lang="en-GB" dirty="0" smtClean="0"/>
              <a:t>Norms and values </a:t>
            </a:r>
          </a:p>
          <a:p>
            <a:r>
              <a:rPr lang="en-GB" dirty="0" smtClean="0"/>
              <a:t>Status and role, </a:t>
            </a:r>
          </a:p>
          <a:p>
            <a:pPr>
              <a:buNone/>
            </a:pPr>
            <a:r>
              <a:rPr lang="en-GB" dirty="0" smtClean="0"/>
              <a:t>    Institutions: Marriage, Family, kinship and groups</a:t>
            </a:r>
          </a:p>
          <a:p>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2">
                    <a:lumMod val="60000"/>
                    <a:lumOff val="40000"/>
                  </a:schemeClr>
                </a:solidFill>
              </a:rPr>
              <a:t>Society</a:t>
            </a:r>
            <a:endParaRPr lang="en-GB" dirty="0">
              <a:solidFill>
                <a:schemeClr val="tx2">
                  <a:lumMod val="60000"/>
                  <a:lumOff val="40000"/>
                </a:schemeClr>
              </a:solidFill>
            </a:endParaRPr>
          </a:p>
        </p:txBody>
      </p:sp>
      <p:sp>
        <p:nvSpPr>
          <p:cNvPr id="3" name="Content Placeholder 2"/>
          <p:cNvSpPr>
            <a:spLocks noGrp="1"/>
          </p:cNvSpPr>
          <p:nvPr>
            <p:ph idx="1"/>
          </p:nvPr>
        </p:nvSpPr>
        <p:spPr>
          <a:xfrm>
            <a:off x="428596" y="1571612"/>
            <a:ext cx="8229600" cy="4525963"/>
          </a:xfrm>
        </p:spPr>
        <p:txBody>
          <a:bodyPr>
            <a:normAutofit fontScale="55000" lnSpcReduction="20000"/>
          </a:bodyPr>
          <a:lstStyle/>
          <a:p>
            <a:pPr algn="just"/>
            <a:r>
              <a:rPr lang="en-GB" dirty="0" smtClean="0"/>
              <a:t>Simply understanding, society is the web of relationships. It is characterized by heterogeneity in terms of caste, class ethnicity, religious beliefs, mode of production and with diverse social relationships. It is a collection of individuals united by certain relations interaction. It is the union of complex organizational entities. Complex pattern of the norms of interaction are institutionalized in order to meet the socio-cultural as well as bio-psychological requirements. </a:t>
            </a:r>
          </a:p>
          <a:p>
            <a:pPr algn="just"/>
            <a:r>
              <a:rPr lang="en-GB" dirty="0" smtClean="0"/>
              <a:t>It is the complex of organized associations and institutions within the community. It is the union on formal and informal relations in which associating individuals are bound together to follow.</a:t>
            </a:r>
          </a:p>
          <a:p>
            <a:pPr algn="just"/>
            <a:r>
              <a:rPr lang="en-GB" dirty="0" smtClean="0"/>
              <a:t>The word society is derived from Latin word ‘</a:t>
            </a:r>
            <a:r>
              <a:rPr lang="en-GB" dirty="0" err="1" smtClean="0"/>
              <a:t>Socius</a:t>
            </a:r>
            <a:r>
              <a:rPr lang="en-GB" dirty="0" smtClean="0"/>
              <a:t>’ in English which means companionship of friendship. Thus, etymologically society means the gathering or collection of individuals with the feeling of friendship and co-operation . </a:t>
            </a:r>
          </a:p>
          <a:p>
            <a:pPr algn="just"/>
            <a:r>
              <a:rPr lang="en-GB" dirty="0" smtClean="0">
                <a:solidFill>
                  <a:srgbClr val="FF0000"/>
                </a:solidFill>
              </a:rPr>
              <a:t>Definition of sociology </a:t>
            </a:r>
          </a:p>
          <a:p>
            <a:pPr algn="just"/>
            <a:r>
              <a:rPr lang="en-GB" dirty="0" err="1" smtClean="0">
                <a:solidFill>
                  <a:srgbClr val="FF0000"/>
                </a:solidFill>
              </a:rPr>
              <a:t>Morries</a:t>
            </a:r>
            <a:r>
              <a:rPr lang="en-GB" dirty="0" smtClean="0">
                <a:solidFill>
                  <a:srgbClr val="FF0000"/>
                </a:solidFill>
              </a:rPr>
              <a:t> Ginsberg – “ A society is a collection of individual united  by certain relation or more of attitude which make them off from others who do not enter into these relations  or who differ from them in attitude.”</a:t>
            </a:r>
          </a:p>
          <a:p>
            <a:pPr algn="just"/>
            <a:r>
              <a:rPr lang="en-GB" dirty="0" err="1" smtClean="0">
                <a:solidFill>
                  <a:srgbClr val="FF0000"/>
                </a:solidFill>
              </a:rPr>
              <a:t>Maciver</a:t>
            </a:r>
            <a:r>
              <a:rPr lang="en-GB" dirty="0" smtClean="0">
                <a:solidFill>
                  <a:srgbClr val="FF0000"/>
                </a:solidFill>
              </a:rPr>
              <a:t>- “ society is a web of social relationship.”</a:t>
            </a:r>
          </a:p>
          <a:p>
            <a:pPr algn="just"/>
            <a:r>
              <a:rPr lang="en-GB" dirty="0" smtClean="0">
                <a:solidFill>
                  <a:srgbClr val="FF0000"/>
                </a:solidFill>
              </a:rPr>
              <a:t>Parsons – “Society is the complex  of the relations of man to his follows.</a:t>
            </a:r>
          </a:p>
          <a:p>
            <a:pPr algn="just">
              <a:buNone/>
            </a:pPr>
            <a:endParaRPr lang="en-GB" dirty="0" smtClean="0">
              <a:solidFill>
                <a:srgbClr val="FF0000"/>
              </a:solidFill>
            </a:endParaRPr>
          </a:p>
          <a:p>
            <a:pPr algn="just">
              <a:buNone/>
            </a:pPr>
            <a:endParaRPr lang="en-GB" dirty="0" smtClean="0">
              <a:solidFill>
                <a:srgbClr val="FF0000"/>
              </a:solidFill>
            </a:endParaRPr>
          </a:p>
          <a:p>
            <a:pPr algn="just"/>
            <a:endParaRPr lang="en-GB" dirty="0" smtClean="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buNone/>
            </a:pPr>
            <a:r>
              <a:rPr lang="en-GB" dirty="0" smtClean="0">
                <a:solidFill>
                  <a:srgbClr val="FF0000"/>
                </a:solidFill>
              </a:rPr>
              <a:t>Characteristic of  society </a:t>
            </a:r>
          </a:p>
          <a:p>
            <a:pPr algn="just">
              <a:buNone/>
            </a:pPr>
            <a:r>
              <a:rPr lang="en-GB" dirty="0" smtClean="0">
                <a:solidFill>
                  <a:srgbClr val="FF0000"/>
                </a:solidFill>
              </a:rPr>
              <a:t>     1.Society is the collection of individuals . </a:t>
            </a:r>
          </a:p>
          <a:p>
            <a:pPr algn="just">
              <a:buNone/>
            </a:pPr>
            <a:r>
              <a:rPr lang="en-GB" dirty="0" smtClean="0">
                <a:solidFill>
                  <a:srgbClr val="FF0000"/>
                </a:solidFill>
              </a:rPr>
              <a:t>	2. Society is Dynamic </a:t>
            </a:r>
          </a:p>
          <a:p>
            <a:pPr algn="just">
              <a:buNone/>
            </a:pPr>
            <a:r>
              <a:rPr lang="en-GB" dirty="0" smtClean="0">
                <a:solidFill>
                  <a:srgbClr val="FF0000"/>
                </a:solidFill>
              </a:rPr>
              <a:t>	3. There is interaction and mutual awareness</a:t>
            </a:r>
          </a:p>
          <a:p>
            <a:pPr algn="just">
              <a:buNone/>
            </a:pPr>
            <a:r>
              <a:rPr lang="en-GB" dirty="0" smtClean="0">
                <a:solidFill>
                  <a:srgbClr val="FF0000"/>
                </a:solidFill>
              </a:rPr>
              <a:t>	4.co-operation and division of labour</a:t>
            </a:r>
          </a:p>
          <a:p>
            <a:pPr algn="just">
              <a:buNone/>
            </a:pPr>
            <a:r>
              <a:rPr lang="en-GB" dirty="0" smtClean="0">
                <a:solidFill>
                  <a:srgbClr val="FF0000"/>
                </a:solidFill>
              </a:rPr>
              <a:t>	5. Interdependency </a:t>
            </a:r>
          </a:p>
          <a:p>
            <a:pPr algn="just">
              <a:buNone/>
            </a:pPr>
            <a:r>
              <a:rPr lang="en-GB" dirty="0" smtClean="0">
                <a:solidFill>
                  <a:srgbClr val="FF0000"/>
                </a:solidFill>
              </a:rPr>
              <a:t>	6 social control </a:t>
            </a:r>
          </a:p>
          <a:p>
            <a:pPr algn="just">
              <a:buNone/>
            </a:pPr>
            <a:r>
              <a:rPr lang="en-GB" dirty="0" smtClean="0">
                <a:solidFill>
                  <a:srgbClr val="FF0000"/>
                </a:solidFill>
              </a:rPr>
              <a:t>	7.Each society has its Own Culture and Controlling Mechanism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society</a:t>
            </a:r>
            <a:endParaRPr lang="en-GB" dirty="0"/>
          </a:p>
        </p:txBody>
      </p:sp>
      <p:sp>
        <p:nvSpPr>
          <p:cNvPr id="3" name="Content Placeholder 2"/>
          <p:cNvSpPr>
            <a:spLocks noGrp="1"/>
          </p:cNvSpPr>
          <p:nvPr>
            <p:ph idx="1"/>
          </p:nvPr>
        </p:nvSpPr>
        <p:spPr/>
        <p:txBody>
          <a:bodyPr/>
          <a:lstStyle/>
          <a:p>
            <a:r>
              <a:rPr lang="en-GB" dirty="0" smtClean="0"/>
              <a:t>1  Hunting and gathering society</a:t>
            </a:r>
          </a:p>
          <a:p>
            <a:r>
              <a:rPr lang="en-GB" dirty="0" smtClean="0"/>
              <a:t>2 Pastoral society  / animal husbandry society</a:t>
            </a:r>
          </a:p>
          <a:p>
            <a:r>
              <a:rPr lang="en-GB" dirty="0" smtClean="0"/>
              <a:t>3 Agriculture society</a:t>
            </a:r>
          </a:p>
          <a:p>
            <a:r>
              <a:rPr lang="en-GB" dirty="0" smtClean="0"/>
              <a:t>4 Industrial society </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Hunting  and gathering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It was the first types of human society where the people used to go for hunting and gathering in search of food in the jungle. </a:t>
            </a:r>
          </a:p>
          <a:p>
            <a:r>
              <a:rPr lang="en-GB" dirty="0" smtClean="0"/>
              <a:t>Different tribal of the world </a:t>
            </a:r>
            <a:r>
              <a:rPr lang="en-GB" dirty="0" err="1" smtClean="0"/>
              <a:t>Lotaka</a:t>
            </a:r>
            <a:r>
              <a:rPr lang="en-GB" dirty="0" smtClean="0"/>
              <a:t>, </a:t>
            </a:r>
            <a:r>
              <a:rPr lang="en-GB" dirty="0" err="1" smtClean="0"/>
              <a:t>Haida</a:t>
            </a:r>
            <a:r>
              <a:rPr lang="en-GB" dirty="0" smtClean="0"/>
              <a:t>, bush man, </a:t>
            </a:r>
            <a:r>
              <a:rPr lang="en-GB" dirty="0" err="1" smtClean="0"/>
              <a:t>Tsembaga</a:t>
            </a:r>
            <a:r>
              <a:rPr lang="en-GB" dirty="0" smtClean="0"/>
              <a:t> etc are still adopting hunting and gathering mode of production for survival. </a:t>
            </a:r>
          </a:p>
          <a:p>
            <a:r>
              <a:rPr lang="en-GB" dirty="0" err="1" smtClean="0"/>
              <a:t>Raute</a:t>
            </a:r>
            <a:r>
              <a:rPr lang="en-GB" dirty="0" smtClean="0"/>
              <a:t> of Nepal is also an example of hunting group. </a:t>
            </a:r>
          </a:p>
          <a:p>
            <a:r>
              <a:rPr lang="en-GB" dirty="0" smtClean="0"/>
              <a:t>Common language, sense of unity, primary social relationship, common Name , etc. are common features of tribal society. </a:t>
            </a:r>
          </a:p>
          <a:p>
            <a:endParaRPr lang="en-GB"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Pastoral society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 </a:t>
            </a:r>
            <a:r>
              <a:rPr lang="en-GB" b="1" dirty="0" smtClean="0"/>
              <a:t>pastoral society</a:t>
            </a:r>
            <a:r>
              <a:rPr lang="en-GB" dirty="0" smtClean="0"/>
              <a:t> is a nomadic group of people who travel with a herd of domesticated animals, which they rely on for food. The word 'pastoral' comes from the Latin root word </a:t>
            </a:r>
            <a:r>
              <a:rPr lang="en-GB" i="1" dirty="0" smtClean="0"/>
              <a:t>pastor</a:t>
            </a:r>
            <a:r>
              <a:rPr lang="en-GB" dirty="0" smtClean="0"/>
              <a:t>, which means 'shepherd.' Someone living in a pastoral society is called a pastoralist.</a:t>
            </a:r>
          </a:p>
          <a:p>
            <a:r>
              <a:rPr lang="en-GB" dirty="0" smtClean="0"/>
              <a:t>Desert areas or northern climates where it's difficult to grow crops are where pastoral societies have been in existence for hundreds of years, and they were formed as a means of supporting life. Since they couldn't grow crops to help them survive, they relied on the meat and dairy from their herds. The types of livestock used in pastoral societies are all herding herbivores, such as sheep, buffalo, camels, reindeer, goats, or cattle.</a:t>
            </a:r>
            <a:endParaRPr lang="en-GB"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Agriculture society </a:t>
            </a:r>
            <a:endParaRPr lang="en-GB" dirty="0"/>
          </a:p>
        </p:txBody>
      </p:sp>
      <p:sp>
        <p:nvSpPr>
          <p:cNvPr id="3" name="Content Placeholder 2"/>
          <p:cNvSpPr>
            <a:spLocks noGrp="1"/>
          </p:cNvSpPr>
          <p:nvPr>
            <p:ph idx="1"/>
          </p:nvPr>
        </p:nvSpPr>
        <p:spPr/>
        <p:txBody>
          <a:bodyPr>
            <a:normAutofit fontScale="92500" lnSpcReduction="10000"/>
          </a:bodyPr>
          <a:lstStyle/>
          <a:p>
            <a:endParaRPr lang="en-GB" dirty="0" smtClean="0"/>
          </a:p>
          <a:p>
            <a:r>
              <a:rPr lang="en-GB" dirty="0" smtClean="0"/>
              <a:t>Agriculture society does practise land as a mode of production. Land is the main source of income from where the people produce agricultural crops. Occupational structure, forms of land ownership, village community system, of labour, informal social control are some salient feature of agricultural society. </a:t>
            </a:r>
          </a:p>
          <a:p>
            <a:r>
              <a:rPr lang="en-GB" dirty="0" smtClean="0"/>
              <a:t>One third of our population is practicing agriculture with animal husbandry. </a:t>
            </a:r>
          </a:p>
          <a:p>
            <a:pPr>
              <a:buNone/>
            </a:pPr>
            <a:endParaRPr lang="en-GB"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Industrial society </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Industrial society is developed with the industrial development in the 18</a:t>
            </a:r>
            <a:r>
              <a:rPr lang="en-GB" baseline="30000" dirty="0" smtClean="0"/>
              <a:t>th</a:t>
            </a:r>
            <a:r>
              <a:rPr lang="en-GB" dirty="0" smtClean="0"/>
              <a:t> century. This society is developed after the modern agricultural society and feudal mode of production. </a:t>
            </a:r>
          </a:p>
          <a:p>
            <a:endParaRPr lang="en-GB" dirty="0" smtClean="0"/>
          </a:p>
          <a:p>
            <a:r>
              <a:rPr lang="en-GB" dirty="0" smtClean="0"/>
              <a:t>After society entered into the industrialization process it began to experience different social, cultural, political and economic changes. </a:t>
            </a:r>
          </a:p>
          <a:p>
            <a:r>
              <a:rPr lang="en-GB" dirty="0" smtClean="0"/>
              <a:t>Industrial society developed the materialist thinking on people, traditional production systems are replaced, nuclear families are developed, Industrial labourers increased  and the notion of urbanization, Privatization and freedom emerged. </a:t>
            </a:r>
            <a:endParaRPr lang="en-GB"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fontAlgn="base"/>
            <a:r>
              <a:rPr lang="en-GB" dirty="0" smtClean="0"/>
              <a:t>An Industrial society is one in which technologies of mass production are used to make vast amounts of goods in factories, and in which this is the dominant mode of production and organizer of social life.</a:t>
            </a:r>
          </a:p>
          <a:p>
            <a:pPr fontAlgn="base"/>
            <a:r>
              <a:rPr lang="en-GB" dirty="0" smtClean="0"/>
              <a:t>This means that a true industrial society not only features mass factory production but also has a particular social structure designed to support such operations. Such a society is typically organized hierarchically by class and features a rigid division of labour among workers and factory owners.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215082"/>
          </a:xfrm>
          <a:solidFill>
            <a:schemeClr val="accent6">
              <a:lumMod val="40000"/>
              <a:lumOff val="60000"/>
            </a:schemeClr>
          </a:solidFill>
        </p:spPr>
        <p:txBody>
          <a:bodyPr>
            <a:normAutofit fontScale="70000" lnSpcReduction="20000"/>
          </a:bodyPr>
          <a:lstStyle/>
          <a:p>
            <a:r>
              <a:rPr lang="en-GB" smtClean="0"/>
              <a:t>August </a:t>
            </a:r>
            <a:r>
              <a:rPr lang="en-GB" dirty="0" err="1" smtClean="0"/>
              <a:t>C</a:t>
            </a:r>
            <a:r>
              <a:rPr lang="en-GB" smtClean="0"/>
              <a:t>omte </a:t>
            </a:r>
            <a:r>
              <a:rPr lang="en-GB" dirty="0" smtClean="0"/>
              <a:t>coined the term sociology and started its teaching in France then after other sociologist Emile Durkheim , Herbert Spencer, Max Weber  extend the study and scope of sociology. So, this four sociologist are known as four founding father of sociology. </a:t>
            </a:r>
          </a:p>
          <a:p>
            <a:endParaRPr lang="en-GB" dirty="0" smtClean="0"/>
          </a:p>
          <a:p>
            <a:r>
              <a:rPr lang="en-GB" dirty="0" smtClean="0"/>
              <a:t>Sociology as a social science discipline does the experiment is society.</a:t>
            </a:r>
          </a:p>
          <a:p>
            <a:r>
              <a:rPr lang="en-GB" dirty="0" smtClean="0"/>
              <a:t> Society  is our laboratory where the researcher tests his hypothesis.</a:t>
            </a:r>
          </a:p>
          <a:p>
            <a:r>
              <a:rPr lang="en-GB" dirty="0" smtClean="0"/>
              <a:t> It requires cooked facts for scientific interpretation . For primary data, researcher goes to the field, generates the data by applying different tools and techniques like social survey, case studies, observation, interview, questionnaire technique and focused group discussion method. </a:t>
            </a:r>
          </a:p>
          <a:p>
            <a:endParaRPr lang="en-GB" dirty="0" smtClean="0"/>
          </a:p>
          <a:p>
            <a:pPr algn="just"/>
            <a:r>
              <a:rPr lang="en-GB" dirty="0" smtClean="0"/>
              <a:t>Likewise, teaching of sociology started in united states in 1876,in France 1889, in England in 1907 and India started in 1919.</a:t>
            </a:r>
          </a:p>
          <a:p>
            <a:pPr algn="just"/>
            <a:r>
              <a:rPr lang="en-GB" dirty="0" smtClean="0"/>
              <a:t> In Nepal, the department of sociology/Anthropology was established in 1981 under the chairman of </a:t>
            </a:r>
            <a:r>
              <a:rPr lang="en-GB" dirty="0" err="1" smtClean="0"/>
              <a:t>Chaitanya</a:t>
            </a:r>
            <a:r>
              <a:rPr lang="en-GB" dirty="0" smtClean="0"/>
              <a:t> </a:t>
            </a:r>
            <a:r>
              <a:rPr lang="en-GB" dirty="0" err="1" smtClean="0"/>
              <a:t>Mishra</a:t>
            </a:r>
            <a:r>
              <a:rPr lang="en-GB" dirty="0" smtClean="0"/>
              <a:t> at </a:t>
            </a:r>
            <a:r>
              <a:rPr lang="en-GB" dirty="0" err="1" smtClean="0"/>
              <a:t>Tribhuwan</a:t>
            </a:r>
            <a:r>
              <a:rPr lang="en-GB" dirty="0" smtClean="0"/>
              <a:t> University, </a:t>
            </a:r>
            <a:r>
              <a:rPr lang="en-GB" dirty="0" err="1" smtClean="0"/>
              <a:t>Kirtipur</a:t>
            </a:r>
            <a:r>
              <a:rPr lang="en-GB" dirty="0" smtClean="0"/>
              <a: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92500" lnSpcReduction="10000"/>
          </a:bodyPr>
          <a:lstStyle/>
          <a:p>
            <a:pPr algn="just"/>
            <a:r>
              <a:rPr lang="en-GB" dirty="0" smtClean="0"/>
              <a:t>Trade, commerce, business, industries, open market policy competition, production, distribution, consumption and some silent feature of industrialization.</a:t>
            </a:r>
          </a:p>
          <a:p>
            <a:pPr algn="just">
              <a:buNone/>
            </a:pPr>
            <a:endParaRPr lang="en-GB" dirty="0" smtClean="0"/>
          </a:p>
          <a:p>
            <a:pPr algn="just">
              <a:buNone/>
            </a:pPr>
            <a:r>
              <a:rPr lang="en-GB" dirty="0" smtClean="0"/>
              <a:t>    On the other it also promoted the marginalization of people, communities and countries. Industrialization countries to globalization in which cultural, business, knowledge and ideas are also internationalized. </a:t>
            </a:r>
          </a:p>
          <a:p>
            <a:pPr algn="just"/>
            <a:r>
              <a:rPr lang="en-GB" dirty="0" smtClean="0"/>
              <a:t>Nepal is the country of hunting and gathering, Pastoral, agrarian and industrial society.</a:t>
            </a:r>
            <a:endParaRPr lang="en-GB"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Population size and distribution </a:t>
            </a:r>
            <a:endParaRPr lang="en-GB" dirty="0"/>
          </a:p>
        </p:txBody>
      </p:sp>
      <p:sp>
        <p:nvSpPr>
          <p:cNvPr id="3" name="Content Placeholder 2"/>
          <p:cNvSpPr>
            <a:spLocks noGrp="1"/>
          </p:cNvSpPr>
          <p:nvPr>
            <p:ph idx="1"/>
          </p:nvPr>
        </p:nvSpPr>
        <p:spPr/>
        <p:txBody>
          <a:bodyPr/>
          <a:lstStyle/>
          <a:p>
            <a:r>
              <a:rPr lang="en-GB" dirty="0" smtClean="0"/>
              <a:t>Population distribution of Nepal is not same . Majority of the people live in Teri, and urban areas. Due to infrastructural development, for educational and hospital facilities and income generating opportunities people are migrated from village to town and town to the city. Kathmandu, </a:t>
            </a:r>
            <a:r>
              <a:rPr lang="en-GB" dirty="0" err="1" smtClean="0"/>
              <a:t>Pokhara</a:t>
            </a:r>
            <a:r>
              <a:rPr lang="en-GB" dirty="0" smtClean="0"/>
              <a:t>, </a:t>
            </a:r>
            <a:r>
              <a:rPr lang="en-GB" dirty="0" err="1" smtClean="0"/>
              <a:t>Bharatpur</a:t>
            </a:r>
            <a:r>
              <a:rPr lang="en-GB" dirty="0" smtClean="0"/>
              <a:t>, </a:t>
            </a:r>
            <a:r>
              <a:rPr lang="en-GB" dirty="0" err="1" smtClean="0"/>
              <a:t>Biratnagar</a:t>
            </a:r>
            <a:r>
              <a:rPr lang="en-GB" dirty="0" smtClean="0"/>
              <a:t> and other cities are getting dense population in each and every year. </a:t>
            </a:r>
          </a:p>
          <a:p>
            <a:endParaRPr lang="en-GB"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Population size and distribution </a:t>
            </a:r>
            <a:endParaRPr lang="en-GB"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b="1" u="sng" dirty="0" smtClean="0">
                <a:hlinkClick r:id="rId2"/>
              </a:rPr>
              <a:t>Central Bureau of Statistics</a:t>
            </a:r>
            <a:r>
              <a:rPr lang="en-US" dirty="0" smtClean="0"/>
              <a:t>, on Monday ( 2012-11-26), released the final report of the 11th National Census 2068. The National Population and Housing Census is generally taken in every ten years marked total population of 2 </a:t>
            </a:r>
            <a:r>
              <a:rPr lang="en-US" dirty="0" err="1" smtClean="0"/>
              <a:t>crore</a:t>
            </a:r>
            <a:r>
              <a:rPr lang="en-US" dirty="0" smtClean="0"/>
              <a:t> 66 </a:t>
            </a:r>
            <a:r>
              <a:rPr lang="en-US" dirty="0" err="1" smtClean="0"/>
              <a:t>lakhs</a:t>
            </a:r>
            <a:r>
              <a:rPr lang="en-US" dirty="0" smtClean="0"/>
              <a:t> in the latest census with increment rate of 15%. The report unveiled by Prime Minister </a:t>
            </a:r>
            <a:r>
              <a:rPr lang="en-US" dirty="0" err="1" smtClean="0"/>
              <a:t>Baburam</a:t>
            </a:r>
            <a:r>
              <a:rPr lang="en-US" dirty="0" smtClean="0"/>
              <a:t> </a:t>
            </a:r>
            <a:r>
              <a:rPr lang="en-US" dirty="0" err="1" smtClean="0"/>
              <a:t>Bhattarai</a:t>
            </a:r>
            <a:r>
              <a:rPr lang="en-US" dirty="0" smtClean="0"/>
              <a:t> shows the population of the Nepal has grown by 1.35%, from the last census 2001. </a:t>
            </a:r>
            <a:endParaRPr lang="en-GB" dirty="0" smtClean="0"/>
          </a:p>
          <a:p>
            <a:r>
              <a:rPr lang="en-US" dirty="0" smtClean="0"/>
              <a:t> </a:t>
            </a:r>
            <a:endParaRPr lang="en-GB" dirty="0" smtClean="0"/>
          </a:p>
          <a:p>
            <a:r>
              <a:rPr lang="en-US" dirty="0" smtClean="0"/>
              <a:t>Some facts of </a:t>
            </a:r>
            <a:r>
              <a:rPr lang="en-US" smtClean="0"/>
              <a:t>the Report:2068(CBS)</a:t>
            </a:r>
            <a:r>
              <a:rPr lang="en-US" dirty="0" smtClean="0"/>
              <a:t/>
            </a:r>
            <a:br>
              <a:rPr lang="en-US" dirty="0" smtClean="0"/>
            </a:br>
            <a:r>
              <a:rPr lang="en-US" dirty="0" smtClean="0"/>
              <a:t/>
            </a:r>
            <a:br>
              <a:rPr lang="en-US" dirty="0" smtClean="0"/>
            </a:br>
            <a:r>
              <a:rPr lang="en-US" b="1" dirty="0" smtClean="0"/>
              <a:t>Total Population</a:t>
            </a:r>
            <a:r>
              <a:rPr lang="en-US" dirty="0" smtClean="0"/>
              <a:t>: 26494504</a:t>
            </a:r>
            <a:br>
              <a:rPr lang="en-US" dirty="0" smtClean="0"/>
            </a:br>
            <a:r>
              <a:rPr lang="en-US" dirty="0" smtClean="0"/>
              <a:t>Male-12849041 (48.50%)</a:t>
            </a:r>
            <a:br>
              <a:rPr lang="en-US" dirty="0" smtClean="0"/>
            </a:br>
            <a:r>
              <a:rPr lang="en-US" dirty="0" smtClean="0"/>
              <a:t>Female-13645463 (51.50%)</a:t>
            </a:r>
            <a:br>
              <a:rPr lang="en-US" dirty="0" smtClean="0"/>
            </a:br>
            <a:r>
              <a:rPr lang="en-US" dirty="0" smtClean="0"/>
              <a:t>Sex Ratio: 94.46</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Annual growth rate</a:t>
            </a:r>
            <a:r>
              <a:rPr lang="en-US" dirty="0" smtClean="0"/>
              <a:t>: 1.35</a:t>
            </a:r>
            <a:br>
              <a:rPr lang="en-US" dirty="0" smtClean="0"/>
            </a:br>
            <a:r>
              <a:rPr lang="en-US" dirty="0" smtClean="0"/>
              <a:t/>
            </a:r>
            <a:br>
              <a:rPr lang="en-US" dirty="0" smtClean="0"/>
            </a:br>
            <a:r>
              <a:rPr lang="en-US" b="1" dirty="0" smtClean="0"/>
              <a:t>Population Density</a:t>
            </a:r>
            <a:r>
              <a:rPr lang="en-US" dirty="0" smtClean="0"/>
              <a:t>: 180/Km.</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14"/>
            <a:ext cx="8229600" cy="5911873"/>
          </a:xfrm>
        </p:spPr>
        <p:txBody>
          <a:bodyPr>
            <a:normAutofit fontScale="55000" lnSpcReduction="20000"/>
          </a:bodyPr>
          <a:lstStyle/>
          <a:p>
            <a:r>
              <a:rPr lang="en-US" b="1" dirty="0" smtClean="0"/>
              <a:t>Urban population</a:t>
            </a:r>
            <a:r>
              <a:rPr lang="en-US" dirty="0" smtClean="0"/>
              <a:t>: 17.07</a:t>
            </a:r>
            <a:br>
              <a:rPr lang="en-US" dirty="0" smtClean="0"/>
            </a:br>
            <a:r>
              <a:rPr lang="en-US" b="1" dirty="0" smtClean="0"/>
              <a:t>Population in district</a:t>
            </a:r>
            <a:r>
              <a:rPr lang="en-US" dirty="0" smtClean="0"/>
              <a:t>:</a:t>
            </a:r>
            <a:endParaRPr lang="en-GB" dirty="0" smtClean="0"/>
          </a:p>
          <a:p>
            <a:r>
              <a:rPr lang="en-US" u="sng" dirty="0" smtClean="0"/>
              <a:t>Highest in Kathmandu</a:t>
            </a:r>
            <a:r>
              <a:rPr lang="en-US" dirty="0" smtClean="0"/>
              <a:t>: 1744240</a:t>
            </a:r>
            <a:br>
              <a:rPr lang="en-US" dirty="0" smtClean="0"/>
            </a:br>
            <a:r>
              <a:rPr lang="en-US" u="sng" dirty="0" err="1" smtClean="0"/>
              <a:t>Loeast</a:t>
            </a:r>
            <a:r>
              <a:rPr lang="en-US" u="sng" dirty="0" smtClean="0"/>
              <a:t> in </a:t>
            </a:r>
            <a:r>
              <a:rPr lang="en-US" u="sng" dirty="0" err="1" smtClean="0"/>
              <a:t>Manang</a:t>
            </a:r>
            <a:r>
              <a:rPr lang="en-US" dirty="0" smtClean="0"/>
              <a:t>: 6538</a:t>
            </a:r>
            <a:br>
              <a:rPr lang="en-US" dirty="0" smtClean="0"/>
            </a:br>
            <a:r>
              <a:rPr lang="en-US" dirty="0" smtClean="0"/>
              <a:t/>
            </a:r>
            <a:br>
              <a:rPr lang="en-US" dirty="0" smtClean="0"/>
            </a:br>
            <a:r>
              <a:rPr lang="en-US" b="1" dirty="0" smtClean="0"/>
              <a:t>Population by ecological belt</a:t>
            </a:r>
            <a:r>
              <a:rPr lang="en-US" dirty="0" smtClean="0"/>
              <a:t/>
            </a:r>
            <a:br>
              <a:rPr lang="en-US" dirty="0" smtClean="0"/>
            </a:br>
            <a:r>
              <a:rPr lang="en-US" u="sng" dirty="0" err="1" smtClean="0"/>
              <a:t>Terai</a:t>
            </a:r>
            <a:r>
              <a:rPr lang="en-US" dirty="0" smtClean="0"/>
              <a:t>: 13318705 (50.27%)</a:t>
            </a:r>
            <a:br>
              <a:rPr lang="en-US" dirty="0" smtClean="0"/>
            </a:br>
            <a:r>
              <a:rPr lang="en-US" u="sng" dirty="0" smtClean="0"/>
              <a:t>Hilly</a:t>
            </a:r>
            <a:r>
              <a:rPr lang="en-US" dirty="0" smtClean="0"/>
              <a:t>: 11394007 (43.01%)</a:t>
            </a:r>
            <a:br>
              <a:rPr lang="en-US" dirty="0" smtClean="0"/>
            </a:br>
            <a:r>
              <a:rPr lang="en-US" u="sng" dirty="0" err="1" smtClean="0"/>
              <a:t>Himal</a:t>
            </a:r>
            <a:r>
              <a:rPr lang="en-US" dirty="0" smtClean="0"/>
              <a:t>: 1781492 (6.73%)</a:t>
            </a:r>
          </a:p>
          <a:p>
            <a:r>
              <a:rPr lang="en-US" dirty="0" smtClean="0"/>
              <a:t/>
            </a:r>
            <a:br>
              <a:rPr lang="en-US" dirty="0" smtClean="0"/>
            </a:br>
            <a:r>
              <a:rPr lang="en-US" dirty="0" smtClean="0"/>
              <a:t/>
            </a:r>
            <a:br>
              <a:rPr lang="en-US" dirty="0" smtClean="0"/>
            </a:br>
            <a:r>
              <a:rPr lang="en-US" b="1" dirty="0" smtClean="0"/>
              <a:t>Caste/ethnicity</a:t>
            </a:r>
            <a:r>
              <a:rPr lang="en-US" dirty="0" smtClean="0"/>
              <a:t>:</a:t>
            </a:r>
            <a:br>
              <a:rPr lang="en-US" dirty="0" smtClean="0"/>
            </a:br>
            <a:r>
              <a:rPr lang="en-US" dirty="0" err="1" smtClean="0"/>
              <a:t>Chhetri</a:t>
            </a:r>
            <a:r>
              <a:rPr lang="en-US" dirty="0" smtClean="0"/>
              <a:t>: 16.6%</a:t>
            </a:r>
            <a:br>
              <a:rPr lang="en-US" dirty="0" smtClean="0"/>
            </a:br>
            <a:r>
              <a:rPr lang="en-US" dirty="0" smtClean="0"/>
              <a:t>Brahmin: 12.2%</a:t>
            </a:r>
            <a:br>
              <a:rPr lang="en-US" dirty="0" smtClean="0"/>
            </a:br>
            <a:r>
              <a:rPr lang="en-US" dirty="0" err="1" smtClean="0"/>
              <a:t>Magar</a:t>
            </a:r>
            <a:r>
              <a:rPr lang="en-US" dirty="0" smtClean="0"/>
              <a:t>: 7.1</a:t>
            </a:r>
            <a:br>
              <a:rPr lang="en-US" dirty="0" smtClean="0"/>
            </a:br>
            <a:r>
              <a:rPr lang="en-US" dirty="0" err="1" smtClean="0"/>
              <a:t>Tharu</a:t>
            </a:r>
            <a:r>
              <a:rPr lang="en-US" dirty="0" smtClean="0"/>
              <a:t>: 6.6</a:t>
            </a:r>
            <a:br>
              <a:rPr lang="en-US" dirty="0" smtClean="0"/>
            </a:br>
            <a:r>
              <a:rPr lang="en-US" dirty="0" err="1" smtClean="0"/>
              <a:t>Tamang</a:t>
            </a:r>
            <a:r>
              <a:rPr lang="en-US" dirty="0" smtClean="0"/>
              <a:t>: 5.8</a:t>
            </a:r>
            <a:br>
              <a:rPr lang="en-US" dirty="0" smtClean="0"/>
            </a:br>
            <a:r>
              <a:rPr lang="en-US" dirty="0" err="1" smtClean="0"/>
              <a:t>Kusunda</a:t>
            </a:r>
            <a:r>
              <a:rPr lang="en-US" dirty="0" smtClean="0"/>
              <a:t> ( Least): 273</a:t>
            </a:r>
            <a:br>
              <a:rPr lang="en-US" dirty="0" smtClean="0"/>
            </a:br>
            <a:endParaRPr lang="en-GB" dirty="0" smtClean="0"/>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
            </a:r>
            <a:br>
              <a:rPr lang="en-US" dirty="0" smtClean="0"/>
            </a:br>
            <a:r>
              <a:rPr lang="en-US" dirty="0" smtClean="0"/>
              <a:t/>
            </a:r>
            <a:br>
              <a:rPr lang="en-US" dirty="0" smtClean="0"/>
            </a:br>
            <a:endParaRPr lang="en-GB" dirty="0"/>
          </a:p>
        </p:txBody>
      </p:sp>
      <p:sp>
        <p:nvSpPr>
          <p:cNvPr id="4" name="Rectangle 3"/>
          <p:cNvSpPr/>
          <p:nvPr/>
        </p:nvSpPr>
        <p:spPr>
          <a:xfrm>
            <a:off x="2286000" y="197346"/>
            <a:ext cx="4572000" cy="6463308"/>
          </a:xfrm>
          <a:prstGeom prst="rect">
            <a:avLst/>
          </a:prstGeom>
        </p:spPr>
        <p:txBody>
          <a:bodyPr>
            <a:spAutoFit/>
          </a:bodyPr>
          <a:lstStyle/>
          <a:p>
            <a:r>
              <a:rPr lang="en-US" b="1" dirty="0" smtClean="0"/>
              <a:t>Mother tongue</a:t>
            </a:r>
            <a:r>
              <a:rPr lang="en-US" dirty="0" smtClean="0"/>
              <a:t>: </a:t>
            </a:r>
            <a:br>
              <a:rPr lang="en-US" dirty="0" smtClean="0"/>
            </a:br>
            <a:r>
              <a:rPr lang="en-US" dirty="0" smtClean="0"/>
              <a:t>Total Mother tongue: 123</a:t>
            </a:r>
            <a:br>
              <a:rPr lang="en-US" dirty="0" smtClean="0"/>
            </a:br>
            <a:r>
              <a:rPr lang="en-US" dirty="0" smtClean="0"/>
              <a:t>Nepali Language: 44.6%</a:t>
            </a:r>
            <a:br>
              <a:rPr lang="en-US" dirty="0" smtClean="0"/>
            </a:br>
            <a:r>
              <a:rPr lang="en-US" dirty="0" smtClean="0"/>
              <a:t>Maithili: 11.7%</a:t>
            </a:r>
            <a:br>
              <a:rPr lang="en-US" dirty="0" smtClean="0"/>
            </a:br>
            <a:r>
              <a:rPr lang="en-US" dirty="0" smtClean="0"/>
              <a:t>Bhojpuri: 6.0%</a:t>
            </a:r>
            <a:br>
              <a:rPr lang="en-US" dirty="0" smtClean="0"/>
            </a:br>
            <a:r>
              <a:rPr lang="en-US" dirty="0" err="1" smtClean="0"/>
              <a:t>Tharu</a:t>
            </a:r>
            <a:r>
              <a:rPr lang="en-US" dirty="0" smtClean="0"/>
              <a:t>: 5.8%</a:t>
            </a:r>
            <a:br>
              <a:rPr lang="en-US" dirty="0" smtClean="0"/>
            </a:br>
            <a:r>
              <a:rPr lang="en-US" dirty="0" err="1" smtClean="0"/>
              <a:t>Tamang</a:t>
            </a:r>
            <a:r>
              <a:rPr lang="en-US" dirty="0" smtClean="0"/>
              <a:t>: 5.1%</a:t>
            </a:r>
            <a:br>
              <a:rPr lang="en-US" dirty="0" smtClean="0"/>
            </a:br>
            <a:r>
              <a:rPr lang="en-US" dirty="0" err="1" smtClean="0"/>
              <a:t>Newar</a:t>
            </a:r>
            <a:r>
              <a:rPr lang="en-US" dirty="0" smtClean="0"/>
              <a:t>: 3.2%</a:t>
            </a:r>
            <a:br>
              <a:rPr lang="en-US" dirty="0" smtClean="0"/>
            </a:br>
            <a:r>
              <a:rPr lang="en-US" dirty="0" smtClean="0"/>
              <a:t/>
            </a:r>
            <a:br>
              <a:rPr lang="en-US" dirty="0" smtClean="0"/>
            </a:br>
            <a:r>
              <a:rPr lang="en-US" dirty="0" smtClean="0"/>
              <a:t>Religion</a:t>
            </a:r>
          </a:p>
          <a:p>
            <a:r>
              <a:rPr lang="en-US" dirty="0" smtClean="0"/>
              <a:t>Total Religion: 10</a:t>
            </a:r>
            <a:br>
              <a:rPr lang="en-US" dirty="0" smtClean="0"/>
            </a:br>
            <a:r>
              <a:rPr lang="en-US" dirty="0" smtClean="0"/>
              <a:t>Hindu: 81.8%</a:t>
            </a:r>
            <a:br>
              <a:rPr lang="en-US" dirty="0" smtClean="0"/>
            </a:br>
            <a:r>
              <a:rPr lang="en-US" dirty="0" smtClean="0"/>
              <a:t>Buddha: 9%</a:t>
            </a:r>
            <a:br>
              <a:rPr lang="en-US" dirty="0" smtClean="0"/>
            </a:br>
            <a:r>
              <a:rPr lang="en-US" dirty="0" smtClean="0"/>
              <a:t>Islam: 4.4%</a:t>
            </a:r>
            <a:br>
              <a:rPr lang="en-US" dirty="0" smtClean="0"/>
            </a:br>
            <a:r>
              <a:rPr lang="en-US" dirty="0" err="1" smtClean="0"/>
              <a:t>Kirat</a:t>
            </a:r>
            <a:r>
              <a:rPr lang="en-US" dirty="0" smtClean="0"/>
              <a:t>: 3.0%</a:t>
            </a:r>
            <a:br>
              <a:rPr lang="en-US" dirty="0" smtClean="0"/>
            </a:br>
            <a:r>
              <a:rPr lang="en-US" dirty="0" err="1" smtClean="0"/>
              <a:t>Christain</a:t>
            </a:r>
            <a:r>
              <a:rPr lang="en-US" dirty="0" smtClean="0"/>
              <a:t>: 1.4%</a:t>
            </a:r>
            <a:br>
              <a:rPr lang="en-US" dirty="0" smtClean="0"/>
            </a:br>
            <a:r>
              <a:rPr lang="en-US" dirty="0" err="1" smtClean="0"/>
              <a:t>Prakriti</a:t>
            </a:r>
            <a:r>
              <a:rPr lang="en-US" dirty="0" smtClean="0"/>
              <a:t>: 0.4%</a:t>
            </a:r>
            <a:br>
              <a:rPr lang="en-US" dirty="0" smtClean="0"/>
            </a:br>
            <a:r>
              <a:rPr lang="en-US" dirty="0" smtClean="0"/>
              <a:t>other religion:</a:t>
            </a:r>
          </a:p>
          <a:p>
            <a:r>
              <a:rPr lang="en-US" dirty="0" smtClean="0"/>
              <a:t> </a:t>
            </a:r>
            <a:r>
              <a:rPr lang="en-US" b="1" dirty="0" smtClean="0"/>
              <a:t>Marital Status</a:t>
            </a:r>
            <a:r>
              <a:rPr lang="en-US" dirty="0" smtClean="0"/>
              <a:t>:</a:t>
            </a:r>
            <a:br>
              <a:rPr lang="en-US" dirty="0" smtClean="0"/>
            </a:br>
            <a:r>
              <a:rPr lang="en-US" dirty="0" smtClean="0"/>
              <a:t>Unmarried ( 10 &amp; Above): 35.6%</a:t>
            </a:r>
            <a:br>
              <a:rPr lang="en-US" dirty="0" smtClean="0"/>
            </a:br>
            <a:r>
              <a:rPr lang="en-US" dirty="0" smtClean="0"/>
              <a:t>Unmarried Male: 40.6%</a:t>
            </a:r>
            <a:br>
              <a:rPr lang="en-US" dirty="0" smtClean="0"/>
            </a:br>
            <a:r>
              <a:rPr lang="en-US" dirty="0" smtClean="0"/>
              <a:t>Unmarried Female: 31.1%</a:t>
            </a:r>
            <a:br>
              <a:rPr lang="en-US" dirty="0" smtClean="0"/>
            </a:br>
            <a:endParaRPr lang="en-GB"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txBody>
          <a:bodyPr>
            <a:normAutofit/>
          </a:bodyPr>
          <a:lstStyle/>
          <a:p>
            <a:pPr>
              <a:buNone/>
            </a:pPr>
            <a:r>
              <a:rPr lang="en-US" dirty="0" smtClean="0"/>
              <a:t/>
            </a:r>
            <a:br>
              <a:rPr lang="en-US" dirty="0" smtClean="0"/>
            </a:br>
            <a:r>
              <a:rPr lang="en-US" dirty="0" smtClean="0"/>
              <a:t/>
            </a:r>
            <a:br>
              <a:rPr lang="en-US" dirty="0" smtClean="0"/>
            </a:br>
            <a:endParaRPr lang="en-GB"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i="1" dirty="0" smtClean="0"/>
              <a:t>In the context of Nepal, it can be concluded that the current dramatic decline in the population growth rate can be attributed to decreasing fertility and mortality, along with an increasing outflow of migrant workers  from the country. The fastest decadal population growth rate is found in Kathmandu district 4.78% and lowest in </a:t>
            </a:r>
            <a:r>
              <a:rPr lang="en-GB" i="1" dirty="0" err="1" smtClean="0"/>
              <a:t>Manang</a:t>
            </a:r>
            <a:r>
              <a:rPr lang="en-GB" i="1" dirty="0" smtClean="0"/>
              <a:t> -3.83% respectively.</a:t>
            </a:r>
            <a:endParaRPr lang="en-GB"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smtClean="0">
                <a:solidFill>
                  <a:srgbClr val="FF0000"/>
                </a:solidFill>
              </a:rPr>
              <a:t>Definition of sociology </a:t>
            </a:r>
            <a:endParaRPr lang="en-GB" dirty="0">
              <a:solidFill>
                <a:srgbClr val="FF0000"/>
              </a:solidFill>
            </a:endParaRPr>
          </a:p>
        </p:txBody>
      </p:sp>
      <p:sp>
        <p:nvSpPr>
          <p:cNvPr id="3" name="Content Placeholder 2"/>
          <p:cNvSpPr>
            <a:spLocks noGrp="1"/>
          </p:cNvSpPr>
          <p:nvPr>
            <p:ph idx="1"/>
          </p:nvPr>
        </p:nvSpPr>
        <p:spPr>
          <a:xfrm>
            <a:off x="457200" y="1600200"/>
            <a:ext cx="8229600" cy="5114948"/>
          </a:xfrm>
        </p:spPr>
        <p:txBody>
          <a:bodyPr>
            <a:normAutofit fontScale="85000" lnSpcReduction="10000"/>
          </a:bodyPr>
          <a:lstStyle/>
          <a:p>
            <a:r>
              <a:rPr lang="en-GB" i="1" dirty="0" smtClean="0">
                <a:solidFill>
                  <a:srgbClr val="7030A0"/>
                </a:solidFill>
              </a:rPr>
              <a:t>L.F. Ward –"Sociology is the science of society." </a:t>
            </a:r>
            <a:endParaRPr lang="en-GB" dirty="0" smtClean="0">
              <a:solidFill>
                <a:srgbClr val="7030A0"/>
              </a:solidFill>
            </a:endParaRPr>
          </a:p>
          <a:p>
            <a:r>
              <a:rPr lang="en-GB" i="1" dirty="0" smtClean="0">
                <a:solidFill>
                  <a:srgbClr val="7030A0"/>
                </a:solidFill>
              </a:rPr>
              <a:t>F. H. Giddings – "Sociology is the scientific study of society."</a:t>
            </a:r>
            <a:endParaRPr lang="en-GB" dirty="0" smtClean="0">
              <a:solidFill>
                <a:srgbClr val="7030A0"/>
              </a:solidFill>
            </a:endParaRPr>
          </a:p>
          <a:p>
            <a:r>
              <a:rPr lang="en-GB" i="1" dirty="0" smtClean="0">
                <a:solidFill>
                  <a:srgbClr val="7030A0"/>
                </a:solidFill>
              </a:rPr>
              <a:t>George </a:t>
            </a:r>
            <a:r>
              <a:rPr lang="en-GB" i="1" dirty="0" err="1" smtClean="0">
                <a:solidFill>
                  <a:srgbClr val="7030A0"/>
                </a:solidFill>
              </a:rPr>
              <a:t>Simmel</a:t>
            </a:r>
            <a:r>
              <a:rPr lang="en-GB" i="1" dirty="0" smtClean="0">
                <a:solidFill>
                  <a:srgbClr val="7030A0"/>
                </a:solidFill>
              </a:rPr>
              <a:t>-"Sociology is the science of the forms of human interrelation."</a:t>
            </a:r>
            <a:endParaRPr lang="en-GB" dirty="0" smtClean="0">
              <a:solidFill>
                <a:srgbClr val="7030A0"/>
              </a:solidFill>
            </a:endParaRPr>
          </a:p>
          <a:p>
            <a:r>
              <a:rPr lang="en-GB" i="1" dirty="0" smtClean="0">
                <a:solidFill>
                  <a:srgbClr val="7030A0"/>
                </a:solidFill>
              </a:rPr>
              <a:t>August Comte-"The scientific and more particularly, the positivistic, study of society."</a:t>
            </a:r>
            <a:endParaRPr lang="en-GB" dirty="0" smtClean="0">
              <a:solidFill>
                <a:srgbClr val="7030A0"/>
              </a:solidFill>
            </a:endParaRPr>
          </a:p>
          <a:p>
            <a:r>
              <a:rPr lang="en-GB" i="1" dirty="0" smtClean="0">
                <a:solidFill>
                  <a:srgbClr val="7030A0"/>
                </a:solidFill>
              </a:rPr>
              <a:t>Emile Durkheim –"Sociology is the systematic description and explanation of  society as a whole."</a:t>
            </a:r>
            <a:endParaRPr lang="en-GB" dirty="0" smtClean="0">
              <a:solidFill>
                <a:srgbClr val="7030A0"/>
              </a:solidFill>
            </a:endParaRPr>
          </a:p>
          <a:p>
            <a:r>
              <a:rPr lang="en-GB" i="1" dirty="0" smtClean="0">
                <a:solidFill>
                  <a:srgbClr val="7030A0"/>
                </a:solidFill>
              </a:rPr>
              <a:t>Max Weber-"Sociology is the science which attempts the interpretive understanding of social action."</a:t>
            </a:r>
            <a:endParaRPr lang="en-GB"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Culture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Culture is one of the important concept which is used in sociology.</a:t>
            </a:r>
          </a:p>
          <a:p>
            <a:r>
              <a:rPr lang="en-GB" dirty="0" smtClean="0"/>
              <a:t> It is equally used in history, political science economic and philosophy as well as literature. It is the  way of life. It is the medium, tool, vehicle or means by which we meet our socio- cultural requirements. </a:t>
            </a:r>
          </a:p>
          <a:p>
            <a:r>
              <a:rPr lang="en-GB" dirty="0" smtClean="0"/>
              <a:t>The sum of material and non material aspects by human being in the process of community development is called culture. </a:t>
            </a:r>
          </a:p>
          <a:p>
            <a:endParaRPr lang="en-GB"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rmAutofit fontScale="92500"/>
          </a:bodyPr>
          <a:lstStyle/>
          <a:p>
            <a:r>
              <a:rPr lang="en-GB" dirty="0" smtClean="0"/>
              <a:t>Material culture includes building, tools, machines, weapons etc. </a:t>
            </a:r>
          </a:p>
          <a:p>
            <a:r>
              <a:rPr lang="en-GB" dirty="0" smtClean="0"/>
              <a:t>Non- material culture includes social norms , values, customs, traditional , language, law etc.</a:t>
            </a:r>
          </a:p>
          <a:p>
            <a:r>
              <a:rPr lang="en-GB" dirty="0" smtClean="0"/>
              <a:t>Culture is the learned behaviour transmitted from one generation to another which is dynamic and fluid in character. </a:t>
            </a:r>
          </a:p>
          <a:p>
            <a:r>
              <a:rPr lang="en-GB" dirty="0" smtClean="0"/>
              <a:t>It is a handiwork of man and the medium through which he achieves his ends. It is a body of thought and knowledge that man only possesses.  </a:t>
            </a:r>
            <a:endParaRPr lang="en-GB"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Definition of culture </a:t>
            </a:r>
          </a:p>
          <a:p>
            <a:r>
              <a:rPr lang="en-GB" dirty="0" smtClean="0"/>
              <a:t>E.B. </a:t>
            </a:r>
            <a:r>
              <a:rPr lang="en-GB" dirty="0" err="1" smtClean="0"/>
              <a:t>Tylor</a:t>
            </a:r>
            <a:r>
              <a:rPr lang="en-GB" dirty="0" smtClean="0"/>
              <a:t> – “Culture is that complex whole which includes knowledge, beliefs, art, moral, law, customs, skill, Habits and any other capabilities acquired by man as a member of society.”</a:t>
            </a:r>
          </a:p>
          <a:p>
            <a:r>
              <a:rPr lang="en-GB" dirty="0" smtClean="0"/>
              <a:t>Malinowski – “ Culture is the handwork of man and the medium through which he achieves his ends.”</a:t>
            </a:r>
            <a:endParaRPr lang="en-GB"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culture </a:t>
            </a:r>
            <a:endParaRPr lang="en-GB" dirty="0"/>
          </a:p>
        </p:txBody>
      </p:sp>
      <p:sp>
        <p:nvSpPr>
          <p:cNvPr id="3" name="Content Placeholder 2"/>
          <p:cNvSpPr>
            <a:spLocks noGrp="1"/>
          </p:cNvSpPr>
          <p:nvPr>
            <p:ph idx="1"/>
          </p:nvPr>
        </p:nvSpPr>
        <p:spPr/>
        <p:txBody>
          <a:bodyPr>
            <a:normAutofit lnSpcReduction="10000"/>
          </a:bodyPr>
          <a:lstStyle/>
          <a:p>
            <a:r>
              <a:rPr lang="en-GB" dirty="0" smtClean="0"/>
              <a:t>1 Culture is man made </a:t>
            </a:r>
          </a:p>
          <a:p>
            <a:r>
              <a:rPr lang="en-GB" dirty="0" smtClean="0"/>
              <a:t>2 Culture is learning behaviour</a:t>
            </a:r>
          </a:p>
          <a:p>
            <a:r>
              <a:rPr lang="en-GB" dirty="0" smtClean="0"/>
              <a:t>3 culture is transmitted </a:t>
            </a:r>
          </a:p>
          <a:p>
            <a:r>
              <a:rPr lang="en-GB" dirty="0" smtClean="0"/>
              <a:t>4 culture is dynamic </a:t>
            </a:r>
          </a:p>
          <a:p>
            <a:r>
              <a:rPr lang="en-GB" dirty="0" smtClean="0"/>
              <a:t>5 Culture has types</a:t>
            </a:r>
          </a:p>
          <a:p>
            <a:r>
              <a:rPr lang="en-GB" dirty="0" smtClean="0"/>
              <a:t>6 Language is the vehicle of culture </a:t>
            </a:r>
          </a:p>
          <a:p>
            <a:r>
              <a:rPr lang="en-GB" dirty="0" smtClean="0"/>
              <a:t>7 Culture helps to fulfil human behaviour</a:t>
            </a:r>
          </a:p>
          <a:p>
            <a:r>
              <a:rPr lang="en-GB" dirty="0" smtClean="0"/>
              <a:t>8 Culture is symbolic</a:t>
            </a:r>
            <a:endParaRPr lang="en-GB"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7030A0"/>
                </a:solidFill>
              </a:rPr>
              <a:t>Types of culture </a:t>
            </a:r>
            <a:br>
              <a:rPr lang="en-GB" dirty="0" smtClean="0">
                <a:solidFill>
                  <a:srgbClr val="7030A0"/>
                </a:solidFill>
              </a:rPr>
            </a:br>
            <a:endParaRPr lang="en-GB" dirty="0">
              <a:solidFill>
                <a:srgbClr val="7030A0"/>
              </a:solidFill>
            </a:endParaRPr>
          </a:p>
        </p:txBody>
      </p:sp>
      <p:sp>
        <p:nvSpPr>
          <p:cNvPr id="3" name="Content Placeholder 2"/>
          <p:cNvSpPr>
            <a:spLocks noGrp="1"/>
          </p:cNvSpPr>
          <p:nvPr>
            <p:ph idx="1"/>
          </p:nvPr>
        </p:nvSpPr>
        <p:spPr/>
        <p:txBody>
          <a:bodyPr>
            <a:normAutofit fontScale="70000" lnSpcReduction="20000"/>
          </a:bodyPr>
          <a:lstStyle/>
          <a:p>
            <a:r>
              <a:rPr lang="en-GB" dirty="0" smtClean="0"/>
              <a:t>1 Material culture</a:t>
            </a:r>
          </a:p>
          <a:p>
            <a:endParaRPr lang="en-GB" dirty="0" smtClean="0"/>
          </a:p>
          <a:p>
            <a:r>
              <a:rPr lang="en-GB" dirty="0" smtClean="0"/>
              <a:t>     Material culture is related to material aspects, which people use for fulfilling their own needs. Material culture can be seen or felt. It is concrete . House, buses, tools, clothes etc. Are some of the examples of material culture. </a:t>
            </a:r>
          </a:p>
          <a:p>
            <a:endParaRPr lang="en-GB" dirty="0" smtClean="0"/>
          </a:p>
          <a:p>
            <a:r>
              <a:rPr lang="en-GB" dirty="0" smtClean="0"/>
              <a:t>2 Non – material culture</a:t>
            </a:r>
          </a:p>
          <a:p>
            <a:endParaRPr lang="en-GB" dirty="0" smtClean="0"/>
          </a:p>
          <a:p>
            <a:r>
              <a:rPr lang="en-GB" dirty="0" smtClean="0"/>
              <a:t>Non- material culture is related to Non material aspects norms , values, customs , ritual etc .  Which non-material cultures are also developed with the evolution of society. Non –material culture are abstract. These cannot be seen or felt directly. Compared to material  </a:t>
            </a:r>
            <a:r>
              <a:rPr lang="en-GB" dirty="0" err="1" smtClean="0"/>
              <a:t>material</a:t>
            </a:r>
            <a:r>
              <a:rPr lang="en-GB" dirty="0" smtClean="0"/>
              <a:t> culture, non – material culture is less changing. </a:t>
            </a:r>
            <a:endParaRPr lang="en-GB"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Community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Community  is  one of the important concepts used in sociology and anthropology. The word community has given various meaning and interpretation from person to person. In general, we often say Brahmin community, </a:t>
            </a:r>
            <a:r>
              <a:rPr lang="en-GB" dirty="0" err="1" smtClean="0"/>
              <a:t>Gurung</a:t>
            </a:r>
            <a:r>
              <a:rPr lang="en-GB" dirty="0" smtClean="0"/>
              <a:t> community, Muslim community , rural community ,urban community etc. Then what do we mean by community </a:t>
            </a:r>
          </a:p>
          <a:p>
            <a:r>
              <a:rPr lang="en-GB" dirty="0" smtClean="0"/>
              <a:t>Simply understanding, community is a small homogeneous territorial group having  fixed  geographical territory with strong we-feeling .If people have similarity in history, culture, and life sharing we can call them as people of a community.</a:t>
            </a:r>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GB" dirty="0" smtClean="0"/>
              <a:t>The word community is derived from two Latin words, com and </a:t>
            </a:r>
            <a:r>
              <a:rPr lang="en-GB" dirty="0" err="1" smtClean="0"/>
              <a:t>munis</a:t>
            </a:r>
            <a:r>
              <a:rPr lang="en-GB" dirty="0" smtClean="0"/>
              <a:t>. In Latin language, </a:t>
            </a:r>
            <a:r>
              <a:rPr lang="en-GB" dirty="0" err="1" smtClean="0"/>
              <a:t>Munis</a:t>
            </a:r>
            <a:r>
              <a:rPr lang="en-GB" dirty="0" smtClean="0"/>
              <a:t> means paying service and com means together. Thus, the etymological meaning of community is to serve together. </a:t>
            </a:r>
          </a:p>
          <a:p>
            <a:r>
              <a:rPr lang="en-GB" dirty="0" smtClean="0"/>
              <a:t>According  to </a:t>
            </a:r>
            <a:r>
              <a:rPr lang="en-GB" dirty="0" err="1" smtClean="0"/>
              <a:t>Bogards</a:t>
            </a:r>
            <a:r>
              <a:rPr lang="en-GB" dirty="0" smtClean="0"/>
              <a:t>- “ community is a social group with some degree of we feeling and living in a given area.”</a:t>
            </a:r>
          </a:p>
          <a:p>
            <a:r>
              <a:rPr lang="en-GB" dirty="0" err="1" smtClean="0"/>
              <a:t>Maciver</a:t>
            </a:r>
            <a:r>
              <a:rPr lang="en-GB" dirty="0" smtClean="0"/>
              <a:t> and Page – “Whenever  the members of any group small or large, have together in such a way that they share, not this or that particular interest, but the basic condition of the common life, we call that group community. </a:t>
            </a:r>
          </a:p>
          <a:p>
            <a:r>
              <a:rPr lang="en-GB" dirty="0" smtClean="0"/>
              <a:t>   By the given definition we can say that community is a group of people living within certain geographical area with common goal .</a:t>
            </a:r>
            <a:endParaRPr lang="en-GB"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Feature of community </a:t>
            </a:r>
            <a:endParaRPr lang="en-GB"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GB" dirty="0" smtClean="0"/>
              <a:t>1 Group of individual </a:t>
            </a:r>
          </a:p>
          <a:p>
            <a:r>
              <a:rPr lang="en-GB" dirty="0" smtClean="0"/>
              <a:t>2 Certain territory </a:t>
            </a:r>
          </a:p>
          <a:p>
            <a:r>
              <a:rPr lang="en-GB" dirty="0" smtClean="0"/>
              <a:t>3 Permanency</a:t>
            </a:r>
          </a:p>
          <a:p>
            <a:r>
              <a:rPr lang="en-GB" dirty="0" smtClean="0"/>
              <a:t>4 community sentiment </a:t>
            </a:r>
          </a:p>
          <a:p>
            <a:r>
              <a:rPr lang="en-GB" dirty="0" smtClean="0"/>
              <a:t>5 Specific name </a:t>
            </a:r>
          </a:p>
          <a:p>
            <a:r>
              <a:rPr lang="en-GB" dirty="0" smtClean="0"/>
              <a:t>6 Common life</a:t>
            </a:r>
          </a:p>
          <a:p>
            <a:r>
              <a:rPr lang="en-GB" dirty="0" smtClean="0"/>
              <a:t>7 Common rules system </a:t>
            </a:r>
          </a:p>
          <a:p>
            <a:r>
              <a:rPr lang="en-GB" dirty="0" smtClean="0"/>
              <a:t>8 Extensive  objective </a:t>
            </a:r>
          </a:p>
          <a:p>
            <a:r>
              <a:rPr lang="en-GB" dirty="0" smtClean="0"/>
              <a:t>9 Compulsory membership</a:t>
            </a:r>
            <a:endParaRPr lang="en-GB"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2060"/>
                </a:solidFill>
              </a:rPr>
              <a:t>Types of community </a:t>
            </a:r>
            <a:endParaRPr lang="en-GB" dirty="0">
              <a:solidFill>
                <a:srgbClr val="002060"/>
              </a:solidFill>
            </a:endParaRPr>
          </a:p>
        </p:txBody>
      </p:sp>
      <p:sp>
        <p:nvSpPr>
          <p:cNvPr id="3" name="Content Placeholder 2"/>
          <p:cNvSpPr>
            <a:spLocks noGrp="1"/>
          </p:cNvSpPr>
          <p:nvPr>
            <p:ph idx="1"/>
          </p:nvPr>
        </p:nvSpPr>
        <p:spPr/>
        <p:txBody>
          <a:bodyPr/>
          <a:lstStyle/>
          <a:p>
            <a:r>
              <a:rPr lang="en-GB" dirty="0" smtClean="0"/>
              <a:t>1 Urban community </a:t>
            </a:r>
          </a:p>
          <a:p>
            <a:r>
              <a:rPr lang="en-GB" dirty="0" smtClean="0"/>
              <a:t>2 Rural community </a:t>
            </a:r>
            <a:endParaRPr lang="en-GB"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Norms </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Social norms are cultural standards comprising way of thinking, doing perceiving with group- shared expectations. It is learned and transmitted through socialization process that helps to be the member of society and to achieve  the social goal. They are abstract conformities which are obeyed by the members of society. </a:t>
            </a:r>
          </a:p>
          <a:p>
            <a:r>
              <a:rPr lang="en-GB" dirty="0" smtClean="0"/>
              <a:t>Generally, the approved and accepted rules ad regulations formulated by a group of society that control the group behaviour is termed as norms.</a:t>
            </a:r>
          </a:p>
          <a:p>
            <a:r>
              <a:rPr lang="en-GB" dirty="0" smtClean="0"/>
              <a:t> By the individual or members of social groups are governed or ruled. Every societies have their own norms by which the individual behaviour in society is controlled and checked. </a:t>
            </a:r>
          </a:p>
          <a:p>
            <a:r>
              <a:rPr lang="en-GB" dirty="0" smtClean="0"/>
              <a:t>Sociologically , the meaning and definition of the term ‘norm’ is vague and vast. The term ‘norm’ is denoted as social norms. Social norms denote behavioural patterns which the people regards as positive worth and which are to be striven for represent values, as application or and ideal.</a:t>
            </a:r>
          </a:p>
          <a:p>
            <a:r>
              <a:rPr lang="en-GB" dirty="0" smtClean="0"/>
              <a:t> </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25536"/>
          </a:xfrm>
        </p:spPr>
        <p:txBody>
          <a:bodyPr>
            <a:normAutofit fontScale="90000"/>
          </a:bodyPr>
          <a:lstStyle/>
          <a:p>
            <a:r>
              <a:rPr lang="en-GB" b="1" i="1" dirty="0" smtClean="0">
                <a:solidFill>
                  <a:srgbClr val="FF0000"/>
                </a:solidFill>
              </a:rPr>
              <a:t>BY analysing the given definitions sociology can  be sum up as following</a:t>
            </a:r>
            <a:endParaRPr lang="en-GB" dirty="0">
              <a:solidFill>
                <a:srgbClr val="FF0000"/>
              </a:solidFill>
            </a:endParaRPr>
          </a:p>
        </p:txBody>
      </p:sp>
      <p:sp>
        <p:nvSpPr>
          <p:cNvPr id="3" name="Content Placeholder 2"/>
          <p:cNvSpPr>
            <a:spLocks noGrp="1"/>
          </p:cNvSpPr>
          <p:nvPr>
            <p:ph idx="1"/>
          </p:nvPr>
        </p:nvSpPr>
        <p:spPr>
          <a:xfrm>
            <a:off x="457200" y="1600200"/>
            <a:ext cx="8229600" cy="4972072"/>
          </a:xfrm>
          <a:solidFill>
            <a:srgbClr val="002060"/>
          </a:solidFill>
        </p:spPr>
        <p:txBody>
          <a:bodyPr>
            <a:normAutofit lnSpcReduction="10000"/>
          </a:bodyPr>
          <a:lstStyle/>
          <a:p>
            <a:r>
              <a:rPr lang="en-GB" dirty="0" smtClean="0">
                <a:solidFill>
                  <a:srgbClr val="00B0F0"/>
                </a:solidFill>
              </a:rPr>
              <a:t>Sociology is the study of society.</a:t>
            </a:r>
          </a:p>
          <a:p>
            <a:r>
              <a:rPr lang="en-GB" dirty="0" smtClean="0">
                <a:solidFill>
                  <a:srgbClr val="00B0F0"/>
                </a:solidFill>
              </a:rPr>
              <a:t>Sociology is the science of society or of social phenomena. </a:t>
            </a:r>
          </a:p>
          <a:p>
            <a:r>
              <a:rPr lang="en-GB" dirty="0" smtClean="0">
                <a:solidFill>
                  <a:srgbClr val="00B0F0"/>
                </a:solidFill>
              </a:rPr>
              <a:t>Sociology is the study  of social relationship.</a:t>
            </a:r>
          </a:p>
          <a:p>
            <a:r>
              <a:rPr lang="en-GB" dirty="0" smtClean="0">
                <a:solidFill>
                  <a:srgbClr val="00B0F0"/>
                </a:solidFill>
              </a:rPr>
              <a:t>Sociology is the study of social action.</a:t>
            </a:r>
          </a:p>
          <a:p>
            <a:r>
              <a:rPr lang="en-GB" dirty="0" smtClean="0">
                <a:solidFill>
                  <a:srgbClr val="00B0F0"/>
                </a:solidFill>
              </a:rPr>
              <a:t>Sociology is the study of social behaviour as well as social context.</a:t>
            </a:r>
          </a:p>
          <a:p>
            <a:r>
              <a:rPr lang="en-GB" dirty="0" smtClean="0">
                <a:solidFill>
                  <a:srgbClr val="00B0F0"/>
                </a:solidFill>
              </a:rPr>
              <a:t>Sociology is the science of social Institutions, organizations, social structures and systems as a whole.	</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GB" dirty="0" smtClean="0"/>
              <a:t>Social norms are neither a constitutional process or legal . It is a set of rules and regulations constituted in society either in written from or unwritten. It is nothing more than the publicly accepted folk ways , customs or traditional etc. </a:t>
            </a:r>
          </a:p>
          <a:p>
            <a:r>
              <a:rPr lang="en-GB" dirty="0" smtClean="0"/>
              <a:t> Robert Bierstadt – “ A norm is a rule or standard that governs our conduct in the social situations in which we participant .”</a:t>
            </a:r>
          </a:p>
          <a:p>
            <a:r>
              <a:rPr lang="en-GB" dirty="0" smtClean="0"/>
              <a:t>A.W Green – “ Social norms are standardized generalisation concerning expected behaviour in matter of consequences.”</a:t>
            </a:r>
          </a:p>
          <a:p>
            <a:pPr>
              <a:buNone/>
            </a:pPr>
            <a:r>
              <a:rPr lang="en-GB" dirty="0" smtClean="0"/>
              <a:t>Conclusion </a:t>
            </a:r>
          </a:p>
          <a:p>
            <a:pPr>
              <a:buNone/>
            </a:pPr>
            <a:r>
              <a:rPr lang="en-GB" dirty="0" smtClean="0"/>
              <a:t>	By the meaning and definition given above we can conclude the social norms are those set of rules and regulations which is in either in written or unwritten regulates the individual behaviour is society.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of Norms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1 Universal </a:t>
            </a:r>
          </a:p>
          <a:p>
            <a:r>
              <a:rPr lang="en-GB" dirty="0" smtClean="0"/>
              <a:t>2 Moral lesson </a:t>
            </a:r>
          </a:p>
          <a:p>
            <a:r>
              <a:rPr lang="en-GB" dirty="0" smtClean="0"/>
              <a:t>3 Both written and unwritten </a:t>
            </a:r>
          </a:p>
          <a:p>
            <a:r>
              <a:rPr lang="en-GB" dirty="0" smtClean="0"/>
              <a:t>4 Accepted by public </a:t>
            </a:r>
          </a:p>
          <a:p>
            <a:r>
              <a:rPr lang="en-GB" dirty="0" smtClean="0"/>
              <a:t>5 means of control</a:t>
            </a:r>
          </a:p>
          <a:p>
            <a:r>
              <a:rPr lang="en-GB" dirty="0" smtClean="0"/>
              <a:t>6 Incorporate value judgement </a:t>
            </a:r>
          </a:p>
          <a:p>
            <a:r>
              <a:rPr lang="en-GB" dirty="0" smtClean="0"/>
              <a:t>7 Norms are not always obeyed by all</a:t>
            </a:r>
          </a:p>
          <a:p>
            <a:r>
              <a:rPr lang="en-GB" dirty="0" smtClean="0"/>
              <a:t>8 social norms are fulfil the human’s need.</a:t>
            </a:r>
          </a:p>
          <a:p>
            <a:r>
              <a:rPr lang="en-GB" dirty="0" smtClean="0"/>
              <a:t>9 social norms are cultural standards </a:t>
            </a:r>
          </a:p>
          <a:p>
            <a:r>
              <a:rPr lang="en-GB" dirty="0" smtClean="0"/>
              <a:t>10 Norms differ from society to society </a:t>
            </a:r>
          </a:p>
          <a:p>
            <a:endParaRPr lang="en-GB"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Major Types of Norms </a:t>
            </a:r>
            <a:endParaRPr lang="en-GB" dirty="0"/>
          </a:p>
        </p:txBody>
      </p:sp>
      <p:sp>
        <p:nvSpPr>
          <p:cNvPr id="3" name="Content Placeholder 2"/>
          <p:cNvSpPr>
            <a:spLocks noGrp="1"/>
          </p:cNvSpPr>
          <p:nvPr>
            <p:ph idx="1"/>
          </p:nvPr>
        </p:nvSpPr>
        <p:spPr/>
        <p:txBody>
          <a:bodyPr>
            <a:normAutofit/>
          </a:bodyPr>
          <a:lstStyle/>
          <a:p>
            <a:r>
              <a:rPr lang="en-GB" dirty="0" smtClean="0"/>
              <a:t>Types of norms </a:t>
            </a:r>
          </a:p>
          <a:p>
            <a:r>
              <a:rPr lang="en-GB" dirty="0" smtClean="0"/>
              <a:t>1 Private norms</a:t>
            </a:r>
          </a:p>
          <a:p>
            <a:r>
              <a:rPr lang="en-GB" dirty="0" smtClean="0"/>
              <a:t>2 Group norms </a:t>
            </a:r>
          </a:p>
          <a:p>
            <a:r>
              <a:rPr lang="en-GB" dirty="0" smtClean="0"/>
              <a:t>3 Associational norms</a:t>
            </a:r>
          </a:p>
          <a:p>
            <a:r>
              <a:rPr lang="en-GB" dirty="0" smtClean="0"/>
              <a:t>4 National norms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Social value </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GB" sz="2800" dirty="0" smtClean="0">
                <a:solidFill>
                  <a:srgbClr val="002060"/>
                </a:solidFill>
              </a:rPr>
              <a:t>In our common language or sense value means worth or price of any objects or worth of something in terms of money or goods for which it can be exchanged. </a:t>
            </a:r>
          </a:p>
          <a:p>
            <a:pPr>
              <a:buNone/>
            </a:pPr>
            <a:r>
              <a:rPr lang="en-GB" sz="2800" dirty="0" smtClean="0">
                <a:solidFill>
                  <a:srgbClr val="002060"/>
                </a:solidFill>
              </a:rPr>
              <a:t>Social values are universal standard or judgement of what is right and wrong , good and bad, desirable and undesirable .</a:t>
            </a:r>
          </a:p>
          <a:p>
            <a:pPr>
              <a:buNone/>
            </a:pPr>
            <a:r>
              <a:rPr lang="en-GB" sz="2800" dirty="0" smtClean="0">
                <a:solidFill>
                  <a:srgbClr val="002060"/>
                </a:solidFill>
              </a:rPr>
              <a:t>Social values can evaluate the social norms subjectively  and objectively in comprehensive way. They are the rational cultural standards regarded as higher order norms.</a:t>
            </a:r>
          </a:p>
          <a:p>
            <a:pPr>
              <a:buNone/>
            </a:pPr>
            <a:r>
              <a:rPr lang="en-GB" sz="2800" dirty="0" smtClean="0">
                <a:solidFill>
                  <a:srgbClr val="002060"/>
                </a:solidFill>
              </a:rPr>
              <a:t>The value of a society provide goals for its member. Social values are influenced by the social activities. The material and non-material aspects of culture are the most important factors during the course of society. Social values are organized within the personality of the individuals. </a:t>
            </a:r>
          </a:p>
          <a:p>
            <a:pPr>
              <a:buNone/>
            </a:pPr>
            <a:endParaRPr lang="en-GB" sz="2800" dirty="0" smtClean="0">
              <a:solidFill>
                <a:srgbClr val="002060"/>
              </a:solidFill>
            </a:endParaRPr>
          </a:p>
          <a:p>
            <a:pPr>
              <a:buNone/>
            </a:pPr>
            <a:endParaRPr lang="en-GB" sz="2800" dirty="0" smtClean="0">
              <a:solidFill>
                <a:srgbClr val="002060"/>
              </a:solidFill>
            </a:endParaRPr>
          </a:p>
          <a:p>
            <a:pPr>
              <a:buNone/>
            </a:pPr>
            <a:endParaRPr lang="en-GB" sz="2800" dirty="0" smtClean="0">
              <a:solidFill>
                <a:srgbClr val="00206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social values </a:t>
            </a:r>
            <a:endParaRPr lang="en-GB" dirty="0"/>
          </a:p>
        </p:txBody>
      </p:sp>
      <p:sp>
        <p:nvSpPr>
          <p:cNvPr id="3" name="Content Placeholder 2"/>
          <p:cNvSpPr>
            <a:spLocks noGrp="1"/>
          </p:cNvSpPr>
          <p:nvPr>
            <p:ph idx="1"/>
          </p:nvPr>
        </p:nvSpPr>
        <p:spPr/>
        <p:txBody>
          <a:bodyPr/>
          <a:lstStyle/>
          <a:p>
            <a:pPr marL="571500" indent="-571500" algn="just">
              <a:buAutoNum type="romanLcPeriod"/>
            </a:pPr>
            <a:r>
              <a:rPr lang="en-GB" dirty="0" smtClean="0"/>
              <a:t>Young and make- “ Values are assumptions, largely unconscious of what is right and important.”</a:t>
            </a:r>
          </a:p>
          <a:p>
            <a:pPr marL="571500" indent="-571500" algn="just">
              <a:buFont typeface="Arial" pitchFamily="34" charset="0"/>
              <a:buAutoNum type="romanLcPeriod"/>
            </a:pPr>
            <a:r>
              <a:rPr lang="en-GB" dirty="0" smtClean="0"/>
              <a:t>H.M. Johnson – “ Values are general standard and may be regarded as higher order norms.”</a:t>
            </a:r>
          </a:p>
          <a:p>
            <a:pPr marL="571500" indent="-571500" algn="just">
              <a:buAutoNum type="romanLcPeriod"/>
            </a:pPr>
            <a:endParaRPr lang="en-GB"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social values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1 General social values</a:t>
            </a:r>
          </a:p>
          <a:p>
            <a:pPr lvl="1">
              <a:buNone/>
            </a:pPr>
            <a:r>
              <a:rPr lang="en-GB" dirty="0" smtClean="0"/>
              <a:t>They are the higher standard cultural values. They are universally accepted human values. Democracy, fundamental human rights, social equality ,justice  and distribution are some examples of universal social values. </a:t>
            </a:r>
          </a:p>
          <a:p>
            <a:r>
              <a:rPr lang="en-GB" dirty="0" smtClean="0"/>
              <a:t>2 Specific social values </a:t>
            </a:r>
          </a:p>
          <a:p>
            <a:r>
              <a:rPr lang="en-GB" dirty="0" smtClean="0"/>
              <a:t>Specific social values are followed in specific society. Muslim society has its own values towards marriage, food items ,wearing costumes and following the rituals unlike Hindu. </a:t>
            </a:r>
            <a:endParaRPr lang="en-GB"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Characteristics of social values</a:t>
            </a:r>
            <a:br>
              <a:rPr lang="en-GB" dirty="0" smtClean="0"/>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1 social values are universal cultural standards </a:t>
            </a:r>
          </a:p>
          <a:p>
            <a:r>
              <a:rPr lang="en-GB" dirty="0" smtClean="0"/>
              <a:t>2 Social values are Dynamic </a:t>
            </a:r>
          </a:p>
          <a:p>
            <a:r>
              <a:rPr lang="en-GB" dirty="0" smtClean="0"/>
              <a:t>3 Social values speaks what is right and wrong </a:t>
            </a:r>
          </a:p>
          <a:p>
            <a:r>
              <a:rPr lang="en-GB" dirty="0" smtClean="0"/>
              <a:t>4  They advocate for truth, Realities and for universal ideas </a:t>
            </a:r>
          </a:p>
          <a:p>
            <a:r>
              <a:rPr lang="en-GB" dirty="0" smtClean="0"/>
              <a:t>5 Different societies have different social values </a:t>
            </a:r>
          </a:p>
          <a:p>
            <a:r>
              <a:rPr lang="en-GB" dirty="0" smtClean="0"/>
              <a:t>6 There are two types of social values </a:t>
            </a:r>
          </a:p>
          <a:p>
            <a:r>
              <a:rPr lang="en-GB" dirty="0" smtClean="0"/>
              <a:t>a. General social </a:t>
            </a:r>
            <a:r>
              <a:rPr lang="en-GB" smtClean="0"/>
              <a:t>values </a:t>
            </a:r>
          </a:p>
          <a:p>
            <a:r>
              <a:rPr lang="en-GB" smtClean="0"/>
              <a:t>b</a:t>
            </a:r>
            <a:r>
              <a:rPr lang="en-GB" dirty="0" smtClean="0"/>
              <a:t>. Specific social values </a:t>
            </a:r>
            <a:endParaRPr lang="en-GB"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a:t>
            </a:r>
            <a:r>
              <a:rPr lang="en-GB" smtClean="0"/>
              <a:t>of values</a:t>
            </a:r>
            <a:endParaRPr lang="en-GB"/>
          </a:p>
        </p:txBody>
      </p:sp>
      <p:sp>
        <p:nvSpPr>
          <p:cNvPr id="3" name="Content Placeholder 2"/>
          <p:cNvSpPr>
            <a:spLocks noGrp="1"/>
          </p:cNvSpPr>
          <p:nvPr>
            <p:ph idx="1"/>
          </p:nvPr>
        </p:nvSpPr>
        <p:spPr/>
        <p:txBody>
          <a:bodyPr>
            <a:normAutofit fontScale="92500" lnSpcReduction="20000"/>
          </a:bodyPr>
          <a:lstStyle/>
          <a:p>
            <a:r>
              <a:rPr lang="en-GB" dirty="0" smtClean="0"/>
              <a:t>1 General social values</a:t>
            </a:r>
          </a:p>
          <a:p>
            <a:pPr lvl="1">
              <a:buNone/>
            </a:pPr>
            <a:r>
              <a:rPr lang="en-GB" dirty="0" smtClean="0"/>
              <a:t>They are the higher standard cultural values. They are universally accepted human values. Democracy, fundamental human rights, social equality ,justice  and distribution are some examples of universal social values. </a:t>
            </a:r>
          </a:p>
          <a:p>
            <a:r>
              <a:rPr lang="en-GB" dirty="0" smtClean="0"/>
              <a:t>2 Specific social values </a:t>
            </a:r>
          </a:p>
          <a:p>
            <a:r>
              <a:rPr lang="en-GB" dirty="0" smtClean="0"/>
              <a:t>Specific social values are followed in specific society. Muslim society has its own values towards marriage, food items ,wearing costumes and following the rituals unlike Hindu. </a:t>
            </a:r>
          </a:p>
          <a:p>
            <a:endParaRPr lang="en-GB"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8229600" cy="1143000"/>
          </a:xfrm>
        </p:spPr>
        <p:txBody>
          <a:bodyPr/>
          <a:lstStyle/>
          <a:p>
            <a:r>
              <a:rPr lang="en-GB" dirty="0" smtClean="0"/>
              <a:t>Status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Status is a rank- order position occupied by a person and approved by the members of society. </a:t>
            </a:r>
          </a:p>
          <a:p>
            <a:r>
              <a:rPr lang="en-GB" dirty="0" smtClean="0"/>
              <a:t> It is a position of an individual afforded by group members. His identities refers to his position either in his family, community, organization and group or in the pattern of interaction. </a:t>
            </a:r>
          </a:p>
          <a:p>
            <a:endParaRPr lang="en-GB" dirty="0" smtClean="0"/>
          </a:p>
          <a:p>
            <a:r>
              <a:rPr lang="en-GB" dirty="0" smtClean="0"/>
              <a:t>Status is a rank or position in a group or organization. </a:t>
            </a:r>
          </a:p>
          <a:p>
            <a:r>
              <a:rPr lang="en-GB" dirty="0" smtClean="0"/>
              <a:t>It determined rights, duties and other behaviours including the nature and extent of relationships with persons of other status.</a:t>
            </a:r>
          </a:p>
          <a:p>
            <a:r>
              <a:rPr lang="en-GB" dirty="0" smtClean="0"/>
              <a:t> An individual may have status at the same time. </a:t>
            </a:r>
            <a:r>
              <a:rPr lang="en-GB" dirty="0" err="1" smtClean="0"/>
              <a:t>Eg</a:t>
            </a:r>
            <a:r>
              <a:rPr lang="en-GB" dirty="0" smtClean="0"/>
              <a:t>. An Officer in an office, teacher  in a school, chairman in any community, father or mother in house etc. Different roles are expected by these different status.  </a:t>
            </a:r>
          </a:p>
          <a:p>
            <a:r>
              <a:rPr lang="en-GB" dirty="0" smtClean="0"/>
              <a:t>There are two types of status Ascribed status, achieved status. </a:t>
            </a: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 of status </a:t>
            </a:r>
            <a:endParaRPr lang="en-GB" dirty="0"/>
          </a:p>
        </p:txBody>
      </p:sp>
      <p:sp>
        <p:nvSpPr>
          <p:cNvPr id="3" name="Content Placeholder 2"/>
          <p:cNvSpPr>
            <a:spLocks noGrp="1"/>
          </p:cNvSpPr>
          <p:nvPr>
            <p:ph idx="1"/>
          </p:nvPr>
        </p:nvSpPr>
        <p:spPr/>
        <p:txBody>
          <a:bodyPr>
            <a:normAutofit lnSpcReduction="10000"/>
          </a:bodyPr>
          <a:lstStyle/>
          <a:p>
            <a:endParaRPr lang="en-GB" dirty="0" smtClean="0"/>
          </a:p>
          <a:p>
            <a:r>
              <a:rPr lang="en-GB" dirty="0" smtClean="0"/>
              <a:t>M. Ginsberg – “ A status is a position in a social group as groupings, a relation to other positions held by other </a:t>
            </a:r>
            <a:r>
              <a:rPr lang="en-GB" smtClean="0"/>
              <a:t>individuals in a </a:t>
            </a:r>
            <a:r>
              <a:rPr lang="en-GB" dirty="0" smtClean="0"/>
              <a:t>group as grouping.”</a:t>
            </a:r>
          </a:p>
          <a:p>
            <a:r>
              <a:rPr lang="en-GB" dirty="0" smtClean="0"/>
              <a:t>Elliot and </a:t>
            </a:r>
            <a:r>
              <a:rPr lang="en-GB" dirty="0" err="1" smtClean="0"/>
              <a:t>Merril</a:t>
            </a:r>
            <a:r>
              <a:rPr lang="en-GB" dirty="0" smtClean="0"/>
              <a:t>- “ Status is a position which the individual occupies in the group by virtue of his sex, age, family, class occupation, marriage and achievement .”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4434</TotalTime>
  <Words>17400</Words>
  <Application>Microsoft Office PowerPoint</Application>
  <PresentationFormat>On-screen Show (4:3)</PresentationFormat>
  <Paragraphs>1170</Paragraphs>
  <Slides>236</Slides>
  <Notes>26</Notes>
  <HiddenSlides>0</HiddenSlides>
  <MMClips>0</MMClips>
  <ScaleCrop>false</ScaleCrop>
  <HeadingPairs>
    <vt:vector size="6" baseType="variant">
      <vt:variant>
        <vt:lpstr>Theme</vt:lpstr>
      </vt:variant>
      <vt:variant>
        <vt:i4>1</vt:i4>
      </vt:variant>
      <vt:variant>
        <vt:lpstr>Slide Titles</vt:lpstr>
      </vt:variant>
      <vt:variant>
        <vt:i4>236</vt:i4>
      </vt:variant>
      <vt:variant>
        <vt:lpstr>Custom Shows</vt:lpstr>
      </vt:variant>
      <vt:variant>
        <vt:i4>1</vt:i4>
      </vt:variant>
    </vt:vector>
  </HeadingPairs>
  <TitlesOfParts>
    <vt:vector size="238" baseType="lpstr">
      <vt:lpstr>Office Theme</vt:lpstr>
      <vt:lpstr>Slide 1</vt:lpstr>
      <vt:lpstr>Slide 2</vt:lpstr>
      <vt:lpstr>Unit- 1 </vt:lpstr>
      <vt:lpstr>Definition of sociology </vt:lpstr>
      <vt:lpstr>Slide 5</vt:lpstr>
      <vt:lpstr>Slide 6</vt:lpstr>
      <vt:lpstr>Slide 7</vt:lpstr>
      <vt:lpstr>Definition of sociology </vt:lpstr>
      <vt:lpstr>BY analysing the given definitions sociology can  be sum up as following</vt:lpstr>
      <vt:lpstr>Slide 10</vt:lpstr>
      <vt:lpstr>Nature of sociology  </vt:lpstr>
      <vt:lpstr>According to Robert Bierstadt (1970)in his book “The social order” the nature of sociology can be explained on the following bases of the study of sociology</vt:lpstr>
      <vt:lpstr>Slide 13</vt:lpstr>
      <vt:lpstr>Slide 14</vt:lpstr>
      <vt:lpstr>Slide 15</vt:lpstr>
      <vt:lpstr>Slide 16</vt:lpstr>
      <vt:lpstr>Slide 17</vt:lpstr>
      <vt:lpstr>Slide 18</vt:lpstr>
      <vt:lpstr>Scope of sociology</vt:lpstr>
      <vt:lpstr>1.German/Specialist/ Formalistic school of thought </vt:lpstr>
      <vt:lpstr>1.German/Specialist/ Formalistic school of thought </vt:lpstr>
      <vt:lpstr>Critiques of formalistic school of thought </vt:lpstr>
      <vt:lpstr> 2.Franch /synthetic / informal school of thought </vt:lpstr>
      <vt:lpstr>Emile Durkhaim’s view</vt:lpstr>
      <vt:lpstr>Conclusion </vt:lpstr>
      <vt:lpstr>Relationship of sociology with other social sciences. </vt:lpstr>
      <vt:lpstr>Relationship between sociology and anthropology</vt:lpstr>
      <vt:lpstr>Slide 28</vt:lpstr>
      <vt:lpstr>Similarities between sociology and anthropology </vt:lpstr>
      <vt:lpstr>Slide 30</vt:lpstr>
      <vt:lpstr>Different between sociology and anthropology </vt:lpstr>
      <vt:lpstr>Relationship between sociology and economics </vt:lpstr>
      <vt:lpstr>Slide 33</vt:lpstr>
      <vt:lpstr>Similarities between sociology and economics  </vt:lpstr>
      <vt:lpstr>Slide 35</vt:lpstr>
      <vt:lpstr>Different between sociology and economic </vt:lpstr>
      <vt:lpstr>Relationship between sociology and political science </vt:lpstr>
      <vt:lpstr>Slide 38</vt:lpstr>
      <vt:lpstr>Different between sociology and political sciences</vt:lpstr>
      <vt:lpstr>Slide 40</vt:lpstr>
      <vt:lpstr>Similarities between sociology and political science.</vt:lpstr>
      <vt:lpstr>Relationship between sociology and history </vt:lpstr>
      <vt:lpstr>Similarities between sociology and History </vt:lpstr>
      <vt:lpstr>Different between sociology and history </vt:lpstr>
      <vt:lpstr>Relationship between sociology and psychology</vt:lpstr>
      <vt:lpstr>Similarities between sociology and psychology </vt:lpstr>
      <vt:lpstr>Slide 47</vt:lpstr>
      <vt:lpstr>Different between sociology and psychology </vt:lpstr>
      <vt:lpstr>Subject matter of sociology </vt:lpstr>
      <vt:lpstr>Three Main Sociological Perspectives</vt:lpstr>
      <vt:lpstr> Functionalist Perspective</vt:lpstr>
      <vt:lpstr>Conflict Perspective</vt:lpstr>
      <vt:lpstr>Symbolic Interaction's Perspective </vt:lpstr>
      <vt:lpstr>Emergence of sociology</vt:lpstr>
      <vt:lpstr>Slide 55</vt:lpstr>
      <vt:lpstr>Slide 56</vt:lpstr>
      <vt:lpstr>Slide 57</vt:lpstr>
      <vt:lpstr>Slide 58</vt:lpstr>
      <vt:lpstr>Sociological imagination </vt:lpstr>
      <vt:lpstr>Slide 60</vt:lpstr>
      <vt:lpstr>Unit 2</vt:lpstr>
      <vt:lpstr>Society</vt:lpstr>
      <vt:lpstr>Slide 63</vt:lpstr>
      <vt:lpstr>Types of society</vt:lpstr>
      <vt:lpstr>Hunting  and gathering </vt:lpstr>
      <vt:lpstr>Pastoral society </vt:lpstr>
      <vt:lpstr>Agriculture society </vt:lpstr>
      <vt:lpstr>Industrial society </vt:lpstr>
      <vt:lpstr>Slide 69</vt:lpstr>
      <vt:lpstr>Slide 70</vt:lpstr>
      <vt:lpstr>Slide 71</vt:lpstr>
      <vt:lpstr> Population size and distribution </vt:lpstr>
      <vt:lpstr>Slide 73</vt:lpstr>
      <vt:lpstr>Population size and distribution </vt:lpstr>
      <vt:lpstr>Slide 75</vt:lpstr>
      <vt:lpstr>Slide 76</vt:lpstr>
      <vt:lpstr>Slide 77</vt:lpstr>
      <vt:lpstr>Slide 78</vt:lpstr>
      <vt:lpstr>Slide 79</vt:lpstr>
      <vt:lpstr>Culture </vt:lpstr>
      <vt:lpstr>Slide 81</vt:lpstr>
      <vt:lpstr>Slide 82</vt:lpstr>
      <vt:lpstr>Feature of culture </vt:lpstr>
      <vt:lpstr>Types of culture  </vt:lpstr>
      <vt:lpstr>Community </vt:lpstr>
      <vt:lpstr>Slide 86</vt:lpstr>
      <vt:lpstr>Feature of community </vt:lpstr>
      <vt:lpstr>Types of community </vt:lpstr>
      <vt:lpstr>Norms </vt:lpstr>
      <vt:lpstr>Slide 90</vt:lpstr>
      <vt:lpstr>Feature of Norms </vt:lpstr>
      <vt:lpstr>Major Types of Norms </vt:lpstr>
      <vt:lpstr>Social value </vt:lpstr>
      <vt:lpstr>Definition of social values </vt:lpstr>
      <vt:lpstr>Types of social values </vt:lpstr>
      <vt:lpstr>Characteristics of social values </vt:lpstr>
      <vt:lpstr>Types of values</vt:lpstr>
      <vt:lpstr>Status </vt:lpstr>
      <vt:lpstr>Definition of status </vt:lpstr>
      <vt:lpstr>Types of status </vt:lpstr>
      <vt:lpstr>Feature of status </vt:lpstr>
      <vt:lpstr>Role </vt:lpstr>
      <vt:lpstr>Slide 103</vt:lpstr>
      <vt:lpstr>Definition of role </vt:lpstr>
      <vt:lpstr>Slide 105</vt:lpstr>
      <vt:lpstr>Slide 106</vt:lpstr>
      <vt:lpstr>Characteristic of Role </vt:lpstr>
      <vt:lpstr>Social institution </vt:lpstr>
      <vt:lpstr>Slide 109</vt:lpstr>
      <vt:lpstr>Feature of institution </vt:lpstr>
      <vt:lpstr>Elements of social institution</vt:lpstr>
      <vt:lpstr>Marriage  </vt:lpstr>
      <vt:lpstr>Slide 113</vt:lpstr>
      <vt:lpstr>Definition of marriage</vt:lpstr>
      <vt:lpstr>Types of marriage </vt:lpstr>
      <vt:lpstr>Slide 116</vt:lpstr>
      <vt:lpstr>3. Modern and western Marriage </vt:lpstr>
      <vt:lpstr>4. Types of Marriage according to Hindu  sacrament </vt:lpstr>
      <vt:lpstr>Types of marriage on the basis of number </vt:lpstr>
      <vt:lpstr>Slide 120</vt:lpstr>
      <vt:lpstr>Slide 121</vt:lpstr>
      <vt:lpstr>Group marriage </vt:lpstr>
      <vt:lpstr>Slide 123</vt:lpstr>
      <vt:lpstr>Characteristic of marriage </vt:lpstr>
      <vt:lpstr>Function of marriage </vt:lpstr>
      <vt:lpstr>Family </vt:lpstr>
      <vt:lpstr>Slide 127</vt:lpstr>
      <vt:lpstr>Definition of family </vt:lpstr>
      <vt:lpstr>Characteristic of family </vt:lpstr>
      <vt:lpstr>Function of family </vt:lpstr>
      <vt:lpstr>Types of family </vt:lpstr>
      <vt:lpstr>Kinship </vt:lpstr>
      <vt:lpstr>Slide 133</vt:lpstr>
      <vt:lpstr>Definition of kinship  </vt:lpstr>
      <vt:lpstr>Types of Kinship</vt:lpstr>
      <vt:lpstr>Slide 136</vt:lpstr>
      <vt:lpstr>Degree of kinship</vt:lpstr>
      <vt:lpstr>Degree of kinship </vt:lpstr>
      <vt:lpstr>Slide 139</vt:lpstr>
      <vt:lpstr>Feature of kinship</vt:lpstr>
      <vt:lpstr>Major usages of kinship </vt:lpstr>
      <vt:lpstr>Group </vt:lpstr>
      <vt:lpstr>Definition of group</vt:lpstr>
      <vt:lpstr>Major types of group</vt:lpstr>
      <vt:lpstr>Feature of group</vt:lpstr>
      <vt:lpstr>Unit -3 Social system and social stratification of Nepalese societies.</vt:lpstr>
      <vt:lpstr>Slide 147</vt:lpstr>
      <vt:lpstr>Unit- 4 Society and technology </vt:lpstr>
      <vt:lpstr>Social process </vt:lpstr>
      <vt:lpstr>Definition of social process</vt:lpstr>
      <vt:lpstr>Types of social process</vt:lpstr>
      <vt:lpstr>The scholars have found some types of social processes. </vt:lpstr>
      <vt:lpstr>2.Acculturation</vt:lpstr>
      <vt:lpstr>3. Assimilation </vt:lpstr>
      <vt:lpstr>4.Cooperation </vt:lpstr>
      <vt:lpstr>Slide 156</vt:lpstr>
      <vt:lpstr>Competition  </vt:lpstr>
      <vt:lpstr>Conflict</vt:lpstr>
      <vt:lpstr>Other types of social process</vt:lpstr>
      <vt:lpstr>Socialization </vt:lpstr>
      <vt:lpstr>Slide 161</vt:lpstr>
      <vt:lpstr>Definition of socialization </vt:lpstr>
      <vt:lpstr>Agents or agencies of socialization  </vt:lpstr>
      <vt:lpstr>Characteristic of socialization </vt:lpstr>
      <vt:lpstr>Slide 165</vt:lpstr>
      <vt:lpstr>Major types of socialization  </vt:lpstr>
      <vt:lpstr>1.Primary socialization </vt:lpstr>
      <vt:lpstr>2.Anticipatory socialization </vt:lpstr>
      <vt:lpstr>3.Developmental socialization </vt:lpstr>
      <vt:lpstr>4.  Re- socialization </vt:lpstr>
      <vt:lpstr>Social and cultural change in Nepal </vt:lpstr>
      <vt:lpstr>Definition of social change </vt:lpstr>
      <vt:lpstr>Characteristics of social change </vt:lpstr>
      <vt:lpstr>Cultural change</vt:lpstr>
      <vt:lpstr>Definition of cultural change </vt:lpstr>
      <vt:lpstr>Feature of cultural change</vt:lpstr>
      <vt:lpstr>Process of socio-cultural change</vt:lpstr>
      <vt:lpstr>Factors of Socio- cultural change</vt:lpstr>
      <vt:lpstr>Slide 179</vt:lpstr>
      <vt:lpstr>Slide 180</vt:lpstr>
      <vt:lpstr>Slide 181</vt:lpstr>
      <vt:lpstr>Slide 182</vt:lpstr>
      <vt:lpstr>Slide 183</vt:lpstr>
      <vt:lpstr>Slide 184</vt:lpstr>
      <vt:lpstr> stratification </vt:lpstr>
      <vt:lpstr>Definition of  stratification </vt:lpstr>
      <vt:lpstr>Feature of stratification</vt:lpstr>
      <vt:lpstr>Model question </vt:lpstr>
      <vt:lpstr>Caste </vt:lpstr>
      <vt:lpstr>Slide 190</vt:lpstr>
      <vt:lpstr>Definition of caste system </vt:lpstr>
      <vt:lpstr>Feature of caste system </vt:lpstr>
      <vt:lpstr>Caste based stratification in Nepal</vt:lpstr>
      <vt:lpstr>Caste hierarchy proposed by J.B.Rana,1984 AD</vt:lpstr>
      <vt:lpstr>Ethnicity </vt:lpstr>
      <vt:lpstr>Definition of ethnicity </vt:lpstr>
      <vt:lpstr>Slide 197</vt:lpstr>
      <vt:lpstr>Ethnic group</vt:lpstr>
      <vt:lpstr>Feature of ethnic group</vt:lpstr>
      <vt:lpstr>Ethnic based social stratification in Nepal</vt:lpstr>
      <vt:lpstr>Slide 201</vt:lpstr>
      <vt:lpstr>Gender</vt:lpstr>
      <vt:lpstr>Slide 203</vt:lpstr>
      <vt:lpstr>Definition of gender</vt:lpstr>
      <vt:lpstr>Characteristic of gender </vt:lpstr>
      <vt:lpstr>Gender based stratification in Nepali society </vt:lpstr>
      <vt:lpstr>Slide 207</vt:lpstr>
      <vt:lpstr>Slide 208</vt:lpstr>
      <vt:lpstr>Religion based stratification in Nepal </vt:lpstr>
      <vt:lpstr>Slide 210</vt:lpstr>
      <vt:lpstr>Ecological or Regional based stratification </vt:lpstr>
      <vt:lpstr>Slide 212</vt:lpstr>
      <vt:lpstr>Slide 213</vt:lpstr>
      <vt:lpstr>National Integration </vt:lpstr>
      <vt:lpstr>Slide 215</vt:lpstr>
      <vt:lpstr>Definition of national integration  </vt:lpstr>
      <vt:lpstr>Dimension of national integration</vt:lpstr>
      <vt:lpstr>Slide 218</vt:lpstr>
      <vt:lpstr>Slide 219</vt:lpstr>
      <vt:lpstr>Slide 220</vt:lpstr>
      <vt:lpstr>Slide 221</vt:lpstr>
      <vt:lpstr>Slide 222</vt:lpstr>
      <vt:lpstr>Historical process of Nationhood</vt:lpstr>
      <vt:lpstr>Major Historical Trends are </vt:lpstr>
      <vt:lpstr>1. Ancient Period (900 B.C.-880 A.D.)</vt:lpstr>
      <vt:lpstr>Slide 226</vt:lpstr>
      <vt:lpstr>2. The Medieval Period ( 880 A.D.-1768 A.D.)</vt:lpstr>
      <vt:lpstr>Slide 228</vt:lpstr>
      <vt:lpstr>The modern period (after 1825) </vt:lpstr>
      <vt:lpstr>Slide 230</vt:lpstr>
      <vt:lpstr>Major components of Nationhood</vt:lpstr>
      <vt:lpstr>Cultural Integration </vt:lpstr>
      <vt:lpstr>Slide 233</vt:lpstr>
      <vt:lpstr>Slide 234</vt:lpstr>
      <vt:lpstr>Slide 235</vt:lpstr>
      <vt:lpstr>Importance question </vt:lpstr>
      <vt:lpstr>Custom Show 1</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1780</cp:revision>
  <dcterms:created xsi:type="dcterms:W3CDTF">2018-11-29T03:26:28Z</dcterms:created>
  <dcterms:modified xsi:type="dcterms:W3CDTF">2022-04-09T14:30:40Z</dcterms:modified>
</cp:coreProperties>
</file>