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34B7C3AE-68A8-4FE4-9FA2-5EDF4BEF27A7}" type="datetimeFigureOut">
              <a:rPr lang="en-IN" smtClean="0"/>
              <a:t>19-08-2020</a:t>
            </a:fld>
            <a:endParaRPr lang="en-IN"/>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B134FCB5-0FF4-4E7A-834E-4D4D68B56EA7}" type="slidenum">
              <a:rPr lang="en-IN" smtClean="0"/>
              <a:t>‹#›</a:t>
            </a:fld>
            <a:endParaRPr lang="en-IN"/>
          </a:p>
        </p:txBody>
      </p:sp>
    </p:spTree>
    <p:extLst>
      <p:ext uri="{BB962C8B-B14F-4D97-AF65-F5344CB8AC3E}">
        <p14:creationId xmlns:p14="http://schemas.microsoft.com/office/powerpoint/2010/main" val="314125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34FCB5-0FF4-4E7A-834E-4D4D68B56EA7}" type="slidenum">
              <a:rPr lang="en-IN" smtClean="0"/>
              <a:t>9</a:t>
            </a:fld>
            <a:endParaRPr lang="en-IN"/>
          </a:p>
        </p:txBody>
      </p:sp>
    </p:spTree>
    <p:extLst>
      <p:ext uri="{BB962C8B-B14F-4D97-AF65-F5344CB8AC3E}">
        <p14:creationId xmlns:p14="http://schemas.microsoft.com/office/powerpoint/2010/main" val="462847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1F1F1"/>
          </a:solidFill>
        </p:spPr>
        <p:txBody>
          <a:bodyPr wrap="square" lIns="0" tIns="0" rIns="0" bIns="0" rtlCol="0"/>
          <a:lstStyle/>
          <a:p>
            <a:endParaRPr/>
          </a:p>
        </p:txBody>
      </p:sp>
      <p:sp>
        <p:nvSpPr>
          <p:cNvPr id="17" name="bg object 17"/>
          <p:cNvSpPr/>
          <p:nvPr/>
        </p:nvSpPr>
        <p:spPr>
          <a:xfrm>
            <a:off x="0" y="1018792"/>
            <a:ext cx="1516050" cy="644714"/>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0" y="1341150"/>
            <a:ext cx="1516380" cy="3547745"/>
          </a:xfrm>
          <a:custGeom>
            <a:avLst/>
            <a:gdLst/>
            <a:ahLst/>
            <a:cxnLst/>
            <a:rect l="l" t="t" r="r" b="b"/>
            <a:pathLst>
              <a:path w="1516380" h="3547745">
                <a:moveTo>
                  <a:pt x="0" y="0"/>
                </a:moveTo>
                <a:lnTo>
                  <a:pt x="0" y="3547143"/>
                </a:lnTo>
                <a:lnTo>
                  <a:pt x="442913" y="3269312"/>
                </a:lnTo>
                <a:lnTo>
                  <a:pt x="1516050" y="322357"/>
                </a:lnTo>
                <a:lnTo>
                  <a:pt x="0" y="0"/>
                </a:lnTo>
                <a:close/>
              </a:path>
            </a:pathLst>
          </a:custGeom>
          <a:solidFill>
            <a:srgbClr val="292D7C"/>
          </a:solidFill>
        </p:spPr>
        <p:txBody>
          <a:bodyPr wrap="square" lIns="0" tIns="0" rIns="0" bIns="0" rtlCol="0"/>
          <a:lstStyle/>
          <a:p>
            <a:endParaRPr/>
          </a:p>
        </p:txBody>
      </p:sp>
      <p:sp>
        <p:nvSpPr>
          <p:cNvPr id="19" name="bg object 19"/>
          <p:cNvSpPr/>
          <p:nvPr/>
        </p:nvSpPr>
        <p:spPr>
          <a:xfrm>
            <a:off x="442913" y="1297176"/>
            <a:ext cx="7800340" cy="3843020"/>
          </a:xfrm>
          <a:custGeom>
            <a:avLst/>
            <a:gdLst/>
            <a:ahLst/>
            <a:cxnLst/>
            <a:rect l="l" t="t" r="r" b="b"/>
            <a:pathLst>
              <a:path w="7800340" h="3843020">
                <a:moveTo>
                  <a:pt x="5580392" y="0"/>
                </a:moveTo>
                <a:lnTo>
                  <a:pt x="1073136" y="366330"/>
                </a:lnTo>
                <a:lnTo>
                  <a:pt x="0" y="3313286"/>
                </a:lnTo>
                <a:lnTo>
                  <a:pt x="3363441" y="3842427"/>
                </a:lnTo>
                <a:lnTo>
                  <a:pt x="7800002" y="2390673"/>
                </a:lnTo>
                <a:lnTo>
                  <a:pt x="5580392" y="0"/>
                </a:lnTo>
                <a:close/>
              </a:path>
            </a:pathLst>
          </a:custGeom>
          <a:solidFill>
            <a:srgbClr val="FFFFFF"/>
          </a:solidFill>
        </p:spPr>
        <p:txBody>
          <a:bodyPr wrap="square" lIns="0" tIns="0" rIns="0" bIns="0" rtlCol="0"/>
          <a:lstStyle/>
          <a:p>
            <a:endParaRPr/>
          </a:p>
        </p:txBody>
      </p:sp>
      <p:sp>
        <p:nvSpPr>
          <p:cNvPr id="20" name="bg object 20"/>
          <p:cNvSpPr/>
          <p:nvPr/>
        </p:nvSpPr>
        <p:spPr>
          <a:xfrm>
            <a:off x="6023305" y="768104"/>
            <a:ext cx="2219609" cy="291974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335786" y="2233625"/>
            <a:ext cx="6472427" cy="4394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6" name="Holder 6"/>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2C2C8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6" name="Holder 6"/>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2C2C8A"/>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7" name="Holder 7"/>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1F1F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00" b="0" i="0">
                <a:solidFill>
                  <a:srgbClr val="2C2C8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5" name="Holder 5"/>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793721" y="1951233"/>
            <a:ext cx="1548824" cy="12318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4" name="Holder 4"/>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DFCFC"/>
          </a:solidFill>
        </p:spPr>
        <p:txBody>
          <a:bodyPr wrap="square" lIns="0" tIns="0" rIns="0" bIns="0" rtlCol="0"/>
          <a:lstStyle/>
          <a:p>
            <a:endParaRPr/>
          </a:p>
        </p:txBody>
      </p:sp>
      <p:sp>
        <p:nvSpPr>
          <p:cNvPr id="17" name="bg object 17"/>
          <p:cNvSpPr/>
          <p:nvPr/>
        </p:nvSpPr>
        <p:spPr>
          <a:xfrm>
            <a:off x="7857743" y="3907535"/>
            <a:ext cx="1286255" cy="1237487"/>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0" y="0"/>
            <a:ext cx="664463" cy="670559"/>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207263" y="4703064"/>
            <a:ext cx="515112" cy="408431"/>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327456" y="209803"/>
            <a:ext cx="1958339" cy="406400"/>
          </a:xfrm>
          <a:prstGeom prst="rect">
            <a:avLst/>
          </a:prstGeom>
        </p:spPr>
        <p:txBody>
          <a:bodyPr wrap="square" lIns="0" tIns="0" rIns="0" bIns="0">
            <a:spAutoFit/>
          </a:bodyPr>
          <a:lstStyle>
            <a:lvl1pPr>
              <a:defRPr sz="2500" b="0" i="0">
                <a:solidFill>
                  <a:srgbClr val="2C2C8A"/>
                </a:solidFill>
                <a:latin typeface="Arial"/>
                <a:cs typeface="Arial"/>
              </a:defRPr>
            </a:lvl1pPr>
          </a:lstStyle>
          <a:p>
            <a:endParaRPr/>
          </a:p>
        </p:txBody>
      </p:sp>
      <p:sp>
        <p:nvSpPr>
          <p:cNvPr id="3" name="Holder 3"/>
          <p:cNvSpPr>
            <a:spLocks noGrp="1"/>
          </p:cNvSpPr>
          <p:nvPr>
            <p:ph type="body" idx="1"/>
          </p:nvPr>
        </p:nvSpPr>
        <p:spPr>
          <a:xfrm>
            <a:off x="984250" y="1005966"/>
            <a:ext cx="6703059" cy="3017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49878" y="4904257"/>
            <a:ext cx="2429510" cy="126364"/>
          </a:xfrm>
          <a:prstGeom prst="rect">
            <a:avLst/>
          </a:prstGeom>
        </p:spPr>
        <p:txBody>
          <a:bodyPr wrap="square" lIns="0" tIns="0" rIns="0" bIns="0">
            <a:spAutoFit/>
          </a:bodyPr>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6" name="Holder 6"/>
          <p:cNvSpPr>
            <a:spLocks noGrp="1"/>
          </p:cNvSpPr>
          <p:nvPr>
            <p:ph type="sldNum" sz="quarter" idx="7"/>
          </p:nvPr>
        </p:nvSpPr>
        <p:spPr>
          <a:xfrm>
            <a:off x="8568181" y="4889093"/>
            <a:ext cx="229234" cy="177800"/>
          </a:xfrm>
          <a:prstGeom prst="rect">
            <a:avLst/>
          </a:prstGeom>
        </p:spPr>
        <p:txBody>
          <a:bodyPr wrap="square" lIns="0" tIns="0" rIns="0" bIns="0">
            <a:spAutoFit/>
          </a:bodyPr>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10311"/>
            <a:ext cx="9145203" cy="4929885"/>
            <a:chOff x="0" y="210311"/>
            <a:chExt cx="9145203" cy="4929885"/>
          </a:xfrm>
        </p:grpSpPr>
        <p:sp>
          <p:nvSpPr>
            <p:cNvPr id="3" name="object 3"/>
            <p:cNvSpPr/>
            <p:nvPr/>
          </p:nvSpPr>
          <p:spPr>
            <a:xfrm>
              <a:off x="0" y="1018792"/>
              <a:ext cx="1516050" cy="64471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341150"/>
              <a:ext cx="1516380" cy="3547745"/>
            </a:xfrm>
            <a:custGeom>
              <a:avLst/>
              <a:gdLst/>
              <a:ahLst/>
              <a:cxnLst/>
              <a:rect l="l" t="t" r="r" b="b"/>
              <a:pathLst>
                <a:path w="1516380" h="3547745">
                  <a:moveTo>
                    <a:pt x="0" y="0"/>
                  </a:moveTo>
                  <a:lnTo>
                    <a:pt x="0" y="3547143"/>
                  </a:lnTo>
                  <a:lnTo>
                    <a:pt x="442913" y="3269312"/>
                  </a:lnTo>
                  <a:lnTo>
                    <a:pt x="1516050" y="322357"/>
                  </a:lnTo>
                  <a:lnTo>
                    <a:pt x="0" y="0"/>
                  </a:lnTo>
                  <a:close/>
                </a:path>
              </a:pathLst>
            </a:custGeom>
            <a:solidFill>
              <a:srgbClr val="292D7C"/>
            </a:solidFill>
          </p:spPr>
          <p:txBody>
            <a:bodyPr wrap="square" lIns="0" tIns="0" rIns="0" bIns="0" rtlCol="0"/>
            <a:lstStyle/>
            <a:p>
              <a:endParaRPr/>
            </a:p>
          </p:txBody>
        </p:sp>
        <p:sp>
          <p:nvSpPr>
            <p:cNvPr id="5" name="object 5"/>
            <p:cNvSpPr/>
            <p:nvPr/>
          </p:nvSpPr>
          <p:spPr>
            <a:xfrm>
              <a:off x="442913" y="1297176"/>
              <a:ext cx="7800340" cy="3843020"/>
            </a:xfrm>
            <a:custGeom>
              <a:avLst/>
              <a:gdLst/>
              <a:ahLst/>
              <a:cxnLst/>
              <a:rect l="l" t="t" r="r" b="b"/>
              <a:pathLst>
                <a:path w="7800340" h="3843020">
                  <a:moveTo>
                    <a:pt x="5580392" y="0"/>
                  </a:moveTo>
                  <a:lnTo>
                    <a:pt x="1073136" y="366330"/>
                  </a:lnTo>
                  <a:lnTo>
                    <a:pt x="0" y="3313286"/>
                  </a:lnTo>
                  <a:lnTo>
                    <a:pt x="3363441" y="3842427"/>
                  </a:lnTo>
                  <a:lnTo>
                    <a:pt x="7800002" y="2390673"/>
                  </a:lnTo>
                  <a:lnTo>
                    <a:pt x="5580392" y="0"/>
                  </a:lnTo>
                  <a:close/>
                </a:path>
              </a:pathLst>
            </a:custGeom>
            <a:solidFill>
              <a:srgbClr val="FFFFFF"/>
            </a:solidFill>
          </p:spPr>
          <p:txBody>
            <a:bodyPr wrap="square" lIns="0" tIns="0" rIns="0" bIns="0" rtlCol="0"/>
            <a:lstStyle/>
            <a:p>
              <a:endParaRPr/>
            </a:p>
          </p:txBody>
        </p:sp>
        <p:sp>
          <p:nvSpPr>
            <p:cNvPr id="6" name="object 6"/>
            <p:cNvSpPr/>
            <p:nvPr/>
          </p:nvSpPr>
          <p:spPr>
            <a:xfrm>
              <a:off x="6023305" y="768104"/>
              <a:ext cx="2219609" cy="291974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286558" y="477887"/>
              <a:ext cx="1856139" cy="29021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286558" y="708392"/>
              <a:ext cx="1858645" cy="3432810"/>
            </a:xfrm>
            <a:custGeom>
              <a:avLst/>
              <a:gdLst/>
              <a:ahLst/>
              <a:cxnLst/>
              <a:rect l="l" t="t" r="r" b="b"/>
              <a:pathLst>
                <a:path w="1858645" h="3432810">
                  <a:moveTo>
                    <a:pt x="1858339" y="0"/>
                  </a:moveTo>
                  <a:lnTo>
                    <a:pt x="0" y="59711"/>
                  </a:lnTo>
                  <a:lnTo>
                    <a:pt x="956356" y="2979458"/>
                  </a:lnTo>
                  <a:lnTo>
                    <a:pt x="1858339" y="3432609"/>
                  </a:lnTo>
                  <a:lnTo>
                    <a:pt x="1858339" y="0"/>
                  </a:lnTo>
                  <a:close/>
                </a:path>
              </a:pathLst>
            </a:custGeom>
            <a:solidFill>
              <a:srgbClr val="33C5F3"/>
            </a:solidFill>
          </p:spPr>
          <p:txBody>
            <a:bodyPr wrap="square" lIns="0" tIns="0" rIns="0" bIns="0" rtlCol="0"/>
            <a:lstStyle/>
            <a:p>
              <a:endParaRPr/>
            </a:p>
          </p:txBody>
        </p:sp>
        <p:sp>
          <p:nvSpPr>
            <p:cNvPr id="9" name="object 9"/>
            <p:cNvSpPr/>
            <p:nvPr/>
          </p:nvSpPr>
          <p:spPr>
            <a:xfrm>
              <a:off x="6528816" y="4578096"/>
              <a:ext cx="1371600" cy="25298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71272" y="210311"/>
              <a:ext cx="832104" cy="655320"/>
            </a:xfrm>
            <a:prstGeom prst="rect">
              <a:avLst/>
            </a:prstGeom>
            <a:blipFill>
              <a:blip r:embed="rId6" cstate="print"/>
              <a:stretch>
                <a:fillRect/>
              </a:stretch>
            </a:blipFill>
          </p:spPr>
          <p:txBody>
            <a:bodyPr wrap="square" lIns="0" tIns="0" rIns="0" bIns="0" rtlCol="0"/>
            <a:lstStyle/>
            <a:p>
              <a:endParaRPr/>
            </a:p>
          </p:txBody>
        </p:sp>
      </p:grpSp>
      <p:sp>
        <p:nvSpPr>
          <p:cNvPr id="11" name="object 11"/>
          <p:cNvSpPr txBox="1">
            <a:spLocks noGrp="1"/>
          </p:cNvSpPr>
          <p:nvPr>
            <p:ph type="title"/>
          </p:nvPr>
        </p:nvSpPr>
        <p:spPr>
          <a:xfrm>
            <a:off x="1455183" y="2472433"/>
            <a:ext cx="4189853" cy="1122102"/>
          </a:xfrm>
          <a:prstGeom prst="rect">
            <a:avLst/>
          </a:prstGeom>
        </p:spPr>
        <p:txBody>
          <a:bodyPr vert="horz" wrap="square" lIns="0" tIns="13970" rIns="0" bIns="0" rtlCol="0" anchor="t">
            <a:spAutoFit/>
          </a:bodyPr>
          <a:lstStyle/>
          <a:p>
            <a:pPr marL="12700">
              <a:spcBef>
                <a:spcPts val="110"/>
              </a:spcBef>
            </a:pPr>
            <a:r>
              <a:rPr lang="en-US" sz="3600" spc="-290" dirty="0">
                <a:latin typeface="Times New Roman"/>
              </a:rPr>
              <a:t>Team – 7</a:t>
            </a:r>
            <a:br>
              <a:rPr lang="en-US" sz="3600" spc="-290" dirty="0">
                <a:latin typeface="Times New Roman"/>
              </a:rPr>
            </a:br>
            <a:r>
              <a:rPr lang="en-US" sz="3600" spc="-290" dirty="0">
                <a:latin typeface="Times New Roman"/>
              </a:rPr>
              <a:t>General Insurance System</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CC499F-3C45-4650-84A4-78336B895136}"/>
              </a:ext>
            </a:extLst>
          </p:cNvPr>
          <p:cNvSpPr>
            <a:spLocks noGrp="1"/>
          </p:cNvSpPr>
          <p:nvPr>
            <p:ph type="subTitle" idx="4"/>
          </p:nvPr>
        </p:nvSpPr>
        <p:spPr>
          <a:xfrm>
            <a:off x="1066800" y="4459328"/>
            <a:ext cx="6705600" cy="553998"/>
          </a:xfrm>
        </p:spPr>
        <p:txBody>
          <a:bodyPr/>
          <a:lstStyle/>
          <a:p>
            <a:r>
              <a:rPr lang="en-IN" dirty="0"/>
              <a:t>Figure 8 - Admin Page : Here Admin can approve the claim amount by taking the policy details into consideration.</a:t>
            </a:r>
          </a:p>
        </p:txBody>
      </p:sp>
      <p:pic>
        <p:nvPicPr>
          <p:cNvPr id="7" name="Picture 6" descr="A screenshot of a cell phone&#10;&#10;Description automatically generated">
            <a:extLst>
              <a:ext uri="{FF2B5EF4-FFF2-40B4-BE49-F238E27FC236}">
                <a16:creationId xmlns:a16="http://schemas.microsoft.com/office/drawing/2014/main" id="{676B1060-52AD-4A4F-98A3-187B33690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5522"/>
            <a:ext cx="8839200" cy="4258203"/>
          </a:xfrm>
          <a:prstGeom prst="rect">
            <a:avLst/>
          </a:prstGeom>
        </p:spPr>
      </p:pic>
    </p:spTree>
    <p:extLst>
      <p:ext uri="{BB962C8B-B14F-4D97-AF65-F5344CB8AC3E}">
        <p14:creationId xmlns:p14="http://schemas.microsoft.com/office/powerpoint/2010/main" val="78174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76A00A-DD0C-4008-923A-1D92CE70D001}"/>
              </a:ext>
            </a:extLst>
          </p:cNvPr>
          <p:cNvSpPr>
            <a:spLocks noGrp="1"/>
          </p:cNvSpPr>
          <p:nvPr>
            <p:ph type="subTitle" idx="4"/>
          </p:nvPr>
        </p:nvSpPr>
        <p:spPr>
          <a:xfrm>
            <a:off x="1066800" y="4403725"/>
            <a:ext cx="6629400" cy="553998"/>
          </a:xfrm>
        </p:spPr>
        <p:txBody>
          <a:bodyPr/>
          <a:lstStyle/>
          <a:p>
            <a:r>
              <a:rPr lang="en-IN" dirty="0"/>
              <a:t>Figure 9 – Renew Policy : Here user can choose the policy details in years and hence checkout. </a:t>
            </a:r>
          </a:p>
        </p:txBody>
      </p:sp>
      <p:pic>
        <p:nvPicPr>
          <p:cNvPr id="7" name="Picture 6" descr="A screenshot of a cell phone&#10;&#10;Description automatically generated">
            <a:extLst>
              <a:ext uri="{FF2B5EF4-FFF2-40B4-BE49-F238E27FC236}">
                <a16:creationId xmlns:a16="http://schemas.microsoft.com/office/drawing/2014/main" id="{492A5DA4-7B73-4629-871D-DBE0F9D7B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3404"/>
            <a:ext cx="8763000" cy="4214121"/>
          </a:xfrm>
          <a:prstGeom prst="rect">
            <a:avLst/>
          </a:prstGeom>
        </p:spPr>
      </p:pic>
    </p:spTree>
    <p:extLst>
      <p:ext uri="{BB962C8B-B14F-4D97-AF65-F5344CB8AC3E}">
        <p14:creationId xmlns:p14="http://schemas.microsoft.com/office/powerpoint/2010/main" val="73184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778C86-D60A-4282-AE82-B8D724466E46}"/>
              </a:ext>
            </a:extLst>
          </p:cNvPr>
          <p:cNvSpPr>
            <a:spLocks noGrp="1"/>
          </p:cNvSpPr>
          <p:nvPr>
            <p:ph type="subTitle" idx="4"/>
          </p:nvPr>
        </p:nvSpPr>
        <p:spPr>
          <a:xfrm>
            <a:off x="609599" y="4327525"/>
            <a:ext cx="8278153" cy="830997"/>
          </a:xfrm>
        </p:spPr>
        <p:txBody>
          <a:bodyPr/>
          <a:lstStyle/>
          <a:p>
            <a:r>
              <a:rPr lang="en-IN" dirty="0"/>
              <a:t>Figure 10 – Check Estimate : Here user can enter the car model and the age of the vehicle and hence check the total insured value of vehicle and also the price of the policy.</a:t>
            </a:r>
          </a:p>
        </p:txBody>
      </p:sp>
      <p:pic>
        <p:nvPicPr>
          <p:cNvPr id="5" name="Picture 4" descr="A screenshot of a cell phone&#10;&#10;Description automatically generated">
            <a:extLst>
              <a:ext uri="{FF2B5EF4-FFF2-40B4-BE49-F238E27FC236}">
                <a16:creationId xmlns:a16="http://schemas.microsoft.com/office/drawing/2014/main" id="{26BB181F-246F-4904-83B2-025C6D60B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60" y="153194"/>
            <a:ext cx="8743893" cy="4174331"/>
          </a:xfrm>
          <a:prstGeom prst="rect">
            <a:avLst/>
          </a:prstGeom>
        </p:spPr>
      </p:pic>
    </p:spTree>
    <p:extLst>
      <p:ext uri="{BB962C8B-B14F-4D97-AF65-F5344CB8AC3E}">
        <p14:creationId xmlns:p14="http://schemas.microsoft.com/office/powerpoint/2010/main" val="397516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822428-8BB9-46A4-9964-D93565F6113F}"/>
              </a:ext>
            </a:extLst>
          </p:cNvPr>
          <p:cNvSpPr>
            <a:spLocks noGrp="1"/>
          </p:cNvSpPr>
          <p:nvPr>
            <p:ph type="subTitle" idx="4"/>
          </p:nvPr>
        </p:nvSpPr>
        <p:spPr>
          <a:xfrm>
            <a:off x="2769781" y="4556125"/>
            <a:ext cx="6400800" cy="276999"/>
          </a:xfrm>
        </p:spPr>
        <p:txBody>
          <a:bodyPr/>
          <a:lstStyle/>
          <a:p>
            <a:r>
              <a:rPr lang="en-IN" dirty="0"/>
              <a:t>Figure 11 – Database Diagram </a:t>
            </a:r>
          </a:p>
        </p:txBody>
      </p:sp>
      <p:pic>
        <p:nvPicPr>
          <p:cNvPr id="7" name="Picture 6" descr="A screenshot of a social media post&#10;&#10;Description automatically generated">
            <a:extLst>
              <a:ext uri="{FF2B5EF4-FFF2-40B4-BE49-F238E27FC236}">
                <a16:creationId xmlns:a16="http://schemas.microsoft.com/office/drawing/2014/main" id="{AC0DB5D3-41D5-420F-9B83-7D1A895CD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2725"/>
            <a:ext cx="8763000" cy="4343400"/>
          </a:xfrm>
          <a:prstGeom prst="rect">
            <a:avLst/>
          </a:prstGeom>
        </p:spPr>
      </p:pic>
    </p:spTree>
    <p:extLst>
      <p:ext uri="{BB962C8B-B14F-4D97-AF65-F5344CB8AC3E}">
        <p14:creationId xmlns:p14="http://schemas.microsoft.com/office/powerpoint/2010/main" val="54402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80BF-6C24-42E9-B4C1-A353865EB993}"/>
              </a:ext>
            </a:extLst>
          </p:cNvPr>
          <p:cNvSpPr>
            <a:spLocks noGrp="1"/>
          </p:cNvSpPr>
          <p:nvPr>
            <p:ph type="ctrTitle"/>
          </p:nvPr>
        </p:nvSpPr>
        <p:spPr>
          <a:xfrm>
            <a:off x="3048000" y="1889125"/>
            <a:ext cx="7198614" cy="492443"/>
          </a:xfrm>
        </p:spPr>
        <p:txBody>
          <a:bodyPr/>
          <a:lstStyle/>
          <a:p>
            <a:r>
              <a:rPr lang="en-IN" sz="3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7960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CF16-4D56-4D32-81EF-31D4F00F1A66}"/>
              </a:ext>
            </a:extLst>
          </p:cNvPr>
          <p:cNvSpPr>
            <a:spLocks noGrp="1"/>
          </p:cNvSpPr>
          <p:nvPr>
            <p:ph type="ctrTitle"/>
          </p:nvPr>
        </p:nvSpPr>
        <p:spPr>
          <a:xfrm>
            <a:off x="1335786" y="1007021"/>
            <a:ext cx="6472427" cy="430887"/>
          </a:xfrm>
        </p:spPr>
        <p:txBody>
          <a:bodyPr wrap="square" lIns="0" tIns="0" rIns="0" bIns="0" anchor="t">
            <a:spAutoFit/>
          </a:bodyPr>
          <a:lstStyle/>
          <a:p>
            <a:r>
              <a:rPr lang="en-US" sz="2800" dirty="0">
                <a:latin typeface="Times New Roman"/>
              </a:rPr>
              <a:t>Objective</a:t>
            </a:r>
          </a:p>
        </p:txBody>
      </p:sp>
      <p:sp>
        <p:nvSpPr>
          <p:cNvPr id="3" name="Subtitle 2">
            <a:extLst>
              <a:ext uri="{FF2B5EF4-FFF2-40B4-BE49-F238E27FC236}">
                <a16:creationId xmlns:a16="http://schemas.microsoft.com/office/drawing/2014/main" id="{486E770D-DA3A-4479-90BB-8BE52878C0D6}"/>
              </a:ext>
            </a:extLst>
          </p:cNvPr>
          <p:cNvSpPr>
            <a:spLocks noGrp="1"/>
          </p:cNvSpPr>
          <p:nvPr>
            <p:ph type="subTitle" idx="4"/>
          </p:nvPr>
        </p:nvSpPr>
        <p:spPr>
          <a:xfrm>
            <a:off x="1371600" y="1912247"/>
            <a:ext cx="6433187" cy="3046988"/>
          </a:xfrm>
        </p:spPr>
        <p:txBody>
          <a:bodyPr wrap="square" lIns="0" tIns="0" rIns="0" bIns="0" anchor="t">
            <a:spAutoFit/>
          </a:bodyPr>
          <a:lstStyle/>
          <a:p>
            <a:r>
              <a:rPr lang="en-US" dirty="0">
                <a:ea typeface="+mn-lt"/>
                <a:cs typeface="+mn-lt"/>
              </a:rPr>
              <a:t> The aim is to develop a user friendly, secure, error free online application where the user can buy insurance policies, renew them and claim the insurance. The user will also be able to read detailed yet easy to understand excerpts about different insurance policies provided by the application.</a:t>
            </a:r>
          </a:p>
          <a:p>
            <a:endParaRPr lang="en-US" dirty="0">
              <a:cs typeface="Calibri"/>
            </a:endParaRPr>
          </a:p>
          <a:p>
            <a:r>
              <a:rPr lang="en-US" b="1" dirty="0">
                <a:ea typeface="+mn-lt"/>
                <a:cs typeface="+mn-lt"/>
              </a:rPr>
              <a:t>Mandatory Modules:</a:t>
            </a:r>
            <a:r>
              <a:rPr lang="en-US" dirty="0">
                <a:ea typeface="+mn-lt"/>
                <a:cs typeface="+mn-lt"/>
              </a:rPr>
              <a:t> </a:t>
            </a:r>
          </a:p>
          <a:p>
            <a:r>
              <a:rPr lang="en-US" dirty="0">
                <a:ea typeface="+mn-lt"/>
                <a:cs typeface="+mn-lt"/>
              </a:rPr>
              <a:t>1. Buy insurance </a:t>
            </a:r>
          </a:p>
          <a:p>
            <a:r>
              <a:rPr lang="en-US" dirty="0">
                <a:ea typeface="+mn-lt"/>
                <a:cs typeface="+mn-lt"/>
              </a:rPr>
              <a:t>2. Renew insurance </a:t>
            </a:r>
          </a:p>
          <a:p>
            <a:r>
              <a:rPr lang="en-US" dirty="0">
                <a:ea typeface="+mn-lt"/>
                <a:cs typeface="+mn-lt"/>
              </a:rPr>
              <a:t>3. Calculate insurance estimate </a:t>
            </a:r>
          </a:p>
          <a:p>
            <a:r>
              <a:rPr lang="en-US" dirty="0">
                <a:ea typeface="+mn-lt"/>
                <a:cs typeface="+mn-lt"/>
              </a:rPr>
              <a:t>4. Claim insurance </a:t>
            </a:r>
            <a:endParaRPr lang="en-US" dirty="0">
              <a:cs typeface="Calibri"/>
            </a:endParaRPr>
          </a:p>
        </p:txBody>
      </p:sp>
    </p:spTree>
    <p:extLst>
      <p:ext uri="{BB962C8B-B14F-4D97-AF65-F5344CB8AC3E}">
        <p14:creationId xmlns:p14="http://schemas.microsoft.com/office/powerpoint/2010/main" val="334420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E55F8F-4E06-4BCF-ACBC-FA1F191B0826}"/>
              </a:ext>
            </a:extLst>
          </p:cNvPr>
          <p:cNvSpPr>
            <a:spLocks noGrp="1"/>
          </p:cNvSpPr>
          <p:nvPr>
            <p:ph type="subTitle" idx="4"/>
          </p:nvPr>
        </p:nvSpPr>
        <p:spPr>
          <a:xfrm>
            <a:off x="762000" y="4136659"/>
            <a:ext cx="7890614" cy="830997"/>
          </a:xfrm>
        </p:spPr>
        <p:txBody>
          <a:bodyPr wrap="square" lIns="0" tIns="0" rIns="0" bIns="0" anchor="t">
            <a:spAutoFit/>
          </a:bodyPr>
          <a:lstStyle/>
          <a:p>
            <a:r>
              <a:rPr lang="en-US" dirty="0">
                <a:ea typeface="+mn-lt"/>
                <a:cs typeface="+mn-lt"/>
              </a:rPr>
              <a:t>Figure 1 - Home Page : It provides the option to the user to login and buy policy , renew his / her insurance , claim the insurance amount and also estimate the insurance price.</a:t>
            </a:r>
            <a:endParaRPr lang="en-US" dirty="0"/>
          </a:p>
        </p:txBody>
      </p:sp>
      <p:pic>
        <p:nvPicPr>
          <p:cNvPr id="4" name="Picture 4" descr="A screenshot of a social media post&#10;&#10;Description automatically generated">
            <a:extLst>
              <a:ext uri="{FF2B5EF4-FFF2-40B4-BE49-F238E27FC236}">
                <a16:creationId xmlns:a16="http://schemas.microsoft.com/office/drawing/2014/main" id="{9661DA0A-534E-49C8-8D42-4FC1DC6DF718}"/>
              </a:ext>
            </a:extLst>
          </p:cNvPr>
          <p:cNvPicPr>
            <a:picLocks noChangeAspect="1"/>
          </p:cNvPicPr>
          <p:nvPr/>
        </p:nvPicPr>
        <p:blipFill>
          <a:blip r:embed="rId2"/>
          <a:stretch>
            <a:fillRect/>
          </a:stretch>
        </p:blipFill>
        <p:spPr>
          <a:xfrm>
            <a:off x="230156" y="182194"/>
            <a:ext cx="8648327" cy="3840531"/>
          </a:xfrm>
          <a:prstGeom prst="rect">
            <a:avLst/>
          </a:prstGeom>
        </p:spPr>
      </p:pic>
    </p:spTree>
    <p:extLst>
      <p:ext uri="{BB962C8B-B14F-4D97-AF65-F5344CB8AC3E}">
        <p14:creationId xmlns:p14="http://schemas.microsoft.com/office/powerpoint/2010/main" val="264426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EF3BA6-55E0-4585-A48D-8A7C6FB2C9C2}"/>
              </a:ext>
            </a:extLst>
          </p:cNvPr>
          <p:cNvSpPr>
            <a:spLocks noGrp="1"/>
          </p:cNvSpPr>
          <p:nvPr>
            <p:ph type="subTitle" idx="4"/>
          </p:nvPr>
        </p:nvSpPr>
        <p:spPr>
          <a:xfrm>
            <a:off x="1447800" y="4623372"/>
            <a:ext cx="8077200" cy="276999"/>
          </a:xfrm>
        </p:spPr>
        <p:txBody>
          <a:bodyPr/>
          <a:lstStyle/>
          <a:p>
            <a:r>
              <a:rPr lang="en-IN" dirty="0"/>
              <a:t>Figure -2 - User - Registration – Here the user will register.</a:t>
            </a:r>
          </a:p>
        </p:txBody>
      </p:sp>
      <p:pic>
        <p:nvPicPr>
          <p:cNvPr id="5" name="Picture 4" descr="A screenshot of a cell phone&#10;&#10;Description automatically generated">
            <a:extLst>
              <a:ext uri="{FF2B5EF4-FFF2-40B4-BE49-F238E27FC236}">
                <a16:creationId xmlns:a16="http://schemas.microsoft.com/office/drawing/2014/main" id="{ADA4326E-10C2-4855-A691-1234923BF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0435"/>
            <a:ext cx="8686800" cy="4279490"/>
          </a:xfrm>
          <a:prstGeom prst="rect">
            <a:avLst/>
          </a:prstGeom>
        </p:spPr>
      </p:pic>
    </p:spTree>
    <p:extLst>
      <p:ext uri="{BB962C8B-B14F-4D97-AF65-F5344CB8AC3E}">
        <p14:creationId xmlns:p14="http://schemas.microsoft.com/office/powerpoint/2010/main" val="45064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3FFE8E-9335-41E2-9C8E-92A62830048C}"/>
              </a:ext>
            </a:extLst>
          </p:cNvPr>
          <p:cNvSpPr>
            <a:spLocks noGrp="1"/>
          </p:cNvSpPr>
          <p:nvPr>
            <p:ph type="subTitle" idx="4"/>
          </p:nvPr>
        </p:nvSpPr>
        <p:spPr>
          <a:xfrm>
            <a:off x="685800" y="4327525"/>
            <a:ext cx="8137016" cy="553998"/>
          </a:xfrm>
        </p:spPr>
        <p:txBody>
          <a:bodyPr wrap="square" lIns="0" tIns="0" rIns="0" bIns="0" anchor="t">
            <a:spAutoFit/>
          </a:bodyPr>
          <a:lstStyle/>
          <a:p>
            <a:r>
              <a:rPr lang="en-US" dirty="0">
                <a:cs typeface="Calibri"/>
              </a:rPr>
              <a:t>Figure 3 - Vehicle Registration :  Here user will enter the details of the vehicle to get the insurance of that vehicle.</a:t>
            </a: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D694B148-5D2B-4755-A390-E9A1C5130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82" y="212725"/>
            <a:ext cx="8814018" cy="4114800"/>
          </a:xfrm>
          <a:prstGeom prst="rect">
            <a:avLst/>
          </a:prstGeom>
        </p:spPr>
      </p:pic>
    </p:spTree>
    <p:extLst>
      <p:ext uri="{BB962C8B-B14F-4D97-AF65-F5344CB8AC3E}">
        <p14:creationId xmlns:p14="http://schemas.microsoft.com/office/powerpoint/2010/main" val="180747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CC4E30-489E-4FEA-B21E-67A9DAD8DE5A}"/>
              </a:ext>
            </a:extLst>
          </p:cNvPr>
          <p:cNvSpPr>
            <a:spLocks noGrp="1"/>
          </p:cNvSpPr>
          <p:nvPr>
            <p:ph type="subTitle" idx="4"/>
          </p:nvPr>
        </p:nvSpPr>
        <p:spPr>
          <a:xfrm>
            <a:off x="914399" y="4446179"/>
            <a:ext cx="7467601" cy="553998"/>
          </a:xfrm>
        </p:spPr>
        <p:txBody>
          <a:bodyPr wrap="square" lIns="0" tIns="0" rIns="0" bIns="0" anchor="t">
            <a:spAutoFit/>
          </a:bodyPr>
          <a:lstStyle/>
          <a:p>
            <a:r>
              <a:rPr lang="en-US" dirty="0">
                <a:ea typeface="+mn-lt"/>
                <a:cs typeface="+mn-lt"/>
              </a:rPr>
              <a:t>Figure 4 - Policy Plan :User will choose the policy type and policy duration to get    the policy value.</a:t>
            </a:r>
            <a:endParaRPr lang="en-US" dirty="0"/>
          </a:p>
        </p:txBody>
      </p:sp>
      <p:pic>
        <p:nvPicPr>
          <p:cNvPr id="5" name="Picture 5" descr="A screenshot of a cell phone&#10;&#10;Description automatically generated">
            <a:extLst>
              <a:ext uri="{FF2B5EF4-FFF2-40B4-BE49-F238E27FC236}">
                <a16:creationId xmlns:a16="http://schemas.microsoft.com/office/drawing/2014/main" id="{4CAB6D1B-434F-4912-A60E-DFAEB8645D1A}"/>
              </a:ext>
            </a:extLst>
          </p:cNvPr>
          <p:cNvPicPr>
            <a:picLocks noChangeAspect="1"/>
          </p:cNvPicPr>
          <p:nvPr/>
        </p:nvPicPr>
        <p:blipFill>
          <a:blip r:embed="rId2"/>
          <a:stretch>
            <a:fillRect/>
          </a:stretch>
        </p:blipFill>
        <p:spPr>
          <a:xfrm>
            <a:off x="175155" y="149673"/>
            <a:ext cx="8799467" cy="4177852"/>
          </a:xfrm>
          <a:prstGeom prst="rect">
            <a:avLst/>
          </a:prstGeom>
        </p:spPr>
      </p:pic>
    </p:spTree>
    <p:extLst>
      <p:ext uri="{BB962C8B-B14F-4D97-AF65-F5344CB8AC3E}">
        <p14:creationId xmlns:p14="http://schemas.microsoft.com/office/powerpoint/2010/main" val="28914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1BA9CD-5046-4B83-BBCA-4479A95F7CB7}"/>
              </a:ext>
            </a:extLst>
          </p:cNvPr>
          <p:cNvSpPr>
            <a:spLocks noGrp="1"/>
          </p:cNvSpPr>
          <p:nvPr>
            <p:ph type="subTitle" idx="4"/>
          </p:nvPr>
        </p:nvSpPr>
        <p:spPr>
          <a:xfrm>
            <a:off x="1219200" y="4479925"/>
            <a:ext cx="7467600" cy="276999"/>
          </a:xfrm>
        </p:spPr>
        <p:txBody>
          <a:bodyPr/>
          <a:lstStyle/>
          <a:p>
            <a:r>
              <a:rPr lang="en-US" dirty="0">
                <a:ea typeface="+mn-lt"/>
                <a:cs typeface="+mn-lt"/>
              </a:rPr>
              <a:t>Figure 5 - </a:t>
            </a:r>
            <a:r>
              <a:rPr lang="en-IN" dirty="0">
                <a:ea typeface="+mn-lt"/>
                <a:cs typeface="+mn-lt"/>
              </a:rPr>
              <a:t>User is successfully done with the vehicle insurance.</a:t>
            </a:r>
            <a:endParaRPr lang="en-IN" dirty="0"/>
          </a:p>
        </p:txBody>
      </p:sp>
      <p:pic>
        <p:nvPicPr>
          <p:cNvPr id="7" name="Picture 6" descr="A screenshot of a cell phone&#10;&#10;Description automatically generated">
            <a:extLst>
              <a:ext uri="{FF2B5EF4-FFF2-40B4-BE49-F238E27FC236}">
                <a16:creationId xmlns:a16="http://schemas.microsoft.com/office/drawing/2014/main" id="{D341F0F0-78D8-48A1-A58A-FA6B46C66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89350"/>
            <a:ext cx="8915400" cy="4290576"/>
          </a:xfrm>
          <a:prstGeom prst="rect">
            <a:avLst/>
          </a:prstGeom>
        </p:spPr>
      </p:pic>
    </p:spTree>
    <p:extLst>
      <p:ext uri="{BB962C8B-B14F-4D97-AF65-F5344CB8AC3E}">
        <p14:creationId xmlns:p14="http://schemas.microsoft.com/office/powerpoint/2010/main" val="329117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1D7947-0EDB-4768-93A6-C4C45455801F}"/>
              </a:ext>
            </a:extLst>
          </p:cNvPr>
          <p:cNvSpPr>
            <a:spLocks noGrp="1"/>
          </p:cNvSpPr>
          <p:nvPr>
            <p:ph type="subTitle" idx="4"/>
          </p:nvPr>
        </p:nvSpPr>
        <p:spPr>
          <a:xfrm>
            <a:off x="1143000" y="4175125"/>
            <a:ext cx="6400800" cy="553998"/>
          </a:xfrm>
        </p:spPr>
        <p:txBody>
          <a:bodyPr/>
          <a:lstStyle/>
          <a:p>
            <a:r>
              <a:rPr lang="en-IN" dirty="0"/>
              <a:t>Figure 6 - User-dashboard : User can view , renew and can file the claim for the vehicle insurance policy .</a:t>
            </a:r>
          </a:p>
        </p:txBody>
      </p:sp>
      <p:pic>
        <p:nvPicPr>
          <p:cNvPr id="7" name="Picture 6" descr="A screenshot of a social media post&#10;&#10;Description automatically generated">
            <a:extLst>
              <a:ext uri="{FF2B5EF4-FFF2-40B4-BE49-F238E27FC236}">
                <a16:creationId xmlns:a16="http://schemas.microsoft.com/office/drawing/2014/main" id="{3FCFE756-BAC1-4A67-B90F-EAE1AFB48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3548"/>
            <a:ext cx="8839200" cy="4031577"/>
          </a:xfrm>
          <a:prstGeom prst="rect">
            <a:avLst/>
          </a:prstGeom>
        </p:spPr>
      </p:pic>
    </p:spTree>
    <p:extLst>
      <p:ext uri="{BB962C8B-B14F-4D97-AF65-F5344CB8AC3E}">
        <p14:creationId xmlns:p14="http://schemas.microsoft.com/office/powerpoint/2010/main" val="424392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1C0F6B-15C4-4D4D-8069-8FBEE7B351D5}"/>
              </a:ext>
            </a:extLst>
          </p:cNvPr>
          <p:cNvSpPr>
            <a:spLocks noGrp="1"/>
          </p:cNvSpPr>
          <p:nvPr>
            <p:ph type="subTitle" idx="4"/>
          </p:nvPr>
        </p:nvSpPr>
        <p:spPr>
          <a:xfrm>
            <a:off x="1217465" y="4251325"/>
            <a:ext cx="6629400" cy="553998"/>
          </a:xfrm>
        </p:spPr>
        <p:txBody>
          <a:bodyPr/>
          <a:lstStyle/>
          <a:p>
            <a:r>
              <a:rPr lang="en-IN" dirty="0"/>
              <a:t>Figure 7 – File Claim : User can file the claim by providing the policy details and the reason of claim.</a:t>
            </a:r>
          </a:p>
        </p:txBody>
      </p:sp>
      <p:pic>
        <p:nvPicPr>
          <p:cNvPr id="7" name="Picture 6" descr="A screenshot of a social media post&#10;&#10;Description automatically generated">
            <a:extLst>
              <a:ext uri="{FF2B5EF4-FFF2-40B4-BE49-F238E27FC236}">
                <a16:creationId xmlns:a16="http://schemas.microsoft.com/office/drawing/2014/main" id="{381C3150-7EB2-4873-B68E-CA8D36DDF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5679"/>
            <a:ext cx="8763000" cy="4135646"/>
          </a:xfrm>
          <a:prstGeom prst="rect">
            <a:avLst/>
          </a:prstGeom>
        </p:spPr>
      </p:pic>
    </p:spTree>
    <p:extLst>
      <p:ext uri="{BB962C8B-B14F-4D97-AF65-F5344CB8AC3E}">
        <p14:creationId xmlns:p14="http://schemas.microsoft.com/office/powerpoint/2010/main" val="2749884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315</Words>
  <Application>Microsoft Office PowerPoint</Application>
  <PresentationFormat>Custom</PresentationFormat>
  <Paragraphs>22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Team – 7 General Insurance System</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dc:title>
  <dc:creator>SRISHTI SINGH</dc:creator>
  <cp:lastModifiedBy>Sahil Adlakha</cp:lastModifiedBy>
  <cp:revision>155</cp:revision>
  <dcterms:created xsi:type="dcterms:W3CDTF">2020-08-18T08:06:25Z</dcterms:created>
  <dcterms:modified xsi:type="dcterms:W3CDTF">2020-08-19T06:32:50Z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2020-06-26T00:00:00Z</vt:filetime>
  </property>
  <property fmtid="{D5CDD505-2E9C-101B-9397-08002B2CF9AE}" pid="3" name="Creator">
    <vt:lpwstr>Microsoft® PowerPoint® for Office 365</vt:lpwstr>
  </property>
  <property fmtid="{D5CDD505-2E9C-101B-9397-08002B2CF9AE}" pid="4" name="LastSaved">
    <vt:filetime>2020-08-18T00:00:00Z</vt:filetime>
  </property>
</Properties>
</file>