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3"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C3B9E-BEC1-437C-9D02-185A8437EB2B}" v="18" dt="2023-07-21T20:24:02.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a Shaikh" userId="6c549edf1cd99ffb" providerId="LiveId" clId="{4C5C3B9E-BEC1-437C-9D02-185A8437EB2B}"/>
    <pc:docChg chg="undo custSel addSld modSld">
      <pc:chgData name="Ammara Shaikh" userId="6c549edf1cd99ffb" providerId="LiveId" clId="{4C5C3B9E-BEC1-437C-9D02-185A8437EB2B}" dt="2023-07-21T20:24:06.658" v="232" actId="1076"/>
      <pc:docMkLst>
        <pc:docMk/>
      </pc:docMkLst>
      <pc:sldChg chg="addSp delSp modSp mod modClrScheme chgLayout">
        <pc:chgData name="Ammara Shaikh" userId="6c549edf1cd99ffb" providerId="LiveId" clId="{4C5C3B9E-BEC1-437C-9D02-185A8437EB2B}" dt="2023-07-21T20:24:06.658" v="232" actId="1076"/>
        <pc:sldMkLst>
          <pc:docMk/>
          <pc:sldMk cId="1788153717" sldId="256"/>
        </pc:sldMkLst>
        <pc:spChg chg="mod ord">
          <ac:chgData name="Ammara Shaikh" userId="6c549edf1cd99ffb" providerId="LiveId" clId="{4C5C3B9E-BEC1-437C-9D02-185A8437EB2B}" dt="2023-07-21T20:24:06.658" v="232" actId="1076"/>
          <ac:spMkLst>
            <pc:docMk/>
            <pc:sldMk cId="1788153717" sldId="256"/>
            <ac:spMk id="2" creationId="{B3C56843-9E1C-BB4F-14EF-78B4C6CD3C19}"/>
          </ac:spMkLst>
        </pc:spChg>
        <pc:spChg chg="add mod ord">
          <ac:chgData name="Ammara Shaikh" userId="6c549edf1cd99ffb" providerId="LiveId" clId="{4C5C3B9E-BEC1-437C-9D02-185A8437EB2B}" dt="2023-07-21T20:23:56.301" v="230" actId="14100"/>
          <ac:spMkLst>
            <pc:docMk/>
            <pc:sldMk cId="1788153717" sldId="256"/>
            <ac:spMk id="3" creationId="{5E87C6F4-56C9-7869-2F4D-957E15DBF8FB}"/>
          </ac:spMkLst>
        </pc:spChg>
        <pc:picChg chg="mod">
          <ac:chgData name="Ammara Shaikh" userId="6c549edf1cd99ffb" providerId="LiveId" clId="{4C5C3B9E-BEC1-437C-9D02-185A8437EB2B}" dt="2023-07-21T20:24:02.059" v="231" actId="1076"/>
          <ac:picMkLst>
            <pc:docMk/>
            <pc:sldMk cId="1788153717" sldId="256"/>
            <ac:picMk id="4" creationId="{D8E4B74B-8E18-FC32-AC86-6405D37FAAA5}"/>
          </ac:picMkLst>
        </pc:picChg>
        <pc:picChg chg="add del mod">
          <ac:chgData name="Ammara Shaikh" userId="6c549edf1cd99ffb" providerId="LiveId" clId="{4C5C3B9E-BEC1-437C-9D02-185A8437EB2B}" dt="2023-07-21T18:02:56.521" v="107" actId="478"/>
          <ac:picMkLst>
            <pc:docMk/>
            <pc:sldMk cId="1788153717" sldId="256"/>
            <ac:picMk id="5" creationId="{6901B4CE-C07E-559E-AB76-1C7154777600}"/>
          </ac:picMkLst>
        </pc:picChg>
      </pc:sldChg>
      <pc:sldChg chg="modSp">
        <pc:chgData name="Ammara Shaikh" userId="6c549edf1cd99ffb" providerId="LiveId" clId="{4C5C3B9E-BEC1-437C-9D02-185A8437EB2B}" dt="2023-07-21T18:52:32.477" v="142" actId="20577"/>
        <pc:sldMkLst>
          <pc:docMk/>
          <pc:sldMk cId="1132512538" sldId="261"/>
        </pc:sldMkLst>
        <pc:spChg chg="mod">
          <ac:chgData name="Ammara Shaikh" userId="6c549edf1cd99ffb" providerId="LiveId" clId="{4C5C3B9E-BEC1-437C-9D02-185A8437EB2B}" dt="2023-07-21T18:52:32.477" v="142" actId="20577"/>
          <ac:spMkLst>
            <pc:docMk/>
            <pc:sldMk cId="1132512538" sldId="261"/>
            <ac:spMk id="3" creationId="{90991441-DCCF-9BAB-545C-9C1902AE02ED}"/>
          </ac:spMkLst>
        </pc:spChg>
      </pc:sldChg>
      <pc:sldChg chg="modSp mod">
        <pc:chgData name="Ammara Shaikh" userId="6c549edf1cd99ffb" providerId="LiveId" clId="{4C5C3B9E-BEC1-437C-9D02-185A8437EB2B}" dt="2023-07-21T18:53:35.722" v="143" actId="313"/>
        <pc:sldMkLst>
          <pc:docMk/>
          <pc:sldMk cId="731381235" sldId="266"/>
        </pc:sldMkLst>
        <pc:spChg chg="mod">
          <ac:chgData name="Ammara Shaikh" userId="6c549edf1cd99ffb" providerId="LiveId" clId="{4C5C3B9E-BEC1-437C-9D02-185A8437EB2B}" dt="2023-07-21T18:53:35.722" v="143" actId="313"/>
          <ac:spMkLst>
            <pc:docMk/>
            <pc:sldMk cId="731381235" sldId="266"/>
            <ac:spMk id="3" creationId="{AE805065-D934-7B44-DEA1-2E0A78E818FE}"/>
          </ac:spMkLst>
        </pc:spChg>
      </pc:sldChg>
      <pc:sldChg chg="modSp mod">
        <pc:chgData name="Ammara Shaikh" userId="6c549edf1cd99ffb" providerId="LiveId" clId="{4C5C3B9E-BEC1-437C-9D02-185A8437EB2B}" dt="2023-07-21T18:58:32.852" v="170" actId="20577"/>
        <pc:sldMkLst>
          <pc:docMk/>
          <pc:sldMk cId="102393843" sldId="268"/>
        </pc:sldMkLst>
        <pc:spChg chg="mod">
          <ac:chgData name="Ammara Shaikh" userId="6c549edf1cd99ffb" providerId="LiveId" clId="{4C5C3B9E-BEC1-437C-9D02-185A8437EB2B}" dt="2023-07-21T18:58:32.852" v="170" actId="20577"/>
          <ac:spMkLst>
            <pc:docMk/>
            <pc:sldMk cId="102393843" sldId="268"/>
            <ac:spMk id="3" creationId="{7EFD29FC-5F1F-F54D-3789-92B4203DC7DC}"/>
          </ac:spMkLst>
        </pc:spChg>
      </pc:sldChg>
      <pc:sldChg chg="modSp mod">
        <pc:chgData name="Ammara Shaikh" userId="6c549edf1cd99ffb" providerId="LiveId" clId="{4C5C3B9E-BEC1-437C-9D02-185A8437EB2B}" dt="2023-07-21T18:59:09.758" v="175" actId="20577"/>
        <pc:sldMkLst>
          <pc:docMk/>
          <pc:sldMk cId="3293378158" sldId="269"/>
        </pc:sldMkLst>
        <pc:spChg chg="mod">
          <ac:chgData name="Ammara Shaikh" userId="6c549edf1cd99ffb" providerId="LiveId" clId="{4C5C3B9E-BEC1-437C-9D02-185A8437EB2B}" dt="2023-07-21T18:59:09.758" v="175" actId="20577"/>
          <ac:spMkLst>
            <pc:docMk/>
            <pc:sldMk cId="3293378158" sldId="269"/>
            <ac:spMk id="3" creationId="{9022E35E-F0F6-EFCD-BFFB-FE6251058D7C}"/>
          </ac:spMkLst>
        </pc:spChg>
      </pc:sldChg>
      <pc:sldChg chg="modSp mod">
        <pc:chgData name="Ammara Shaikh" userId="6c549edf1cd99ffb" providerId="LiveId" clId="{4C5C3B9E-BEC1-437C-9D02-185A8437EB2B}" dt="2023-07-21T19:00:07.253" v="177" actId="20577"/>
        <pc:sldMkLst>
          <pc:docMk/>
          <pc:sldMk cId="1960437519" sldId="270"/>
        </pc:sldMkLst>
        <pc:spChg chg="mod">
          <ac:chgData name="Ammara Shaikh" userId="6c549edf1cd99ffb" providerId="LiveId" clId="{4C5C3B9E-BEC1-437C-9D02-185A8437EB2B}" dt="2023-07-21T19:00:07.253" v="177" actId="20577"/>
          <ac:spMkLst>
            <pc:docMk/>
            <pc:sldMk cId="1960437519" sldId="270"/>
            <ac:spMk id="3" creationId="{88465CBE-82F4-1282-B6C5-E8AD9C88E856}"/>
          </ac:spMkLst>
        </pc:spChg>
      </pc:sldChg>
      <pc:sldChg chg="addSp delSp modSp new mod modClrScheme chgLayout">
        <pc:chgData name="Ammara Shaikh" userId="6c549edf1cd99ffb" providerId="LiveId" clId="{4C5C3B9E-BEC1-437C-9D02-185A8437EB2B}" dt="2023-07-21T07:56:11.593" v="96" actId="21"/>
        <pc:sldMkLst>
          <pc:docMk/>
          <pc:sldMk cId="1957997202" sldId="273"/>
        </pc:sldMkLst>
        <pc:spChg chg="del mod ord">
          <ac:chgData name="Ammara Shaikh" userId="6c549edf1cd99ffb" providerId="LiveId" clId="{4C5C3B9E-BEC1-437C-9D02-185A8437EB2B}" dt="2023-07-21T07:55:04.608" v="74" actId="700"/>
          <ac:spMkLst>
            <pc:docMk/>
            <pc:sldMk cId="1957997202" sldId="273"/>
            <ac:spMk id="2" creationId="{48CA56EC-9F2A-5F50-051D-DBC6770E5A97}"/>
          </ac:spMkLst>
        </pc:spChg>
        <pc:spChg chg="del mod ord">
          <ac:chgData name="Ammara Shaikh" userId="6c549edf1cd99ffb" providerId="LiveId" clId="{4C5C3B9E-BEC1-437C-9D02-185A8437EB2B}" dt="2023-07-21T07:55:04.608" v="74" actId="700"/>
          <ac:spMkLst>
            <pc:docMk/>
            <pc:sldMk cId="1957997202" sldId="273"/>
            <ac:spMk id="3" creationId="{A25A1440-4DE6-EB91-DE7B-CAD9EF5E424B}"/>
          </ac:spMkLst>
        </pc:spChg>
        <pc:spChg chg="add mod ord">
          <ac:chgData name="Ammara Shaikh" userId="6c549edf1cd99ffb" providerId="LiveId" clId="{4C5C3B9E-BEC1-437C-9D02-185A8437EB2B}" dt="2023-07-21T07:56:01.468" v="95" actId="20577"/>
          <ac:spMkLst>
            <pc:docMk/>
            <pc:sldMk cId="1957997202" sldId="273"/>
            <ac:spMk id="4" creationId="{E05DDC6F-A080-3612-D3CB-CB4F0598D845}"/>
          </ac:spMkLst>
        </pc:spChg>
        <pc:spChg chg="add del mod ord">
          <ac:chgData name="Ammara Shaikh" userId="6c549edf1cd99ffb" providerId="LiveId" clId="{4C5C3B9E-BEC1-437C-9D02-185A8437EB2B}" dt="2023-07-21T07:56:11.593" v="96" actId="21"/>
          <ac:spMkLst>
            <pc:docMk/>
            <pc:sldMk cId="1957997202" sldId="273"/>
            <ac:spMk id="5" creationId="{61697BF7-FFDF-C3B1-54B4-ACA2F9A336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94250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272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4593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00833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407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346328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427804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402510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30760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9A020-188A-468C-8EE3-E28E7FE403EF}"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70182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9A020-188A-468C-8EE3-E28E7FE403EF}"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27087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9A020-188A-468C-8EE3-E28E7FE403EF}" type="datetimeFigureOut">
              <a:rPr lang="en-US" smtClean="0"/>
              <a:t>01-Jan-24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32451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19A020-188A-468C-8EE3-E28E7FE403EF}" type="datetimeFigureOut">
              <a:rPr lang="en-US" smtClean="0"/>
              <a:t>01-Jan-24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429401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9A020-188A-468C-8EE3-E28E7FE403EF}" type="datetimeFigureOut">
              <a:rPr lang="en-US" smtClean="0"/>
              <a:t>01-Jan-24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13296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19A020-188A-468C-8EE3-E28E7FE403EF}"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308818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9A020-188A-468C-8EE3-E28E7FE403EF}"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D6911-C238-4BFB-8975-611B5AC815DD}" type="slidenum">
              <a:rPr lang="en-US" smtClean="0"/>
              <a:t>‹#›</a:t>
            </a:fld>
            <a:endParaRPr lang="en-US"/>
          </a:p>
        </p:txBody>
      </p:sp>
    </p:spTree>
    <p:extLst>
      <p:ext uri="{BB962C8B-B14F-4D97-AF65-F5344CB8AC3E}">
        <p14:creationId xmlns:p14="http://schemas.microsoft.com/office/powerpoint/2010/main" val="72554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19A020-188A-468C-8EE3-E28E7FE403EF}" type="datetimeFigureOut">
              <a:rPr lang="en-US" smtClean="0"/>
              <a:t>01-Jan-24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8CD6911-C238-4BFB-8975-611B5AC815DD}" type="slidenum">
              <a:rPr lang="en-US" smtClean="0"/>
              <a:t>‹#›</a:t>
            </a:fld>
            <a:endParaRPr lang="en-US"/>
          </a:p>
        </p:txBody>
      </p:sp>
    </p:spTree>
    <p:extLst>
      <p:ext uri="{BB962C8B-B14F-4D97-AF65-F5344CB8AC3E}">
        <p14:creationId xmlns:p14="http://schemas.microsoft.com/office/powerpoint/2010/main" val="1535211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6843-9E1C-BB4F-14EF-78B4C6CD3C19}"/>
              </a:ext>
            </a:extLst>
          </p:cNvPr>
          <p:cNvSpPr>
            <a:spLocks noGrp="1"/>
          </p:cNvSpPr>
          <p:nvPr>
            <p:ph type="title"/>
          </p:nvPr>
        </p:nvSpPr>
        <p:spPr>
          <a:xfrm>
            <a:off x="699693" y="476438"/>
            <a:ext cx="8596668" cy="1320800"/>
          </a:xfrm>
        </p:spPr>
        <p:txBody>
          <a:bodyPr>
            <a:normAutofit fontScale="90000"/>
          </a:bodyPr>
          <a:lstStyle/>
          <a:p>
            <a:pPr algn="ctr"/>
            <a:r>
              <a:rPr lang="en-IN" sz="4800" b="0" dirty="0">
                <a:latin typeface="Algerian" panose="04020705040A02060702" pitchFamily="82" charset="0"/>
                <a:cs typeface="Times New Roman" panose="02020603050405020304" pitchFamily="18" charset="0"/>
              </a:rPr>
              <a:t>Welcome to Amazon Web Services</a:t>
            </a:r>
            <a:endParaRPr lang="en-US" dirty="0"/>
          </a:p>
        </p:txBody>
      </p:sp>
      <p:sp>
        <p:nvSpPr>
          <p:cNvPr id="3" name="Content Placeholder 2">
            <a:extLst>
              <a:ext uri="{FF2B5EF4-FFF2-40B4-BE49-F238E27FC236}">
                <a16:creationId xmlns:a16="http://schemas.microsoft.com/office/drawing/2014/main" id="{5E87C6F4-56C9-7869-2F4D-957E15DBF8FB}"/>
              </a:ext>
            </a:extLst>
          </p:cNvPr>
          <p:cNvSpPr>
            <a:spLocks noGrp="1"/>
          </p:cNvSpPr>
          <p:nvPr>
            <p:ph idx="1"/>
          </p:nvPr>
        </p:nvSpPr>
        <p:spPr>
          <a:xfrm>
            <a:off x="353291" y="4662818"/>
            <a:ext cx="8842663" cy="1718744"/>
          </a:xfrm>
        </p:spPr>
        <p:txBody>
          <a:bodyPr>
            <a:normAutofit/>
          </a:bodyPr>
          <a:lstStyle/>
          <a:p>
            <a:pPr marL="0" indent="0">
              <a:buNone/>
            </a:pPr>
            <a:r>
              <a:rPr lang="en-IN" sz="2800" dirty="0">
                <a:solidFill>
                  <a:schemeClr val="accent4"/>
                </a:solidFill>
              </a:rPr>
              <a:t>Presented By :-                         </a:t>
            </a:r>
          </a:p>
          <a:p>
            <a:pPr marL="0" indent="0">
              <a:buNone/>
            </a:pPr>
            <a:r>
              <a:rPr lang="en-IN" sz="2800" dirty="0"/>
              <a:t>			Er. </a:t>
            </a:r>
            <a:r>
              <a:rPr lang="en-IN" sz="2800" dirty="0" err="1"/>
              <a:t>Suryadev</a:t>
            </a:r>
            <a:r>
              <a:rPr lang="en-IN" sz="2800" dirty="0"/>
              <a:t> Chaudhary </a:t>
            </a:r>
          </a:p>
          <a:p>
            <a:endParaRPr lang="en-IN" sz="2800" dirty="0"/>
          </a:p>
        </p:txBody>
      </p:sp>
      <p:pic>
        <p:nvPicPr>
          <p:cNvPr id="4" name="Picture 4" descr="Welcome to AWS Cloud Technical Essentials">
            <a:extLst>
              <a:ext uri="{FF2B5EF4-FFF2-40B4-BE49-F238E27FC236}">
                <a16:creationId xmlns:a16="http://schemas.microsoft.com/office/drawing/2014/main" id="{D8E4B74B-8E18-FC32-AC86-6405D37FA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571" y="2417076"/>
            <a:ext cx="3128912" cy="162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15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CC41-1839-87B9-BAA6-B2AC64B132AB}"/>
              </a:ext>
            </a:extLst>
          </p:cNvPr>
          <p:cNvSpPr>
            <a:spLocks noGrp="1"/>
          </p:cNvSpPr>
          <p:nvPr>
            <p:ph type="title"/>
          </p:nvPr>
        </p:nvSpPr>
        <p:spPr>
          <a:xfrm>
            <a:off x="677334" y="609600"/>
            <a:ext cx="8596668" cy="864637"/>
          </a:xfrm>
        </p:spPr>
        <p:txBody>
          <a:bodyPr>
            <a:normAutofit/>
          </a:bodyPr>
          <a:lstStyle/>
          <a:p>
            <a:pPr algn="ctr"/>
            <a:r>
              <a:rPr lang="en-IN" sz="4000" dirty="0">
                <a:latin typeface="Algerian" panose="04020705040A02060702" pitchFamily="82" charset="0"/>
              </a:rPr>
              <a:t>1. REGIONS</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AE805065-D934-7B44-DEA1-2E0A78E818FE}"/>
              </a:ext>
            </a:extLst>
          </p:cNvPr>
          <p:cNvSpPr>
            <a:spLocks noGrp="1"/>
          </p:cNvSpPr>
          <p:nvPr>
            <p:ph idx="1"/>
          </p:nvPr>
        </p:nvSpPr>
        <p:spPr>
          <a:xfrm>
            <a:off x="677334" y="1980126"/>
            <a:ext cx="8596668" cy="3880773"/>
          </a:xfrm>
        </p:spPr>
        <p:txBody>
          <a:bodyPr>
            <a:normAutofit lnSpcReduction="10000"/>
          </a:bodyPr>
          <a:lstStyle/>
          <a:p>
            <a:r>
              <a:rPr lang="en-IN" sz="2400" dirty="0">
                <a:solidFill>
                  <a:schemeClr val="tx1"/>
                </a:solidFill>
              </a:rPr>
              <a:t>Amazon AWS provide multiple regions worldwide.</a:t>
            </a:r>
          </a:p>
          <a:p>
            <a:r>
              <a:rPr lang="en-IN" sz="2400" dirty="0">
                <a:solidFill>
                  <a:schemeClr val="tx1"/>
                </a:solidFill>
              </a:rPr>
              <a:t>AWS launched 31 regions.</a:t>
            </a:r>
          </a:p>
          <a:p>
            <a:r>
              <a:rPr lang="en-IN" sz="2400" dirty="0">
                <a:solidFill>
                  <a:schemeClr val="tx1"/>
                </a:solidFill>
              </a:rPr>
              <a:t>5 AWS Upcoming regions.</a:t>
            </a:r>
          </a:p>
          <a:p>
            <a:r>
              <a:rPr lang="en-US" sz="2800" dirty="0">
                <a:solidFill>
                  <a:schemeClr val="tx1"/>
                </a:solidFill>
                <a:effectLst/>
                <a:latin typeface="AmazonEmber-Regular"/>
              </a:rPr>
              <a:t>We can choose the geographical AWS Region where Amazon S3 stores the buckets that we create. </a:t>
            </a:r>
          </a:p>
          <a:p>
            <a:r>
              <a:rPr lang="en-US" sz="2800" dirty="0">
                <a:solidFill>
                  <a:schemeClr val="tx1"/>
                </a:solidFill>
                <a:latin typeface="AmazonEmber-Regular"/>
              </a:rPr>
              <a:t>We </a:t>
            </a:r>
            <a:r>
              <a:rPr lang="en-US" sz="2800" dirty="0">
                <a:solidFill>
                  <a:schemeClr val="tx1"/>
                </a:solidFill>
                <a:effectLst/>
                <a:latin typeface="AmazonEmber-Regular"/>
              </a:rPr>
              <a:t>might choose a Region to optimize latency &amp; minimize costs. </a:t>
            </a:r>
            <a:endParaRPr lang="en-IN" sz="4000" dirty="0">
              <a:solidFill>
                <a:schemeClr val="tx1"/>
              </a:solidFill>
            </a:endParaRPr>
          </a:p>
          <a:p>
            <a:pPr marL="0" indent="0">
              <a:buNone/>
            </a:pPr>
            <a:r>
              <a:rPr lang="en-IN" sz="2800" dirty="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73138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AF58-4027-1006-E758-BA1A66F4F979}"/>
              </a:ext>
            </a:extLst>
          </p:cNvPr>
          <p:cNvSpPr>
            <a:spLocks noGrp="1"/>
          </p:cNvSpPr>
          <p:nvPr>
            <p:ph type="title"/>
          </p:nvPr>
        </p:nvSpPr>
        <p:spPr>
          <a:xfrm>
            <a:off x="677334" y="609600"/>
            <a:ext cx="8596668" cy="817984"/>
          </a:xfrm>
        </p:spPr>
        <p:txBody>
          <a:bodyPr>
            <a:normAutofit/>
          </a:bodyPr>
          <a:lstStyle/>
          <a:p>
            <a:pPr algn="ctr"/>
            <a:r>
              <a:rPr lang="en-IN" sz="4000" dirty="0">
                <a:latin typeface="Algerian" panose="04020705040A02060702" pitchFamily="82" charset="0"/>
              </a:rPr>
              <a:t>2. AMAZON S3 BUCKET</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CBEDF921-FF95-CE0F-B63C-4E4A1653F956}"/>
              </a:ext>
            </a:extLst>
          </p:cNvPr>
          <p:cNvSpPr>
            <a:spLocks noGrp="1"/>
          </p:cNvSpPr>
          <p:nvPr>
            <p:ph idx="1"/>
          </p:nvPr>
        </p:nvSpPr>
        <p:spPr>
          <a:xfrm>
            <a:off x="677334" y="1611298"/>
            <a:ext cx="7759180" cy="4944271"/>
          </a:xfrm>
        </p:spPr>
        <p:txBody>
          <a:bodyPr>
            <a:normAutofit/>
          </a:bodyPr>
          <a:lstStyle/>
          <a:p>
            <a:r>
              <a:rPr lang="en-IN" sz="2400" dirty="0">
                <a:solidFill>
                  <a:schemeClr val="tx1"/>
                </a:solidFill>
              </a:rPr>
              <a:t>A bucket is a container for objects stored in Amazon S3.</a:t>
            </a:r>
          </a:p>
          <a:p>
            <a:r>
              <a:rPr lang="en-IN" sz="2400" dirty="0">
                <a:solidFill>
                  <a:schemeClr val="tx1"/>
                </a:solidFill>
              </a:rPr>
              <a:t>We can store any number of objects in a bucket.</a:t>
            </a:r>
          </a:p>
          <a:p>
            <a:r>
              <a:rPr lang="en-IN" sz="2400" dirty="0">
                <a:solidFill>
                  <a:schemeClr val="tx1"/>
                </a:solidFill>
              </a:rPr>
              <a:t>Soft limit of bucket can upto 100 buckets per Account.</a:t>
            </a:r>
          </a:p>
          <a:p>
            <a:r>
              <a:rPr lang="en-IN" sz="2400" dirty="0">
                <a:solidFill>
                  <a:schemeClr val="tx1"/>
                </a:solidFill>
              </a:rPr>
              <a:t>Soft limit will increase as per request to AWS.</a:t>
            </a:r>
          </a:p>
          <a:p>
            <a:r>
              <a:rPr lang="en-IN" sz="2400" dirty="0">
                <a:solidFill>
                  <a:schemeClr val="tx1"/>
                </a:solidFill>
              </a:rPr>
              <a:t>Each bucket has globally unique across all AWS Regions.</a:t>
            </a:r>
          </a:p>
          <a:p>
            <a:r>
              <a:rPr lang="en-IN" sz="2400" dirty="0">
                <a:solidFill>
                  <a:schemeClr val="tx1"/>
                </a:solidFill>
              </a:rPr>
              <a:t>Bucket name cant be changed after they are created.</a:t>
            </a:r>
          </a:p>
          <a:p>
            <a:endParaRPr lang="en-IN"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37707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CBE7-7651-0AC1-F2E7-825A6204D6B9}"/>
              </a:ext>
            </a:extLst>
          </p:cNvPr>
          <p:cNvSpPr>
            <a:spLocks noGrp="1"/>
          </p:cNvSpPr>
          <p:nvPr>
            <p:ph type="title"/>
          </p:nvPr>
        </p:nvSpPr>
        <p:spPr>
          <a:xfrm>
            <a:off x="677334" y="404326"/>
            <a:ext cx="8596668" cy="771331"/>
          </a:xfrm>
        </p:spPr>
        <p:txBody>
          <a:bodyPr>
            <a:normAutofit fontScale="90000"/>
          </a:bodyPr>
          <a:lstStyle/>
          <a:p>
            <a:pPr algn="ctr"/>
            <a:r>
              <a:rPr lang="en-IN" sz="3600" dirty="0">
                <a:latin typeface="Algerian" panose="04020705040A02060702" pitchFamily="82" charset="0"/>
              </a:rPr>
              <a:t>RULES FOR BUCKET NAMING</a:t>
            </a:r>
            <a:br>
              <a:rPr lang="en-IN" sz="3600" dirty="0">
                <a:solidFill>
                  <a:schemeClr val="tx1"/>
                </a:solidFill>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EFD29FC-5F1F-F54D-3789-92B4203DC7DC}"/>
              </a:ext>
            </a:extLst>
          </p:cNvPr>
          <p:cNvSpPr>
            <a:spLocks noGrp="1"/>
          </p:cNvSpPr>
          <p:nvPr>
            <p:ph idx="1"/>
          </p:nvPr>
        </p:nvSpPr>
        <p:spPr>
          <a:xfrm>
            <a:off x="795867" y="1475509"/>
            <a:ext cx="8359601" cy="4675910"/>
          </a:xfrm>
        </p:spPr>
        <p:txBody>
          <a:bodyPr>
            <a:normAutofit/>
          </a:bodyPr>
          <a:lstStyle/>
          <a:p>
            <a:pPr marL="0" indent="0">
              <a:buNone/>
            </a:pPr>
            <a:endParaRPr lang="en-IN" sz="2400" dirty="0">
              <a:solidFill>
                <a:schemeClr val="tx1"/>
              </a:solidFill>
            </a:endParaRPr>
          </a:p>
          <a:p>
            <a:pPr marL="457200" indent="-457200">
              <a:buFont typeface="+mj-lt"/>
              <a:buAutoNum type="arabicPeriod"/>
            </a:pPr>
            <a:r>
              <a:rPr lang="en-IN" sz="2400" dirty="0">
                <a:solidFill>
                  <a:schemeClr val="tx1"/>
                </a:solidFill>
              </a:rPr>
              <a:t>Bucket must be at least 3 &amp; Max.63 characters long.</a:t>
            </a:r>
          </a:p>
          <a:p>
            <a:pPr marL="457200" indent="-457200">
              <a:buFont typeface="+mj-lt"/>
              <a:buAutoNum type="arabicPeriod"/>
            </a:pPr>
            <a:r>
              <a:rPr lang="en-IN" sz="2400" dirty="0">
                <a:solidFill>
                  <a:schemeClr val="tx1"/>
                </a:solidFill>
              </a:rPr>
              <a:t>Bucket name are a part of URL used to access bucket.</a:t>
            </a:r>
          </a:p>
          <a:p>
            <a:pPr marL="457200" indent="-457200">
              <a:buFont typeface="+mj-lt"/>
              <a:buAutoNum type="arabicPeriod"/>
            </a:pPr>
            <a:r>
              <a:rPr lang="en-IN" sz="2400" dirty="0">
                <a:solidFill>
                  <a:schemeClr val="tx1"/>
                </a:solidFill>
              </a:rPr>
              <a:t>Bucket name must contain lowercase, numbers, full stop(.) &amp; hyphens (-).</a:t>
            </a:r>
          </a:p>
          <a:p>
            <a:pPr marL="457200" indent="-457200">
              <a:buFont typeface="+mj-lt"/>
              <a:buAutoNum type="arabicPeriod"/>
            </a:pPr>
            <a:r>
              <a:rPr lang="en-IN" sz="2400" dirty="0">
                <a:solidFill>
                  <a:schemeClr val="tx1"/>
                </a:solidFill>
              </a:rPr>
              <a:t>Bucket name should not be an IPv4 address.</a:t>
            </a:r>
          </a:p>
          <a:p>
            <a:pPr marL="457200" indent="-457200">
              <a:buFont typeface="+mj-lt"/>
              <a:buAutoNum type="arabicPeriod"/>
            </a:pPr>
            <a:r>
              <a:rPr lang="en-IN" sz="2400" dirty="0">
                <a:solidFill>
                  <a:schemeClr val="tx1"/>
                </a:solidFill>
              </a:rPr>
              <a:t>Each label start and with lowercase letter or numbers.</a:t>
            </a:r>
          </a:p>
          <a:p>
            <a:pPr marL="457200" indent="-457200">
              <a:buFont typeface="+mj-lt"/>
              <a:buAutoNum type="arabicPeriod"/>
            </a:pPr>
            <a:r>
              <a:rPr lang="en-IN" sz="2400" dirty="0">
                <a:solidFill>
                  <a:schemeClr val="tx1"/>
                </a:solidFill>
              </a:rPr>
              <a:t>Each label never start and end with hyphens (-)</a:t>
            </a:r>
          </a:p>
          <a:p>
            <a:pPr marL="457200" indent="-457200">
              <a:buFont typeface="+mj-lt"/>
              <a:buAutoNum type="arabicPeriod"/>
            </a:pPr>
            <a:r>
              <a:rPr lang="en-IN" sz="2400" dirty="0">
                <a:solidFill>
                  <a:schemeClr val="tx1"/>
                </a:solidFill>
              </a:rPr>
              <a:t>Bucket name should not contain uppercase and underscore.</a:t>
            </a:r>
          </a:p>
          <a:p>
            <a:pPr marL="457200" indent="-457200">
              <a:buFont typeface="+mj-lt"/>
              <a:buAutoNum type="arabicPeriod"/>
            </a:pPr>
            <a:endParaRPr lang="en-IN" sz="2400" dirty="0">
              <a:solidFill>
                <a:schemeClr val="tx1"/>
              </a:solidFill>
            </a:endParaRPr>
          </a:p>
          <a:p>
            <a:pPr marL="457200" indent="-457200">
              <a:buFont typeface="+mj-lt"/>
              <a:buAutoNum type="arabicPeriod"/>
            </a:pPr>
            <a:endParaRPr lang="en-IN" sz="2400" dirty="0">
              <a:solidFill>
                <a:schemeClr val="tx1"/>
              </a:solidFill>
            </a:endParaRPr>
          </a:p>
          <a:p>
            <a:endParaRPr lang="en-US" sz="2400" dirty="0"/>
          </a:p>
        </p:txBody>
      </p:sp>
    </p:spTree>
    <p:extLst>
      <p:ext uri="{BB962C8B-B14F-4D97-AF65-F5344CB8AC3E}">
        <p14:creationId xmlns:p14="http://schemas.microsoft.com/office/powerpoint/2010/main" val="10239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B321-A677-1329-9703-9F3C61534D5A}"/>
              </a:ext>
            </a:extLst>
          </p:cNvPr>
          <p:cNvSpPr>
            <a:spLocks noGrp="1"/>
          </p:cNvSpPr>
          <p:nvPr>
            <p:ph type="title"/>
          </p:nvPr>
        </p:nvSpPr>
        <p:spPr>
          <a:xfrm>
            <a:off x="677334" y="609600"/>
            <a:ext cx="8596668" cy="696686"/>
          </a:xfrm>
        </p:spPr>
        <p:txBody>
          <a:bodyPr/>
          <a:lstStyle/>
          <a:p>
            <a:pPr algn="ctr"/>
            <a:r>
              <a:rPr lang="en-IN" dirty="0">
                <a:latin typeface="Algerian" panose="04020705040A02060702" pitchFamily="82" charset="0"/>
              </a:rPr>
              <a:t>3. OBJECT</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022E35E-F0F6-EFCD-BFFB-FE6251058D7C}"/>
              </a:ext>
            </a:extLst>
          </p:cNvPr>
          <p:cNvSpPr>
            <a:spLocks noGrp="1"/>
          </p:cNvSpPr>
          <p:nvPr>
            <p:ph idx="1"/>
          </p:nvPr>
        </p:nvSpPr>
        <p:spPr>
          <a:xfrm>
            <a:off x="894292" y="1924042"/>
            <a:ext cx="7600392" cy="4324358"/>
          </a:xfrm>
        </p:spPr>
        <p:txBody>
          <a:bodyPr>
            <a:noAutofit/>
          </a:bodyPr>
          <a:lstStyle/>
          <a:p>
            <a:r>
              <a:rPr lang="en-IN" sz="2400" dirty="0">
                <a:solidFill>
                  <a:schemeClr val="tx1"/>
                </a:solidFill>
              </a:rPr>
              <a:t>Amazon S3 is an object store.</a:t>
            </a:r>
          </a:p>
          <a:p>
            <a:r>
              <a:rPr lang="en-IN" sz="2400" dirty="0">
                <a:solidFill>
                  <a:schemeClr val="tx1"/>
                </a:solidFill>
              </a:rPr>
              <a:t>Objects consist of object data and metadata.</a:t>
            </a:r>
          </a:p>
          <a:p>
            <a:r>
              <a:rPr lang="en-IN" sz="2400" dirty="0">
                <a:solidFill>
                  <a:schemeClr val="tx1"/>
                </a:solidFill>
              </a:rPr>
              <a:t>Object data consists of files, Images, videos so on.</a:t>
            </a:r>
          </a:p>
          <a:p>
            <a:r>
              <a:rPr lang="en-IN" sz="2400" dirty="0">
                <a:solidFill>
                  <a:schemeClr val="tx1"/>
                </a:solidFill>
              </a:rPr>
              <a:t>Each object can store data size from 0 bytes to 5TB.</a:t>
            </a:r>
          </a:p>
          <a:p>
            <a:endParaRPr lang="en-IN" sz="2800" dirty="0">
              <a:solidFill>
                <a:schemeClr val="tx1"/>
              </a:solidFill>
            </a:endParaRPr>
          </a:p>
          <a:p>
            <a:pPr marL="0" indent="0">
              <a:buNone/>
            </a:pPr>
            <a:r>
              <a:rPr lang="en-IN" sz="2800" dirty="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329337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5C2B-DD0E-6C2B-7D1F-3C47D909554F}"/>
              </a:ext>
            </a:extLst>
          </p:cNvPr>
          <p:cNvSpPr>
            <a:spLocks noGrp="1"/>
          </p:cNvSpPr>
          <p:nvPr>
            <p:ph type="title"/>
          </p:nvPr>
        </p:nvSpPr>
        <p:spPr>
          <a:xfrm>
            <a:off x="677334" y="401052"/>
            <a:ext cx="8596668" cy="845976"/>
          </a:xfrm>
        </p:spPr>
        <p:txBody>
          <a:bodyPr/>
          <a:lstStyle/>
          <a:p>
            <a:pPr algn="ctr"/>
            <a:r>
              <a:rPr lang="en-IN" dirty="0">
                <a:latin typeface="Algerian" panose="04020705040A02060702" pitchFamily="82" charset="0"/>
              </a:rPr>
              <a:t>4. BUCKET VERSIONING</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88465CBE-82F4-1282-B6C5-E8AD9C88E856}"/>
              </a:ext>
            </a:extLst>
          </p:cNvPr>
          <p:cNvSpPr>
            <a:spLocks noGrp="1"/>
          </p:cNvSpPr>
          <p:nvPr>
            <p:ph idx="1"/>
          </p:nvPr>
        </p:nvSpPr>
        <p:spPr>
          <a:xfrm>
            <a:off x="677334" y="1670323"/>
            <a:ext cx="7990634" cy="4786625"/>
          </a:xfrm>
        </p:spPr>
        <p:txBody>
          <a:bodyPr>
            <a:noAutofit/>
          </a:bodyPr>
          <a:lstStyle/>
          <a:p>
            <a:r>
              <a:rPr lang="en-IN" sz="2400" dirty="0">
                <a:solidFill>
                  <a:schemeClr val="tx1"/>
                </a:solidFill>
              </a:rPr>
              <a:t>Bucket Versioning means Keeping multiple variant of an object in the same bucket</a:t>
            </a:r>
          </a:p>
          <a:p>
            <a:r>
              <a:rPr lang="en-IN" sz="2400" dirty="0">
                <a:solidFill>
                  <a:schemeClr val="tx1"/>
                </a:solidFill>
              </a:rPr>
              <a:t>Bucket Versioning features to preserve, retrieve and restore every version of each object stored in bucket.</a:t>
            </a:r>
          </a:p>
          <a:p>
            <a:r>
              <a:rPr lang="en-US" sz="2400" dirty="0">
                <a:solidFill>
                  <a:schemeClr val="tx1"/>
                </a:solidFill>
              </a:rPr>
              <a:t>Bucket versioning can help to recover objects from accidental deletion or overwrite.</a:t>
            </a:r>
          </a:p>
          <a:p>
            <a:r>
              <a:rPr lang="en-US" sz="2400" dirty="0">
                <a:solidFill>
                  <a:schemeClr val="tx1"/>
                </a:solidFill>
              </a:rPr>
              <a:t>By default versioning is disabled.</a:t>
            </a:r>
          </a:p>
          <a:p>
            <a:r>
              <a:rPr lang="en-US" sz="2400" dirty="0">
                <a:solidFill>
                  <a:schemeClr val="tx1"/>
                </a:solidFill>
              </a:rPr>
              <a:t>Once we enable versioning, we can’t disable versioning but suspend versioning.</a:t>
            </a:r>
          </a:p>
        </p:txBody>
      </p:sp>
    </p:spTree>
    <p:extLst>
      <p:ext uri="{BB962C8B-B14F-4D97-AF65-F5344CB8AC3E}">
        <p14:creationId xmlns:p14="http://schemas.microsoft.com/office/powerpoint/2010/main" val="196043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83F-581C-06A0-6BE1-31888A3C2C50}"/>
              </a:ext>
            </a:extLst>
          </p:cNvPr>
          <p:cNvSpPr>
            <a:spLocks noGrp="1"/>
          </p:cNvSpPr>
          <p:nvPr>
            <p:ph type="title"/>
          </p:nvPr>
        </p:nvSpPr>
        <p:spPr>
          <a:xfrm>
            <a:off x="677334" y="609600"/>
            <a:ext cx="8596668" cy="799322"/>
          </a:xfrm>
        </p:spPr>
        <p:txBody>
          <a:bodyPr/>
          <a:lstStyle/>
          <a:p>
            <a:pPr algn="ctr"/>
            <a:r>
              <a:rPr lang="en-IN" dirty="0">
                <a:latin typeface="Algerian" panose="04020705040A02060702" pitchFamily="82" charset="0"/>
              </a:rPr>
              <a:t>5. BUCKET POLICIES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08A5F79-BD01-9C9D-71AE-851644EB3517}"/>
              </a:ext>
            </a:extLst>
          </p:cNvPr>
          <p:cNvSpPr>
            <a:spLocks noGrp="1"/>
          </p:cNvSpPr>
          <p:nvPr>
            <p:ph idx="1"/>
          </p:nvPr>
        </p:nvSpPr>
        <p:spPr>
          <a:xfrm>
            <a:off x="846608" y="1862503"/>
            <a:ext cx="8258119" cy="3880773"/>
          </a:xfrm>
        </p:spPr>
        <p:txBody>
          <a:bodyPr>
            <a:noAutofit/>
          </a:bodyPr>
          <a:lstStyle/>
          <a:p>
            <a:r>
              <a:rPr lang="en-IN" sz="2800" dirty="0">
                <a:solidFill>
                  <a:schemeClr val="tx1"/>
                </a:solidFill>
              </a:rPr>
              <a:t>Bucket policy is a resource-based AWS IAM policy.</a:t>
            </a:r>
          </a:p>
          <a:p>
            <a:r>
              <a:rPr lang="en-IN" sz="2800" dirty="0">
                <a:solidFill>
                  <a:schemeClr val="tx1"/>
                </a:solidFill>
              </a:rPr>
              <a:t>Bucket policy grant access permission to bucket and object in it.</a:t>
            </a:r>
          </a:p>
          <a:p>
            <a:r>
              <a:rPr lang="en-IN" sz="2800" dirty="0">
                <a:solidFill>
                  <a:schemeClr val="tx1"/>
                </a:solidFill>
              </a:rPr>
              <a:t>Bucket policy is owned by Bucket owner.</a:t>
            </a:r>
          </a:p>
          <a:p>
            <a:r>
              <a:rPr lang="en-IN" sz="2800" dirty="0">
                <a:solidFill>
                  <a:schemeClr val="tx1"/>
                </a:solidFill>
              </a:rPr>
              <a:t>Bucket policies are limited to 20 KB in size.</a:t>
            </a:r>
          </a:p>
          <a:p>
            <a:r>
              <a:rPr lang="en-US" sz="2800" dirty="0">
                <a:solidFill>
                  <a:schemeClr val="tx1"/>
                </a:solidFill>
              </a:rPr>
              <a:t>Bucket policy use JSON-based access policy language.</a:t>
            </a:r>
          </a:p>
          <a:p>
            <a:endParaRPr lang="en-IN" sz="2800" dirty="0">
              <a:solidFill>
                <a:schemeClr val="tx1"/>
              </a:solidFill>
            </a:endParaRPr>
          </a:p>
        </p:txBody>
      </p:sp>
    </p:spTree>
    <p:extLst>
      <p:ext uri="{BB962C8B-B14F-4D97-AF65-F5344CB8AC3E}">
        <p14:creationId xmlns:p14="http://schemas.microsoft.com/office/powerpoint/2010/main" val="386056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448B-ABB5-8BC8-1A79-BB1A79438D65}"/>
              </a:ext>
            </a:extLst>
          </p:cNvPr>
          <p:cNvSpPr>
            <a:spLocks noGrp="1"/>
          </p:cNvSpPr>
          <p:nvPr>
            <p:ph type="title"/>
          </p:nvPr>
        </p:nvSpPr>
        <p:spPr>
          <a:xfrm>
            <a:off x="677334" y="473242"/>
            <a:ext cx="8596668" cy="826169"/>
          </a:xfrm>
        </p:spPr>
        <p:txBody>
          <a:bodyPr/>
          <a:lstStyle/>
          <a:p>
            <a:pPr algn="ctr"/>
            <a:r>
              <a:rPr lang="en-IN" dirty="0">
                <a:latin typeface="Algerian" panose="04020705040A02060702" pitchFamily="82" charset="0"/>
              </a:rPr>
              <a:t>6. ACCESS CONTROL LISTS (ACLs)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47B2E34F-65BD-0735-A965-8EDAC98B2F86}"/>
              </a:ext>
            </a:extLst>
          </p:cNvPr>
          <p:cNvSpPr>
            <a:spLocks noGrp="1"/>
          </p:cNvSpPr>
          <p:nvPr>
            <p:ph idx="1"/>
          </p:nvPr>
        </p:nvSpPr>
        <p:spPr>
          <a:xfrm>
            <a:off x="677334" y="1870911"/>
            <a:ext cx="8596668" cy="4721474"/>
          </a:xfrm>
        </p:spPr>
        <p:txBody>
          <a:bodyPr>
            <a:noAutofit/>
          </a:bodyPr>
          <a:lstStyle/>
          <a:p>
            <a:r>
              <a:rPr lang="en-IN" sz="2800" dirty="0">
                <a:solidFill>
                  <a:schemeClr val="tx1"/>
                </a:solidFill>
              </a:rPr>
              <a:t>Amazon S3 ACLs enable to manage access to buckets and objects.</a:t>
            </a:r>
          </a:p>
          <a:p>
            <a:r>
              <a:rPr lang="en-IN" sz="2800" dirty="0">
                <a:solidFill>
                  <a:schemeClr val="tx1"/>
                </a:solidFill>
              </a:rPr>
              <a:t>Each bucket and object has an ACL attached to it as a sub-resource.</a:t>
            </a:r>
          </a:p>
          <a:p>
            <a:r>
              <a:rPr lang="en-IN" sz="2800" dirty="0">
                <a:solidFill>
                  <a:schemeClr val="tx1"/>
                </a:solidFill>
              </a:rPr>
              <a:t>There are two type of S3 Object ownership, one is Enabled ACLs &amp; next is Disabled ACLs</a:t>
            </a:r>
          </a:p>
          <a:p>
            <a:r>
              <a:rPr lang="en-IN" sz="2800" dirty="0">
                <a:solidFill>
                  <a:schemeClr val="tx1"/>
                </a:solidFill>
              </a:rPr>
              <a:t>Enabled ACLs means bucket is private.</a:t>
            </a:r>
          </a:p>
          <a:p>
            <a:r>
              <a:rPr lang="en-IN" sz="2800" dirty="0">
                <a:solidFill>
                  <a:schemeClr val="tx1"/>
                </a:solidFill>
              </a:rPr>
              <a:t>Disabled ACLs means bucket has public access.</a:t>
            </a:r>
          </a:p>
          <a:p>
            <a:pPr marL="0" indent="0">
              <a:buNone/>
            </a:pPr>
            <a:endParaRPr lang="en-US" sz="2800" dirty="0">
              <a:solidFill>
                <a:schemeClr val="tx1"/>
              </a:solidFill>
            </a:endParaRPr>
          </a:p>
        </p:txBody>
      </p:sp>
    </p:spTree>
    <p:extLst>
      <p:ext uri="{BB962C8B-B14F-4D97-AF65-F5344CB8AC3E}">
        <p14:creationId xmlns:p14="http://schemas.microsoft.com/office/powerpoint/2010/main" val="86071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5DDC6F-A080-3612-D3CB-CB4F0598D845}"/>
              </a:ext>
            </a:extLst>
          </p:cNvPr>
          <p:cNvSpPr>
            <a:spLocks noGrp="1"/>
          </p:cNvSpPr>
          <p:nvPr>
            <p:ph type="ctrTitle"/>
          </p:nvPr>
        </p:nvSpPr>
        <p:spPr/>
        <p:txBody>
          <a:bodyPr/>
          <a:lstStyle/>
          <a:p>
            <a:pPr algn="ctr"/>
            <a:r>
              <a:rPr lang="en-IN" dirty="0">
                <a:latin typeface="Algerian" panose="04020705040A02060702" pitchFamily="82" charset="0"/>
              </a:rPr>
              <a:t>AWS Simple storage service (S3)</a:t>
            </a:r>
            <a:endParaRPr lang="en-IN" dirty="0"/>
          </a:p>
        </p:txBody>
      </p:sp>
    </p:spTree>
    <p:extLst>
      <p:ext uri="{BB962C8B-B14F-4D97-AF65-F5344CB8AC3E}">
        <p14:creationId xmlns:p14="http://schemas.microsoft.com/office/powerpoint/2010/main" val="195799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38C7-8C44-0F7E-B70D-671B531A6285}"/>
              </a:ext>
            </a:extLst>
          </p:cNvPr>
          <p:cNvSpPr>
            <a:spLocks noGrp="1"/>
          </p:cNvSpPr>
          <p:nvPr>
            <p:ph type="title"/>
          </p:nvPr>
        </p:nvSpPr>
        <p:spPr>
          <a:xfrm>
            <a:off x="0" y="779438"/>
            <a:ext cx="9905998" cy="1478570"/>
          </a:xfrm>
        </p:spPr>
        <p:txBody>
          <a:bodyPr/>
          <a:lstStyle/>
          <a:p>
            <a:pPr algn="ctr"/>
            <a:r>
              <a:rPr lang="en-IN" dirty="0">
                <a:latin typeface="Algerian" panose="04020705040A02060702" pitchFamily="82" charset="0"/>
              </a:rPr>
              <a:t>What is AWS Simple storage service (S3)?</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0323BD0-C757-95CC-B201-B5BCBA450A2E}"/>
              </a:ext>
            </a:extLst>
          </p:cNvPr>
          <p:cNvSpPr>
            <a:spLocks noGrp="1"/>
          </p:cNvSpPr>
          <p:nvPr>
            <p:ph idx="1"/>
          </p:nvPr>
        </p:nvSpPr>
        <p:spPr>
          <a:xfrm>
            <a:off x="777518" y="2258008"/>
            <a:ext cx="4512940" cy="3897087"/>
          </a:xfrm>
        </p:spPr>
        <p:txBody>
          <a:bodyPr>
            <a:noAutofit/>
          </a:bodyPr>
          <a:lstStyle/>
          <a:p>
            <a:pPr algn="just"/>
            <a:r>
              <a:rPr lang="en-US" sz="2400" dirty="0">
                <a:solidFill>
                  <a:schemeClr val="tx1"/>
                </a:solidFill>
                <a:effectLst/>
                <a:latin typeface="AmazonEmber-Regular"/>
              </a:rPr>
              <a:t>Amazon Simple Storage Service (Amazon S3) is an object based storage.</a:t>
            </a:r>
            <a:endParaRPr lang="en-US" sz="2400" dirty="0">
              <a:solidFill>
                <a:schemeClr val="tx1"/>
              </a:solidFill>
              <a:latin typeface="AmazonEmber-Regular"/>
            </a:endParaRPr>
          </a:p>
          <a:p>
            <a:pPr algn="just"/>
            <a:r>
              <a:rPr lang="en-US" sz="2400" dirty="0">
                <a:solidFill>
                  <a:schemeClr val="tx1"/>
                </a:solidFill>
                <a:latin typeface="AmazonEmber-Regular"/>
              </a:rPr>
              <a:t>It has a simple web service interface for simple storing and retrieving any amount of data, from anytime and anywhere on the internet.</a:t>
            </a:r>
          </a:p>
          <a:p>
            <a:pPr marL="0" indent="0" algn="just">
              <a:buNone/>
            </a:pPr>
            <a:endParaRPr lang="en-US" sz="2400" dirty="0">
              <a:solidFill>
                <a:schemeClr val="tx1"/>
              </a:solidFill>
            </a:endParaRPr>
          </a:p>
          <a:p>
            <a:pPr marL="0" indent="0" algn="just">
              <a:buNone/>
            </a:pPr>
            <a:endParaRPr lang="en-IN" sz="2400" dirty="0">
              <a:solidFill>
                <a:schemeClr val="tx1"/>
              </a:solidFill>
            </a:endParaRPr>
          </a:p>
        </p:txBody>
      </p:sp>
      <p:pic>
        <p:nvPicPr>
          <p:cNvPr id="3074" name="Picture 2" descr="Sync data from Data Warehouse to Amazon S3 | DataChannel | Reverse ETL">
            <a:extLst>
              <a:ext uri="{FF2B5EF4-FFF2-40B4-BE49-F238E27FC236}">
                <a16:creationId xmlns:a16="http://schemas.microsoft.com/office/drawing/2014/main" id="{BAED03B1-F5A1-4B3E-9C6E-5CCB3C647E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96" r="13649"/>
          <a:stretch/>
        </p:blipFill>
        <p:spPr bwMode="auto">
          <a:xfrm>
            <a:off x="5290458" y="2424263"/>
            <a:ext cx="4352306" cy="289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00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ACE0-FD29-62B4-4247-7FC70BC8B09B}"/>
              </a:ext>
            </a:extLst>
          </p:cNvPr>
          <p:cNvSpPr>
            <a:spLocks noGrp="1"/>
          </p:cNvSpPr>
          <p:nvPr>
            <p:ph type="title"/>
          </p:nvPr>
        </p:nvSpPr>
        <p:spPr>
          <a:xfrm>
            <a:off x="-220858" y="347930"/>
            <a:ext cx="9905998" cy="790405"/>
          </a:xfrm>
        </p:spPr>
        <p:txBody>
          <a:bodyPr/>
          <a:lstStyle/>
          <a:p>
            <a:pPr algn="ctr"/>
            <a:r>
              <a:rPr lang="en-IN" dirty="0">
                <a:solidFill>
                  <a:schemeClr val="accent1">
                    <a:lumMod val="50000"/>
                  </a:schemeClr>
                </a:solidFill>
                <a:latin typeface="Algerian" panose="04020705040A02060702" pitchFamily="82" charset="0"/>
              </a:rPr>
              <a:t>USE CASES OF AMAZON S3</a:t>
            </a:r>
            <a:endParaRPr lang="en-US"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6739C20-3135-E3CF-7D6F-CD9D097064A1}"/>
              </a:ext>
            </a:extLst>
          </p:cNvPr>
          <p:cNvSpPr>
            <a:spLocks noGrp="1"/>
          </p:cNvSpPr>
          <p:nvPr>
            <p:ph idx="1"/>
          </p:nvPr>
        </p:nvSpPr>
        <p:spPr>
          <a:xfrm>
            <a:off x="881639" y="1833637"/>
            <a:ext cx="6761617" cy="4016445"/>
          </a:xfrm>
        </p:spPr>
        <p:txBody>
          <a:bodyPr>
            <a:noAutofit/>
          </a:bodyPr>
          <a:lstStyle/>
          <a:p>
            <a:r>
              <a:rPr lang="en-IN" sz="2800" dirty="0">
                <a:solidFill>
                  <a:schemeClr val="tx1"/>
                </a:solidFill>
              </a:rPr>
              <a:t>Backup and Disaster Recovery.</a:t>
            </a:r>
          </a:p>
          <a:p>
            <a:r>
              <a:rPr lang="en-IN" sz="2800" dirty="0">
                <a:solidFill>
                  <a:schemeClr val="tx1"/>
                </a:solidFill>
              </a:rPr>
              <a:t>Static Website Hosting.</a:t>
            </a:r>
          </a:p>
          <a:p>
            <a:r>
              <a:rPr lang="en-IN" sz="2800" dirty="0">
                <a:solidFill>
                  <a:schemeClr val="tx1"/>
                </a:solidFill>
              </a:rPr>
              <a:t>Big Data Processing.</a:t>
            </a:r>
          </a:p>
          <a:p>
            <a:r>
              <a:rPr lang="en-IN" sz="2800" dirty="0">
                <a:solidFill>
                  <a:schemeClr val="tx1"/>
                </a:solidFill>
              </a:rPr>
              <a:t>Object Storage.</a:t>
            </a:r>
          </a:p>
          <a:p>
            <a:r>
              <a:rPr lang="en-IN" sz="2800" dirty="0">
                <a:solidFill>
                  <a:schemeClr val="tx1"/>
                </a:solidFill>
              </a:rPr>
              <a:t>Image and Video Hosting.</a:t>
            </a:r>
          </a:p>
          <a:p>
            <a:r>
              <a:rPr lang="en-IN" sz="2800" dirty="0">
                <a:solidFill>
                  <a:schemeClr val="tx1"/>
                </a:solidFill>
              </a:rPr>
              <a:t>Data Archiving</a:t>
            </a:r>
          </a:p>
          <a:p>
            <a:r>
              <a:rPr lang="en-IN" sz="2800" dirty="0">
                <a:solidFill>
                  <a:schemeClr val="tx1"/>
                </a:solidFill>
              </a:rPr>
              <a:t>Log and Event Data Analytics. </a:t>
            </a:r>
            <a:endParaRPr lang="en-US" sz="2800" dirty="0">
              <a:solidFill>
                <a:schemeClr val="tx1"/>
              </a:solidFill>
            </a:endParaRPr>
          </a:p>
        </p:txBody>
      </p:sp>
    </p:spTree>
    <p:extLst>
      <p:ext uri="{BB962C8B-B14F-4D97-AF65-F5344CB8AC3E}">
        <p14:creationId xmlns:p14="http://schemas.microsoft.com/office/powerpoint/2010/main" val="273647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DC96-A59E-1AC2-136E-BBEEDE10700C}"/>
              </a:ext>
            </a:extLst>
          </p:cNvPr>
          <p:cNvSpPr>
            <a:spLocks noGrp="1"/>
          </p:cNvSpPr>
          <p:nvPr>
            <p:ph type="title"/>
          </p:nvPr>
        </p:nvSpPr>
        <p:spPr>
          <a:xfrm>
            <a:off x="208351" y="608243"/>
            <a:ext cx="9905998" cy="754027"/>
          </a:xfrm>
        </p:spPr>
        <p:txBody>
          <a:bodyPr/>
          <a:lstStyle/>
          <a:p>
            <a:pPr algn="ctr"/>
            <a:r>
              <a:rPr lang="en-IN" dirty="0">
                <a:latin typeface="Algerian" panose="04020705040A02060702" pitchFamily="82" charset="0"/>
              </a:rPr>
              <a:t>FEATURES OF AMAZON S3</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ED30ED8D-E19E-4044-F0E0-80978B5AF633}"/>
              </a:ext>
            </a:extLst>
          </p:cNvPr>
          <p:cNvSpPr>
            <a:spLocks noGrp="1"/>
          </p:cNvSpPr>
          <p:nvPr>
            <p:ph idx="1"/>
          </p:nvPr>
        </p:nvSpPr>
        <p:spPr>
          <a:xfrm>
            <a:off x="1143001" y="1826217"/>
            <a:ext cx="8229600" cy="3618619"/>
          </a:xfrm>
        </p:spPr>
        <p:txBody>
          <a:bodyPr>
            <a:normAutofit/>
          </a:bodyPr>
          <a:lstStyle/>
          <a:p>
            <a:r>
              <a:rPr lang="en-IN" sz="2800" dirty="0">
                <a:solidFill>
                  <a:schemeClr val="tx1"/>
                </a:solidFill>
              </a:rPr>
              <a:t>Storage classes.</a:t>
            </a:r>
          </a:p>
          <a:p>
            <a:r>
              <a:rPr lang="en-IN" sz="2800" dirty="0">
                <a:solidFill>
                  <a:schemeClr val="tx1"/>
                </a:solidFill>
              </a:rPr>
              <a:t>Storage Management.</a:t>
            </a:r>
          </a:p>
          <a:p>
            <a:r>
              <a:rPr lang="en-IN" sz="2800" dirty="0">
                <a:solidFill>
                  <a:schemeClr val="tx1"/>
                </a:solidFill>
              </a:rPr>
              <a:t>Access management and security.</a:t>
            </a:r>
          </a:p>
          <a:p>
            <a:pPr marL="0" indent="0">
              <a:buNone/>
            </a:pPr>
            <a:endParaRPr lang="en-IN" sz="28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55819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299-C55E-119F-E1EE-BDD495D5780A}"/>
              </a:ext>
            </a:extLst>
          </p:cNvPr>
          <p:cNvSpPr>
            <a:spLocks noGrp="1"/>
          </p:cNvSpPr>
          <p:nvPr>
            <p:ph type="title"/>
          </p:nvPr>
        </p:nvSpPr>
        <p:spPr>
          <a:xfrm>
            <a:off x="-146212" y="765507"/>
            <a:ext cx="9905998" cy="939695"/>
          </a:xfrm>
        </p:spPr>
        <p:txBody>
          <a:bodyPr/>
          <a:lstStyle/>
          <a:p>
            <a:pPr algn="ctr"/>
            <a:r>
              <a:rPr lang="en-IN" dirty="0">
                <a:latin typeface="Algerian" panose="04020705040A02060702" pitchFamily="82" charset="0"/>
              </a:rPr>
              <a:t>1. STORAGE CLASSES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7D3352E4-738F-B24A-EBBB-E112875F0023}"/>
              </a:ext>
            </a:extLst>
          </p:cNvPr>
          <p:cNvSpPr>
            <a:spLocks noGrp="1"/>
          </p:cNvSpPr>
          <p:nvPr>
            <p:ph idx="1"/>
          </p:nvPr>
        </p:nvSpPr>
        <p:spPr>
          <a:xfrm>
            <a:off x="1143001" y="1879265"/>
            <a:ext cx="8156864" cy="3950036"/>
          </a:xfrm>
        </p:spPr>
        <p:txBody>
          <a:bodyPr>
            <a:normAutofit/>
          </a:bodyPr>
          <a:lstStyle/>
          <a:p>
            <a:r>
              <a:rPr lang="en-IN" sz="2800" dirty="0">
                <a:solidFill>
                  <a:schemeClr val="tx1"/>
                </a:solidFill>
              </a:rPr>
              <a:t>S3 Standard</a:t>
            </a:r>
          </a:p>
          <a:p>
            <a:r>
              <a:rPr lang="en-IN" sz="2800" dirty="0">
                <a:solidFill>
                  <a:schemeClr val="tx1"/>
                </a:solidFill>
              </a:rPr>
              <a:t>S3 Infrequent Access (IA)</a:t>
            </a:r>
          </a:p>
          <a:p>
            <a:r>
              <a:rPr lang="en-IN" sz="2800" dirty="0">
                <a:solidFill>
                  <a:schemeClr val="tx1"/>
                </a:solidFill>
              </a:rPr>
              <a:t>S3 Glacier</a:t>
            </a:r>
          </a:p>
          <a:p>
            <a:r>
              <a:rPr lang="en-IN" sz="2800" dirty="0">
                <a:solidFill>
                  <a:schemeClr val="tx1"/>
                </a:solidFill>
              </a:rPr>
              <a:t>S3 Glacier Deep Archive</a:t>
            </a:r>
          </a:p>
          <a:p>
            <a:r>
              <a:rPr lang="en-IN" sz="2800" dirty="0">
                <a:solidFill>
                  <a:schemeClr val="tx1"/>
                </a:solidFill>
              </a:rPr>
              <a:t>S3 One Zone IA</a:t>
            </a:r>
          </a:p>
          <a:p>
            <a:r>
              <a:rPr lang="en-IN" sz="2800" dirty="0">
                <a:solidFill>
                  <a:schemeClr val="tx1"/>
                </a:solidFill>
              </a:rPr>
              <a:t>Intelligent Tiering</a:t>
            </a:r>
          </a:p>
          <a:p>
            <a:pPr marL="0" indent="0">
              <a:buNone/>
            </a:pPr>
            <a:endParaRPr lang="en-IN" sz="2800" dirty="0">
              <a:solidFill>
                <a:schemeClr val="tx1"/>
              </a:solidFill>
            </a:endParaRPr>
          </a:p>
          <a:p>
            <a:endParaRPr lang="en-IN" sz="28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34130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861B-A2D9-1FB7-B437-94F5F55B1937}"/>
              </a:ext>
            </a:extLst>
          </p:cNvPr>
          <p:cNvSpPr>
            <a:spLocks noGrp="1"/>
          </p:cNvSpPr>
          <p:nvPr>
            <p:ph type="title"/>
          </p:nvPr>
        </p:nvSpPr>
        <p:spPr>
          <a:xfrm>
            <a:off x="-108889" y="607841"/>
            <a:ext cx="9905998" cy="735768"/>
          </a:xfrm>
        </p:spPr>
        <p:txBody>
          <a:bodyPr/>
          <a:lstStyle/>
          <a:p>
            <a:pPr algn="ctr"/>
            <a:r>
              <a:rPr lang="en-IN" dirty="0">
                <a:latin typeface="Algerian" panose="04020705040A02060702" pitchFamily="82" charset="0"/>
              </a:rPr>
              <a:t>2. STORAGE MANAGEMENT</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90991441-DCCF-9BAB-545C-9C1902AE02ED}"/>
              </a:ext>
            </a:extLst>
          </p:cNvPr>
          <p:cNvSpPr>
            <a:spLocks noGrp="1"/>
          </p:cNvSpPr>
          <p:nvPr>
            <p:ph idx="1"/>
          </p:nvPr>
        </p:nvSpPr>
        <p:spPr>
          <a:xfrm>
            <a:off x="360613" y="2169764"/>
            <a:ext cx="9219805" cy="3742663"/>
          </a:xfrm>
        </p:spPr>
        <p:txBody>
          <a:bodyPr>
            <a:noAutofit/>
          </a:bodyPr>
          <a:lstStyle/>
          <a:p>
            <a:pPr algn="just"/>
            <a:r>
              <a:rPr lang="en-IN" sz="2400" b="1" dirty="0">
                <a:solidFill>
                  <a:schemeClr val="tx1"/>
                </a:solidFill>
              </a:rPr>
              <a:t>S3 Lifecycle </a:t>
            </a:r>
            <a:r>
              <a:rPr lang="en-IN" sz="2400" dirty="0">
                <a:solidFill>
                  <a:schemeClr val="tx1"/>
                </a:solidFill>
              </a:rPr>
              <a:t>: </a:t>
            </a:r>
            <a:r>
              <a:rPr lang="en-US" sz="2400" dirty="0">
                <a:solidFill>
                  <a:schemeClr val="tx1"/>
                </a:solidFill>
                <a:effectLst/>
                <a:latin typeface="AmazonEmber-Regular"/>
              </a:rPr>
              <a:t>Configure a lifecycle configuration to manage your objects and store them cost effectively throughout their lifecycle.</a:t>
            </a:r>
            <a:endParaRPr lang="en-IN" sz="2400" dirty="0">
              <a:solidFill>
                <a:schemeClr val="tx1"/>
              </a:solidFill>
            </a:endParaRPr>
          </a:p>
          <a:p>
            <a:pPr algn="just"/>
            <a:r>
              <a:rPr lang="en-IN" sz="2400" b="1" dirty="0">
                <a:solidFill>
                  <a:schemeClr val="tx1"/>
                </a:solidFill>
              </a:rPr>
              <a:t>S3 Object Lock </a:t>
            </a:r>
            <a:r>
              <a:rPr lang="en-IN" sz="2400" dirty="0">
                <a:solidFill>
                  <a:schemeClr val="tx1"/>
                </a:solidFill>
              </a:rPr>
              <a:t>: </a:t>
            </a:r>
            <a:r>
              <a:rPr lang="en-US" sz="2400" dirty="0">
                <a:solidFill>
                  <a:schemeClr val="tx1"/>
                </a:solidFill>
                <a:effectLst/>
                <a:latin typeface="AmazonEmber-Regular"/>
              </a:rPr>
              <a:t>Prevent Amazon S3 objects from being deleted or overwritten for a fixed amount of time or indefinitely.</a:t>
            </a:r>
            <a:endParaRPr lang="en-IN" sz="2400" dirty="0">
              <a:solidFill>
                <a:schemeClr val="tx1"/>
              </a:solidFill>
            </a:endParaRPr>
          </a:p>
          <a:p>
            <a:pPr algn="just"/>
            <a:r>
              <a:rPr lang="en-IN" sz="2400" b="1" dirty="0">
                <a:solidFill>
                  <a:schemeClr val="tx1"/>
                </a:solidFill>
              </a:rPr>
              <a:t>S3 Replication </a:t>
            </a:r>
            <a:r>
              <a:rPr lang="en-IN" sz="2400" dirty="0">
                <a:solidFill>
                  <a:schemeClr val="tx1"/>
                </a:solidFill>
              </a:rPr>
              <a:t>: </a:t>
            </a:r>
            <a:r>
              <a:rPr lang="en-US" sz="2400" dirty="0">
                <a:solidFill>
                  <a:schemeClr val="tx1"/>
                </a:solidFill>
              </a:rPr>
              <a:t>Replicate objects and their respective metadata and object tags to one or more destination buckets in the same or different AWS Regions for reduced latency, compliance, security, and other use cases.</a:t>
            </a:r>
          </a:p>
        </p:txBody>
      </p:sp>
    </p:spTree>
    <p:extLst>
      <p:ext uri="{BB962C8B-B14F-4D97-AF65-F5344CB8AC3E}">
        <p14:creationId xmlns:p14="http://schemas.microsoft.com/office/powerpoint/2010/main" val="113251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54E8-6F5E-DE98-25F2-5A7E404B6832}"/>
              </a:ext>
            </a:extLst>
          </p:cNvPr>
          <p:cNvSpPr>
            <a:spLocks noGrp="1"/>
          </p:cNvSpPr>
          <p:nvPr>
            <p:ph type="title"/>
          </p:nvPr>
        </p:nvSpPr>
        <p:spPr>
          <a:xfrm>
            <a:off x="677334" y="609600"/>
            <a:ext cx="8951858" cy="873967"/>
          </a:xfrm>
        </p:spPr>
        <p:txBody>
          <a:bodyPr>
            <a:normAutofit fontScale="90000"/>
          </a:bodyPr>
          <a:lstStyle/>
          <a:p>
            <a:r>
              <a:rPr lang="en-US" sz="4000" dirty="0">
                <a:effectLst/>
                <a:latin typeface="Algerian" panose="04020705040A02060702" pitchFamily="82" charset="0"/>
              </a:rPr>
              <a:t>3. ACCESS MANAGEMENT AND SECURITY</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863D610-B132-C01F-BFE6-E7F85D18319C}"/>
              </a:ext>
            </a:extLst>
          </p:cNvPr>
          <p:cNvSpPr>
            <a:spLocks noGrp="1"/>
          </p:cNvSpPr>
          <p:nvPr>
            <p:ph idx="1"/>
          </p:nvPr>
        </p:nvSpPr>
        <p:spPr>
          <a:xfrm>
            <a:off x="677334" y="1867736"/>
            <a:ext cx="7374985" cy="3880773"/>
          </a:xfrm>
        </p:spPr>
        <p:txBody>
          <a:bodyPr>
            <a:normAutofit/>
          </a:bodyPr>
          <a:lstStyle/>
          <a:p>
            <a:r>
              <a:rPr lang="en-IN" sz="2400" dirty="0">
                <a:solidFill>
                  <a:schemeClr val="tx1">
                    <a:lumMod val="95000"/>
                    <a:lumOff val="5000"/>
                  </a:schemeClr>
                </a:solidFill>
              </a:rPr>
              <a:t>S3 block public access</a:t>
            </a:r>
          </a:p>
          <a:p>
            <a:r>
              <a:rPr lang="en-IN" sz="2400" dirty="0">
                <a:solidFill>
                  <a:schemeClr val="tx1">
                    <a:lumMod val="95000"/>
                    <a:lumOff val="5000"/>
                  </a:schemeClr>
                </a:solidFill>
              </a:rPr>
              <a:t>AWS identity and access management</a:t>
            </a:r>
          </a:p>
          <a:p>
            <a:r>
              <a:rPr lang="en-IN" sz="2400" dirty="0">
                <a:solidFill>
                  <a:schemeClr val="tx1">
                    <a:lumMod val="95000"/>
                    <a:lumOff val="5000"/>
                  </a:schemeClr>
                </a:solidFill>
              </a:rPr>
              <a:t>Bucket policies</a:t>
            </a:r>
          </a:p>
          <a:p>
            <a:r>
              <a:rPr lang="en-IN" sz="2400" dirty="0">
                <a:solidFill>
                  <a:schemeClr val="tx1">
                    <a:lumMod val="95000"/>
                    <a:lumOff val="5000"/>
                  </a:schemeClr>
                </a:solidFill>
              </a:rPr>
              <a:t>Access control lists (ACLs)</a:t>
            </a:r>
          </a:p>
          <a:p>
            <a:r>
              <a:rPr lang="en-IN" sz="2400" dirty="0">
                <a:solidFill>
                  <a:schemeClr val="tx1">
                    <a:lumMod val="95000"/>
                    <a:lumOff val="5000"/>
                  </a:schemeClr>
                </a:solidFill>
              </a:rPr>
              <a:t>S3 object ownership</a:t>
            </a:r>
          </a:p>
          <a:p>
            <a:endParaRPr lang="en-IN" dirty="0"/>
          </a:p>
          <a:p>
            <a:pPr marL="0" indent="0">
              <a:buNone/>
            </a:pPr>
            <a:r>
              <a:rPr lang="en-IN" dirty="0"/>
              <a:t> </a:t>
            </a:r>
            <a:endParaRPr lang="en-US" dirty="0"/>
          </a:p>
        </p:txBody>
      </p:sp>
    </p:spTree>
    <p:extLst>
      <p:ext uri="{BB962C8B-B14F-4D97-AF65-F5344CB8AC3E}">
        <p14:creationId xmlns:p14="http://schemas.microsoft.com/office/powerpoint/2010/main" val="420739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7B48-4C2C-2925-D921-3A2449F61712}"/>
              </a:ext>
            </a:extLst>
          </p:cNvPr>
          <p:cNvSpPr>
            <a:spLocks noGrp="1"/>
          </p:cNvSpPr>
          <p:nvPr>
            <p:ph type="title"/>
          </p:nvPr>
        </p:nvSpPr>
        <p:spPr>
          <a:xfrm>
            <a:off x="677334" y="880188"/>
            <a:ext cx="8596668" cy="808653"/>
          </a:xfrm>
        </p:spPr>
        <p:txBody>
          <a:bodyPr>
            <a:normAutofit/>
          </a:bodyPr>
          <a:lstStyle/>
          <a:p>
            <a:pPr algn="ctr"/>
            <a:r>
              <a:rPr lang="en-US" sz="4000" dirty="0">
                <a:effectLst/>
                <a:latin typeface="Algerian" panose="04020705040A02060702" pitchFamily="82" charset="0"/>
              </a:rPr>
              <a:t>HOW AMAZON S3 WORKS? </a:t>
            </a: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FCE4177-89AD-0710-CA23-FF6C834ADF5F}"/>
              </a:ext>
            </a:extLst>
          </p:cNvPr>
          <p:cNvSpPr>
            <a:spLocks noGrp="1"/>
          </p:cNvSpPr>
          <p:nvPr>
            <p:ph idx="1"/>
          </p:nvPr>
        </p:nvSpPr>
        <p:spPr>
          <a:xfrm>
            <a:off x="790786" y="2071099"/>
            <a:ext cx="4939694" cy="4352179"/>
          </a:xfrm>
        </p:spPr>
        <p:txBody>
          <a:bodyPr>
            <a:normAutofit/>
          </a:bodyPr>
          <a:lstStyle/>
          <a:p>
            <a:r>
              <a:rPr lang="en-IN" sz="2800" dirty="0"/>
              <a:t>Regions</a:t>
            </a:r>
          </a:p>
          <a:p>
            <a:r>
              <a:rPr lang="en-IN" sz="2800" dirty="0"/>
              <a:t>Buckets</a:t>
            </a:r>
          </a:p>
          <a:p>
            <a:r>
              <a:rPr lang="en-IN" sz="2800" dirty="0"/>
              <a:t>Objects</a:t>
            </a:r>
          </a:p>
          <a:p>
            <a:r>
              <a:rPr lang="en-IN" sz="2800" dirty="0"/>
              <a:t>Bucket Versioning</a:t>
            </a:r>
          </a:p>
          <a:p>
            <a:r>
              <a:rPr lang="en-IN" sz="2800" dirty="0"/>
              <a:t>Bucket Policy</a:t>
            </a:r>
          </a:p>
          <a:p>
            <a:r>
              <a:rPr lang="en-IN" sz="2800" dirty="0"/>
              <a:t>Access Control Lists (ACLs)</a:t>
            </a:r>
          </a:p>
          <a:p>
            <a:pPr marL="0" indent="0">
              <a:buNone/>
            </a:pPr>
            <a:endParaRPr lang="en-IN" sz="2800" dirty="0"/>
          </a:p>
          <a:p>
            <a:endParaRPr lang="en-IN" dirty="0"/>
          </a:p>
          <a:p>
            <a:endParaRPr lang="en-US" dirty="0"/>
          </a:p>
        </p:txBody>
      </p:sp>
    </p:spTree>
    <p:extLst>
      <p:ext uri="{BB962C8B-B14F-4D97-AF65-F5344CB8AC3E}">
        <p14:creationId xmlns:p14="http://schemas.microsoft.com/office/powerpoint/2010/main" val="22073611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1009</TotalTime>
  <Words>700</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AmazonEmber-Regular</vt:lpstr>
      <vt:lpstr>Arial</vt:lpstr>
      <vt:lpstr>Trebuchet MS</vt:lpstr>
      <vt:lpstr>Wingdings 3</vt:lpstr>
      <vt:lpstr>Facet</vt:lpstr>
      <vt:lpstr>Welcome to Amazon Web Services</vt:lpstr>
      <vt:lpstr>AWS Simple storage service (S3)</vt:lpstr>
      <vt:lpstr>What is AWS Simple storage service (S3)?</vt:lpstr>
      <vt:lpstr>USE CASES OF AMAZON S3</vt:lpstr>
      <vt:lpstr>FEATURES OF AMAZON S3</vt:lpstr>
      <vt:lpstr>1. STORAGE CLASSES</vt:lpstr>
      <vt:lpstr>2. STORAGE MANAGEMENT</vt:lpstr>
      <vt:lpstr>3. ACCESS MANAGEMENT AND SECURITY</vt:lpstr>
      <vt:lpstr>HOW AMAZON S3 WORKS? </vt:lpstr>
      <vt:lpstr>1. REGIONS</vt:lpstr>
      <vt:lpstr>2. AMAZON S3 BUCKET</vt:lpstr>
      <vt:lpstr>RULES FOR BUCKET NAMING </vt:lpstr>
      <vt:lpstr>3. OBJECT</vt:lpstr>
      <vt:lpstr>4. BUCKET VERSIONING</vt:lpstr>
      <vt:lpstr>5. BUCKET POLICIES</vt:lpstr>
      <vt:lpstr>6. ACCESS CONTROL LISTS (ACLs)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Amazon Web Services (AWS)</dc:title>
  <dc:creator>R C</dc:creator>
  <cp:lastModifiedBy>Administrator</cp:lastModifiedBy>
  <cp:revision>7</cp:revision>
  <dcterms:created xsi:type="dcterms:W3CDTF">2023-07-19T05:05:01Z</dcterms:created>
  <dcterms:modified xsi:type="dcterms:W3CDTF">2024-01-01T14:08:57Z</dcterms:modified>
</cp:coreProperties>
</file>