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44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54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18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757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21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005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22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1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9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48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54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932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33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046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22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833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2941-F3A8-4841-90CB-825147AA92B2}" type="datetimeFigureOut">
              <a:rPr lang="th-TH" smtClean="0"/>
              <a:t>01/11/66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47AB4-E993-424A-93EF-2720BE39D7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0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C433-E2F2-4D68-9C37-60B3EEA68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  </a:t>
            </a:r>
            <a:r>
              <a:rPr lang="en-US" b="1" dirty="0">
                <a:latin typeface="Bodoni MT" panose="02070603080606020203" pitchFamily="18" charset="0"/>
              </a:rPr>
              <a:t>Docker </a:t>
            </a:r>
            <a:br>
              <a:rPr lang="en-US" b="1" dirty="0">
                <a:latin typeface="Bodoni MT" panose="02070603080606020203" pitchFamily="18" charset="0"/>
              </a:rPr>
            </a:br>
            <a:r>
              <a:rPr lang="en-US" b="1" dirty="0">
                <a:latin typeface="Bodoni MT" panose="02070603080606020203" pitchFamily="18" charset="0"/>
              </a:rPr>
              <a:t>                      Fundamentals </a:t>
            </a:r>
            <a:endParaRPr lang="th-TH" b="1" dirty="0">
              <a:latin typeface="Bodoni MT" panose="020706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AC7BC-8BF2-4AAB-940D-32887197C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9266"/>
            <a:ext cx="9144000" cy="1840193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Presented by – </a:t>
            </a:r>
            <a:r>
              <a:rPr lang="en-US" dirty="0" err="1">
                <a:latin typeface="Bahnschrift" panose="020B0502040204020203" pitchFamily="34" charset="0"/>
              </a:rPr>
              <a:t>Suryadev</a:t>
            </a:r>
            <a:r>
              <a:rPr lang="en-US" dirty="0">
                <a:latin typeface="Bahnschrift" panose="020B0502040204020203" pitchFamily="34" charset="0"/>
              </a:rPr>
              <a:t> Chaudhary</a:t>
            </a:r>
          </a:p>
          <a:p>
            <a:pPr algn="l"/>
            <a:r>
              <a:rPr lang="en-US" dirty="0">
                <a:latin typeface="Bahnschrift" panose="020B0502040204020203" pitchFamily="34" charset="0"/>
              </a:rPr>
              <a:t>Guided by – Abhijeet Das</a:t>
            </a:r>
          </a:p>
          <a:p>
            <a:pPr algn="l"/>
            <a:r>
              <a:rPr lang="en-US" dirty="0">
                <a:latin typeface="Bahnschrift" panose="020B0502040204020203" pitchFamily="34" charset="0"/>
              </a:rPr>
              <a:t>Date – 02/11/2023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729A-A52E-47B2-9600-C2E060A6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2" y="-16713"/>
            <a:ext cx="4003020" cy="40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4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Daemon/Engine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daemon runs on the Host O.S</a:t>
            </a:r>
          </a:p>
          <a:p>
            <a:r>
              <a:rPr lang="en-IN" dirty="0"/>
              <a:t>It is responsible for running containers to manage </a:t>
            </a:r>
            <a:r>
              <a:rPr lang="en-IN" dirty="0" err="1"/>
              <a:t>docker</a:t>
            </a:r>
            <a:r>
              <a:rPr lang="en-IN" dirty="0"/>
              <a:t> services.</a:t>
            </a:r>
          </a:p>
          <a:p>
            <a:r>
              <a:rPr lang="en-IN" dirty="0"/>
              <a:t>It can communicate with other daemons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Host</a:t>
            </a:r>
            <a:endParaRPr lang="en-IN" sz="4400" dirty="0"/>
          </a:p>
          <a:p>
            <a:r>
              <a:rPr lang="en-IN" dirty="0"/>
              <a:t>Docker Host is use to provide an environment to execute and run applications. It contain the </a:t>
            </a:r>
            <a:r>
              <a:rPr lang="en-IN" dirty="0" err="1"/>
              <a:t>docker</a:t>
            </a:r>
            <a:r>
              <a:rPr lang="en-IN" dirty="0"/>
              <a:t> daemon, images, container, networks.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10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Hub/Registry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768"/>
            <a:ext cx="10515600" cy="4741195"/>
          </a:xfrm>
        </p:spPr>
        <p:txBody>
          <a:bodyPr>
            <a:normAutofit/>
          </a:bodyPr>
          <a:lstStyle/>
          <a:p>
            <a:r>
              <a:rPr lang="en-IN" dirty="0"/>
              <a:t>It is centralized placed for store and manage docker images.</a:t>
            </a:r>
          </a:p>
          <a:p>
            <a:pPr marL="0" indent="0">
              <a:buNone/>
            </a:pPr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</a:rPr>
              <a:t>Types:</a:t>
            </a:r>
          </a:p>
          <a:p>
            <a:r>
              <a:rPr lang="en-IN" dirty="0"/>
              <a:t>1. Public registry – Use for all</a:t>
            </a:r>
          </a:p>
          <a:p>
            <a:r>
              <a:rPr lang="en-IN" dirty="0"/>
              <a:t>2. Private registry – Used in organization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Images</a:t>
            </a:r>
            <a:endParaRPr lang="en-IN" dirty="0"/>
          </a:p>
          <a:p>
            <a:r>
              <a:rPr lang="en-IN" dirty="0"/>
              <a:t>It is read only binary templates that use for create containers.</a:t>
            </a:r>
          </a:p>
          <a:p>
            <a:r>
              <a:rPr lang="en-IN" dirty="0"/>
              <a:t>It is single file with all dependencies require to run any program.</a:t>
            </a:r>
          </a:p>
          <a:p>
            <a:r>
              <a:rPr lang="en-IN" dirty="0"/>
              <a:t>Each images contains metadata providing information about the images and it’s dependencies.</a:t>
            </a:r>
          </a:p>
          <a:p>
            <a:endParaRPr lang="en-IN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69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 Black" pitchFamily="34" charset="0"/>
              </a:rPr>
              <a:t>Way to create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By Pulling from Docker hub</a:t>
            </a:r>
          </a:p>
          <a:p>
            <a:pPr marL="514350" indent="-514350">
              <a:buAutoNum type="arabicPeriod"/>
            </a:pPr>
            <a:r>
              <a:rPr lang="en-IN" dirty="0"/>
              <a:t>By </a:t>
            </a:r>
            <a:r>
              <a:rPr lang="en-IN" dirty="0" err="1"/>
              <a:t>Dockerfile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By existing images</a:t>
            </a:r>
          </a:p>
          <a:p>
            <a:pPr marL="514350" indent="-514350">
              <a:buAutoNum type="arabicPeriod"/>
            </a:pPr>
            <a:r>
              <a:rPr lang="en-IN" dirty="0"/>
              <a:t>By Docker compose</a:t>
            </a:r>
          </a:p>
          <a:p>
            <a:pPr marL="0" indent="0">
              <a:buNone/>
            </a:pPr>
            <a:endParaRPr lang="en-IN" sz="4000" dirty="0">
              <a:solidFill>
                <a:srgbClr val="FF0000"/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9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Container</a:t>
            </a:r>
            <a:b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It is just like a Virtual Machine.</a:t>
            </a:r>
          </a:p>
          <a:p>
            <a:pPr>
              <a:lnSpc>
                <a:spcPct val="110000"/>
              </a:lnSpc>
            </a:pPr>
            <a:r>
              <a:rPr lang="en-IN" dirty="0"/>
              <a:t>It hold all the packages to run any software.</a:t>
            </a:r>
          </a:p>
          <a:p>
            <a:pPr>
              <a:lnSpc>
                <a:spcPct val="110000"/>
              </a:lnSpc>
            </a:pPr>
            <a:r>
              <a:rPr lang="en-IN" dirty="0"/>
              <a:t>Images becomes container when run any image.</a:t>
            </a:r>
          </a:p>
          <a:p>
            <a:pPr>
              <a:lnSpc>
                <a:spcPct val="110000"/>
              </a:lnSpc>
            </a:pPr>
            <a:r>
              <a:rPr lang="en-IN" dirty="0"/>
              <a:t>It is lightweight than VM.</a:t>
            </a:r>
          </a:p>
          <a:p>
            <a:pPr>
              <a:lnSpc>
                <a:spcPct val="110000"/>
              </a:lnSpc>
            </a:pPr>
            <a:r>
              <a:rPr lang="en-IN" dirty="0"/>
              <a:t>It can run across different environment to make deployment and scaling easier.</a:t>
            </a:r>
          </a:p>
          <a:p>
            <a:pPr>
              <a:lnSpc>
                <a:spcPct val="110000"/>
              </a:lnSpc>
            </a:pPr>
            <a:r>
              <a:rPr lang="en-IN" dirty="0"/>
              <a:t>Each containers operates itself to maintain their file system, CPU, Memory, and Network resources.</a:t>
            </a:r>
          </a:p>
          <a:p>
            <a:pPr>
              <a:lnSpc>
                <a:spcPct val="110000"/>
              </a:lnSpc>
            </a:pPr>
            <a:r>
              <a:rPr lang="en-IN" dirty="0"/>
              <a:t>It takes very less time to start and stop.</a:t>
            </a:r>
          </a:p>
          <a:p>
            <a:pPr>
              <a:lnSpc>
                <a:spcPct val="110000"/>
              </a:lnSpc>
            </a:pPr>
            <a:r>
              <a:rPr lang="en-IN" dirty="0"/>
              <a:t>It is layer file system.</a:t>
            </a:r>
          </a:p>
        </p:txBody>
      </p:sp>
    </p:spTree>
    <p:extLst>
      <p:ext uri="{BB962C8B-B14F-4D97-AF65-F5344CB8AC3E}">
        <p14:creationId xmlns:p14="http://schemas.microsoft.com/office/powerpoint/2010/main" val="313335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latin typeface="Arial Black" pitchFamily="34" charset="0"/>
              </a:rPr>
              <a:t>Dockerfile</a:t>
            </a:r>
            <a:endParaRPr lang="en-IN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B9169-BF3D-4440-8912-7A3AB8956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75" y="1253331"/>
            <a:ext cx="7748825" cy="4751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0A3A5-0C6B-4E64-8EC7-6ABF45CF151E}"/>
              </a:ext>
            </a:extLst>
          </p:cNvPr>
          <p:cNvSpPr txBox="1"/>
          <p:nvPr/>
        </p:nvSpPr>
        <p:spPr>
          <a:xfrm>
            <a:off x="584462" y="1621410"/>
            <a:ext cx="4006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Dockerfile</a:t>
            </a:r>
            <a:r>
              <a:rPr lang="en-US" dirty="0"/>
              <a:t> is a text file that contain set of instruction to create image as our requirement.</a:t>
            </a:r>
          </a:p>
          <a:p>
            <a:pPr marL="457200" indent="-457200">
              <a:buAutoNum type="arabicPeriod"/>
            </a:pPr>
            <a:r>
              <a:rPr lang="en-US" dirty="0"/>
              <a:t>It operates by the layer file system.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498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0308-01C7-4657-80D1-6B5AE4B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Basic syntax of </a:t>
            </a:r>
            <a:r>
              <a:rPr lang="en-US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Dockerfile</a:t>
            </a:r>
            <a:endParaRPr lang="th-TH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DB80-C740-4D43-B372-EA06DFB0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58"/>
            <a:ext cx="10515600" cy="5276817"/>
          </a:xfrm>
        </p:spPr>
        <p:txBody>
          <a:bodyPr>
            <a:normAutofit fontScale="70000" lnSpcReduction="20000"/>
          </a:bodyPr>
          <a:lstStyle/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:- </a:t>
            </a: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base image, this command must be on top of the </a:t>
            </a: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ocker file.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execute command.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MAINTAINER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Author/Owner/Description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 :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Copy file from Host system to image. </a:t>
            </a:r>
          </a:p>
          <a:p>
            <a:pPr marL="0" indent="0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Syntax :- (/home/CDAC/cine.txt:/root/CDAC_CINE/)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to copy but, it provides a feature to download files from internet, also we extract file at docker image side.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EXPOSE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expose ports such as port 8080 for tomcat, port 80 for </a:t>
            </a:r>
            <a:r>
              <a:rPr lang="en-US" sz="3200" b="0" i="0" u="none" strike="noStrike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nginx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etc.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WORKDIR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set working directory for a container.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CMD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 commands but during image creation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ENTRYPOINT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to CMD, Execute command when start the container.</a:t>
            </a:r>
            <a:endParaRPr lang="en-US" sz="3200" b="0" dirty="0">
              <a:effectLst/>
            </a:endParaRP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3200" b="1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 :- </a:t>
            </a:r>
            <a:r>
              <a:rPr lang="en-US" sz="32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 variables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lnSpc>
                <a:spcPct val="120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</a:rPr>
              <a:t>VOLUME</a:t>
            </a:r>
            <a:r>
              <a:rPr lang="en-US" sz="2400" b="0" dirty="0">
                <a:effectLst/>
              </a:rPr>
              <a:t> :- For crea</a:t>
            </a:r>
            <a:r>
              <a:rPr lang="en-US" sz="2400" dirty="0"/>
              <a:t>te sharable directory.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12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5390-6635-4477-9903-2495000E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Sample </a:t>
            </a:r>
            <a:r>
              <a:rPr lang="en-US" b="1" dirty="0" err="1">
                <a:solidFill>
                  <a:srgbClr val="FF0000"/>
                </a:solidFill>
              </a:rPr>
              <a:t>Dockerfile</a:t>
            </a:r>
            <a:endParaRPr lang="th-TH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15B7B0-BA05-4ABF-BFB1-A7E49CC901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26" y="914400"/>
            <a:ext cx="8098410" cy="41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E42AC-78E6-4D13-9210-FCD5DAFDB430}"/>
              </a:ext>
            </a:extLst>
          </p:cNvPr>
          <p:cNvSpPr txBox="1"/>
          <p:nvPr/>
        </p:nvSpPr>
        <p:spPr>
          <a:xfrm>
            <a:off x="0" y="1081191"/>
            <a:ext cx="3977326" cy="551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ubuntu:latest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apt update -y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apt upgrade -y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apt-get install </a:t>
            </a: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 mkdir /app/</a:t>
            </a:r>
            <a:endParaRPr lang="gl-ES" sz="3600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36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COPY sample.py /app/</a:t>
            </a:r>
          </a:p>
          <a:p>
            <a:pPr marL="457200">
              <a:spcBef>
                <a:spcPts val="1000"/>
              </a:spcBef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 [“/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myvolume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”]</a:t>
            </a:r>
            <a:endParaRPr lang="gl-ES" sz="240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0"/>
              </a:spcAft>
            </a:pPr>
            <a:r>
              <a:rPr lang="gl-ES" sz="2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CMD ["python3","/app/smple.py"]</a:t>
            </a:r>
            <a:endParaRPr lang="gl-ES" sz="2400" b="0" dirty="0">
              <a:effectLst/>
            </a:endParaRPr>
          </a:p>
          <a:p>
            <a:br>
              <a:rPr lang="gl-ES" dirty="0"/>
            </a:b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959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0DB8-DE55-475D-849B-4B5CE630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ritannic Bold" panose="020B0903060703020204" pitchFamily="34" charset="0"/>
              </a:rPr>
              <a:t>Docker VOLUME</a:t>
            </a:r>
            <a:endParaRPr lang="th-TH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3894-C210-42BE-8D51-2F4D248C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572" y="1357460"/>
            <a:ext cx="6791227" cy="189478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A88C0-9016-4724-9F4F-B19B1FD3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4" y="1357460"/>
            <a:ext cx="11429211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1D0-126A-4BE7-87DC-E2C99313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ritannic Bold" panose="020B0903060703020204" pitchFamily="34" charset="0"/>
              </a:rPr>
              <a:t>Docker VOLUME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8801-73CC-4333-AD37-0EFE3CB6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4687528"/>
          </a:xfrm>
        </p:spPr>
        <p:txBody>
          <a:bodyPr>
            <a:normAutofit/>
          </a:bodyPr>
          <a:lstStyle/>
          <a:p>
            <a:r>
              <a:rPr lang="en-US" dirty="0"/>
              <a:t>Docker volume is a ‘Shareable Directory’ that allow us to share any file from one docker container to other container or with Host OS</a:t>
            </a:r>
          </a:p>
          <a:p>
            <a:r>
              <a:rPr lang="en-US" dirty="0"/>
              <a:t>If we update anything in one container then it will automatically update in all container or where I shared.</a:t>
            </a:r>
          </a:p>
          <a:p>
            <a:r>
              <a:rPr lang="en-US" dirty="0"/>
              <a:t>Firstly, We need to declare the directory as a volume.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if we stop container, still we can access volume</a:t>
            </a:r>
            <a:endParaRPr lang="en-US" b="0" dirty="0">
              <a:effectLst/>
            </a:endParaRPr>
          </a:p>
          <a:p>
            <a:r>
              <a:rPr lang="en-US" dirty="0"/>
              <a:t>We can’t create volume in running container only create while creating images.</a:t>
            </a:r>
          </a:p>
          <a:p>
            <a:r>
              <a:rPr lang="en-US" dirty="0"/>
              <a:t>We can share the volume across any no of container.</a:t>
            </a:r>
          </a:p>
          <a:p>
            <a:r>
              <a:rPr lang="en-US" dirty="0"/>
              <a:t>Host to container, Container to container.</a:t>
            </a:r>
          </a:p>
          <a:p>
            <a:pPr rtl="0"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deleting container volume does not delete</a:t>
            </a:r>
            <a:r>
              <a:rPr lang="en-US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995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8A2-3407-4FCA-A5A3-FB9DC74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63"/>
            <a:ext cx="10515600" cy="1304778"/>
          </a:xfrm>
        </p:spPr>
        <p:txBody>
          <a:bodyPr>
            <a:normAutofit/>
          </a:bodyPr>
          <a:lstStyle/>
          <a:p>
            <a:r>
              <a:rPr lang="en-US" b="1" dirty="0">
                <a:latin typeface="Britannic Bold" panose="020B0903060703020204" pitchFamily="34" charset="0"/>
              </a:rPr>
              <a:t>Docker Compose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E54A-46E2-4A63-B16F-87161A35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6440" cy="4351338"/>
          </a:xfrm>
        </p:spPr>
        <p:txBody>
          <a:bodyPr/>
          <a:lstStyle/>
          <a:p>
            <a:r>
              <a:rPr lang="en-US" dirty="0"/>
              <a:t>Docker compose is a tool that use for create multi-container at a time.</a:t>
            </a:r>
          </a:p>
          <a:p>
            <a:r>
              <a:rPr lang="en-US" dirty="0"/>
              <a:t>It use a YAML file to configure the services, networks, and volumes required for an application.</a:t>
            </a:r>
          </a:p>
          <a:p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E51FA-7647-487B-94E1-445A52FF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69" y="984855"/>
            <a:ext cx="6978573" cy="35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80BB-B6E4-45C7-83A7-CCFE8BD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Agenda</a:t>
            </a:r>
            <a:endParaRPr lang="th-TH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2E40-1F35-4383-A72E-E450E371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is Docker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it works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Basic terms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Basic commands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6800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1DA5-47B6-4811-8AAF-4A15D66E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Sample of YAML file</a:t>
            </a:r>
            <a:endParaRPr lang="th-TH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C6E994-E908-4574-9027-95BDAC872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60" y="1259840"/>
            <a:ext cx="7631378" cy="44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3E808-0E42-48A4-B025-04E0B7289698}"/>
              </a:ext>
            </a:extLst>
          </p:cNvPr>
          <p:cNvSpPr txBox="1"/>
          <p:nvPr/>
        </p:nvSpPr>
        <p:spPr>
          <a:xfrm>
            <a:off x="508000" y="1465517"/>
            <a:ext cx="361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Version: ‘3.3’</a:t>
            </a:r>
          </a:p>
          <a:p>
            <a:r>
              <a:rPr lang="en-US" sz="1800" dirty="0"/>
              <a:t>services:</a:t>
            </a:r>
          </a:p>
          <a:p>
            <a:r>
              <a:rPr lang="en-US" sz="1800" dirty="0"/>
              <a:t>    web1:</a:t>
            </a:r>
          </a:p>
          <a:p>
            <a:r>
              <a:rPr lang="en-US" sz="1800" dirty="0"/>
              <a:t>        image: </a:t>
            </a:r>
            <a:r>
              <a:rPr lang="en-US" sz="1800" dirty="0" err="1"/>
              <a:t>nginx</a:t>
            </a:r>
            <a:endParaRPr lang="en-US" sz="1800" dirty="0"/>
          </a:p>
          <a:p>
            <a:r>
              <a:rPr lang="en-US" sz="1800" dirty="0"/>
              <a:t>        ports:</a:t>
            </a:r>
          </a:p>
          <a:p>
            <a:r>
              <a:rPr lang="en-US" sz="1800" dirty="0"/>
              <a:t>            - 9000:80</a:t>
            </a:r>
          </a:p>
          <a:p>
            <a:r>
              <a:rPr lang="en-US" sz="1800" dirty="0"/>
              <a:t>        volumes:</a:t>
            </a:r>
          </a:p>
          <a:p>
            <a:r>
              <a:rPr lang="en-US" sz="1800" dirty="0"/>
              <a:t>            -/root/website/:/</a:t>
            </a:r>
            <a:r>
              <a:rPr lang="en-US" sz="1800" dirty="0" err="1"/>
              <a:t>usr</a:t>
            </a:r>
            <a:r>
              <a:rPr lang="en-US" sz="1800" dirty="0"/>
              <a:t>/share/</a:t>
            </a:r>
            <a:r>
              <a:rPr lang="en-US" sz="1800" dirty="0" err="1"/>
              <a:t>nginx</a:t>
            </a:r>
            <a:r>
              <a:rPr lang="en-US" sz="1800" dirty="0"/>
              <a:t>/html</a:t>
            </a:r>
          </a:p>
          <a:p>
            <a:r>
              <a:rPr lang="en-US" sz="1800" dirty="0"/>
              <a:t>    web2:</a:t>
            </a:r>
          </a:p>
          <a:p>
            <a:r>
              <a:rPr lang="en-US" sz="1800" dirty="0"/>
              <a:t>        image: httpd</a:t>
            </a:r>
          </a:p>
          <a:p>
            <a:r>
              <a:rPr lang="en-US" sz="1800" dirty="0"/>
              <a:t>        ports:</a:t>
            </a:r>
          </a:p>
          <a:p>
            <a:r>
              <a:rPr lang="en-US" sz="1800" dirty="0"/>
              <a:t>            - 9010:80</a:t>
            </a:r>
          </a:p>
          <a:p>
            <a:r>
              <a:rPr lang="en-US" sz="1800" dirty="0"/>
              <a:t>    c1:</a:t>
            </a:r>
          </a:p>
          <a:p>
            <a:r>
              <a:rPr lang="en-US" sz="1800" dirty="0"/>
              <a:t>        image: ubuntu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tty</a:t>
            </a:r>
            <a:r>
              <a:rPr lang="en-US" sz="1800" dirty="0"/>
              <a:t>: true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stdin_open</a:t>
            </a:r>
            <a:r>
              <a:rPr lang="en-US" sz="1800" dirty="0"/>
              <a:t>: true</a:t>
            </a:r>
          </a:p>
          <a:p>
            <a:r>
              <a:rPr lang="en-US" dirty="0"/>
              <a:t>			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628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3307-5E57-4902-8199-28EFEA99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Docker Commands</a:t>
            </a:r>
            <a:endParaRPr lang="th-TH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5A6B-599C-4336-B4DB-91A77F09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  <a:cs typeface="+mj-cs"/>
              </a:rPr>
              <a:t>Basic commands:-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# Find image in docker hub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search ‘image_name’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download image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pull ‘image-name’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install docker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apt-get install docker* -y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version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docker --version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docker in your system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which docker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create image of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commit ‘old_container_name’ ‘new_container-name’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b="0" dirty="0">
                <a:effectLst/>
              </a:rPr>
              <a:t>	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check changes under image after build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diff ‘container_name’ updateimage</a:t>
            </a:r>
            <a:endParaRPr lang="gl-ES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endParaRPr lang="th-TH" b="1" dirty="0">
              <a:solidFill>
                <a:schemeClr val="accent5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80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0AC0-5C62-428A-9545-63F3B324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3520"/>
            <a:ext cx="10515600" cy="141605"/>
          </a:xfrm>
        </p:spPr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503F-FC9D-439D-A9C3-3743ECED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0"/>
            <a:ext cx="4505960" cy="6096000"/>
          </a:xfrm>
        </p:spPr>
        <p:txBody>
          <a:bodyPr>
            <a:normAutofit fontScale="40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start docker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enable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check status of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Service docker status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running containers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ps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start docker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 docker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systemctl enable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check status of service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Service docker status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3400" b="0" dirty="0">
                <a:effectLst/>
              </a:rPr>
            </a:br>
            <a:r>
              <a:rPr lang="gl-ES" sz="3400" b="0" dirty="0">
                <a:effectLst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running containers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ps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en-U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running and stop container</a:t>
            </a:r>
            <a:endParaRPr lang="en-U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</a:t>
            </a:r>
            <a:r>
              <a:rPr lang="en-US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</a:t>
            </a:r>
            <a:r>
              <a:rPr lang="en-U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-a</a:t>
            </a:r>
            <a:endParaRPr lang="en-U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gl-ES" sz="3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login docker account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  docker login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user  name:**************</a:t>
            </a:r>
            <a:endParaRPr lang="gl-ES" sz="3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password:************</a:t>
            </a:r>
            <a:endParaRPr lang="gl-ES" sz="3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68E69-5F5E-4098-95AC-ACF1D73DE3FB}"/>
              </a:ext>
            </a:extLst>
          </p:cNvPr>
          <p:cNvSpPr txBox="1"/>
          <p:nvPr/>
        </p:nvSpPr>
        <p:spPr>
          <a:xfrm>
            <a:off x="5953760" y="538479"/>
            <a:ext cx="4886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login docker account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login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  name:**************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password:************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sz="1600" b="0" dirty="0">
                <a:effectLst/>
              </a:rPr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 image on docker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pull ‘image name’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sz="1600" b="0" dirty="0">
                <a:effectLst/>
              </a:rPr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Download image on docker by version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pull ‘image name’:’version name’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sz="1600" b="0" dirty="0">
                <a:effectLst/>
              </a:rPr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show list of images</a:t>
            </a:r>
            <a:endParaRPr lang="gl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images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delete images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rmi ‘ image id’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sz="1600" dirty="0"/>
            </a:b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download and create image command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run -ti ‘application name’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run :-download image and create container</a:t>
            </a:r>
            <a:endParaRPr lang="gl-E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-ti :-Intractive terminal</a:t>
            </a:r>
            <a:endParaRPr lang="gl-ES" sz="1600" b="0" dirty="0">
              <a:effectLst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934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3386-A2F1-4F67-A740-3585FCA5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355"/>
          </a:xfrm>
        </p:spPr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2CD2-364C-43FF-8FE9-4BA59AAF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download and create image command and set name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run –name surya -ti ‘application 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start any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start ‘container id’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gl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enter the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attach ‘container id’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delete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rm ‘container id’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rm ‘container name’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stop container</a:t>
            </a: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 stop ‘container name’</a:t>
            </a:r>
            <a:endParaRPr lang="gl-ES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675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404-86AE-4305-B881-06EB8E62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Command for docker compose</a:t>
            </a:r>
            <a:endParaRPr lang="th-TH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81E3-E5AE-4A32-A148-3B3D555A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>
            <a:normAutofit fontScale="77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create/start the container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-f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surya.yaml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stop and delete the container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-f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surya.yaml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down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create without network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docker-create create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start , stop containers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start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stop , start containers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stop 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b="0" dirty="0">
                <a:effectLst/>
              </a:rPr>
            </a:b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remove/delete the containers</a:t>
            </a:r>
            <a:endParaRPr lang="en-US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docker-compose rm</a:t>
            </a:r>
            <a:endParaRPr lang="en-US" sz="2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719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211D-739B-4BBF-9036-BF73674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 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2735-E18D-45B0-8014-CE104EAC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systemctl error shutout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run -d -ti –name ‘Container name’’ –privileged ‘container id’ /usr/sbin/init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b="0" dirty="0">
                <a:effectLst/>
              </a:rPr>
            </a:b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show IP-address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inspect ‘container name’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b="0" dirty="0">
                <a:effectLst/>
              </a:rPr>
            </a:br>
            <a:br>
              <a:rPr lang="gl-ES" b="0" dirty="0">
                <a:effectLst/>
              </a:rPr>
            </a:b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Hide for logs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-d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b="0" dirty="0">
                <a:effectLst/>
              </a:rPr>
            </a:b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For download reposetory from github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 clone ‘repository link’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b="0" dirty="0">
                <a:effectLst/>
              </a:rPr>
            </a:b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Convert in tar file of any docker image 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save ptf:1.0 &gt; ptf.tar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gl-ES" b="0" dirty="0">
                <a:effectLst/>
              </a:rPr>
            </a:br>
            <a:r>
              <a:rPr lang="gl-E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 Convert in docker image from tar file</a:t>
            </a:r>
            <a:endParaRPr lang="gl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gl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load &lt; ‘tar_file’</a:t>
            </a:r>
            <a:endParaRPr lang="gl-ES" b="0" dirty="0">
              <a:effectLst/>
            </a:endParaRPr>
          </a:p>
          <a:p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708-6881-42D1-A6B3-35476005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for Docker VOLUME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F363-1241-49E2-9420-D5032946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show all docker volumes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ls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create volume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create ‘volume_name’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delete volume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rm ‘volume_name’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delete all unused docker volume 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purne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check information of volume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volume inspect ‘volume_name’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gl-ES" b="0" dirty="0">
                <a:effectLst/>
              </a:rPr>
            </a:br>
            <a:r>
              <a:rPr lang="gl-ES" sz="1800" b="0" i="0" u="none" strike="noStrike" dirty="0">
                <a:effectLst/>
                <a:latin typeface="Arial" panose="020B0604020202020204" pitchFamily="34" charset="0"/>
              </a:rPr>
              <a:t># check information of container</a:t>
            </a:r>
            <a:endParaRPr lang="gl-E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800" b="1" i="0" u="none" strike="noStrike" dirty="0">
                <a:effectLst/>
                <a:latin typeface="Arial" panose="020B0604020202020204" pitchFamily="34" charset="0"/>
              </a:rPr>
              <a:t>   docker container inspect ‘container_name’</a:t>
            </a:r>
            <a:endParaRPr lang="gl-ES" b="0" dirty="0">
              <a:effectLst/>
            </a:endParaRPr>
          </a:p>
          <a:p>
            <a:pPr marL="0" indent="0">
              <a:buNone/>
            </a:pPr>
            <a:br>
              <a:rPr lang="gl-E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488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C4A0-A7A7-474C-A84D-3CC7D0C0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1"/>
          </a:xfrm>
        </p:spPr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A38D-3B40-4FB4-A301-07F99E43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0" b="1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/>
              <a:t>  </a:t>
            </a:r>
            <a:r>
              <a:rPr lang="en-US" sz="10000" b="1" dirty="0">
                <a:latin typeface="Algerian" panose="04020705040A02060702" pitchFamily="82" charset="0"/>
              </a:rPr>
              <a:t> </a:t>
            </a:r>
            <a:r>
              <a:rPr lang="en-US" sz="10000" b="1" dirty="0">
                <a:effectLst/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688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88C-A10F-47C5-919D-04DDAC10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Docker Introduction</a:t>
            </a:r>
            <a:endParaRPr lang="th-TH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883C-129F-4711-AC46-278AFFD9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719"/>
            <a:ext cx="8596668" cy="444564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Docker is a tool it design to make easier to create, ship, run &amp; deploy any software using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containers. 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Containers allow a developer to package up an applications with all of the parts it needs, such as libraries and other dependencies, and ship it all out as one package.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F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ounded by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Kamel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Founadi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,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Solomon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Hykes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, and Sebastien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Pahl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during the Y Combinator Summer 2010.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Initial release for Publicly in 13</a:t>
            </a:r>
            <a:r>
              <a:rPr lang="en-US" baseline="30000" dirty="0">
                <a:solidFill>
                  <a:srgbClr val="202124"/>
                </a:solidFill>
                <a:latin typeface="Google Sans"/>
              </a:rPr>
              <a:t>th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March 2013.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Platform independent &amp; Open source.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It written in ‘Go’ language.</a:t>
            </a:r>
          </a:p>
          <a:p>
            <a:pPr>
              <a:lnSpc>
                <a:spcPct val="120000"/>
              </a:lnSpc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install docker on any O.S but docker engine runs natively on Linux Distribution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provide the functionality of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44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8A8B-6B31-4F29-99D2-9D3A87B9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Virtualization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4D75-19AF-45C1-9984-132D35C7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the process of creating a virtual (rather than physical) version of something, including hardware, software, storage, or networks.</a:t>
            </a:r>
            <a:endParaRPr lang="gl-ES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gl-ES" b="1" i="0" dirty="0">
                <a:effectLst/>
                <a:latin typeface="Söhne"/>
              </a:rPr>
              <a:t> </a:t>
            </a:r>
            <a:r>
              <a:rPr lang="gl-ES" b="1" dirty="0">
                <a:latin typeface="Söhne"/>
              </a:rPr>
              <a:t>T</a:t>
            </a:r>
            <a:r>
              <a:rPr lang="gl-ES" b="1" i="0" dirty="0">
                <a:effectLst/>
                <a:latin typeface="Söhne"/>
              </a:rPr>
              <a:t>ypes:</a:t>
            </a:r>
          </a:p>
          <a:p>
            <a:r>
              <a:rPr lang="gl-ES" b="1" i="0" dirty="0">
                <a:effectLst/>
                <a:latin typeface="Söhne"/>
              </a:rPr>
              <a:t>1. Server Virtualization</a:t>
            </a:r>
            <a:r>
              <a:rPr lang="gl-E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gl-E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 allow us to create multiple virtual machine on single physical machine.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 allow us to easily manage the resources such as RAM, ROM, Processers etc.</a:t>
            </a:r>
          </a:p>
          <a:p>
            <a:r>
              <a:rPr lang="en-US" dirty="0"/>
              <a:t>2. </a:t>
            </a:r>
            <a:r>
              <a:rPr lang="en-US" b="1" i="0" dirty="0">
                <a:effectLst/>
                <a:latin typeface="Söhne"/>
              </a:rPr>
              <a:t>Desktop Virtualization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Running desktop environments on a central server rather than on local machines.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Ex – EC2(AWS), Virtual Machine(GCP)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224-735A-423A-B040-339BD2BA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we need Docker? </a:t>
            </a:r>
            <a:endParaRPr lang="th-TH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99BBEF-7406-45DB-AA5E-6087EB3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6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2152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FC66-F8CF-4BA2-8E59-7A8B129E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Advantage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B4ED-60CC-4935-8974-596C9104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No-pre allocation of RAM.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Continuous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integration(CI) Efficiency: It enable us to continuously build run and deploy to any software in every department such as Development, Testing &amp; Deployment.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Less-cost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Light weight.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It can run on physical machine, Virtual machine or on Cloud.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takes very less time to create a container.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Reuse the images.</a:t>
            </a:r>
          </a:p>
        </p:txBody>
      </p:sp>
    </p:spTree>
    <p:extLst>
      <p:ext uri="{BB962C8B-B14F-4D97-AF65-F5344CB8AC3E}">
        <p14:creationId xmlns:p14="http://schemas.microsoft.com/office/powerpoint/2010/main" val="222678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55E4-0DD5-4115-8F17-BC01272D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Disadvantage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EA9B-F27A-44E7-B9BD-62A6751C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dependent.</a:t>
            </a:r>
          </a:p>
          <a:p>
            <a:r>
              <a:rPr lang="en-US" dirty="0"/>
              <a:t>Not reach GUI.</a:t>
            </a:r>
          </a:p>
          <a:p>
            <a:r>
              <a:rPr lang="en-US" dirty="0"/>
              <a:t>Docker does not provide cross-</a:t>
            </a:r>
            <a:r>
              <a:rPr lang="en-US" dirty="0" err="1"/>
              <a:t>plateform</a:t>
            </a:r>
            <a:r>
              <a:rPr lang="en-US" dirty="0"/>
              <a:t> compatibility, mean if any application is designed to run in a container on window then it can’t run on Linux or vice-versa.</a:t>
            </a:r>
          </a:p>
          <a:p>
            <a:r>
              <a:rPr lang="en-US" dirty="0"/>
              <a:t>Difficult to manage large amount of container.</a:t>
            </a:r>
          </a:p>
          <a:p>
            <a:r>
              <a:rPr lang="en-US" dirty="0"/>
              <a:t>No solution for data recovery or backup.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60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625-C3C4-45ED-AC48-CAFFA5BC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Docker Ecosystem</a:t>
            </a:r>
            <a:endParaRPr lang="th-TH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B4FFE-A951-4500-94F3-1636510CD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6" y="1299976"/>
            <a:ext cx="9201026" cy="480753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586E66-C924-448C-A94A-C3F28B918097}"/>
              </a:ext>
            </a:extLst>
          </p:cNvPr>
          <p:cNvSpPr/>
          <p:nvPr/>
        </p:nvSpPr>
        <p:spPr>
          <a:xfrm>
            <a:off x="1918447" y="1762941"/>
            <a:ext cx="1649506" cy="1246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Docker Client</a:t>
            </a:r>
            <a:endParaRPr lang="th-TH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DCE62-012A-4C3E-97A0-32B80B0861AD}"/>
              </a:ext>
            </a:extLst>
          </p:cNvPr>
          <p:cNvSpPr/>
          <p:nvPr/>
        </p:nvSpPr>
        <p:spPr>
          <a:xfrm>
            <a:off x="6996131" y="1608164"/>
            <a:ext cx="1873624" cy="1246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Docker </a:t>
            </a:r>
          </a:p>
          <a:p>
            <a:pPr algn="ctr"/>
            <a:r>
              <a:rPr lang="en-US" sz="2400" dirty="0"/>
              <a:t>Server/Daemon</a:t>
            </a:r>
            <a:endParaRPr lang="th-TH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241B70-1BAD-4059-A3B1-8DA81F716AB5}"/>
              </a:ext>
            </a:extLst>
          </p:cNvPr>
          <p:cNvSpPr/>
          <p:nvPr/>
        </p:nvSpPr>
        <p:spPr>
          <a:xfrm>
            <a:off x="2097741" y="4715893"/>
            <a:ext cx="1730188" cy="111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Hub or Registry</a:t>
            </a:r>
            <a:endParaRPr lang="th-TH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28FC6D-D392-47A4-9178-AD45F78C2C42}"/>
              </a:ext>
            </a:extLst>
          </p:cNvPr>
          <p:cNvSpPr/>
          <p:nvPr/>
        </p:nvSpPr>
        <p:spPr>
          <a:xfrm>
            <a:off x="6153508" y="4243797"/>
            <a:ext cx="1550894" cy="1246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 Container</a:t>
            </a:r>
            <a:endParaRPr lang="th-TH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E831BA-43E6-4B37-8386-4BC1A69F44E3}"/>
              </a:ext>
            </a:extLst>
          </p:cNvPr>
          <p:cNvCxnSpPr/>
          <p:nvPr/>
        </p:nvCxnSpPr>
        <p:spPr>
          <a:xfrm flipV="1">
            <a:off x="6231889" y="3575927"/>
            <a:ext cx="1528483" cy="896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6BC8F5-5AF8-4B8D-8AD6-33CBD1A821B0}"/>
              </a:ext>
            </a:extLst>
          </p:cNvPr>
          <p:cNvCxnSpPr/>
          <p:nvPr/>
        </p:nvCxnSpPr>
        <p:spPr>
          <a:xfrm>
            <a:off x="9547412" y="4032905"/>
            <a:ext cx="0" cy="1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200B6D5-23F6-408A-81D6-07505E2E6208}"/>
              </a:ext>
            </a:extLst>
          </p:cNvPr>
          <p:cNvSpPr/>
          <p:nvPr/>
        </p:nvSpPr>
        <p:spPr>
          <a:xfrm>
            <a:off x="7582315" y="3105280"/>
            <a:ext cx="1873624" cy="1120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7267E7-FE0A-4A71-9B07-E90642152BD8}"/>
              </a:ext>
            </a:extLst>
          </p:cNvPr>
          <p:cNvCxnSpPr/>
          <p:nvPr/>
        </p:nvCxnSpPr>
        <p:spPr>
          <a:xfrm flipH="1" flipV="1">
            <a:off x="2565378" y="3703744"/>
            <a:ext cx="1689138" cy="251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E3C1949-FDB4-4C16-B03B-3E2D89BB6149}"/>
              </a:ext>
            </a:extLst>
          </p:cNvPr>
          <p:cNvSpPr/>
          <p:nvPr/>
        </p:nvSpPr>
        <p:spPr>
          <a:xfrm>
            <a:off x="992463" y="3271570"/>
            <a:ext cx="1853453" cy="1246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Compose</a:t>
            </a:r>
            <a:endParaRPr lang="th-TH" sz="2000" dirty="0"/>
          </a:p>
        </p:txBody>
      </p:sp>
      <p:sp>
        <p:nvSpPr>
          <p:cNvPr id="23" name="Rectangle 22"/>
          <p:cNvSpPr/>
          <p:nvPr/>
        </p:nvSpPr>
        <p:spPr>
          <a:xfrm>
            <a:off x="4132414" y="4844122"/>
            <a:ext cx="2018003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162238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Docker</a:t>
            </a: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users can Interact with docker through a client.</a:t>
            </a:r>
          </a:p>
          <a:p>
            <a:r>
              <a:rPr lang="en-IN" dirty="0" err="1"/>
              <a:t>Docker</a:t>
            </a:r>
            <a:r>
              <a:rPr lang="en-IN" dirty="0"/>
              <a:t> client uses command line interface to communicate with the </a:t>
            </a:r>
            <a:r>
              <a:rPr lang="en-IN" dirty="0" err="1"/>
              <a:t>docker</a:t>
            </a:r>
            <a:r>
              <a:rPr lang="en-IN" dirty="0"/>
              <a:t> daemon or server.</a:t>
            </a:r>
          </a:p>
          <a:p>
            <a:r>
              <a:rPr lang="en-IN" dirty="0"/>
              <a:t>It can communicate with one or more than one daemon.</a:t>
            </a:r>
          </a:p>
          <a:p>
            <a:r>
              <a:rPr lang="en-IN" dirty="0"/>
              <a:t>When user run any server command  on the client terminal, then client terminal send these docker commands to the docker daemon.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404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1086</TotalTime>
  <Words>1792</Words>
  <Application>Microsoft Office PowerPoint</Application>
  <PresentationFormat>Widescreen</PresentationFormat>
  <Paragraphs>262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Algerian</vt:lpstr>
      <vt:lpstr>Arial</vt:lpstr>
      <vt:lpstr>Arial Black</vt:lpstr>
      <vt:lpstr>Arial Rounded MT Bold</vt:lpstr>
      <vt:lpstr>Bahnschrift</vt:lpstr>
      <vt:lpstr>Bahnschrift SemiBold SemiConden</vt:lpstr>
      <vt:lpstr>Bodoni MT</vt:lpstr>
      <vt:lpstr>Britannic Bold</vt:lpstr>
      <vt:lpstr>Google Sans</vt:lpstr>
      <vt:lpstr>Söhne</vt:lpstr>
      <vt:lpstr>Trebuchet MS</vt:lpstr>
      <vt:lpstr>Wingdings 3</vt:lpstr>
      <vt:lpstr>Facet</vt:lpstr>
      <vt:lpstr>                        Docker                        Fundamentals </vt:lpstr>
      <vt:lpstr>Agenda</vt:lpstr>
      <vt:lpstr>Docker Introduction</vt:lpstr>
      <vt:lpstr>Virtualization</vt:lpstr>
      <vt:lpstr>Why we need Docker? </vt:lpstr>
      <vt:lpstr>Advantage</vt:lpstr>
      <vt:lpstr>Disadvantage</vt:lpstr>
      <vt:lpstr>Docker Ecosystem</vt:lpstr>
      <vt:lpstr>Docker Client</vt:lpstr>
      <vt:lpstr>Docker Daemon/Engine</vt:lpstr>
      <vt:lpstr>Docker Hub/Registry</vt:lpstr>
      <vt:lpstr>Way to create images</vt:lpstr>
      <vt:lpstr>Docker Container </vt:lpstr>
      <vt:lpstr>Dockerfile</vt:lpstr>
      <vt:lpstr>Basic syntax of Dockerfile</vt:lpstr>
      <vt:lpstr>Sample Dockerfile</vt:lpstr>
      <vt:lpstr>Docker VOLUME</vt:lpstr>
      <vt:lpstr>Docker VOLUME</vt:lpstr>
      <vt:lpstr>Docker Compose</vt:lpstr>
      <vt:lpstr>Sample of YAML file</vt:lpstr>
      <vt:lpstr>Docker Commands</vt:lpstr>
      <vt:lpstr>PowerPoint Presentation</vt:lpstr>
      <vt:lpstr>PowerPoint Presentation</vt:lpstr>
      <vt:lpstr>Command for docker compose</vt:lpstr>
      <vt:lpstr>Dockerfile  </vt:lpstr>
      <vt:lpstr>Commands for Docker VOLUME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65</cp:revision>
  <dcterms:created xsi:type="dcterms:W3CDTF">2023-10-31T06:46:31Z</dcterms:created>
  <dcterms:modified xsi:type="dcterms:W3CDTF">2023-11-01T13:44:35Z</dcterms:modified>
</cp:coreProperties>
</file>