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7" r:id="rId3"/>
    <p:sldId id="259" r:id="rId4"/>
    <p:sldId id="264" r:id="rId5"/>
    <p:sldId id="267" r:id="rId6"/>
    <p:sldId id="268" r:id="rId7"/>
    <p:sldId id="270" r:id="rId8"/>
    <p:sldId id="280" r:id="rId9"/>
    <p:sldId id="276" r:id="rId10"/>
    <p:sldId id="272" r:id="rId11"/>
    <p:sldId id="289" r:id="rId12"/>
    <p:sldId id="273" r:id="rId13"/>
    <p:sldId id="274" r:id="rId14"/>
  </p:sldIdLst>
  <p:sldSz cx="12192000" cy="6858000"/>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78" d="100"/>
          <a:sy n="78" d="100"/>
        </p:scale>
        <p:origin x="850" y="58"/>
      </p:cViewPr>
      <p:guideLst>
        <p:guide orient="horz" pos="2160"/>
        <p:guide pos="383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A4CB1E7A-B6AA-44B6-8C1D-168B715C44EC}"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IN" altLang="en-US" dirty="0"/>
            </a:fld>
            <a:endParaRPr lang="en-IN" alt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A4CB1E7A-B6AA-44B6-8C1D-168B715C44EC}"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IN" altLang="en-US" dirty="0"/>
            </a:fld>
            <a:endParaRPr lang="en-I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A4CB1E7A-B6AA-44B6-8C1D-168B715C44EC}"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IN" altLang="en-US" dirty="0"/>
            </a:fld>
            <a:endParaRPr lang="en-IN" alt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A4CB1E7A-B6AA-44B6-8C1D-168B715C44EC}"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IN" altLang="en-US" dirty="0"/>
            </a:fld>
            <a:endParaRPr lang="en-I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A4CB1E7A-B6AA-44B6-8C1D-168B715C44EC}"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IN" altLang="en-US" dirty="0"/>
            </a:fld>
            <a:endParaRPr lang="en-I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A4CB1E7A-B6AA-44B6-8C1D-168B715C44EC}"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IN" altLang="en-US" dirty="0"/>
            </a:fld>
            <a:endParaRPr lang="en-I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A4CB1E7A-B6AA-44B6-8C1D-168B715C44EC}"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lvl="0" eaLnBrk="1" hangingPunct="1">
              <a:buNone/>
            </a:pPr>
            <a:fld id="{9A0DB2DC-4C9A-4742-B13C-FB6460FD3503}" type="slidenum">
              <a:rPr lang="en-IN" altLang="en-US" dirty="0"/>
            </a:fld>
            <a:endParaRPr lang="en-I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A4CB1E7A-B6AA-44B6-8C1D-168B715C44EC}"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lvl="0" eaLnBrk="1" hangingPunct="1">
              <a:buNone/>
            </a:pPr>
            <a:fld id="{9A0DB2DC-4C9A-4742-B13C-FB6460FD3503}" type="slidenum">
              <a:rPr lang="en-IN" altLang="en-US" dirty="0"/>
            </a:fld>
            <a:endParaRPr lang="en-I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A4CB1E7A-B6AA-44B6-8C1D-168B715C44EC}"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lvl="0" eaLnBrk="1" hangingPunct="1">
              <a:buNone/>
            </a:pPr>
            <a:fld id="{9A0DB2DC-4C9A-4742-B13C-FB6460FD3503}" type="slidenum">
              <a:rPr lang="en-IN" altLang="en-US" dirty="0"/>
            </a:fld>
            <a:endParaRPr lang="en-I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A4CB1E7A-B6AA-44B6-8C1D-168B715C44EC}"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IN" altLang="en-US" dirty="0"/>
            </a:fld>
            <a:endParaRPr lang="en-I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en-IN"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A4CB1E7A-B6AA-44B6-8C1D-168B715C44EC}"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IN" altLang="en-US" dirty="0"/>
            </a:fld>
            <a:endParaRPr lang="en-I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anchor="ctr" anchorCtr="0"/>
          <a:p>
            <a:pPr lvl="0"/>
            <a:r>
              <a:rPr lang="en-US" altLang="en-US" dirty="0"/>
              <a:t>Click to edit Master title style</a:t>
            </a:r>
            <a:endParaRPr lang="en-IN" altLang="en-US" dirty="0"/>
          </a:p>
        </p:txBody>
      </p:sp>
      <p:sp>
        <p:nvSpPr>
          <p:cNvPr id="1027" name="Text Placeholder 2"/>
          <p:cNvSpPr>
            <a:spLocks noGrp="1"/>
          </p:cNvSpPr>
          <p:nvPr>
            <p:ph type="body" idx="1"/>
          </p:nvPr>
        </p:nvSpPr>
        <p:spPr>
          <a:xfrm>
            <a:off x="838200" y="1825625"/>
            <a:ext cx="10515600" cy="4351338"/>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IN" alt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A4CB1E7A-B6AA-44B6-8C1D-168B715C44EC}" type="datetimeFigureOut">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pPr lvl="0" eaLnBrk="1" hangingPunct="1">
              <a:buNone/>
            </a:pPr>
            <a:fld id="{9A0DB2DC-4C9A-4742-B13C-FB6460FD3503}" type="slidenum">
              <a:rPr lang="en-IN" altLang="en-US" dirty="0"/>
            </a:fld>
            <a:endParaRPr lang="en-I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4" name="Rectangle 8"/>
          <p:cNvSpPr>
            <a:spLocks noChangeArrowheads="1"/>
          </p:cNvSpPr>
          <p:nvPr/>
        </p:nvSpPr>
        <p:spPr bwMode="auto">
          <a:xfrm>
            <a:off x="0" y="0"/>
            <a:ext cx="12191999" cy="1323975"/>
          </a:xfrm>
          <a:prstGeom prst="rect">
            <a:avLst/>
          </a:prstGeom>
          <a:solidFill>
            <a:schemeClr val="accent2"/>
          </a:solidFill>
          <a:ln>
            <a:noFill/>
          </a:ln>
        </p:spPr>
        <p:txBody>
          <a:bodyPr anchor="ctr">
            <a:spAutoFit/>
          </a:bodyPr>
          <a:lstStyle>
            <a:lvl1pPr>
              <a:lnSpc>
                <a:spcPct val="90000"/>
              </a:lnSpc>
              <a:spcBef>
                <a:spcPts val="1000"/>
              </a:spcBef>
              <a:buFont typeface="Arial" panose="020B0604020202020204" pitchFamily="34" charset="0"/>
              <a:buChar char="•"/>
              <a:tabLst>
                <a:tab pos="1303020" algn="r"/>
                <a:tab pos="2865120" algn="ctr"/>
                <a:tab pos="5730875" algn="r"/>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1303020" algn="r"/>
                <a:tab pos="2865120" algn="ctr"/>
                <a:tab pos="5730875" algn="r"/>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1303020" algn="r"/>
                <a:tab pos="2865120" algn="ctr"/>
                <a:tab pos="5730875" algn="r"/>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1303020" algn="r"/>
                <a:tab pos="2865120" algn="ctr"/>
                <a:tab pos="5730875" algn="r"/>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1303020" algn="r"/>
                <a:tab pos="2865120" algn="ctr"/>
                <a:tab pos="5730875" algn="r"/>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1303020" algn="r"/>
                <a:tab pos="2865120" algn="ctr"/>
                <a:tab pos="5730875" algn="r"/>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1303020" algn="r"/>
                <a:tab pos="2865120" algn="ctr"/>
                <a:tab pos="5730875" algn="r"/>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1303020" algn="r"/>
                <a:tab pos="2865120" algn="ctr"/>
                <a:tab pos="5730875" algn="r"/>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1303020" algn="r"/>
                <a:tab pos="2865120" algn="ctr"/>
                <a:tab pos="5730875" algn="r"/>
              </a:tabLst>
              <a:defRPr>
                <a:solidFill>
                  <a:schemeClr val="tx1"/>
                </a:solidFill>
                <a:latin typeface="Calibri" panose="020F050202020403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303020" algn="r"/>
                <a:tab pos="2865120" algn="ctr"/>
                <a:tab pos="5730875" algn="r"/>
              </a:tabLst>
              <a:defRPr/>
            </a:pPr>
            <a:r>
              <a:rPr kumimoji="0" lang="en-US" altLang="en-US" sz="2800" b="1" i="0" u="none" strike="noStrike" kern="1200" cap="none" spc="0" normalizeH="0" baseline="0" noProof="0" dirty="0">
                <a:ln>
                  <a:noFill/>
                </a:ln>
                <a:solidFill>
                  <a:schemeClr val="accent2"/>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800" b="1" i="0" u="none" strike="noStrike" kern="1200" cap="none" spc="0" normalizeH="0" baseline="0" noProof="0" dirty="0">
                <a:ln>
                  <a:solidFill>
                    <a:schemeClr val="tx1"/>
                  </a:solid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G.H. RAISONI COLLEGE OF ENGINEERING </a:t>
            </a:r>
            <a:endParaRPr kumimoji="0" lang="en-US" altLang="en-US" sz="2800" b="1" i="0" u="none" strike="noStrike" kern="1200" cap="none" spc="0" normalizeH="0" baseline="0" noProof="0" dirty="0">
              <a:ln>
                <a:solidFill>
                  <a:schemeClr val="tx1"/>
                </a:solid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1303020" algn="r"/>
                <a:tab pos="2865120" algn="ctr"/>
                <a:tab pos="5730875" algn="r"/>
              </a:tabLst>
              <a:defRPr/>
            </a:pPr>
            <a:r>
              <a:rPr kumimoji="0" lang="en-US" altLang="en-US" sz="2800" b="1" i="0" u="none" strike="noStrike" kern="1200" cap="none" spc="0" normalizeH="0" baseline="0" noProof="0" dirty="0">
                <a:ln>
                  <a:solidFill>
                    <a:schemeClr val="tx1"/>
                  </a:solid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  AND MANAGEMENT, WAGHOLI, PUNE.</a:t>
            </a:r>
            <a:endParaRPr kumimoji="0" lang="en-US" altLang="en-US" sz="1400" b="0" i="0" u="none" strike="noStrike" kern="1200" cap="none" spc="0" normalizeH="0" baseline="0" noProof="0" dirty="0">
              <a:ln>
                <a:solidFill>
                  <a:schemeClr val="tx1"/>
                </a:solid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tabLst>
                <a:tab pos="1303020" algn="r"/>
                <a:tab pos="2865120" algn="ctr"/>
                <a:tab pos="5730875" algn="r"/>
              </a:tabLst>
              <a:defRPr/>
            </a:pPr>
            <a:r>
              <a:rPr kumimoji="0" lang="en-US"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Department of AI &amp; AIML</a:t>
            </a:r>
            <a:endPar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51" name="Picture 2"/>
          <p:cNvPicPr>
            <a:picLocks noChangeAspect="1"/>
          </p:cNvPicPr>
          <p:nvPr/>
        </p:nvPicPr>
        <p:blipFill>
          <a:blip r:embed="rId1"/>
          <a:srcRect l="9709"/>
          <a:stretch>
            <a:fillRect/>
          </a:stretch>
        </p:blipFill>
        <p:spPr>
          <a:xfrm>
            <a:off x="10628313" y="93663"/>
            <a:ext cx="1231900" cy="1049337"/>
          </a:xfrm>
          <a:prstGeom prst="rect">
            <a:avLst/>
          </a:prstGeom>
          <a:noFill/>
          <a:ln w="9525">
            <a:noFill/>
          </a:ln>
        </p:spPr>
      </p:pic>
      <p:pic>
        <p:nvPicPr>
          <p:cNvPr id="2052" name="Picture 7"/>
          <p:cNvPicPr>
            <a:picLocks noChangeAspect="1"/>
          </p:cNvPicPr>
          <p:nvPr/>
        </p:nvPicPr>
        <p:blipFill>
          <a:blip r:embed="rId2"/>
          <a:stretch>
            <a:fillRect/>
          </a:stretch>
        </p:blipFill>
        <p:spPr>
          <a:xfrm>
            <a:off x="0" y="5564188"/>
            <a:ext cx="12192000" cy="1289050"/>
          </a:xfrm>
          <a:prstGeom prst="rect">
            <a:avLst/>
          </a:prstGeom>
          <a:noFill/>
          <a:ln w="9525">
            <a:noFill/>
          </a:ln>
        </p:spPr>
      </p:pic>
      <p:pic>
        <p:nvPicPr>
          <p:cNvPr id="2053" name="Picture 4" descr="logo"/>
          <p:cNvPicPr>
            <a:picLocks noChangeAspect="1"/>
          </p:cNvPicPr>
          <p:nvPr/>
        </p:nvPicPr>
        <p:blipFill>
          <a:blip r:embed="rId3"/>
          <a:stretch>
            <a:fillRect/>
          </a:stretch>
        </p:blipFill>
        <p:spPr>
          <a:xfrm>
            <a:off x="238125" y="212725"/>
            <a:ext cx="931863" cy="877888"/>
          </a:xfrm>
          <a:prstGeom prst="rect">
            <a:avLst/>
          </a:prstGeom>
          <a:noFill/>
          <a:ln w="9525">
            <a:noFill/>
          </a:ln>
        </p:spPr>
      </p:pic>
      <p:sp>
        <p:nvSpPr>
          <p:cNvPr id="2" name="Rectangle 7"/>
          <p:cNvSpPr/>
          <p:nvPr/>
        </p:nvSpPr>
        <p:spPr>
          <a:xfrm>
            <a:off x="0" y="0"/>
            <a:ext cx="12192000" cy="4572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en-IN" altLang="en-US" sz="1800" dirty="0">
              <a:ea typeface="Arial" panose="020B0604020202020204" pitchFamily="34" charset="0"/>
            </a:endParaRPr>
          </a:p>
        </p:txBody>
      </p:sp>
      <p:pic>
        <p:nvPicPr>
          <p:cNvPr id="2055" name="Picture 2"/>
          <p:cNvPicPr>
            <a:picLocks noChangeAspect="1"/>
          </p:cNvPicPr>
          <p:nvPr/>
        </p:nvPicPr>
        <p:blipFill>
          <a:blip r:embed="rId4"/>
          <a:stretch>
            <a:fillRect/>
          </a:stretch>
        </p:blipFill>
        <p:spPr>
          <a:xfrm>
            <a:off x="190500" y="206375"/>
            <a:ext cx="1104900" cy="936625"/>
          </a:xfrm>
          <a:prstGeom prst="rect">
            <a:avLst/>
          </a:prstGeom>
          <a:noFill/>
          <a:ln w="9525">
            <a:noFill/>
          </a:ln>
        </p:spPr>
      </p:pic>
      <p:sp>
        <p:nvSpPr>
          <p:cNvPr id="2056" name="Rectangle 5"/>
          <p:cNvSpPr txBox="1">
            <a:spLocks noChangeArrowheads="1"/>
          </p:cNvSpPr>
          <p:nvPr/>
        </p:nvSpPr>
        <p:spPr bwMode="auto">
          <a:xfrm>
            <a:off x="1981200" y="1620838"/>
            <a:ext cx="8229600" cy="1676400"/>
          </a:xfrm>
          <a:prstGeom prst="rect">
            <a:avLst/>
          </a:prstGeom>
          <a:noFill/>
          <a:ln>
            <a:noFill/>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ctr" defTabSz="914400" rtl="0" eaLnBrk="1" fontAlgn="base" latinLnBrk="0" hangingPunct="1">
              <a:lnSpc>
                <a:spcPct val="90000"/>
              </a:lnSpc>
              <a:spcBef>
                <a:spcPts val="1000"/>
              </a:spcBef>
              <a:spcAft>
                <a:spcPct val="0"/>
              </a:spcAft>
              <a:buClrTx/>
              <a:buSzTx/>
              <a:buFont typeface="Wingdings 2" panose="05020102010507070707" pitchFamily="18" charset="2"/>
              <a:buNone/>
              <a:defRPr/>
            </a:pPr>
            <a:r>
              <a:rPr kumimoji="0" lang="en-US" altLang="en-US" sz="2400" b="1" i="1" u="none" strike="noStrike" kern="1200" cap="none" spc="0" normalizeH="0" baseline="0" noProof="0" dirty="0">
                <a:ln>
                  <a:noFill/>
                </a:ln>
                <a:solidFill>
                  <a:srgbClr val="FF0000"/>
                </a:solidFill>
                <a:effectLst/>
                <a:uLnTx/>
                <a:uFillTx/>
                <a:latin typeface="Arial Black" panose="020B0A04020102020204" pitchFamily="34" charset="0"/>
                <a:ea typeface="+mn-ea"/>
                <a:cs typeface="Aharoni" pitchFamily="2" charset="-79"/>
              </a:rPr>
              <a:t>        </a:t>
            </a:r>
            <a:r>
              <a:rPr kumimoji="0" lang="en-US" altLang="en-US" sz="2400" b="1" i="0" u="none" strike="noStrike" kern="1200" cap="none" spc="0" normalizeH="0" baseline="0" noProof="0" dirty="0">
                <a:ln>
                  <a:noFill/>
                </a:ln>
                <a:solidFill>
                  <a:srgbClr val="FF0000"/>
                </a:solidFill>
                <a:effectLst/>
                <a:uLnTx/>
                <a:uFillTx/>
                <a:latin typeface="Castellar" panose="020A0402060406010301" pitchFamily="18" charset="0"/>
                <a:ea typeface="+mn-ea"/>
                <a:cs typeface="Arial" panose="020B0604020202020204" pitchFamily="34" charset="0"/>
              </a:rPr>
              <a:t>Presentation on</a:t>
            </a:r>
            <a:endParaRPr kumimoji="0" lang="en-US" altLang="en-US" sz="2400" b="1" i="0" u="none" strike="noStrike" kern="1200" cap="none" spc="0" normalizeH="0" baseline="0" noProof="0" dirty="0">
              <a:ln>
                <a:noFill/>
              </a:ln>
              <a:solidFill>
                <a:srgbClr val="FF0000"/>
              </a:solidFill>
              <a:effectLst/>
              <a:uLnTx/>
              <a:uFillTx/>
              <a:latin typeface="Castellar" panose="020A0402060406010301" pitchFamily="18" charset="0"/>
              <a:ea typeface="+mn-ea"/>
              <a:cs typeface="Arial" panose="020B0604020202020204" pitchFamily="34" charset="0"/>
            </a:endParaRPr>
          </a:p>
          <a:p>
            <a:pPr marL="0" marR="0" lvl="0" indent="0" algn="ctr" defTabSz="914400" rtl="0" eaLnBrk="1" fontAlgn="base" latinLnBrk="0" hangingPunct="1">
              <a:lnSpc>
                <a:spcPct val="90000"/>
              </a:lnSpc>
              <a:spcBef>
                <a:spcPts val="1000"/>
              </a:spcBef>
              <a:spcAft>
                <a:spcPct val="0"/>
              </a:spcAft>
              <a:buClrTx/>
              <a:buSzTx/>
              <a:buFont typeface="Wingdings 2" panose="05020102010507070707" pitchFamily="18" charset="2"/>
              <a:buNone/>
              <a:defRPr/>
            </a:pPr>
            <a:r>
              <a:rPr kumimoji="0" lang="en-US" altLang="en-US" sz="2400" b="1" i="0" u="sng"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Castellar" panose="020A0402060406010301" pitchFamily="18" charset="0"/>
                <a:ea typeface="+mn-ea"/>
                <a:cs typeface="Arial" panose="020B0604020202020204" pitchFamily="34" charset="0"/>
              </a:rPr>
              <a:t>Steganography Techniques for Digital Images</a:t>
            </a:r>
            <a:endParaRPr kumimoji="0" lang="en-US" altLang="en-US" sz="2400" b="1" i="0" u="sng"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Castellar" panose="020A0402060406010301" pitchFamily="18" charset="0"/>
              <a:ea typeface="+mn-ea"/>
              <a:cs typeface="Arial" panose="020B0604020202020204" pitchFamily="34" charset="0"/>
            </a:endParaRPr>
          </a:p>
          <a:p>
            <a:pPr marL="0" marR="0" lvl="0" indent="0" algn="ctr" defTabSz="914400" rtl="0" eaLnBrk="1" fontAlgn="base" latinLnBrk="0" hangingPunct="1">
              <a:lnSpc>
                <a:spcPct val="90000"/>
              </a:lnSpc>
              <a:spcBef>
                <a:spcPts val="1000"/>
              </a:spcBef>
              <a:spcAft>
                <a:spcPct val="0"/>
              </a:spcAft>
              <a:buClrTx/>
              <a:buSzTx/>
              <a:buFont typeface="Wingdings 2" panose="05020102010507070707" pitchFamily="18" charset="2"/>
              <a:buNone/>
              <a:defRPr/>
            </a:pPr>
            <a:endParaRPr kumimoji="0" lang="en-US" altLang="en-US" sz="2400" b="1" i="1" u="sng" strike="noStrike" kern="1200" cap="none" spc="0" normalizeH="0" baseline="0" noProof="0" dirty="0">
              <a:ln>
                <a:noFill/>
              </a:ln>
              <a:solidFill>
                <a:srgbClr val="FF0000"/>
              </a:solidFill>
              <a:effectLst/>
              <a:uLnTx/>
              <a:uFillTx/>
              <a:latin typeface="Castellar" panose="020A0402060406010301" pitchFamily="18" charset="0"/>
              <a:ea typeface="+mn-ea"/>
              <a:cs typeface="Arial" panose="020B0604020202020204" pitchFamily="34" charset="0"/>
            </a:endParaRPr>
          </a:p>
        </p:txBody>
      </p:sp>
      <p:sp>
        <p:nvSpPr>
          <p:cNvPr id="4" name="TextBox 3"/>
          <p:cNvSpPr txBox="1"/>
          <p:nvPr/>
        </p:nvSpPr>
        <p:spPr>
          <a:xfrm>
            <a:off x="835025" y="2954338"/>
            <a:ext cx="11025188" cy="3025140"/>
          </a:xfrm>
          <a:prstGeom prst="rect">
            <a:avLst/>
          </a:prstGeom>
          <a:noFill/>
        </p:spPr>
        <p:txBody>
          <a:bodyPr>
            <a:spAutoFit/>
          </a:bodyPr>
          <a:lstStyle/>
          <a:p>
            <a:pPr marL="274320" marR="0" indent="-274320" algn="ctr" defTabSz="914400" eaLnBrk="1" fontAlgn="auto" hangingPunct="1">
              <a:spcBef>
                <a:spcPct val="20000"/>
              </a:spcBef>
              <a:spcAft>
                <a:spcPts val="0"/>
              </a:spcAft>
              <a:buClr>
                <a:schemeClr val="accent3"/>
              </a:buClr>
              <a:buSzPct val="95000"/>
              <a:buFontTx/>
              <a:buNone/>
              <a:defRPr/>
            </a:pPr>
            <a:r>
              <a:rPr kumimoji="0" lang="en-US" b="1" kern="1200" cap="none" spc="0" normalizeH="0" baseline="0" noProof="0" dirty="0">
                <a:latin typeface="Times New Roman" panose="02020603050405020304" pitchFamily="18" charset="0"/>
                <a:ea typeface="+mn-ea"/>
                <a:cs typeface="Times New Roman" panose="02020603050405020304" pitchFamily="18" charset="0"/>
              </a:rPr>
              <a:t> </a:t>
            </a:r>
            <a:r>
              <a:rPr kumimoji="0" lang="en-US" b="1" u="sng" kern="1200" cap="none" spc="0" normalizeH="0" baseline="0" noProof="0" dirty="0">
                <a:latin typeface="Times New Roman" panose="02020603050405020304" pitchFamily="18" charset="0"/>
                <a:ea typeface="+mn-ea"/>
                <a:cs typeface="Times New Roman" panose="02020603050405020304" pitchFamily="18" charset="0"/>
              </a:rPr>
              <a:t>By:</a:t>
            </a:r>
            <a:endParaRPr kumimoji="0" lang="en-US" b="1" u="sng" kern="1200" cap="none" spc="0" normalizeH="0" baseline="0" noProof="0" dirty="0">
              <a:latin typeface="Times New Roman" panose="02020603050405020304" pitchFamily="18" charset="0"/>
              <a:ea typeface="+mn-ea"/>
              <a:cs typeface="Times New Roman" panose="02020603050405020304" pitchFamily="18" charset="0"/>
            </a:endParaRPr>
          </a:p>
          <a:p>
            <a:pPr marL="274320" marR="0" algn="ctr" defTabSz="914400" eaLnBrk="1" fontAlgn="auto" hangingPunct="1">
              <a:spcBef>
                <a:spcPct val="20000"/>
              </a:spcBef>
              <a:spcAft>
                <a:spcPts val="0"/>
              </a:spcAft>
              <a:buClr>
                <a:schemeClr val="accent3"/>
              </a:buClr>
              <a:buSzPct val="95000"/>
              <a:buFontTx/>
              <a:buNone/>
              <a:defRPr/>
            </a:pPr>
            <a:r>
              <a:rPr kumimoji="0" lang="en-US" b="1" kern="1200" cap="none" spc="0" normalizeH="0" baseline="0" noProof="0" dirty="0">
                <a:latin typeface="Times New Roman" panose="02020603050405020304" pitchFamily="18" charset="0"/>
                <a:ea typeface="+mn-ea"/>
                <a:cs typeface="Times New Roman" panose="02020603050405020304" pitchFamily="18" charset="0"/>
              </a:rPr>
              <a:t>  1.Aman Maher (B 58)                                                      2. Rohan Ingle (B 61)</a:t>
            </a:r>
            <a:endParaRPr kumimoji="0" lang="en-US" b="1" kern="1200" cap="none" spc="0" normalizeH="0" baseline="0" noProof="0" dirty="0">
              <a:latin typeface="Times New Roman" panose="02020603050405020304" pitchFamily="18" charset="0"/>
              <a:ea typeface="+mn-ea"/>
              <a:cs typeface="Times New Roman" panose="02020603050405020304" pitchFamily="18" charset="0"/>
            </a:endParaRPr>
          </a:p>
          <a:p>
            <a:pPr marL="274320" marR="0" indent="457200" algn="ctr" defTabSz="914400" eaLnBrk="1" fontAlgn="auto" hangingPunct="1">
              <a:spcBef>
                <a:spcPct val="20000"/>
              </a:spcBef>
              <a:spcAft>
                <a:spcPts val="0"/>
              </a:spcAft>
              <a:buClr>
                <a:schemeClr val="accent3"/>
              </a:buClr>
              <a:buSzPct val="95000"/>
              <a:buFontTx/>
              <a:buNone/>
              <a:defRPr/>
            </a:pPr>
            <a:r>
              <a:rPr lang="en-US" b="1" noProof="0" dirty="0">
                <a:latin typeface="Times New Roman" panose="02020603050405020304" pitchFamily="18" charset="0"/>
                <a:cs typeface="Times New Roman" panose="02020603050405020304" pitchFamily="18" charset="0"/>
                <a:sym typeface="+mn-ea"/>
              </a:rPr>
              <a:t>     3.Nachiket Parjane   (B62)                                                4. Kartik Patare (B 69)	</a:t>
            </a:r>
            <a:endParaRPr kumimoji="0" lang="en-US" b="1" kern="1200" cap="none" spc="0" normalizeH="0" baseline="0" noProof="0" dirty="0">
              <a:latin typeface="Times New Roman" panose="02020603050405020304" pitchFamily="18" charset="0"/>
              <a:ea typeface="+mn-ea"/>
              <a:cs typeface="Times New Roman" panose="02020603050405020304" pitchFamily="18" charset="0"/>
            </a:endParaRPr>
          </a:p>
          <a:p>
            <a:pPr marL="274320" marR="0" indent="-274320" algn="ctr" defTabSz="914400" eaLnBrk="1" fontAlgn="auto" hangingPunct="1">
              <a:spcBef>
                <a:spcPct val="20000"/>
              </a:spcBef>
              <a:spcAft>
                <a:spcPts val="0"/>
              </a:spcAft>
              <a:buClr>
                <a:schemeClr val="accent3"/>
              </a:buClr>
              <a:buSzPct val="95000"/>
              <a:buFontTx/>
              <a:buNone/>
              <a:defRPr/>
            </a:pPr>
            <a:r>
              <a:rPr kumimoji="0" lang="en-US" b="1" kern="1200" cap="none" spc="0" normalizeH="0" baseline="0" noProof="0" dirty="0">
                <a:latin typeface="Times New Roman" panose="02020603050405020304" pitchFamily="18" charset="0"/>
                <a:ea typeface="+mn-ea"/>
                <a:cs typeface="Times New Roman" panose="02020603050405020304" pitchFamily="18" charset="0"/>
              </a:rPr>
              <a:t>	</a:t>
            </a:r>
            <a:r>
              <a:rPr kumimoji="0" lang="en-US" b="1" i="1" kern="1200" cap="none" spc="0" normalizeH="0" baseline="0" noProof="0" dirty="0">
                <a:latin typeface="Times New Roman" panose="02020603050405020304" pitchFamily="18" charset="0"/>
                <a:ea typeface="+mn-ea"/>
                <a:cs typeface="Times New Roman" panose="02020603050405020304" pitchFamily="18" charset="0"/>
              </a:rPr>
              <a:t>                </a:t>
            </a:r>
            <a:endParaRPr kumimoji="0" lang="en-US" b="1" i="1" kern="1200" cap="none" spc="0" normalizeH="0" baseline="0" noProof="0" dirty="0">
              <a:latin typeface="Times New Roman" panose="02020603050405020304" pitchFamily="18" charset="0"/>
              <a:ea typeface="+mn-ea"/>
              <a:cs typeface="Times New Roman" panose="02020603050405020304" pitchFamily="18" charset="0"/>
            </a:endParaRPr>
          </a:p>
          <a:p>
            <a:pPr marL="274320" marR="0" indent="-274320" algn="ctr" defTabSz="914400" eaLnBrk="1" fontAlgn="auto" hangingPunct="1">
              <a:spcBef>
                <a:spcPct val="20000"/>
              </a:spcBef>
              <a:spcAft>
                <a:spcPts val="0"/>
              </a:spcAft>
              <a:buClr>
                <a:schemeClr val="accent3"/>
              </a:buClr>
              <a:buSzPct val="95000"/>
              <a:buFontTx/>
              <a:buNone/>
              <a:defRPr/>
            </a:pPr>
            <a:r>
              <a:rPr kumimoji="0" lang="en-US" b="1" u="sng" kern="1200" cap="none" spc="0" normalizeH="0" baseline="0" noProof="0" dirty="0">
                <a:latin typeface="Times New Roman" panose="02020603050405020304" pitchFamily="18" charset="0"/>
                <a:ea typeface="+mn-ea"/>
                <a:cs typeface="Times New Roman" panose="02020603050405020304" pitchFamily="18" charset="0"/>
              </a:rPr>
              <a:t>Under The Guidance of</a:t>
            </a:r>
            <a:endParaRPr kumimoji="0" lang="en-US" b="1" u="sng" kern="1200" cap="none" spc="0" normalizeH="0" baseline="0" noProof="0" dirty="0">
              <a:latin typeface="Times New Roman" panose="02020603050405020304" pitchFamily="18" charset="0"/>
              <a:ea typeface="+mn-ea"/>
              <a:cs typeface="Times New Roman" panose="02020603050405020304" pitchFamily="18" charset="0"/>
            </a:endParaRPr>
          </a:p>
          <a:p>
            <a:pPr marL="274320" marR="0" indent="-274320" algn="ctr" defTabSz="914400" eaLnBrk="1" fontAlgn="auto" hangingPunct="1">
              <a:spcBef>
                <a:spcPct val="20000"/>
              </a:spcBef>
              <a:spcAft>
                <a:spcPts val="0"/>
              </a:spcAft>
              <a:buClr>
                <a:schemeClr val="accent3"/>
              </a:buClr>
              <a:buSzPct val="95000"/>
              <a:buFontTx/>
              <a:buNone/>
              <a:defRPr/>
            </a:pPr>
            <a:endParaRPr kumimoji="0" lang="en-US" b="1" kern="1200" cap="none" spc="0" normalizeH="0" baseline="0" noProof="0" dirty="0">
              <a:latin typeface="Times New Roman" panose="02020603050405020304" pitchFamily="18" charset="0"/>
              <a:ea typeface="+mn-ea"/>
              <a:cs typeface="Times New Roman" panose="02020603050405020304" pitchFamily="18" charset="0"/>
            </a:endParaRPr>
          </a:p>
          <a:p>
            <a:pPr marL="274320" marR="0" indent="-274320" algn="ctr" defTabSz="914400" eaLnBrk="1" fontAlgn="auto" hangingPunct="1">
              <a:spcBef>
                <a:spcPct val="20000"/>
              </a:spcBef>
              <a:spcAft>
                <a:spcPts val="0"/>
              </a:spcAft>
              <a:buClr>
                <a:schemeClr val="accent3"/>
              </a:buClr>
              <a:buSzPct val="95000"/>
              <a:buFontTx/>
              <a:buNone/>
              <a:defRPr/>
            </a:pPr>
            <a:r>
              <a:rPr kumimoji="0" lang="en-US" b="1" kern="1200" cap="none" spc="0" normalizeH="0" baseline="0" noProof="0" dirty="0">
                <a:latin typeface="Times New Roman" panose="02020603050405020304" pitchFamily="18" charset="0"/>
                <a:ea typeface="+mn-ea"/>
                <a:cs typeface="Times New Roman" panose="02020603050405020304" pitchFamily="18" charset="0"/>
              </a:rPr>
              <a:t>                      </a:t>
            </a:r>
            <a:r>
              <a:rPr kumimoji="0" lang="en-US" b="1" kern="1200" cap="none" spc="0" normalizeH="0" baseline="0" noProof="0" dirty="0" err="1">
                <a:latin typeface="Times New Roman" panose="02020603050405020304" pitchFamily="18" charset="0"/>
                <a:ea typeface="+mn-ea"/>
                <a:cs typeface="Times New Roman" panose="02020603050405020304" pitchFamily="18" charset="0"/>
              </a:rPr>
              <a:t>Prof:Yogesh</a:t>
            </a:r>
            <a:r>
              <a:rPr kumimoji="0" lang="en-US" b="1" kern="1200" cap="none" spc="0" normalizeH="0" baseline="0" noProof="0" dirty="0">
                <a:latin typeface="Times New Roman" panose="02020603050405020304" pitchFamily="18" charset="0"/>
                <a:ea typeface="+mn-ea"/>
                <a:cs typeface="Times New Roman" panose="02020603050405020304" pitchFamily="18" charset="0"/>
              </a:rPr>
              <a:t> Mali Sir	</a:t>
            </a:r>
            <a:r>
              <a:rPr kumimoji="0" lang="en-US" b="1" i="1" kern="1200" cap="none" spc="0" normalizeH="0" baseline="0" noProof="0" dirty="0">
                <a:latin typeface="Times New Roman" panose="02020603050405020304" pitchFamily="18" charset="0"/>
                <a:ea typeface="+mn-ea"/>
                <a:cs typeface="Times New Roman" panose="02020603050405020304" pitchFamily="18" charset="0"/>
              </a:rPr>
              <a:t>	</a:t>
            </a:r>
            <a:endParaRPr kumimoji="0" lang="en-US" b="1" i="1" kern="1200" cap="none" spc="0" normalizeH="0" baseline="0" noProof="0" dirty="0">
              <a:latin typeface="Times New Roman" panose="02020603050405020304" pitchFamily="18" charset="0"/>
              <a:ea typeface="+mn-ea"/>
              <a:cs typeface="Times New Roman" panose="02020603050405020304" pitchFamily="18" charset="0"/>
            </a:endParaRPr>
          </a:p>
          <a:p>
            <a:pPr marL="274320" marR="0" indent="-274320" algn="ctr" defTabSz="914400" eaLnBrk="1" fontAlgn="auto" hangingPunct="1">
              <a:spcBef>
                <a:spcPct val="20000"/>
              </a:spcBef>
              <a:spcAft>
                <a:spcPts val="0"/>
              </a:spcAft>
              <a:buClr>
                <a:schemeClr val="accent3"/>
              </a:buClr>
              <a:buSzPct val="95000"/>
              <a:buFontTx/>
              <a:buNone/>
              <a:defRPr/>
            </a:pPr>
            <a:endParaRPr kumimoji="0" lang="en-US" b="1" u="sng" kern="1200" cap="none" spc="0" normalizeH="0" baseline="0" noProof="0" dirty="0">
              <a:latin typeface="Times New Roman" panose="02020603050405020304" pitchFamily="18" charset="0"/>
              <a:ea typeface="+mn-ea"/>
              <a:cs typeface="Times New Roman" panose="02020603050405020304" pitchFamily="18" charset="0"/>
            </a:endParaRPr>
          </a:p>
          <a:p>
            <a:pPr marL="274320" marR="0" indent="-274320" defTabSz="914400" eaLnBrk="1" fontAlgn="auto" hangingPunct="1">
              <a:spcBef>
                <a:spcPct val="20000"/>
              </a:spcBef>
              <a:spcAft>
                <a:spcPts val="0"/>
              </a:spcAft>
              <a:buClr>
                <a:schemeClr val="accent3"/>
              </a:buClr>
              <a:buSzPct val="95000"/>
              <a:buFontTx/>
              <a:buNone/>
              <a:defRPr/>
            </a:pPr>
            <a:r>
              <a:rPr kumimoji="0" lang="en-US" b="1" kern="1200" cap="none" spc="0" normalizeH="0" baseline="0" noProof="0" dirty="0">
                <a:latin typeface="Times New Roman" panose="02020603050405020304" pitchFamily="18" charset="0"/>
                <a:ea typeface="+mn-ea"/>
                <a:cs typeface="Times New Roman" panose="02020603050405020304" pitchFamily="18" charset="0"/>
              </a:rPr>
              <a:t>     </a:t>
            </a:r>
            <a:endParaRPr kumimoji="0" lang="en-US" sz="1050" kern="1200" cap="none" spc="0" normalizeH="0" baseline="0" noProof="0" dirty="0">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7"/>
          <p:cNvSpPr/>
          <p:nvPr/>
        </p:nvSpPr>
        <p:spPr>
          <a:xfrm>
            <a:off x="0" y="0"/>
            <a:ext cx="12192000" cy="4572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en-IN" altLang="en-US" sz="1800" dirty="0">
              <a:ea typeface="Arial" panose="020B0604020202020204" pitchFamily="34" charset="0"/>
            </a:endParaRPr>
          </a:p>
        </p:txBody>
      </p:sp>
      <p:sp>
        <p:nvSpPr>
          <p:cNvPr id="5" name="Title 1"/>
          <p:cNvSpPr txBox="1"/>
          <p:nvPr/>
        </p:nvSpPr>
        <p:spPr>
          <a:xfrm>
            <a:off x="2476500" y="4098925"/>
            <a:ext cx="7239000" cy="908050"/>
          </a:xfrm>
          <a:prstGeom prst="rect">
            <a:avLst/>
          </a:prstGeom>
          <a:noFill/>
          <a:ln w="9525">
            <a:noFill/>
          </a:ln>
        </p:spPr>
        <p:txBody>
          <a:bodyPr anchor="b"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spcBef>
                <a:spcPct val="0"/>
              </a:spcBef>
              <a:buFontTx/>
              <a:buNone/>
            </a:pPr>
            <a:endParaRPr lang="en-US" altLang="en-US" sz="3900" dirty="0">
              <a:solidFill>
                <a:srgbClr val="525252"/>
              </a:solidFill>
              <a:latin typeface="Times New Roman" panose="02020603050405020304" pitchFamily="18" charset="0"/>
              <a:ea typeface="Times New Roman" panose="02020603050405020304" pitchFamily="18" charset="0"/>
            </a:endParaRPr>
          </a:p>
        </p:txBody>
      </p:sp>
      <p:pic>
        <p:nvPicPr>
          <p:cNvPr id="6" name="Picture 7"/>
          <p:cNvPicPr>
            <a:picLocks noChangeAspect="1"/>
          </p:cNvPicPr>
          <p:nvPr/>
        </p:nvPicPr>
        <p:blipFill>
          <a:blip r:embed="rId1"/>
          <a:stretch>
            <a:fillRect/>
          </a:stretch>
        </p:blipFill>
        <p:spPr>
          <a:xfrm>
            <a:off x="0" y="5564188"/>
            <a:ext cx="12192000" cy="1289050"/>
          </a:xfrm>
          <a:prstGeom prst="rect">
            <a:avLst/>
          </a:prstGeom>
          <a:noFill/>
          <a:ln w="9525">
            <a:noFill/>
          </a:ln>
        </p:spPr>
      </p:pic>
      <p:sp>
        <p:nvSpPr>
          <p:cNvPr id="7"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Literature Review</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8" name="TextBox 2"/>
          <p:cNvSpPr txBox="1"/>
          <p:nvPr/>
        </p:nvSpPr>
        <p:spPr>
          <a:xfrm>
            <a:off x="659130" y="1014730"/>
            <a:ext cx="10500995" cy="2703830"/>
          </a:xfrm>
          <a:prstGeom prst="rect">
            <a:avLst/>
          </a:prstGeom>
          <a:noFill/>
          <a:ln w="9525">
            <a:noFill/>
          </a:ln>
        </p:spPr>
        <p:txBody>
          <a:bodyPr>
            <a:no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a:buFont typeface="Wingdings" panose="05000000000000000000" charset="0"/>
              <a:buChar char="Ø"/>
            </a:pPr>
            <a:r>
              <a:rPr lang="en-US" sz="2000" b="1">
                <a:sym typeface="+mn-ea"/>
              </a:rPr>
              <a:t>Steganography Techniques for Digital Images</a:t>
            </a:r>
            <a:r>
              <a:rPr lang="en-US" sz="2000">
                <a:sym typeface="+mn-ea"/>
              </a:rPr>
              <a:t>  Authors: Abid Yahya  Applies and discusses innovative techniques for hiding text in a digital image file or even using it as a key to the encryption</a:t>
            </a:r>
            <a:endParaRPr lang="en-US" sz="2000"/>
          </a:p>
          <a:p>
            <a:pPr marL="285750" indent="-285750">
              <a:buFont typeface="Wingdings" panose="05000000000000000000" charset="0"/>
              <a:buChar char="q"/>
            </a:pPr>
            <a:endParaRPr lang="en-US" sz="2000"/>
          </a:p>
          <a:p>
            <a:pPr>
              <a:buFont typeface="Wingdings" panose="05000000000000000000" charset="0"/>
              <a:buChar char="Ø"/>
            </a:pPr>
            <a:r>
              <a:rPr lang="en-US" sz="2000" b="1">
                <a:sym typeface="+mn-ea"/>
              </a:rPr>
              <a:t>Information Hiding Techniques for Cryptography and Steganography </a:t>
            </a:r>
            <a:r>
              <a:rPr lang="en-US" sz="2000">
                <a:sym typeface="+mn-ea"/>
              </a:rPr>
              <a:t>Bhawna, Sanjay Kumar &amp; Vijendra Singh</a:t>
            </a:r>
            <a:endParaRPr lang="en-US" sz="2000"/>
          </a:p>
          <a:p>
            <a:pPr>
              <a:buFont typeface="Wingdings" panose="05000000000000000000" charset="0"/>
            </a:pPr>
            <a:endParaRPr sz="2000" dirty="0">
              <a:solidFill>
                <a:srgbClr val="37415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1266" name="Picture 7"/>
          <p:cNvPicPr>
            <a:picLocks noChangeAspect="1"/>
          </p:cNvPicPr>
          <p:nvPr/>
        </p:nvPicPr>
        <p:blipFill>
          <a:blip r:embed="rId1"/>
          <a:stretch>
            <a:fillRect/>
          </a:stretch>
        </p:blipFill>
        <p:spPr>
          <a:xfrm>
            <a:off x="228600" y="5953125"/>
            <a:ext cx="12192000" cy="904875"/>
          </a:xfrm>
          <a:prstGeom prst="rect">
            <a:avLst/>
          </a:prstGeom>
          <a:noFill/>
          <a:ln w="9525">
            <a:noFill/>
          </a:ln>
        </p:spPr>
      </p:pic>
      <p:sp>
        <p:nvSpPr>
          <p:cNvPr id="11267" name="Rectangle 7"/>
          <p:cNvSpPr/>
          <p:nvPr/>
        </p:nvSpPr>
        <p:spPr>
          <a:xfrm>
            <a:off x="0" y="0"/>
            <a:ext cx="12192000" cy="4572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en-IN" altLang="en-US" sz="1800" dirty="0">
              <a:ea typeface="Arial" panose="020B0604020202020204" pitchFamily="34" charset="0"/>
            </a:endParaRPr>
          </a:p>
        </p:txBody>
      </p:sp>
      <p:sp>
        <p:nvSpPr>
          <p:cNvPr id="11268" name="Title 1"/>
          <p:cNvSpPr txBox="1"/>
          <p:nvPr/>
        </p:nvSpPr>
        <p:spPr>
          <a:xfrm>
            <a:off x="825500" y="1287780"/>
            <a:ext cx="10107930" cy="1724025"/>
          </a:xfrm>
          <a:prstGeom prst="rect">
            <a:avLst/>
          </a:prstGeom>
          <a:noFill/>
          <a:ln w="9525">
            <a:noFill/>
          </a:ln>
        </p:spPr>
        <p:txBody>
          <a:bodyPr anchor="b"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40000"/>
              </a:lnSpc>
              <a:spcBef>
                <a:spcPct val="0"/>
              </a:spcBef>
              <a:buFontTx/>
              <a:buNone/>
            </a:pPr>
            <a:r>
              <a:rPr lang="en-US" altLang="en-US" sz="1800" dirty="0">
                <a:solidFill>
                  <a:srgbClr val="525252"/>
                </a:solidFill>
                <a:latin typeface="Times New Roman" panose="02020603050405020304" pitchFamily="18" charset="0"/>
                <a:ea typeface="Times New Roman" panose="02020603050405020304" pitchFamily="18" charset="0"/>
                <a:sym typeface="+mn-ea"/>
              </a:rPr>
              <a:t>https://matlabprojects.org/steganography-projects/</a:t>
            </a:r>
            <a:endParaRPr lang="en-US" altLang="en-US" sz="1800" dirty="0">
              <a:solidFill>
                <a:srgbClr val="525252"/>
              </a:solidFill>
              <a:latin typeface="Times New Roman" panose="02020603050405020304" pitchFamily="18" charset="0"/>
              <a:ea typeface="Times New Roman" panose="02020603050405020304" pitchFamily="18" charset="0"/>
            </a:endParaRPr>
          </a:p>
          <a:p>
            <a:pPr marL="0" lvl="0" indent="0" eaLnBrk="1" hangingPunct="1">
              <a:lnSpc>
                <a:spcPct val="140000"/>
              </a:lnSpc>
              <a:spcBef>
                <a:spcPct val="0"/>
              </a:spcBef>
              <a:buFontTx/>
              <a:buNone/>
            </a:pPr>
            <a:r>
              <a:rPr lang="en-US" altLang="en-US" sz="1800" dirty="0">
                <a:solidFill>
                  <a:srgbClr val="525252"/>
                </a:solidFill>
                <a:latin typeface="Times New Roman" panose="02020603050405020304" pitchFamily="18" charset="0"/>
                <a:ea typeface="Times New Roman" panose="02020603050405020304" pitchFamily="18" charset="0"/>
                <a:sym typeface="+mn-ea"/>
              </a:rPr>
              <a:t>https://data-flair.training/blogs/python-image-steganography-project/</a:t>
            </a:r>
            <a:endParaRPr lang="en-US" altLang="en-US" sz="1800" dirty="0">
              <a:solidFill>
                <a:srgbClr val="525252"/>
              </a:solidFill>
              <a:latin typeface="Times New Roman" panose="02020603050405020304" pitchFamily="18" charset="0"/>
              <a:ea typeface="Times New Roman" panose="02020603050405020304" pitchFamily="18" charset="0"/>
            </a:endParaRPr>
          </a:p>
          <a:p>
            <a:pPr marL="0" lvl="0" indent="0" eaLnBrk="1" hangingPunct="1">
              <a:lnSpc>
                <a:spcPct val="140000"/>
              </a:lnSpc>
              <a:spcBef>
                <a:spcPct val="0"/>
              </a:spcBef>
              <a:buFontTx/>
              <a:buNone/>
            </a:pPr>
            <a:r>
              <a:rPr lang="en-US" altLang="en-US" sz="1800" dirty="0">
                <a:solidFill>
                  <a:srgbClr val="525252"/>
                </a:solidFill>
                <a:latin typeface="Times New Roman" panose="02020603050405020304" pitchFamily="18" charset="0"/>
                <a:ea typeface="Times New Roman" panose="02020603050405020304" pitchFamily="18" charset="0"/>
                <a:sym typeface="+mn-ea"/>
              </a:rPr>
              <a:t>https://programmer2programmer.net/live_projects/project_7/steganography.aspx</a:t>
            </a:r>
            <a:endParaRPr lang="en-US" altLang="en-US" sz="1800" dirty="0">
              <a:solidFill>
                <a:srgbClr val="525252"/>
              </a:solidFill>
              <a:latin typeface="Times New Roman" panose="02020603050405020304" pitchFamily="18" charset="0"/>
              <a:ea typeface="Times New Roman" panose="02020603050405020304" pitchFamily="18" charset="0"/>
            </a:endParaRPr>
          </a:p>
          <a:p>
            <a:pPr marL="0" lvl="0" indent="0" eaLnBrk="1" hangingPunct="1">
              <a:lnSpc>
                <a:spcPct val="140000"/>
              </a:lnSpc>
              <a:spcBef>
                <a:spcPct val="0"/>
              </a:spcBef>
              <a:buFontTx/>
              <a:buNone/>
            </a:pPr>
            <a:r>
              <a:rPr lang="en-US" altLang="en-US" sz="1800" dirty="0">
                <a:solidFill>
                  <a:srgbClr val="525252"/>
                </a:solidFill>
                <a:latin typeface="Times New Roman" panose="02020603050405020304" pitchFamily="18" charset="0"/>
                <a:ea typeface="Times New Roman" panose="02020603050405020304" pitchFamily="18" charset="0"/>
                <a:sym typeface="+mn-ea"/>
              </a:rPr>
              <a:t>https://academiccollegeprojects.com/steganography-projects/</a:t>
            </a:r>
            <a:endParaRPr lang="en-US" altLang="en-US" sz="1800" dirty="0">
              <a:solidFill>
                <a:srgbClr val="525252"/>
              </a:solidFill>
              <a:latin typeface="Times New Roman" panose="02020603050405020304" pitchFamily="18" charset="0"/>
              <a:ea typeface="Times New Roman" panose="02020603050405020304" pitchFamily="18" charset="0"/>
            </a:endParaRPr>
          </a:p>
        </p:txBody>
      </p:sp>
      <p:sp>
        <p:nvSpPr>
          <p:cNvPr id="14"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Reference</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7"/>
          <p:cNvSpPr/>
          <p:nvPr/>
        </p:nvSpPr>
        <p:spPr>
          <a:xfrm>
            <a:off x="0" y="0"/>
            <a:ext cx="12192000" cy="4572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en-IN" altLang="en-US" sz="1800" dirty="0">
              <a:ea typeface="Arial" panose="020B0604020202020204" pitchFamily="34" charset="0"/>
            </a:endParaRPr>
          </a:p>
        </p:txBody>
      </p:sp>
      <p:sp>
        <p:nvSpPr>
          <p:cNvPr id="12291" name="Title 1"/>
          <p:cNvSpPr txBox="1"/>
          <p:nvPr/>
        </p:nvSpPr>
        <p:spPr>
          <a:xfrm>
            <a:off x="2251075" y="1069975"/>
            <a:ext cx="7239000" cy="908050"/>
          </a:xfrm>
          <a:prstGeom prst="rect">
            <a:avLst/>
          </a:prstGeom>
          <a:noFill/>
          <a:ln w="9525">
            <a:noFill/>
          </a:ln>
        </p:spPr>
        <p:txBody>
          <a:bodyPr anchor="b"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spcBef>
                <a:spcPct val="0"/>
              </a:spcBef>
              <a:buFontTx/>
              <a:buNone/>
            </a:pPr>
            <a:endParaRPr lang="en-US" altLang="en-US" sz="3900" dirty="0">
              <a:solidFill>
                <a:srgbClr val="525252"/>
              </a:solidFill>
              <a:latin typeface="Times New Roman" panose="02020603050405020304" pitchFamily="18" charset="0"/>
              <a:ea typeface="Times New Roman" panose="02020603050405020304" pitchFamily="18" charset="0"/>
            </a:endParaRPr>
          </a:p>
        </p:txBody>
      </p:sp>
      <p:sp>
        <p:nvSpPr>
          <p:cNvPr id="9" name="Rectangle 8"/>
          <p:cNvSpPr/>
          <p:nvPr/>
        </p:nvSpPr>
        <p:spPr>
          <a:xfrm>
            <a:off x="2166938" y="1978025"/>
            <a:ext cx="8208963" cy="1862138"/>
          </a:xfrm>
          <a:prstGeom prst="rect">
            <a:avLst/>
          </a:prstGeom>
        </p:spPr>
        <p:txBody>
          <a:bodyPr>
            <a:spAutoFit/>
          </a:bodyPr>
          <a:lstStyle/>
          <a:p>
            <a:pPr marL="0" marR="0" lvl="0" indent="0" algn="ctr" defTabSz="914400" rtl="0" eaLnBrk="0" fontAlgn="auto" latinLnBrk="0" hangingPunct="0">
              <a:lnSpc>
                <a:spcPct val="100000"/>
              </a:lnSpc>
              <a:spcBef>
                <a:spcPts val="0"/>
              </a:spcBef>
              <a:spcAft>
                <a:spcPts val="0"/>
              </a:spcAft>
              <a:buClrTx/>
              <a:buSzTx/>
              <a:buFontTx/>
              <a:buNone/>
              <a:defRPr/>
            </a:pPr>
            <a:r>
              <a:rPr kumimoji="0" lang="en-US" sz="11500" b="1" i="1" u="none" strike="noStrike" kern="1200" cap="none" spc="0" normalizeH="0" baseline="0" noProof="0" dirty="0">
                <a:ln w="3175"/>
                <a:solidFill>
                  <a:schemeClr val="tx1">
                    <a:lumMod val="85000"/>
                    <a:lumOff val="15000"/>
                  </a:schemeClr>
                </a:solidFill>
                <a:effectLst>
                  <a:outerShdw blurRad="50800" dist="39000" dir="5460000" algn="tl">
                    <a:srgbClr val="000000">
                      <a:alpha val="38000"/>
                    </a:srgbClr>
                  </a:outerShdw>
                </a:effectLst>
                <a:uLnTx/>
                <a:uFillTx/>
                <a:latin typeface="Bodoni MT" panose="02070603080606020203" pitchFamily="18" charset="0"/>
                <a:ea typeface="+mn-ea"/>
                <a:cs typeface="+mn-cs"/>
              </a:rPr>
              <a:t>Thank you !</a:t>
            </a:r>
            <a:endParaRPr kumimoji="0" lang="en-IN" sz="11500" b="1" i="1" u="none" strike="noStrike" kern="1200" cap="none" spc="0" normalizeH="0" baseline="0" noProof="0" dirty="0">
              <a:ln w="3175"/>
              <a:solidFill>
                <a:schemeClr val="tx1">
                  <a:lumMod val="85000"/>
                  <a:lumOff val="15000"/>
                </a:schemeClr>
              </a:solidFill>
              <a:effectLst>
                <a:outerShdw blurRad="50800" dist="39000" dir="5460000" algn="tl">
                  <a:srgbClr val="000000">
                    <a:alpha val="38000"/>
                  </a:srgbClr>
                </a:outerShdw>
              </a:effectLst>
              <a:uLnTx/>
              <a:uFillTx/>
              <a:latin typeface="Bodoni MT" panose="02070603080606020203" pitchFamily="18" charset="0"/>
              <a:ea typeface="+mn-ea"/>
              <a:cs typeface="+mn-cs"/>
            </a:endParaRPr>
          </a:p>
        </p:txBody>
      </p:sp>
      <p:pic>
        <p:nvPicPr>
          <p:cNvPr id="12293" name="Picture 7"/>
          <p:cNvPicPr>
            <a:picLocks noChangeAspect="1"/>
          </p:cNvPicPr>
          <p:nvPr/>
        </p:nvPicPr>
        <p:blipFill>
          <a:blip r:embed="rId1"/>
          <a:stretch>
            <a:fillRect/>
          </a:stretch>
        </p:blipFill>
        <p:spPr>
          <a:xfrm>
            <a:off x="0" y="5564188"/>
            <a:ext cx="12192000" cy="128905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074" name="Picture 7"/>
          <p:cNvPicPr>
            <a:picLocks noChangeAspect="1"/>
          </p:cNvPicPr>
          <p:nvPr/>
        </p:nvPicPr>
        <p:blipFill>
          <a:blip r:embed="rId1"/>
          <a:stretch>
            <a:fillRect/>
          </a:stretch>
        </p:blipFill>
        <p:spPr>
          <a:xfrm>
            <a:off x="0" y="5564188"/>
            <a:ext cx="12192000" cy="1289050"/>
          </a:xfrm>
          <a:prstGeom prst="rect">
            <a:avLst/>
          </a:prstGeom>
          <a:noFill/>
          <a:ln w="9525">
            <a:noFill/>
          </a:ln>
        </p:spPr>
      </p:pic>
      <p:sp>
        <p:nvSpPr>
          <p:cNvPr id="3075" name="Rectangle 7"/>
          <p:cNvSpPr/>
          <p:nvPr/>
        </p:nvSpPr>
        <p:spPr>
          <a:xfrm>
            <a:off x="0" y="0"/>
            <a:ext cx="12192000" cy="4572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en-IN" altLang="en-US" sz="1800" dirty="0">
              <a:ea typeface="Arial" panose="020B0604020202020204" pitchFamily="34" charset="0"/>
            </a:endParaRPr>
          </a:p>
        </p:txBody>
      </p:sp>
      <p:sp>
        <p:nvSpPr>
          <p:cNvPr id="8" name="Title 1"/>
          <p:cNvSpPr txBox="1"/>
          <p:nvPr/>
        </p:nvSpPr>
        <p:spPr bwMode="auto">
          <a:xfrm>
            <a:off x="428625" y="5343525"/>
            <a:ext cx="10445750" cy="639763"/>
          </a:xfrm>
          <a:prstGeom prst="rect">
            <a:avLst/>
          </a:prstGeom>
          <a:noFill/>
          <a:ln>
            <a:noFill/>
          </a:ln>
        </p:spPr>
        <p:txBody>
          <a:bodyPr anchor="b">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10" name="Content Placeholder 2"/>
          <p:cNvSpPr txBox="1"/>
          <p:nvPr/>
        </p:nvSpPr>
        <p:spPr bwMode="auto">
          <a:xfrm>
            <a:off x="428625" y="1041400"/>
            <a:ext cx="10445750" cy="4121150"/>
          </a:xfrm>
          <a:prstGeom prst="rect">
            <a:avLst/>
          </a:prstGeom>
          <a:noFill/>
          <a:ln w="9525">
            <a:noFill/>
            <a:miter lim="800000"/>
          </a:ln>
        </p:spPr>
        <p:txBody>
          <a:bodyPr>
            <a:normAutofit fontScale="92500" lnSpcReduction="20000"/>
          </a:bodyPr>
          <a:lstStyle>
            <a:lvl1pPr marL="0" indent="0" algn="ctr" rtl="0" eaLnBrk="0" fontAlgn="base" hangingPunct="0">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eaLnBrk="0" fontAlgn="base" hangingPunct="0">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marR="0" lvl="0" indent="-342900" algn="just" defTabSz="914400" rtl="0" eaLnBrk="1" fontAlgn="auto" latinLnBrk="0" hangingPunct="1">
              <a:lnSpc>
                <a:spcPct val="90000"/>
              </a:lnSpc>
              <a:spcBef>
                <a:spcPts val="1000"/>
              </a:spcBef>
              <a:spcAft>
                <a:spcPts val="0"/>
              </a:spcAft>
              <a:buClr>
                <a:schemeClr val="accent3"/>
              </a:buClr>
              <a:buSzTx/>
              <a:buFont typeface="Wingdings" panose="05000000000000000000" pitchFamily="2" charset="2"/>
              <a:buChar char="ü"/>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Introduction</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90000"/>
              </a:lnSpc>
              <a:spcBef>
                <a:spcPts val="1000"/>
              </a:spcBef>
              <a:spcAft>
                <a:spcPts val="0"/>
              </a:spcAft>
              <a:buClr>
                <a:schemeClr val="accent3"/>
              </a:buClr>
              <a:buSzTx/>
              <a:buFont typeface="Wingdings" panose="05000000000000000000" pitchFamily="2" charset="2"/>
              <a:buChar char="ü"/>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Project Goals</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90000"/>
              </a:lnSpc>
              <a:spcBef>
                <a:spcPts val="1000"/>
              </a:spcBef>
              <a:spcAft>
                <a:spcPts val="0"/>
              </a:spcAft>
              <a:buClr>
                <a:schemeClr val="accent3"/>
              </a:buClr>
              <a:buSzTx/>
              <a:buFont typeface="Wingdings" panose="05000000000000000000" pitchFamily="2" charset="2"/>
              <a:buChar char="ü"/>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Problem Statement</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90000"/>
              </a:lnSpc>
              <a:spcBef>
                <a:spcPts val="1000"/>
              </a:spcBef>
              <a:spcAft>
                <a:spcPts val="0"/>
              </a:spcAft>
              <a:buClr>
                <a:schemeClr val="accent3"/>
              </a:buClr>
              <a:buSzTx/>
              <a:buFont typeface="Wingdings" panose="05000000000000000000" pitchFamily="2" charset="2"/>
              <a:buChar char="ü"/>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Problem Statement</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90000"/>
              </a:lnSpc>
              <a:spcBef>
                <a:spcPts val="1000"/>
              </a:spcBef>
              <a:spcAft>
                <a:spcPts val="0"/>
              </a:spcAft>
              <a:buClr>
                <a:schemeClr val="accent3"/>
              </a:buClr>
              <a:buSzTx/>
              <a:buFont typeface="Wingdings" panose="05000000000000000000" pitchFamily="2" charset="2"/>
              <a:buChar char="ü"/>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Hardware Requirement</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90000"/>
              </a:lnSpc>
              <a:spcBef>
                <a:spcPts val="1000"/>
              </a:spcBef>
              <a:spcAft>
                <a:spcPts val="0"/>
              </a:spcAft>
              <a:buClr>
                <a:schemeClr val="accent3"/>
              </a:buClr>
              <a:buSzTx/>
              <a:buFont typeface="Wingdings" panose="05000000000000000000" pitchFamily="2" charset="2"/>
              <a:buChar char="ü"/>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Software Requirement</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90000"/>
              </a:lnSpc>
              <a:spcBef>
                <a:spcPts val="1000"/>
              </a:spcBef>
              <a:spcAft>
                <a:spcPts val="0"/>
              </a:spcAft>
              <a:buClr>
                <a:schemeClr val="accent3"/>
              </a:buClr>
              <a:buSzTx/>
              <a:buFont typeface="Wingdings" panose="05000000000000000000" pitchFamily="2" charset="2"/>
              <a:buChar char="ü"/>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Module Used</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90000"/>
              </a:lnSpc>
              <a:spcBef>
                <a:spcPts val="1000"/>
              </a:spcBef>
              <a:spcAft>
                <a:spcPts val="0"/>
              </a:spcAft>
              <a:buClr>
                <a:schemeClr val="accent3"/>
              </a:buClr>
              <a:buSzTx/>
              <a:buFont typeface="Wingdings" panose="05000000000000000000" pitchFamily="2" charset="2"/>
              <a:buChar char="ü"/>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Data flow</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90000"/>
              </a:lnSpc>
              <a:spcBef>
                <a:spcPts val="1000"/>
              </a:spcBef>
              <a:spcAft>
                <a:spcPts val="0"/>
              </a:spcAft>
              <a:buClr>
                <a:schemeClr val="accent3"/>
              </a:buClr>
              <a:buSzTx/>
              <a:buFont typeface="Wingdings" panose="05000000000000000000" pitchFamily="2" charset="2"/>
              <a:buChar char="ü"/>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Conclusion</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90000"/>
              </a:lnSpc>
              <a:spcBef>
                <a:spcPts val="1000"/>
              </a:spcBef>
              <a:spcAft>
                <a:spcPts val="0"/>
              </a:spcAft>
              <a:buClr>
                <a:schemeClr val="accent3"/>
              </a:buClr>
              <a:buSzTx/>
              <a:buFont typeface="Wingdings" panose="05000000000000000000" pitchFamily="2" charset="2"/>
              <a:buChar char="ü"/>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Literature Review</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914400" rtl="0" eaLnBrk="1" fontAlgn="auto" latinLnBrk="0" hangingPunct="1">
              <a:lnSpc>
                <a:spcPct val="90000"/>
              </a:lnSpc>
              <a:spcBef>
                <a:spcPts val="1000"/>
              </a:spcBef>
              <a:spcAft>
                <a:spcPts val="0"/>
              </a:spcAft>
              <a:buClr>
                <a:schemeClr val="accent3"/>
              </a:buClr>
              <a:buSzTx/>
              <a:buFont typeface="Wingdings" panose="05000000000000000000" pitchFamily="2" charset="2"/>
              <a:buChar char="ü"/>
              <a:defRPr/>
            </a:pP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References</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12"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Contents</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7"/>
          <p:cNvSpPr/>
          <p:nvPr/>
        </p:nvSpPr>
        <p:spPr>
          <a:xfrm>
            <a:off x="0" y="0"/>
            <a:ext cx="12192000" cy="4572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en-IN" altLang="en-US" sz="1800" dirty="0">
              <a:ea typeface="Arial" panose="020B0604020202020204" pitchFamily="34" charset="0"/>
            </a:endParaRPr>
          </a:p>
        </p:txBody>
      </p:sp>
      <p:pic>
        <p:nvPicPr>
          <p:cNvPr id="4100" name="Picture 7"/>
          <p:cNvPicPr>
            <a:picLocks noChangeAspect="1"/>
          </p:cNvPicPr>
          <p:nvPr/>
        </p:nvPicPr>
        <p:blipFill>
          <a:blip r:embed="rId1"/>
          <a:stretch>
            <a:fillRect/>
          </a:stretch>
        </p:blipFill>
        <p:spPr>
          <a:xfrm>
            <a:off x="0" y="5564188"/>
            <a:ext cx="12192000" cy="1289050"/>
          </a:xfrm>
          <a:prstGeom prst="rect">
            <a:avLst/>
          </a:prstGeom>
          <a:noFill/>
          <a:ln w="9525">
            <a:noFill/>
          </a:ln>
        </p:spPr>
      </p:pic>
      <p:sp>
        <p:nvSpPr>
          <p:cNvPr id="14"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Introduction</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2" name="Rectangles 1"/>
          <p:cNvSpPr/>
          <p:nvPr/>
        </p:nvSpPr>
        <p:spPr>
          <a:xfrm>
            <a:off x="7153910" y="1087120"/>
            <a:ext cx="4404995" cy="4289425"/>
          </a:xfrm>
          <a:prstGeom prst="rect">
            <a:avLst/>
          </a:prstGeom>
          <a:blipFill rotWithShape="1">
            <a:blip r:embed="rId2"/>
            <a:stretch>
              <a:fillRect/>
            </a:stretch>
          </a:blip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Text Box 3"/>
          <p:cNvSpPr txBox="1"/>
          <p:nvPr/>
        </p:nvSpPr>
        <p:spPr>
          <a:xfrm>
            <a:off x="518795" y="1087120"/>
            <a:ext cx="6096000" cy="1198880"/>
          </a:xfrm>
          <a:prstGeom prst="rect">
            <a:avLst/>
          </a:prstGeom>
          <a:noFill/>
        </p:spPr>
        <p:txBody>
          <a:bodyPr wrap="square" rtlCol="0" anchor="t">
            <a:spAutoFit/>
          </a:bodyPr>
          <a:p>
            <a:r>
              <a:rPr lang="en-US"/>
              <a:t>Image steganography is a technique used to hide information, messages, or data within digital images in such a way that the presence of the hidden information is not apparent to casual observers.</a:t>
            </a:r>
            <a:endParaRPr lang="en-US"/>
          </a:p>
        </p:txBody>
      </p:sp>
      <p:sp>
        <p:nvSpPr>
          <p:cNvPr id="5" name="Text Box 4"/>
          <p:cNvSpPr txBox="1"/>
          <p:nvPr/>
        </p:nvSpPr>
        <p:spPr>
          <a:xfrm>
            <a:off x="518795" y="2455545"/>
            <a:ext cx="6096000" cy="1753235"/>
          </a:xfrm>
          <a:prstGeom prst="rect">
            <a:avLst/>
          </a:prstGeom>
          <a:noFill/>
        </p:spPr>
        <p:txBody>
          <a:bodyPr wrap="square" rtlCol="0" anchor="t">
            <a:spAutoFit/>
          </a:bodyPr>
          <a:p>
            <a:r>
              <a:rPr lang="en-US"/>
              <a:t>This is done by subtly altering the pixel values or properties of the image in a manner that doesn't significantly affect the visual quality of the image to the human eye. The primary goal of image steganography is to conceal the fact that any hidden information exists within the image.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7"/>
          <p:cNvSpPr/>
          <p:nvPr/>
        </p:nvSpPr>
        <p:spPr>
          <a:xfrm>
            <a:off x="0" y="0"/>
            <a:ext cx="12192000" cy="4572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en-IN" altLang="en-US" sz="1800" dirty="0">
              <a:ea typeface="Arial" panose="020B0604020202020204" pitchFamily="34" charset="0"/>
            </a:endParaRPr>
          </a:p>
        </p:txBody>
      </p:sp>
      <p:sp>
        <p:nvSpPr>
          <p:cNvPr id="5123" name="TextBox 7"/>
          <p:cNvSpPr txBox="1">
            <a:spLocks noChangeArrowheads="1"/>
          </p:cNvSpPr>
          <p:nvPr/>
        </p:nvSpPr>
        <p:spPr bwMode="auto">
          <a:xfrm>
            <a:off x="669925" y="866775"/>
            <a:ext cx="10852150" cy="4471670"/>
          </a:xfrm>
          <a:prstGeom prst="rect">
            <a:avLst/>
          </a:prstGeom>
          <a:noFill/>
          <a:ln>
            <a:noFill/>
          </a:ln>
        </p:spPr>
        <p:txBody>
          <a:bodyPr>
            <a:no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R="0" lvl="0" algn="just" defTabSz="914400" rtl="0" eaLnBrk="0" fontAlgn="base" latinLnBrk="0" hangingPunct="0">
              <a:lnSpc>
                <a:spcPct val="220000"/>
              </a:lnSpc>
              <a:spcBef>
                <a:spcPct val="0"/>
              </a:spcBef>
              <a:spcAft>
                <a:spcPct val="0"/>
              </a:spcAft>
              <a:buClrTx/>
              <a:buSzTx/>
              <a:buFont typeface="Wingdings" panose="05000000000000000000" charset="0"/>
              <a:buChar char="Ø"/>
              <a:defRPr/>
            </a:pPr>
            <a:r>
              <a:rPr kumimoji="0" lang="en-US" altLang="en-US" sz="2400" b="0" i="0"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Hiding data, including encoding the data to prepare it to be hidden inside another file</a:t>
            </a:r>
            <a:endParaRPr kumimoji="0" lang="en-US" altLang="en-US" sz="2400" b="0" i="0" u="sng"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R="0" lvl="0" algn="just" defTabSz="914400" rtl="0" eaLnBrk="0" fontAlgn="base" latinLnBrk="0" hangingPunct="0">
              <a:lnSpc>
                <a:spcPct val="220000"/>
              </a:lnSpc>
              <a:spcBef>
                <a:spcPct val="0"/>
              </a:spcBef>
              <a:spcAft>
                <a:spcPct val="0"/>
              </a:spcAft>
              <a:buClrTx/>
              <a:buSzTx/>
              <a:buFont typeface="Wingdings" panose="05000000000000000000" charset="0"/>
              <a:buChar char="Ø"/>
              <a:defRPr/>
            </a:pPr>
            <a:r>
              <a:rPr lang="en-US" sz="2400">
                <a:sym typeface="+mn-ea"/>
              </a:rPr>
              <a:t>Keeping track of which bits of the cover text file contain hidden data.</a:t>
            </a:r>
            <a:endParaRPr lang="en-US" sz="2400"/>
          </a:p>
          <a:p>
            <a:pPr marR="0" lvl="0" algn="just" defTabSz="914400" rtl="0" eaLnBrk="0" fontAlgn="base" latinLnBrk="0" hangingPunct="0">
              <a:lnSpc>
                <a:spcPct val="220000"/>
              </a:lnSpc>
              <a:spcBef>
                <a:spcPct val="0"/>
              </a:spcBef>
              <a:spcAft>
                <a:spcPct val="0"/>
              </a:spcAft>
              <a:buClrTx/>
              <a:buSzTx/>
              <a:buFont typeface="Wingdings" panose="05000000000000000000" charset="0"/>
              <a:buChar char="Ø"/>
              <a:defRPr/>
            </a:pPr>
            <a:r>
              <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Encode and Decoding the data to be hidden.</a:t>
            </a:r>
            <a:endPar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R="0" lvl="0" algn="just" defTabSz="914400" rtl="0" eaLnBrk="0" fontAlgn="base" latinLnBrk="0" hangingPunct="0">
              <a:lnSpc>
                <a:spcPct val="220000"/>
              </a:lnSpc>
              <a:spcBef>
                <a:spcPct val="0"/>
              </a:spcBef>
              <a:spcAft>
                <a:spcPct val="0"/>
              </a:spcAft>
              <a:buClrTx/>
              <a:buSzTx/>
              <a:buFont typeface="Wingdings" panose="05000000000000000000" charset="0"/>
              <a:buChar char="Ø"/>
              <a:defRPr/>
            </a:pPr>
            <a:r>
              <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Extracting hidden data by its intended recipient.</a:t>
            </a:r>
            <a:endParaRPr kumimoji="0" lang="en-US" alt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pic>
        <p:nvPicPr>
          <p:cNvPr id="5124" name="Picture 7"/>
          <p:cNvPicPr>
            <a:picLocks noChangeAspect="1"/>
          </p:cNvPicPr>
          <p:nvPr/>
        </p:nvPicPr>
        <p:blipFill>
          <a:blip r:embed="rId1"/>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Project Goals</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6" name="Picture 7"/>
          <p:cNvPicPr>
            <a:picLocks noChangeAspect="1"/>
          </p:cNvPicPr>
          <p:nvPr/>
        </p:nvPicPr>
        <p:blipFill>
          <a:blip r:embed="rId1"/>
          <a:stretch>
            <a:fillRect/>
          </a:stretch>
        </p:blipFill>
        <p:spPr>
          <a:xfrm>
            <a:off x="0" y="5564188"/>
            <a:ext cx="12192000" cy="1289050"/>
          </a:xfrm>
          <a:prstGeom prst="rect">
            <a:avLst/>
          </a:prstGeom>
          <a:noFill/>
          <a:ln w="9525">
            <a:noFill/>
          </a:ln>
        </p:spPr>
      </p:pic>
      <p:sp>
        <p:nvSpPr>
          <p:cNvPr id="6147" name="Rectangle 7"/>
          <p:cNvSpPr/>
          <p:nvPr/>
        </p:nvSpPr>
        <p:spPr>
          <a:xfrm>
            <a:off x="0" y="0"/>
            <a:ext cx="12192000" cy="4572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en-IN" altLang="en-US" sz="1800" dirty="0">
              <a:ea typeface="Arial" panose="020B0604020202020204" pitchFamily="34" charset="0"/>
            </a:endParaRPr>
          </a:p>
        </p:txBody>
      </p:sp>
      <p:sp>
        <p:nvSpPr>
          <p:cNvPr id="2" name="TextBox 7"/>
          <p:cNvSpPr txBox="1">
            <a:spLocks noChangeArrowheads="1"/>
          </p:cNvSpPr>
          <p:nvPr/>
        </p:nvSpPr>
        <p:spPr bwMode="auto">
          <a:xfrm>
            <a:off x="962025" y="1587500"/>
            <a:ext cx="10267950" cy="2306955"/>
          </a:xfrm>
          <a:prstGeom prst="rect">
            <a:avLst/>
          </a:prstGeom>
          <a:noFill/>
          <a:ln>
            <a:noFill/>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R="0" lvl="0" algn="just" defTabSz="914400" rtl="0" eaLnBrk="0" fontAlgn="base" latinLnBrk="0" hangingPunct="0">
              <a:lnSpc>
                <a:spcPct val="100000"/>
              </a:lnSpc>
              <a:spcBef>
                <a:spcPct val="0"/>
              </a:spcBef>
              <a:spcAft>
                <a:spcPct val="0"/>
              </a:spcAft>
              <a:buClrTx/>
              <a:buSzTx/>
              <a:buFont typeface="Wingdings" panose="05000000000000000000" charset="0"/>
              <a:buNone/>
              <a:defRPr/>
            </a:pPr>
            <a:r>
              <a:rPr kumimoji="0" lang="en-US" sz="2400" b="1" i="0" u="sng" strike="noStrike" kern="1200" cap="none" spc="0" normalizeH="0" baseline="0" noProof="0" dirty="0">
                <a:ln>
                  <a:noFill/>
                </a:ln>
                <a:solidFill>
                  <a:srgbClr val="374151"/>
                </a:solidFill>
                <a:effectLst/>
                <a:uLnTx/>
                <a:uFillTx/>
                <a:latin typeface="Times New Roman" panose="02020603050405020304" pitchFamily="18" charset="0"/>
                <a:ea typeface="+mn-ea"/>
                <a:cs typeface="Times New Roman" panose="02020603050405020304" pitchFamily="18" charset="0"/>
              </a:rPr>
              <a:t>Image steganography</a:t>
            </a:r>
            <a:r>
              <a:rPr kumimoji="0" lang="en-US" sz="2400" b="0" i="0" u="none" strike="noStrike" kern="1200" cap="none" spc="0" normalizeH="0" baseline="0" noProof="0" dirty="0">
                <a:ln>
                  <a:noFill/>
                </a:ln>
                <a:solidFill>
                  <a:srgbClr val="374151"/>
                </a:solidFill>
                <a:effectLst/>
                <a:uLnTx/>
                <a:uFillTx/>
                <a:latin typeface="Times New Roman" panose="02020603050405020304" pitchFamily="18" charset="0"/>
                <a:ea typeface="+mn-ea"/>
                <a:cs typeface="Times New Roman" panose="02020603050405020304" pitchFamily="18" charset="0"/>
              </a:rPr>
              <a:t> is an essential technique for secure communication, data protection, and authentication in various fields. It involves hiding sensitive information within digital images while maintaining the visual integrity of the images. The project aims to develop a Python-based image steganography application that enables users to embed and extract hidden data from images securely and efficiently.</a:t>
            </a:r>
            <a:endParaRPr kumimoji="0" lang="en-US" sz="2400" b="0" i="0" u="none" strike="noStrike" kern="1200" cap="none" spc="0" normalizeH="0" baseline="0" noProof="0" dirty="0">
              <a:ln>
                <a:noFill/>
              </a:ln>
              <a:solidFill>
                <a:srgbClr val="374151"/>
              </a:solidFill>
              <a:effectLst/>
              <a:uLnTx/>
              <a:uFillTx/>
              <a:latin typeface="Times New Roman" panose="02020603050405020304" pitchFamily="18" charset="0"/>
              <a:ea typeface="+mn-ea"/>
              <a:cs typeface="Times New Roman" panose="02020603050405020304" pitchFamily="18" charset="0"/>
            </a:endParaRPr>
          </a:p>
        </p:txBody>
      </p:sp>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Problem Statement</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7"/>
          <p:cNvSpPr/>
          <p:nvPr/>
        </p:nvSpPr>
        <p:spPr>
          <a:xfrm>
            <a:off x="0" y="0"/>
            <a:ext cx="12192000" cy="4572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en-IN" altLang="en-US" sz="1800" dirty="0">
              <a:ea typeface="Arial" panose="020B0604020202020204" pitchFamily="34" charset="0"/>
            </a:endParaRPr>
          </a:p>
        </p:txBody>
      </p:sp>
      <p:pic>
        <p:nvPicPr>
          <p:cNvPr id="7171" name="Picture 7"/>
          <p:cNvPicPr>
            <a:picLocks noChangeAspect="1"/>
          </p:cNvPicPr>
          <p:nvPr/>
        </p:nvPicPr>
        <p:blipFill>
          <a:blip r:embed="rId1"/>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Data Flow</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pic>
        <p:nvPicPr>
          <p:cNvPr id="7173" name="Picture 7"/>
          <p:cNvPicPr>
            <a:picLocks noChangeAspect="1"/>
          </p:cNvPicPr>
          <p:nvPr/>
        </p:nvPicPr>
        <p:blipFill>
          <a:blip r:embed="rId1"/>
          <a:stretch>
            <a:fillRect/>
          </a:stretch>
        </p:blipFill>
        <p:spPr>
          <a:xfrm>
            <a:off x="-3175" y="5568950"/>
            <a:ext cx="12192000" cy="1289050"/>
          </a:xfrm>
          <a:prstGeom prst="rect">
            <a:avLst/>
          </a:prstGeom>
          <a:noFill/>
          <a:ln w="9525">
            <a:noFill/>
          </a:ln>
        </p:spPr>
      </p:pic>
      <p:sp>
        <p:nvSpPr>
          <p:cNvPr id="3" name="Rectangles 2"/>
          <p:cNvSpPr/>
          <p:nvPr/>
        </p:nvSpPr>
        <p:spPr>
          <a:xfrm>
            <a:off x="1690370" y="1614805"/>
            <a:ext cx="8771890" cy="4097020"/>
          </a:xfrm>
          <a:prstGeom prst="rect">
            <a:avLst/>
          </a:prstGeom>
          <a:blipFill rotWithShape="1">
            <a:blip r:embed="rId2"/>
            <a:stretch>
              <a:fillRect/>
            </a:stretch>
          </a:bli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4" name="Rectangles 3"/>
          <p:cNvSpPr/>
          <p:nvPr/>
        </p:nvSpPr>
        <p:spPr>
          <a:xfrm>
            <a:off x="3315970" y="1095375"/>
            <a:ext cx="5732145" cy="182499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3722370" y="5007610"/>
            <a:ext cx="5732145" cy="961390"/>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Module Used </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pic>
        <p:nvPicPr>
          <p:cNvPr id="8195" name="Picture 7"/>
          <p:cNvPicPr>
            <a:picLocks noChangeAspect="1"/>
          </p:cNvPicPr>
          <p:nvPr/>
        </p:nvPicPr>
        <p:blipFill>
          <a:blip r:embed="rId1"/>
          <a:stretch>
            <a:fillRect/>
          </a:stretch>
        </p:blipFill>
        <p:spPr>
          <a:xfrm>
            <a:off x="-3175" y="5568950"/>
            <a:ext cx="12192000" cy="1289050"/>
          </a:xfrm>
          <a:prstGeom prst="rect">
            <a:avLst/>
          </a:prstGeom>
          <a:noFill/>
          <a:ln w="9525">
            <a:noFill/>
          </a:ln>
        </p:spPr>
      </p:pic>
      <p:sp>
        <p:nvSpPr>
          <p:cNvPr id="7" name="TextBox 6"/>
          <p:cNvSpPr txBox="1"/>
          <p:nvPr/>
        </p:nvSpPr>
        <p:spPr>
          <a:xfrm>
            <a:off x="298450" y="963930"/>
            <a:ext cx="11299825" cy="1383665"/>
          </a:xfrm>
          <a:prstGeom prst="rect">
            <a:avLst/>
          </a:prstGeom>
          <a:noFill/>
        </p:spPr>
        <p:txBody>
          <a:bodyPr>
            <a:noAutofit/>
          </a:bodyPr>
          <a:lstStyle/>
          <a:p>
            <a:pPr marL="285750" marR="0" indent="-285750" defTabSz="914400">
              <a:lnSpc>
                <a:spcPct val="150000"/>
              </a:lnSpc>
              <a:buClrTx/>
              <a:buSzTx/>
              <a:buFont typeface="Wingdings" panose="05000000000000000000" pitchFamily="2" charset="2"/>
              <a:buChar char="v"/>
              <a:defRPr/>
            </a:pPr>
            <a:r>
              <a:rPr kumimoji="0" lang="en-US" b="1" kern="1200" cap="none" spc="0" normalizeH="0" baseline="0" noProof="0" dirty="0">
                <a:solidFill>
                  <a:srgbClr val="444444"/>
                </a:solidFill>
                <a:latin typeface="+mn-lt"/>
                <a:ea typeface="+mn-ea"/>
                <a:cs typeface="Arial" panose="020B0604020202020204" pitchFamily="34" charset="0"/>
              </a:rPr>
              <a:t>tkinter</a:t>
            </a:r>
            <a:r>
              <a:rPr kumimoji="0" lang="en-US" kern="1200" cap="none" spc="0" normalizeH="0" baseline="0" noProof="0" dirty="0">
                <a:solidFill>
                  <a:srgbClr val="444444"/>
                </a:solidFill>
                <a:latin typeface="+mn-lt"/>
                <a:ea typeface="+mn-ea"/>
                <a:cs typeface="Arial" panose="020B0604020202020204" pitchFamily="34" charset="0"/>
              </a:rPr>
              <a:t>:  is a standard Python library for creating graphical user interfaces (GUIs)</a:t>
            </a:r>
            <a:endParaRPr kumimoji="0" lang="en-US" kern="1200" cap="none" spc="0" normalizeH="0" baseline="0" noProof="0" dirty="0">
              <a:solidFill>
                <a:srgbClr val="444444"/>
              </a:solidFill>
              <a:latin typeface="+mn-lt"/>
              <a:ea typeface="+mn-ea"/>
              <a:cs typeface="Arial" panose="020B0604020202020204" pitchFamily="34" charset="0"/>
            </a:endParaRPr>
          </a:p>
          <a:p>
            <a:pPr marL="285750" marR="0" indent="-285750" defTabSz="914400">
              <a:lnSpc>
                <a:spcPct val="240000"/>
              </a:lnSpc>
              <a:buClrTx/>
              <a:buSzTx/>
              <a:buFont typeface="Wingdings" panose="05000000000000000000" pitchFamily="2" charset="2"/>
              <a:buChar char="v"/>
              <a:defRPr/>
            </a:pPr>
            <a:r>
              <a:rPr kumimoji="0" lang="en-US" b="1" kern="1200" cap="none" spc="0" normalizeH="0" baseline="0" noProof="0" dirty="0">
                <a:solidFill>
                  <a:srgbClr val="273239"/>
                </a:solidFill>
                <a:latin typeface="+mn-lt"/>
                <a:ea typeface="+mn-ea"/>
                <a:cs typeface="Arial" panose="020B0604020202020204" pitchFamily="34" charset="0"/>
              </a:rPr>
              <a:t>PIL</a:t>
            </a:r>
            <a:r>
              <a:rPr kumimoji="0" lang="en-US" kern="1200" cap="none" spc="0" normalizeH="0" baseline="0" noProof="0" dirty="0">
                <a:solidFill>
                  <a:srgbClr val="273239"/>
                </a:solidFill>
                <a:latin typeface="+mn-lt"/>
                <a:ea typeface="+mn-ea"/>
                <a:cs typeface="Arial" panose="020B0604020202020204" pitchFamily="34" charset="0"/>
              </a:rPr>
              <a:t>:- . It provides a wide range of image processing and manipulation capabilities. </a:t>
            </a:r>
            <a:endParaRPr kumimoji="0" lang="en-US" kern="1200" cap="none" spc="0" normalizeH="0" baseline="0" noProof="0" dirty="0">
              <a:solidFill>
                <a:srgbClr val="273239"/>
              </a:solidFill>
              <a:latin typeface="+mn-lt"/>
              <a:ea typeface="+mn-ea"/>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7"/>
          <p:cNvSpPr/>
          <p:nvPr/>
        </p:nvSpPr>
        <p:spPr>
          <a:xfrm>
            <a:off x="0" y="0"/>
            <a:ext cx="12192000" cy="4572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en-IN" altLang="en-US" sz="1800" dirty="0">
              <a:ea typeface="Arial" panose="020B0604020202020204" pitchFamily="34" charset="0"/>
            </a:endParaRPr>
          </a:p>
        </p:txBody>
      </p:sp>
      <p:sp>
        <p:nvSpPr>
          <p:cNvPr id="11267" name="TextBox 7"/>
          <p:cNvSpPr txBox="1">
            <a:spLocks noChangeArrowheads="1"/>
          </p:cNvSpPr>
          <p:nvPr/>
        </p:nvSpPr>
        <p:spPr bwMode="auto">
          <a:xfrm>
            <a:off x="768350" y="946150"/>
            <a:ext cx="10655300" cy="3051810"/>
          </a:xfrm>
          <a:prstGeom prst="rect">
            <a:avLst/>
          </a:prstGeom>
          <a:noFill/>
          <a:ln>
            <a:noFill/>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en-US" sz="1600" b="0" i="0" u="sng"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Hardware Requirements</a:t>
            </a:r>
            <a:endParaRPr kumimoji="0" lang="en-US" sz="1600" b="0" i="0" u="sng"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defRPr/>
            </a:pPr>
            <a:r>
              <a:rPr kumimoji="0" lang="en-IN" sz="1600" b="0"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Ram  </a:t>
            </a:r>
            <a:r>
              <a:rPr kumimoji="0" lang="en-US" altLang="en-IN" sz="1600" b="0"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4</a:t>
            </a:r>
            <a:r>
              <a:rPr kumimoji="0" lang="en-IN" sz="1600" b="0"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rPr>
              <a:t>GB</a:t>
            </a:r>
            <a:endParaRPr kumimoji="0" lang="en-IN" sz="1600" b="0"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defRPr/>
            </a:pP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Processor 2 core</a:t>
            </a: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sz="1600" b="0" i="0" u="sng"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Software requirements </a:t>
            </a:r>
            <a:endParaRPr kumimoji="0" lang="en-US" sz="1600" b="0" i="0" u="sng"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defRPr/>
            </a:pP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Python(above 3.5)</a:t>
            </a: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defRPr/>
            </a:pPr>
            <a:r>
              <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Code Eidditor: Visual Studio </a:t>
            </a:r>
            <a:r>
              <a:rPr kumimoji="0" lang="en-US" sz="16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Code</a:t>
            </a:r>
            <a:endParaRPr kumimoji="0" lang="en-US" sz="16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defRPr/>
            </a:pPr>
            <a:r>
              <a:rPr lang="en-IN" sz="1600" noProof="0" dirty="0">
                <a:ln>
                  <a:noFill/>
                </a:ln>
                <a:effectLst/>
                <a:uLnTx/>
                <a:uFillTx/>
                <a:latin typeface="Times New Roman" panose="02020603050405020304" pitchFamily="18" charset="0"/>
                <a:ea typeface="Calibri" panose="020F0502020204030204" pitchFamily="34" charset="0"/>
                <a:cs typeface="Times New Roman" panose="02020603050405020304" pitchFamily="18" charset="0"/>
                <a:sym typeface="+mn-ea"/>
              </a:rPr>
              <a:t>Operating System </a:t>
            </a:r>
            <a:r>
              <a:rPr lang="en-US" altLang="en-IN" sz="1600" noProof="0" dirty="0">
                <a:ln>
                  <a:noFill/>
                </a:ln>
                <a:effectLst/>
                <a:uLnTx/>
                <a:uFillTx/>
                <a:latin typeface="Times New Roman" panose="02020603050405020304" pitchFamily="18" charset="0"/>
                <a:ea typeface="Calibri" panose="020F0502020204030204" pitchFamily="34" charset="0"/>
                <a:cs typeface="Times New Roman" panose="02020603050405020304" pitchFamily="18" charset="0"/>
                <a:sym typeface="+mn-ea"/>
              </a:rPr>
              <a:t>: windows \ linux</a:t>
            </a:r>
            <a:endParaRPr kumimoji="0" lang="en-IN" sz="1600" b="0"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None/>
              <a:defRPr/>
            </a:pPr>
            <a:r>
              <a:rPr kumimoji="0" lang="en-US" sz="1600" b="0" i="0" u="none" strike="noStrike" kern="1200" cap="none" spc="0" normalizeH="0" baseline="0" noProof="0" dirty="0" err="1">
                <a:ln>
                  <a:noFill/>
                </a:ln>
                <a:solidFill>
                  <a:srgbClr val="000000"/>
                </a:solidFill>
                <a:effectLst/>
                <a:uLnTx/>
                <a:uFillTx/>
                <a:latin typeface="Times New Roman" panose="02020603050405020304" pitchFamily="18" charset="0"/>
                <a:ea typeface="+mn-ea"/>
                <a:cs typeface="Times New Roman" panose="02020603050405020304" pitchFamily="18" charset="0"/>
              </a:rPr>
              <a:t> </a:t>
            </a:r>
            <a:endParaRPr kumimoji="0" 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None/>
              <a:defRPr/>
            </a:pPr>
            <a:endParaRPr kumimoji="0" lang="en-IN" sz="1600" b="0" i="0" u="none" strike="noStrike" kern="1200" cap="none" spc="0" normalizeH="0" baseline="0" noProof="0" dirty="0">
              <a:ln>
                <a:noFill/>
              </a:ln>
              <a:solidFill>
                <a:schemeClr val="tx1"/>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en-US" sz="1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pic>
        <p:nvPicPr>
          <p:cNvPr id="9220" name="Picture 7"/>
          <p:cNvPicPr>
            <a:picLocks noChangeAspect="1"/>
          </p:cNvPicPr>
          <p:nvPr/>
        </p:nvPicPr>
        <p:blipFill>
          <a:blip r:embed="rId1"/>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Software And Hardware Required</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7"/>
          <p:cNvSpPr/>
          <p:nvPr/>
        </p:nvSpPr>
        <p:spPr>
          <a:xfrm>
            <a:off x="0" y="0"/>
            <a:ext cx="12192000" cy="457200"/>
          </a:xfrm>
          <a:prstGeom prst="rect">
            <a:avLst/>
          </a:prstGeom>
          <a:noFill/>
          <a:ln w="9525">
            <a:noFill/>
          </a:ln>
        </p:spPr>
        <p:txBody>
          <a:bodyPr wrap="none" anchor="ctr" anchorCtr="0">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endParaRPr lang="en-IN" altLang="en-US" sz="1800" dirty="0">
              <a:ea typeface="Arial" panose="020B0604020202020204" pitchFamily="34" charset="0"/>
            </a:endParaRPr>
          </a:p>
        </p:txBody>
      </p:sp>
      <p:sp>
        <p:nvSpPr>
          <p:cNvPr id="10243" name="Title 1"/>
          <p:cNvSpPr txBox="1"/>
          <p:nvPr/>
        </p:nvSpPr>
        <p:spPr>
          <a:xfrm>
            <a:off x="2476500" y="4098925"/>
            <a:ext cx="7239000" cy="908050"/>
          </a:xfrm>
          <a:prstGeom prst="rect">
            <a:avLst/>
          </a:prstGeom>
          <a:noFill/>
          <a:ln w="9525">
            <a:noFill/>
          </a:ln>
        </p:spPr>
        <p:txBody>
          <a:bodyPr anchor="b"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spcBef>
                <a:spcPct val="0"/>
              </a:spcBef>
              <a:buFontTx/>
              <a:buNone/>
            </a:pPr>
            <a:endParaRPr lang="en-US" altLang="en-US" sz="3900" dirty="0">
              <a:solidFill>
                <a:srgbClr val="525252"/>
              </a:solidFill>
              <a:latin typeface="Times New Roman" panose="02020603050405020304" pitchFamily="18" charset="0"/>
              <a:ea typeface="Times New Roman" panose="02020603050405020304" pitchFamily="18" charset="0"/>
            </a:endParaRPr>
          </a:p>
        </p:txBody>
      </p:sp>
      <p:pic>
        <p:nvPicPr>
          <p:cNvPr id="10244" name="Picture 7"/>
          <p:cNvPicPr>
            <a:picLocks noChangeAspect="1"/>
          </p:cNvPicPr>
          <p:nvPr/>
        </p:nvPicPr>
        <p:blipFill>
          <a:blip r:embed="rId1"/>
          <a:stretch>
            <a:fillRect/>
          </a:stretch>
        </p:blipFill>
        <p:spPr>
          <a:xfrm>
            <a:off x="0" y="5564188"/>
            <a:ext cx="12192000" cy="1289050"/>
          </a:xfrm>
          <a:prstGeom prst="rect">
            <a:avLst/>
          </a:prstGeom>
          <a:noFill/>
          <a:ln w="9525">
            <a:noFill/>
          </a:ln>
        </p:spPr>
      </p:pic>
      <p:sp>
        <p:nvSpPr>
          <p:cNvPr id="13" name="Title 1"/>
          <p:cNvSpPr txBox="1"/>
          <p:nvPr/>
        </p:nvSpPr>
        <p:spPr bwMode="auto">
          <a:xfrm>
            <a:off x="0" y="0"/>
            <a:ext cx="12192000" cy="639763"/>
          </a:xfrm>
          <a:prstGeom prst="rect">
            <a:avLst/>
          </a:prstGeom>
          <a:solidFill>
            <a:schemeClr val="accent2"/>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rPr>
              <a:t>Conclusion</a:t>
            </a:r>
            <a:endParaRPr kumimoji="0"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10246" name="TextBox 2"/>
          <p:cNvSpPr txBox="1"/>
          <p:nvPr/>
        </p:nvSpPr>
        <p:spPr>
          <a:xfrm>
            <a:off x="659130" y="1014730"/>
            <a:ext cx="10500995" cy="2703830"/>
          </a:xfrm>
          <a:prstGeom prst="rect">
            <a:avLst/>
          </a:prstGeom>
          <a:noFill/>
          <a:ln w="9525">
            <a:noFill/>
          </a:ln>
        </p:spPr>
        <p:txBody>
          <a:bodyPr>
            <a:no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30000"/>
              </a:lnSpc>
              <a:spcBef>
                <a:spcPct val="0"/>
              </a:spcBef>
              <a:buFontTx/>
              <a:buNone/>
            </a:pPr>
            <a:r>
              <a:rPr sz="2000" dirty="0">
                <a:solidFill>
                  <a:srgbClr val="374151"/>
                </a:solidFill>
                <a:latin typeface="Times New Roman" panose="02020603050405020304" pitchFamily="18" charset="0"/>
                <a:cs typeface="Times New Roman" panose="02020603050405020304" pitchFamily="18" charset="0"/>
              </a:rPr>
              <a:t>Steganography is the technique of hiding data within an ordinary, nonsecret file or message to avoid detection; the hidden data is then extracted at its destination. Steganography use can be combined with encryption as an extra step for hiding or protecting data. The word steganography is derived from the Greek word steganos, meaning "hidden or covered," and the Greek root graph, meaning "to write."</a:t>
            </a:r>
            <a:endParaRPr sz="2000" dirty="0">
              <a:solidFill>
                <a:srgbClr val="374151"/>
              </a:solidFill>
              <a:latin typeface="Times New Roman" panose="02020603050405020304" pitchFamily="18" charset="0"/>
              <a:cs typeface="Times New Roman" panose="02020603050405020304" pitchFamily="18" charset="0"/>
            </a:endParaRPr>
          </a:p>
          <a:p>
            <a:pPr marL="0" lvl="0" indent="0">
              <a:lnSpc>
                <a:spcPct val="130000"/>
              </a:lnSpc>
              <a:spcBef>
                <a:spcPct val="0"/>
              </a:spcBef>
              <a:buFontTx/>
              <a:buNone/>
            </a:pPr>
            <a:endParaRPr sz="2000" dirty="0">
              <a:solidFill>
                <a:srgbClr val="374151"/>
              </a:solidFill>
              <a:latin typeface="Times New Roman" panose="02020603050405020304" pitchFamily="18" charset="0"/>
              <a:cs typeface="Times New Roman" panose="02020603050405020304" pitchFamily="18" charset="0"/>
            </a:endParaRPr>
          </a:p>
          <a:p>
            <a:pPr marL="0" lvl="0" indent="0">
              <a:lnSpc>
                <a:spcPct val="130000"/>
              </a:lnSpc>
              <a:spcBef>
                <a:spcPct val="0"/>
              </a:spcBef>
              <a:buFontTx/>
              <a:buNone/>
            </a:pPr>
            <a:r>
              <a:rPr sz="2000" dirty="0">
                <a:solidFill>
                  <a:srgbClr val="374151"/>
                </a:solidFill>
                <a:latin typeface="Times New Roman" panose="02020603050405020304" pitchFamily="18" charset="0"/>
                <a:cs typeface="Times New Roman" panose="02020603050405020304" pitchFamily="18" charset="0"/>
              </a:rPr>
              <a:t>The practice of adding a watermark -- a trademark or other identifying data hidden in multimedia or other content files -- is a common use of steganography. Online publishers often use watermarking to identify the source of media files that are being shared without permission.</a:t>
            </a:r>
            <a:endParaRPr sz="2000" dirty="0">
              <a:solidFill>
                <a:srgbClr val="374151"/>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3440</Words>
  <Application>WPS Presentation</Application>
  <PresentationFormat>Widescreen</PresentationFormat>
  <Paragraphs>93</Paragraphs>
  <Slides>12</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12</vt:i4>
      </vt:variant>
    </vt:vector>
  </HeadingPairs>
  <TitlesOfParts>
    <vt:vector size="28" baseType="lpstr">
      <vt:lpstr>Arial</vt:lpstr>
      <vt:lpstr>SimSun</vt:lpstr>
      <vt:lpstr>Wingdings</vt:lpstr>
      <vt:lpstr>Calibri</vt:lpstr>
      <vt:lpstr>Calibri Light</vt:lpstr>
      <vt:lpstr>Times New Roman</vt:lpstr>
      <vt:lpstr>Wingdings 2</vt:lpstr>
      <vt:lpstr>Arial Black</vt:lpstr>
      <vt:lpstr>Aharoni</vt:lpstr>
      <vt:lpstr>Segoe Print</vt:lpstr>
      <vt:lpstr>Castellar</vt:lpstr>
      <vt:lpstr>Wingdings</vt:lpstr>
      <vt:lpstr>Bodoni MT</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user1</dc:creator>
  <cp:lastModifiedBy>nachi</cp:lastModifiedBy>
  <cp:revision>128</cp:revision>
  <cp:lastPrinted>2018-01-20T12:20:00Z</cp:lastPrinted>
  <dcterms:created xsi:type="dcterms:W3CDTF">2018-01-20T09:03:00Z</dcterms:created>
  <dcterms:modified xsi:type="dcterms:W3CDTF">2023-09-30T05:12:13Z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48BF3FC53CF44063B9ED5EE2FECAF699_12</vt:lpwstr>
  </property>
  <property fmtid="{D5CDD505-2E9C-101B-9397-08002B2CF9AE}" pid="3" name="KSOProductBuildVer">
    <vt:lpwstr>1033-12.2.0.13215</vt:lpwstr>
  </property>
</Properties>
</file>