
<file path=[Content_Types].xml><?xml version="1.0" encoding="utf-8"?>
<Types xmlns="http://schemas.openxmlformats.org/package/2006/content-types">
  <Default Extension="bin" ContentType="image/unknown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3" r:id="rId17"/>
    <p:sldId id="267" r:id="rId18"/>
    <p:sldId id="268" r:id="rId19"/>
    <p:sldId id="26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0ED8CB2-9B04-4413-A55B-9AC61BC09E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89" autoAdjust="0"/>
    <p:restoredTop sz="92941" autoAdjust="0"/>
  </p:normalViewPr>
  <p:slideViewPr>
    <p:cSldViewPr snapToGrid="0">
      <p:cViewPr>
        <p:scale>
          <a:sx n="66" d="100"/>
          <a:sy n="66" d="100"/>
        </p:scale>
        <p:origin x="216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0523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785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087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318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099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396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24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63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bin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9706"/>
          <a:stretch/>
        </p:blipFill>
        <p:spPr>
          <a:xfrm>
            <a:off x="10571162" y="206375"/>
            <a:ext cx="1382712" cy="11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 descr="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8125" y="212725"/>
            <a:ext cx="931862" cy="87788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14312" y="60325"/>
            <a:ext cx="11715900" cy="13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G.H. RAISONI COLLEGE OF ENGINEERING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MANAGEMENT, WAGHOLI, PUNE.</a:t>
            </a:r>
            <a:endParaRPr sz="14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AI &amp; AIML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0500" y="206375"/>
            <a:ext cx="1104900" cy="9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740310" y="1784336"/>
            <a:ext cx="84704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US" sz="4000" b="1" i="1" u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&lt; </a:t>
            </a:r>
            <a:r>
              <a:rPr lang="en-US" sz="4000" b="1" i="1" dirty="0" err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CurraCon</a:t>
            </a:r>
            <a:r>
              <a:rPr lang="en-US" sz="4000" b="1" i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.</a:t>
            </a:r>
            <a:r>
              <a:rPr lang="en-US" sz="4000" b="1" i="1" u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&gt; </a:t>
            </a:r>
            <a:endParaRPr sz="4000" dirty="0"/>
          </a:p>
        </p:txBody>
      </p:sp>
      <p:sp>
        <p:nvSpPr>
          <p:cNvPr id="91" name="Google Shape;91;p13"/>
          <p:cNvSpPr txBox="1"/>
          <p:nvPr/>
        </p:nvSpPr>
        <p:spPr>
          <a:xfrm>
            <a:off x="481012" y="2609850"/>
            <a:ext cx="11472900" cy="28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3050" marR="0" lvl="0" indent="-273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</a:t>
            </a:r>
            <a:r>
              <a:rPr lang="en-US" sz="1800" b="1" i="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</a:t>
            </a:r>
            <a:r>
              <a:rPr lang="en-US" sz="1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dirty="0"/>
          </a:p>
          <a:p>
            <a:pPr marL="273050" marR="0" lvl="0" indent="-2730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 </a:t>
            </a:r>
            <a:r>
              <a:rPr lang="en-US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Nutan Raut</a:t>
            </a:r>
            <a:r>
              <a:rPr lang="en-US" sz="18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		</a:t>
            </a:r>
            <a:endParaRPr dirty="0"/>
          </a:p>
          <a:p>
            <a:pPr marL="273050" marR="0" lvl="0" indent="-2730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marR="0" lvl="0" indent="-2730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</a:t>
            </a:r>
            <a:r>
              <a:rPr lang="en-US" sz="1800" b="1" i="0" u="sng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Projectees</a:t>
            </a:r>
            <a:endParaRPr dirty="0"/>
          </a:p>
          <a:p>
            <a:pPr marL="273050" marR="0" lvl="0" indent="-2730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marR="0" lvl="0" indent="-2730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&lt;</a:t>
            </a:r>
            <a:r>
              <a:rPr lang="en-US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Lakshya </a:t>
            </a:r>
            <a:r>
              <a:rPr lang="en-US" sz="1800" b="1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Makode</a:t>
            </a:r>
            <a:r>
              <a:rPr lang="en-US" sz="18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                                                         &lt;</a:t>
            </a:r>
            <a:r>
              <a:rPr lang="en-US" sz="1800" b="1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Tejas</a:t>
            </a:r>
            <a:r>
              <a:rPr lang="en-US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Mundhe</a:t>
            </a:r>
            <a:r>
              <a:rPr lang="en-US" sz="18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dirty="0"/>
          </a:p>
          <a:p>
            <a:pPr marL="273050" marR="0" lvl="0" indent="-2730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&lt;</a:t>
            </a:r>
            <a:r>
              <a:rPr lang="en-US" sz="1800" b="1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Shrivardhan</a:t>
            </a:r>
            <a:r>
              <a:rPr lang="en-US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Malge</a:t>
            </a:r>
            <a:r>
              <a:rPr lang="en-US" sz="18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                                                        &lt;</a:t>
            </a:r>
            <a:r>
              <a:rPr lang="en-US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Sidharth Newade</a:t>
            </a:r>
            <a:r>
              <a:rPr lang="en-US" sz="18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dirty="0"/>
          </a:p>
          <a:p>
            <a:pPr marL="273050" marR="0" lvl="0" indent="-27305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 i="1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marR="0" lvl="0" indent="-2730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0" y="822325"/>
          <a:ext cx="12192000" cy="4559275"/>
        </p:xfrm>
        <a:graphic>
          <a:graphicData uri="http://schemas.openxmlformats.org/drawingml/2006/table">
            <a:tbl>
              <a:tblPr>
                <a:noFill/>
                <a:tableStyleId>{30ED8CB2-9B04-4413-A55B-9AC61BC09E3A}</a:tableStyleId>
              </a:tblPr>
              <a:tblGrid>
                <a:gridCol w="11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No.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Title and its Author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Details of Publication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Findings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139393" y="639900"/>
            <a:ext cx="71595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 of various stages of project : </a:t>
            </a:r>
            <a:endParaRPr sz="2800" b="1" dirty="0"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1F0ED-5030-FB75-E437-E2F9BFC46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188" y="1294855"/>
            <a:ext cx="5561298" cy="4792512"/>
          </a:xfrm>
          <a:prstGeom prst="rect">
            <a:avLst/>
          </a:prstGeom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476500" y="4098925"/>
            <a:ext cx="7239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14542" y="639900"/>
            <a:ext cx="71595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output of the project :</a:t>
            </a:r>
            <a:endParaRPr sz="2800" b="1" dirty="0"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Result</a:t>
            </a: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CDD81-F233-F4CA-00D2-0DDC6EA7BE5B}"/>
              </a:ext>
            </a:extLst>
          </p:cNvPr>
          <p:cNvSpPr txBox="1"/>
          <p:nvPr/>
        </p:nvSpPr>
        <p:spPr>
          <a:xfrm>
            <a:off x="3292090" y="3255961"/>
            <a:ext cx="86529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: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Login Page Purpose: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login page is where users enter their credentials to access the app securely.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Control for Authorized Users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ensures that only approved individuals can use the app, protecting user data and features.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474543-FE03-7301-A6D1-7AE6018DCF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66" b="5316"/>
          <a:stretch/>
        </p:blipFill>
        <p:spPr>
          <a:xfrm>
            <a:off x="278305" y="1260805"/>
            <a:ext cx="2657930" cy="4677008"/>
          </a:xfrm>
          <a:prstGeom prst="rect">
            <a:avLst/>
          </a:prstGeom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5C7CFCF7-0932-5F8A-A7F8-CD259E6B5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5279" y="44201"/>
            <a:ext cx="65" cy="276999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F8868-A49A-31F2-62D4-3D4F069657C6}"/>
              </a:ext>
            </a:extLst>
          </p:cNvPr>
          <p:cNvSpPr txBox="1"/>
          <p:nvPr/>
        </p:nvSpPr>
        <p:spPr>
          <a:xfrm>
            <a:off x="3260713" y="1163080"/>
            <a:ext cx="87157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start with the beginning.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opening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CurraCon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mobile application, the user will land on  a simple login page. So as to enter the app and to authenticate the identity of the end user, he/she need to enter the details required.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476500" y="4098925"/>
            <a:ext cx="7239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Result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C2E55-79F0-37D6-5367-91B0CF4FD0E4}"/>
              </a:ext>
            </a:extLst>
          </p:cNvPr>
          <p:cNvSpPr txBox="1"/>
          <p:nvPr/>
        </p:nvSpPr>
        <p:spPr>
          <a:xfrm>
            <a:off x="3171463" y="920460"/>
            <a:ext cx="8838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have entered the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CurraCon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application, you will see some quotes, a carousel that will be keeping you informed about the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CurraCon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application’s interface features.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0B1887-9EF1-B75F-AF11-EE13622693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57" b="2110"/>
          <a:stretch/>
        </p:blipFill>
        <p:spPr>
          <a:xfrm>
            <a:off x="409680" y="847706"/>
            <a:ext cx="2414301" cy="5361006"/>
          </a:xfrm>
          <a:prstGeom prst="rect">
            <a:avLst/>
          </a:prstGeom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C15053-6E16-9010-82C2-02E49D62E6B2}"/>
              </a:ext>
            </a:extLst>
          </p:cNvPr>
          <p:cNvSpPr txBox="1"/>
          <p:nvPr/>
        </p:nvSpPr>
        <p:spPr>
          <a:xfrm>
            <a:off x="3171463" y="2662424"/>
            <a:ext cx="89009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also see some real-time converted values from one currency into another.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the user to check the most commonly used currencies and their values into another famous currencies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in the bottom most you can see an option named as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‘CONVERT NOW’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will give you an opportunity to convert any value from various different currencies of the world into one another.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41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476500" y="4098925"/>
            <a:ext cx="7239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Result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367F5-CA02-D20B-01A6-B71EF9E776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67" r="1918" b="4767"/>
          <a:stretch/>
        </p:blipFill>
        <p:spPr>
          <a:xfrm>
            <a:off x="268129" y="956780"/>
            <a:ext cx="2428531" cy="5056546"/>
          </a:xfrm>
          <a:prstGeom prst="rect">
            <a:avLst/>
          </a:prstGeom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30A0F-1831-607F-07C6-F5880F4E23D9}"/>
              </a:ext>
            </a:extLst>
          </p:cNvPr>
          <p:cNvSpPr txBox="1"/>
          <p:nvPr/>
        </p:nvSpPr>
        <p:spPr>
          <a:xfrm>
            <a:off x="2849180" y="956780"/>
            <a:ext cx="86578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tap on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‘CONVERT NOW’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 on the MAIN PAGE, you will end up landing onto next page where you can change any desired value from one currency into another.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A4C6F-6201-C999-BF9E-2BF0EF760FAF}"/>
              </a:ext>
            </a:extLst>
          </p:cNvPr>
          <p:cNvSpPr txBox="1"/>
          <p:nvPr/>
        </p:nvSpPr>
        <p:spPr>
          <a:xfrm>
            <a:off x="2849180" y="2041819"/>
            <a:ext cx="91902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include the following simple steps –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 on the box below the ‘Convert From’ line and simply select the currency from which you want to change the value.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it’s EUR(Europe’s currency)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2 -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tap on the box below ‘Convert to’ line and select the currency into the which you desire the value you entered to be changed.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it’s INR(India’s currency)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3 - 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value you want to change.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it’s 100.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4 -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 on the ‘CONVERT’ option.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5 -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Voila ! You have acquired with your desired converted value.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EURO have an approximate value of 8700 RUPEES.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1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476500" y="4098925"/>
            <a:ext cx="7239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Result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5614B-BD1C-1281-B878-60FDBE8BD1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67" r="1918" b="4767"/>
          <a:stretch/>
        </p:blipFill>
        <p:spPr>
          <a:xfrm>
            <a:off x="2197793" y="975633"/>
            <a:ext cx="2428531" cy="5056546"/>
          </a:xfrm>
          <a:prstGeom prst="rect">
            <a:avLst/>
          </a:prstGeom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22A86B-632C-AB98-BEEC-12360BBF82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57" b="2110"/>
          <a:stretch/>
        </p:blipFill>
        <p:spPr>
          <a:xfrm>
            <a:off x="6485817" y="858096"/>
            <a:ext cx="2466662" cy="5477275"/>
          </a:xfrm>
          <a:prstGeom prst="rect">
            <a:avLst/>
          </a:prstGeom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9B638A22-EE3E-91FD-9AC6-200C688DDC5C}"/>
              </a:ext>
            </a:extLst>
          </p:cNvPr>
          <p:cNvSpPr/>
          <p:nvPr/>
        </p:nvSpPr>
        <p:spPr>
          <a:xfrm>
            <a:off x="8505979" y="735885"/>
            <a:ext cx="533493" cy="55434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9CEEB1-E62D-DE49-BDB9-7B5B066CEB26}"/>
              </a:ext>
            </a:extLst>
          </p:cNvPr>
          <p:cNvCxnSpPr>
            <a:cxnSpLocks/>
          </p:cNvCxnSpPr>
          <p:nvPr/>
        </p:nvCxnSpPr>
        <p:spPr>
          <a:xfrm>
            <a:off x="4765040" y="3408200"/>
            <a:ext cx="16154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89318E-7201-3B1A-5A78-7F0ED58EC0C9}"/>
              </a:ext>
            </a:extLst>
          </p:cNvPr>
          <p:cNvSpPr txBox="1"/>
          <p:nvPr/>
        </p:nvSpPr>
        <p:spPr>
          <a:xfrm>
            <a:off x="9537076" y="2494011"/>
            <a:ext cx="2176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0D3BFE-10FA-1D84-2794-D00F4F7CC29B}"/>
              </a:ext>
            </a:extLst>
          </p:cNvPr>
          <p:cNvSpPr/>
          <p:nvPr/>
        </p:nvSpPr>
        <p:spPr>
          <a:xfrm>
            <a:off x="9537076" y="2514912"/>
            <a:ext cx="2089523" cy="9081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5B26EF3-1BAF-D097-B1F8-F99DFEBACE4E}"/>
              </a:ext>
            </a:extLst>
          </p:cNvPr>
          <p:cNvSpPr/>
          <p:nvPr/>
        </p:nvSpPr>
        <p:spPr>
          <a:xfrm rot="10800000">
            <a:off x="2134761" y="858097"/>
            <a:ext cx="533493" cy="5543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E395D27-6AFA-D831-92BB-A31682715F95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9039472" y="1013058"/>
            <a:ext cx="15553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08C26D-3ECC-DF94-5FF3-F16A92F63525}"/>
              </a:ext>
            </a:extLst>
          </p:cNvPr>
          <p:cNvCxnSpPr>
            <a:cxnSpLocks/>
          </p:cNvCxnSpPr>
          <p:nvPr/>
        </p:nvCxnSpPr>
        <p:spPr>
          <a:xfrm>
            <a:off x="10600944" y="1013058"/>
            <a:ext cx="0" cy="146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02CD9B-C85D-84BA-D891-1A5613416DCB}"/>
              </a:ext>
            </a:extLst>
          </p:cNvPr>
          <p:cNvCxnSpPr>
            <a:cxnSpLocks/>
          </p:cNvCxnSpPr>
          <p:nvPr/>
        </p:nvCxnSpPr>
        <p:spPr>
          <a:xfrm>
            <a:off x="1261641" y="1142309"/>
            <a:ext cx="8731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BD7437-E1F5-C873-CDD6-9255EDC03201}"/>
              </a:ext>
            </a:extLst>
          </p:cNvPr>
          <p:cNvCxnSpPr>
            <a:cxnSpLocks/>
          </p:cNvCxnSpPr>
          <p:nvPr/>
        </p:nvCxnSpPr>
        <p:spPr>
          <a:xfrm>
            <a:off x="1261641" y="1142309"/>
            <a:ext cx="0" cy="1468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1A22244-5693-464F-3694-7B6CFD845493}"/>
              </a:ext>
            </a:extLst>
          </p:cNvPr>
          <p:cNvSpPr txBox="1"/>
          <p:nvPr/>
        </p:nvSpPr>
        <p:spPr>
          <a:xfrm>
            <a:off x="307430" y="2610323"/>
            <a:ext cx="1781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BUTTON TO LAND ON MAIN PAGE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1D59C3-CAFE-8350-85A6-236B4A69C9EA}"/>
              </a:ext>
            </a:extLst>
          </p:cNvPr>
          <p:cNvSpPr/>
          <p:nvPr/>
        </p:nvSpPr>
        <p:spPr>
          <a:xfrm>
            <a:off x="307430" y="2629158"/>
            <a:ext cx="1751647" cy="128576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2B6E7A-BA5E-B9B7-53F0-E67334202DCD}"/>
              </a:ext>
            </a:extLst>
          </p:cNvPr>
          <p:cNvCxnSpPr>
            <a:cxnSpLocks/>
          </p:cNvCxnSpPr>
          <p:nvPr/>
        </p:nvCxnSpPr>
        <p:spPr>
          <a:xfrm>
            <a:off x="4876799" y="3282202"/>
            <a:ext cx="12192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2D725C-332D-414A-2C27-12509D188246}"/>
              </a:ext>
            </a:extLst>
          </p:cNvPr>
          <p:cNvCxnSpPr>
            <a:cxnSpLocks/>
          </p:cNvCxnSpPr>
          <p:nvPr/>
        </p:nvCxnSpPr>
        <p:spPr>
          <a:xfrm>
            <a:off x="4876799" y="3520500"/>
            <a:ext cx="12192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04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Result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D4626-5616-082E-1F62-62E9BED63DC8}"/>
              </a:ext>
            </a:extLst>
          </p:cNvPr>
          <p:cNvSpPr txBox="1"/>
          <p:nvPr/>
        </p:nvSpPr>
        <p:spPr>
          <a:xfrm>
            <a:off x="343380" y="857636"/>
            <a:ext cx="1130075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conversion is a must task for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travellers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travel international trips very frequently.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them while shopping in different countries and easily convert the price of any product into their desired currency.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booking hotel rooms at the location they travel, user can easily convert given price into his/her required amount.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known about the real time value of currencies which are in high demand becomes more simple with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CurraCon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any given value of any currency through one step process.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5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2293937" y="2054225"/>
            <a:ext cx="7239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21"/>
          <p:cNvGraphicFramePr/>
          <p:nvPr/>
        </p:nvGraphicFramePr>
        <p:xfrm>
          <a:off x="817562" y="923925"/>
          <a:ext cx="10252050" cy="4640225"/>
        </p:xfrm>
        <a:graphic>
          <a:graphicData uri="http://schemas.openxmlformats.org/drawingml/2006/table">
            <a:tbl>
              <a:tblPr>
                <a:noFill/>
                <a:tableStyleId>{30ED8CB2-9B04-4413-A55B-9AC61BC09E3A}</a:tableStyleId>
              </a:tblPr>
              <a:tblGrid>
                <a:gridCol w="44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Months  Activities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August’23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Sept’23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Oct’23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Nov’23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Literature Reviews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 Analysis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Designing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Experimental Analysis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Module wise Implementation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and Debugging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Preparation of Project Report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– Plan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469458" y="1092807"/>
            <a:ext cx="1073483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papers/books/websites, </a:t>
            </a:r>
            <a:r>
              <a:rPr lang="en-US" sz="32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r>
              <a:rPr lang="en-US" sz="3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 for project :</a:t>
            </a:r>
            <a:endParaRPr sz="3200" b="1" dirty="0"/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EE563-A26B-788B-1D05-E552CAE02B84}"/>
              </a:ext>
            </a:extLst>
          </p:cNvPr>
          <p:cNvSpPr txBox="1"/>
          <p:nvPr/>
        </p:nvSpPr>
        <p:spPr>
          <a:xfrm>
            <a:off x="469458" y="2068895"/>
            <a:ext cx="9803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-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https://app.exchangerate-api.com/dashboard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AD9BA-85D7-E8A2-C611-C693A6CD09E5}"/>
              </a:ext>
            </a:extLst>
          </p:cNvPr>
          <p:cNvSpPr txBox="1"/>
          <p:nvPr/>
        </p:nvSpPr>
        <p:spPr>
          <a:xfrm>
            <a:off x="469458" y="3834999"/>
            <a:ext cx="7806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–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https://v6.exchangerate-api.com/v6/59ceb98f3e2951c4c3976117/latest/USD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39933-7880-FB8A-4CF4-E4BCDC579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768" y="2032575"/>
            <a:ext cx="3137043" cy="31370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2251075" y="1069975"/>
            <a:ext cx="7239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1444158" y="1524025"/>
            <a:ext cx="8207400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500"/>
              <a:buFont typeface="Bodoni"/>
              <a:buNone/>
            </a:pPr>
            <a:r>
              <a:rPr lang="en-US" sz="11500" b="1" u="none" dirty="0">
                <a:solidFill>
                  <a:srgbClr val="262626"/>
                </a:solidFill>
                <a:latin typeface="Times New Roman" panose="02020603050405020304" pitchFamily="18" charset="0"/>
                <a:ea typeface="Bodoni"/>
                <a:cs typeface="Times New Roman" panose="02020603050405020304" pitchFamily="18" charset="0"/>
                <a:sym typeface="Bodoni"/>
              </a:rPr>
              <a:t>Thank </a:t>
            </a:r>
            <a:endParaRPr lang="en-US" sz="11500" b="1" dirty="0">
              <a:solidFill>
                <a:srgbClr val="262626"/>
              </a:solidFill>
              <a:latin typeface="Times New Roman" panose="02020603050405020304" pitchFamily="18" charset="0"/>
              <a:ea typeface="Bodoni"/>
              <a:cs typeface="Times New Roman" panose="02020603050405020304" pitchFamily="18" charset="0"/>
              <a:sym typeface="Bodon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500"/>
              <a:buFont typeface="Bodoni"/>
              <a:buNone/>
            </a:pPr>
            <a:r>
              <a:rPr lang="en-US" sz="11500" b="1" u="none" dirty="0">
                <a:solidFill>
                  <a:srgbClr val="262626"/>
                </a:solidFill>
                <a:latin typeface="Times New Roman" panose="02020603050405020304" pitchFamily="18" charset="0"/>
                <a:ea typeface="Bodoni"/>
                <a:cs typeface="Times New Roman" panose="02020603050405020304" pitchFamily="18" charset="0"/>
                <a:sym typeface="Bodoni"/>
              </a:rPr>
              <a:t>         you 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28625" y="5343525"/>
            <a:ext cx="104457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28625" y="1041399"/>
            <a:ext cx="11203932" cy="494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3050" marR="0" lvl="0" indent="-2730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 dirty="0"/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Justifications for Selecting the Title</a:t>
            </a:r>
            <a:endParaRPr sz="3200" dirty="0"/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200" dirty="0"/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200" dirty="0"/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sz="3200" dirty="0"/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Result</a:t>
            </a:r>
            <a:endParaRPr sz="3200" dirty="0"/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plan</a:t>
            </a:r>
            <a:endParaRPr sz="3200" dirty="0"/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200" dirty="0"/>
          </a:p>
        </p:txBody>
      </p:sp>
      <p:sp>
        <p:nvSpPr>
          <p:cNvPr id="100" name="Google Shape;100;p14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62116" y="779013"/>
            <a:ext cx="71595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800" b="1" i="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/ background about the project: </a:t>
            </a:r>
            <a:endParaRPr sz="2800" b="1" u="sng" dirty="0"/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AC4E1-BA7E-B835-A33F-B5E945295384}"/>
              </a:ext>
            </a:extLst>
          </p:cNvPr>
          <p:cNvSpPr txBox="1"/>
          <p:nvPr/>
        </p:nvSpPr>
        <p:spPr>
          <a:xfrm>
            <a:off x="4467828" y="1302194"/>
            <a:ext cx="7604198" cy="52937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today's interconnected world, the need for quick and accurate currency conversion has become an integral part of our daily lives. Whether you're a traveler exploring new destinations, a global business professional managing finances, or a curious learner interested in international markets, understanding and converting currencies is essential.</a:t>
            </a:r>
          </a:p>
          <a:p>
            <a:pPr algn="just"/>
            <a:r>
              <a:rPr lang="en-US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this in mind, we proudly present "</a:t>
            </a:r>
            <a:r>
              <a:rPr lang="en-US" sz="2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CurraCon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." – a cutting-edge mobile application designed to simplify and streamline currency conversion for users of all backgrounds.</a:t>
            </a:r>
          </a:p>
          <a:p>
            <a:pPr algn="just"/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3AA2B-7565-7052-4DFF-E671A4839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91" t="21196" r="29929" b="4947"/>
          <a:stretch/>
        </p:blipFill>
        <p:spPr>
          <a:xfrm>
            <a:off x="557102" y="1415602"/>
            <a:ext cx="3619384" cy="4793110"/>
          </a:xfrm>
          <a:prstGeom prst="rect">
            <a:avLst/>
          </a:prstGeom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62116" y="779013"/>
            <a:ext cx="71595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800" b="1" i="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/ background about the project: </a:t>
            </a:r>
            <a:endParaRPr sz="2800" b="1" u="sng" dirty="0"/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AC4E1-BA7E-B835-A33F-B5E945295384}"/>
              </a:ext>
            </a:extLst>
          </p:cNvPr>
          <p:cNvSpPr txBox="1"/>
          <p:nvPr/>
        </p:nvSpPr>
        <p:spPr>
          <a:xfrm>
            <a:off x="118677" y="1302193"/>
            <a:ext cx="72439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CurraCon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is the result of our dedication and innovation as a college project. We recognized the growing demand for a user-friendly, reliable, and efficient currency conversion tool that caters to the unique needs of individuals and businesses alike.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is designed to bridge the gap between diverse currencies and facilitate seamless transactions and financial decisions in an ever-expanding global economy.</a:t>
            </a:r>
          </a:p>
          <a:p>
            <a:pPr algn="just"/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006BE-C307-2832-BC02-3B825361E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88" y="1632384"/>
            <a:ext cx="3839876" cy="3457114"/>
          </a:xfrm>
          <a:prstGeom prst="rect">
            <a:avLst/>
          </a:prstGeom>
          <a:effectLst>
            <a:outerShdw blurRad="165100" dist="419100" dir="5400000" sx="78000" sy="78000" rotWithShape="0">
              <a:prstClr val="black">
                <a:alpha val="53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101600" prst="riblet"/>
            <a:extrusionClr>
              <a:schemeClr val="tx2">
                <a:lumMod val="10000"/>
              </a:schemeClr>
            </a:extrusionClr>
          </a:sp3d>
        </p:spPr>
      </p:pic>
    </p:spTree>
    <p:extLst>
      <p:ext uri="{BB962C8B-B14F-4D97-AF65-F5344CB8AC3E}">
        <p14:creationId xmlns:p14="http://schemas.microsoft.com/office/powerpoint/2010/main" val="22743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9DF7D2-FCBD-A22F-0264-AE477FFD5394}"/>
              </a:ext>
            </a:extLst>
          </p:cNvPr>
          <p:cNvSpPr/>
          <p:nvPr/>
        </p:nvSpPr>
        <p:spPr>
          <a:xfrm>
            <a:off x="-2423547" y="134900"/>
            <a:ext cx="9077733" cy="5773459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Google Shape;105;p15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2473D-B5E0-F66B-CE18-EA1320FFE9BC}"/>
              </a:ext>
            </a:extLst>
          </p:cNvPr>
          <p:cNvSpPr txBox="1"/>
          <p:nvPr/>
        </p:nvSpPr>
        <p:spPr>
          <a:xfrm>
            <a:off x="247215" y="768490"/>
            <a:ext cx="921701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40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 “</a:t>
            </a:r>
            <a:r>
              <a:rPr lang="en-US" sz="4000" b="1" i="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CurraCon</a:t>
            </a:r>
            <a:r>
              <a:rPr lang="en-US" sz="40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  <a:r>
              <a:rPr lang="en-IN" sz="4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Exchange Rates: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CurraCon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.” provides up-to-the-minute exchange rates, ensuring that users always have access to the most accurate and current conversion rates. Say goodbye to outdated information.</a:t>
            </a:r>
          </a:p>
          <a:p>
            <a:pPr algn="l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4F865-7DEE-4568-56A5-A769595CD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274" y="1260963"/>
            <a:ext cx="2244526" cy="2168037"/>
          </a:xfrm>
          <a:prstGeom prst="rect">
            <a:avLst/>
          </a:prstGeom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A5541-BAD9-13D9-E2E6-B2972960AAAA}"/>
              </a:ext>
            </a:extLst>
          </p:cNvPr>
          <p:cNvSpPr txBox="1"/>
          <p:nvPr/>
        </p:nvSpPr>
        <p:spPr>
          <a:xfrm>
            <a:off x="3903770" y="4036126"/>
            <a:ext cx="76176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2.Intuitive User Interface: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user-friendly interface is designed with simplicity in mind, making currency conversion a breeze for users of all tech-savviness levels.</a:t>
            </a:r>
          </a:p>
          <a:p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B252C7-C6F5-A523-9479-0D8C90320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32" y="3638698"/>
            <a:ext cx="2538133" cy="2398251"/>
          </a:xfrm>
          <a:prstGeom prst="rect">
            <a:avLst/>
          </a:prstGeom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59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9DF7D2-FCBD-A22F-0264-AE477FFD5394}"/>
              </a:ext>
            </a:extLst>
          </p:cNvPr>
          <p:cNvSpPr/>
          <p:nvPr/>
        </p:nvSpPr>
        <p:spPr>
          <a:xfrm>
            <a:off x="-2164853" y="151746"/>
            <a:ext cx="8879841" cy="5773459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Google Shape;105;p15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2473D-B5E0-F66B-CE18-EA1320FFE9BC}"/>
              </a:ext>
            </a:extLst>
          </p:cNvPr>
          <p:cNvSpPr txBox="1"/>
          <p:nvPr/>
        </p:nvSpPr>
        <p:spPr>
          <a:xfrm>
            <a:off x="3342640" y="886125"/>
            <a:ext cx="8503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3.Multi-Currency Conversion: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CurraCon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.” supports a vast array of currencies, allowing users to convert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currencies effortlessly. No matter where you are or what currency you need, “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CurraCon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.” has you covered.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E5833-78A2-6FC3-B2C9-3D36A582B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63" y="932795"/>
            <a:ext cx="2381111" cy="2381111"/>
          </a:xfrm>
          <a:prstGeom prst="rect">
            <a:avLst/>
          </a:prstGeom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897697-D628-3A7C-018A-C00152C087C2}"/>
              </a:ext>
            </a:extLst>
          </p:cNvPr>
          <p:cNvSpPr txBox="1"/>
          <p:nvPr/>
        </p:nvSpPr>
        <p:spPr>
          <a:xfrm>
            <a:off x="729223" y="3817443"/>
            <a:ext cx="77202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.Currency Conversion Calculator:</a:t>
            </a:r>
            <a:r>
              <a:rPr lang="en-US" sz="3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 precise calculations with our built-in calculator, allowing for easy and accurate conversions on the go.</a:t>
            </a:r>
          </a:p>
          <a:p>
            <a:endParaRPr lang="en-IN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85FA1E-7F91-A0F1-8CE8-F4DADB2E4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4813" y="3313906"/>
            <a:ext cx="2588501" cy="2588501"/>
          </a:xfrm>
          <a:prstGeom prst="rect">
            <a:avLst/>
          </a:prstGeom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223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33879" y="764948"/>
            <a:ext cx="1017820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3600" b="1" i="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of title with project</a:t>
            </a:r>
            <a:r>
              <a:rPr lang="en-US" sz="36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3600" b="1" i="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b="1" u="sng" dirty="0"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For Selecting The Title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28013-8B68-E7BE-9440-EF581FE3EDFD}"/>
              </a:ext>
            </a:extLst>
          </p:cNvPr>
          <p:cNvSpPr txBox="1"/>
          <p:nvPr/>
        </p:nvSpPr>
        <p:spPr>
          <a:xfrm>
            <a:off x="433879" y="1442670"/>
            <a:ext cx="1125655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Whether you're a traveler exploring new destinations, a global business professional managing finances, or a curious learner interested in international markets, understanding and converting currencies is essential.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the application we have introduced is based on currency conversion and it includes variety of currencies around the globe, with real-time exchange rates, it was a priority for the team to give the project a title that is relevant to it’s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the name “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CurraCon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‘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Curra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stands for ‘currency’ and the ‘Con’ stands for ‘conversion/converter’.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‘.’ in the final is used for styling out the whole title since most of its users will be young audience and enthusiastic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travellers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73626" y="798736"/>
            <a:ext cx="7159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3200" b="1" i="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 and its justification :</a:t>
            </a:r>
            <a:endParaRPr sz="3200" b="1" u="sng" dirty="0"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55C6CC-778B-F8AA-4615-CAA8D8D14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887" y="1340500"/>
            <a:ext cx="2708613" cy="2698032"/>
          </a:xfrm>
          <a:prstGeom prst="rect">
            <a:avLst/>
          </a:prstGeom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B279B-71F4-068C-150B-7CB785F4B1FC}"/>
              </a:ext>
            </a:extLst>
          </p:cNvPr>
          <p:cNvSpPr txBox="1"/>
          <p:nvPr/>
        </p:nvSpPr>
        <p:spPr>
          <a:xfrm>
            <a:off x="342088" y="1660656"/>
            <a:ext cx="84104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 :</a:t>
            </a:r>
          </a:p>
          <a:p>
            <a:pPr algn="l"/>
            <a:r>
              <a:rPr lang="en-US" sz="26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1.</a:t>
            </a:r>
            <a:r>
              <a:rPr lang="en-US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Exchange Rate Accuracy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Currency conversion is challenging due to constantly shifting exchange rates caused by economic and geopolitical factors, potentially causing financial losses.</a:t>
            </a:r>
          </a:p>
          <a:p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E3C33-5FB4-AA03-46BC-46005B57A503}"/>
              </a:ext>
            </a:extLst>
          </p:cNvPr>
          <p:cNvSpPr txBox="1"/>
          <p:nvPr/>
        </p:nvSpPr>
        <p:spPr>
          <a:xfrm>
            <a:off x="3399339" y="4430831"/>
            <a:ext cx="8267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2.Real-Time Updates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enable informed financial decisions, currency conversion systems must provide users with real-time exchange rate data, as rates change rapidly.</a:t>
            </a:r>
          </a:p>
          <a:p>
            <a:endParaRPr lang="en-IN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051D6-8019-7F39-75C1-A75F0B7DA3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144" b="9312"/>
          <a:stretch/>
        </p:blipFill>
        <p:spPr>
          <a:xfrm>
            <a:off x="398436" y="3790299"/>
            <a:ext cx="2824179" cy="25920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73626" y="798736"/>
            <a:ext cx="71595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800" b="1" i="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 and its justification :</a:t>
            </a:r>
            <a:endParaRPr sz="2800" b="1" u="sng" dirty="0"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64187"/>
            <a:ext cx="12191999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0" y="0"/>
            <a:ext cx="12192000" cy="6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B279B-71F4-068C-150B-7CB785F4B1FC}"/>
              </a:ext>
            </a:extLst>
          </p:cNvPr>
          <p:cNvSpPr txBox="1"/>
          <p:nvPr/>
        </p:nvSpPr>
        <p:spPr>
          <a:xfrm>
            <a:off x="373626" y="1419196"/>
            <a:ext cx="81478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3.User-Friendly Interface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Ensuring a user-friendly interface and transparently displaying transaction fees is crucial for simplifying currency conversion across various platforms and improving the user experience.</a:t>
            </a:r>
          </a:p>
          <a:p>
            <a:endParaRPr lang="en-IN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3EC89-A708-DFC2-2636-14383AA4BECA}"/>
              </a:ext>
            </a:extLst>
          </p:cNvPr>
          <p:cNvSpPr txBox="1"/>
          <p:nvPr/>
        </p:nvSpPr>
        <p:spPr>
          <a:xfrm>
            <a:off x="3364685" y="3725110"/>
            <a:ext cx="83368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Following Rules and Protecting Data:</a:t>
            </a:r>
            <a:r>
              <a:rPr lang="en-US" sz="2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Currency conversion systems need to obey global financial rules, keep user data safe, and handle different languages and currencies. This requires strong solutions to make sure users trust the system.</a:t>
            </a:r>
            <a:endParaRPr lang="en-IN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61FF84-D8F1-0306-053F-FBF201E79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61" y="3609357"/>
            <a:ext cx="2412996" cy="2412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32FD77-79DB-C340-61BF-C6DB59E03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822" y="726605"/>
            <a:ext cx="2839669" cy="28396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0412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1279</Words>
  <Application>Microsoft Office PowerPoint</Application>
  <PresentationFormat>Widescreen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Bodoni</vt:lpstr>
      <vt:lpstr>Calibri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Newade</dc:creator>
  <cp:lastModifiedBy>Sidharth Newade</cp:lastModifiedBy>
  <cp:revision>127</cp:revision>
  <dcterms:modified xsi:type="dcterms:W3CDTF">2023-09-29T18:14:05Z</dcterms:modified>
</cp:coreProperties>
</file>