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Times New Roman Bold" panose="02020803070505020304"/>
      <p:bold r:id="rId17"/>
    </p:embeddedFont>
    <p:embeddedFont>
      <p:font typeface="Arimo Bold" panose="020B0704020202020204"/>
      <p:bold r:id="rId18"/>
    </p:embeddedFont>
    <p:embeddedFont>
      <p:font typeface="Canva Sans Bold" panose="020B0503030501040103"/>
      <p:regular r:id="rId19"/>
      <p:bold r:id="rId20"/>
    </p:embeddedFont>
    <p:embeddedFont>
      <p:font typeface="Canva Sans" panose="020B0503030501040103"/>
      <p:regular r:id="rId21"/>
      <p:bold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61" d="100"/>
          <a:sy n="61" d="100"/>
        </p:scale>
        <p:origin x="3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56560" y="309420"/>
            <a:ext cx="2074140" cy="1766880"/>
          </a:xfrm>
          <a:custGeom>
            <a:avLst/>
            <a:gdLst/>
            <a:ahLst/>
            <a:cxnLst/>
            <a:rect l="l" t="t" r="r" b="b"/>
            <a:pathLst>
              <a:path w="2074140" h="1766880">
                <a:moveTo>
                  <a:pt x="0" y="0"/>
                </a:moveTo>
                <a:lnTo>
                  <a:pt x="2074140" y="0"/>
                </a:lnTo>
                <a:lnTo>
                  <a:pt x="2074140" y="1766880"/>
                </a:lnTo>
                <a:lnTo>
                  <a:pt x="0" y="1766880"/>
                </a:lnTo>
                <a:lnTo>
                  <a:pt x="0" y="0"/>
                </a:lnTo>
                <a:close/>
              </a:path>
            </a:pathLst>
          </a:custGeom>
          <a:blipFill>
            <a:blip r:embed="rId1"/>
            <a:stretch>
              <a:fillRect l="-10755" b="-13468"/>
            </a:stretch>
          </a:blipFill>
        </p:spPr>
        <p:txBody>
          <a:bodyPr/>
          <a:lstStyle/>
          <a:p>
            <a:endParaRPr lang="en-IN"/>
          </a:p>
        </p:txBody>
      </p:sp>
      <p:sp>
        <p:nvSpPr>
          <p:cNvPr id="3" name="Freeform 3"/>
          <p:cNvSpPr/>
          <p:nvPr/>
        </p:nvSpPr>
        <p:spPr>
          <a:xfrm>
            <a:off x="-35910" y="7203750"/>
            <a:ext cx="18288180" cy="3055612"/>
          </a:xfrm>
          <a:custGeom>
            <a:avLst/>
            <a:gdLst/>
            <a:ahLst/>
            <a:cxnLst/>
            <a:rect l="l" t="t" r="r" b="b"/>
            <a:pathLst>
              <a:path w="18288180" h="3055612">
                <a:moveTo>
                  <a:pt x="0" y="0"/>
                </a:moveTo>
                <a:lnTo>
                  <a:pt x="18288180" y="0"/>
                </a:lnTo>
                <a:lnTo>
                  <a:pt x="18288180" y="3055612"/>
                </a:lnTo>
                <a:lnTo>
                  <a:pt x="0" y="3055612"/>
                </a:lnTo>
                <a:lnTo>
                  <a:pt x="0" y="0"/>
                </a:lnTo>
                <a:close/>
              </a:path>
            </a:pathLst>
          </a:custGeom>
          <a:blipFill>
            <a:blip r:embed="rId2"/>
            <a:stretch>
              <a:fillRect t="-1421" b="-1192"/>
            </a:stretch>
          </a:blipFill>
        </p:spPr>
        <p:txBody>
          <a:bodyPr/>
          <a:lstStyle/>
          <a:p>
            <a:endParaRPr lang="en-IN"/>
          </a:p>
        </p:txBody>
      </p:sp>
      <p:sp>
        <p:nvSpPr>
          <p:cNvPr id="4" name="Freeform 4"/>
          <p:cNvSpPr/>
          <p:nvPr/>
        </p:nvSpPr>
        <p:spPr>
          <a:xfrm>
            <a:off x="356940" y="319140"/>
            <a:ext cx="1398060" cy="1316520"/>
          </a:xfrm>
          <a:custGeom>
            <a:avLst/>
            <a:gdLst/>
            <a:ahLst/>
            <a:cxnLst/>
            <a:rect l="l" t="t" r="r" b="b"/>
            <a:pathLst>
              <a:path w="1398060" h="1316520">
                <a:moveTo>
                  <a:pt x="0" y="0"/>
                </a:moveTo>
                <a:lnTo>
                  <a:pt x="1398060" y="0"/>
                </a:lnTo>
                <a:lnTo>
                  <a:pt x="1398060" y="1316520"/>
                </a:lnTo>
                <a:lnTo>
                  <a:pt x="0" y="1316520"/>
                </a:lnTo>
                <a:lnTo>
                  <a:pt x="0" y="0"/>
                </a:lnTo>
                <a:close/>
              </a:path>
            </a:pathLst>
          </a:custGeom>
          <a:blipFill>
            <a:blip r:embed="rId3"/>
            <a:stretch>
              <a:fillRect t="-15" b="-15"/>
            </a:stretch>
          </a:blipFill>
        </p:spPr>
        <p:txBody>
          <a:bodyPr/>
          <a:lstStyle/>
          <a:p>
            <a:endParaRPr lang="en-IN"/>
          </a:p>
        </p:txBody>
      </p:sp>
      <p:sp>
        <p:nvSpPr>
          <p:cNvPr id="5" name="TextBox 5"/>
          <p:cNvSpPr txBox="1"/>
          <p:nvPr/>
        </p:nvSpPr>
        <p:spPr>
          <a:xfrm>
            <a:off x="411300" y="88148"/>
            <a:ext cx="17393760" cy="1905000"/>
          </a:xfrm>
          <a:prstGeom prst="rect">
            <a:avLst/>
          </a:prstGeom>
        </p:spPr>
        <p:txBody>
          <a:bodyPr lIns="0" tIns="0" rIns="0" bIns="0" rtlCol="0" anchor="t">
            <a:spAutoFit/>
          </a:bodyPr>
          <a:lstStyle/>
          <a:p>
            <a:pPr algn="ctr">
              <a:lnSpc>
                <a:spcPts val="5040"/>
              </a:lnSpc>
            </a:pPr>
            <a:r>
              <a:rPr lang="en-US" sz="4200" spc="-1">
                <a:solidFill>
                  <a:srgbClr val="ED7D31"/>
                </a:solidFill>
                <a:latin typeface="Times New Roman Bold" panose="02020803070505020304"/>
              </a:rPr>
              <a:t>G.H. RAISONI COLLEGE OF ENGINEERING </a:t>
            </a:r>
            <a:endParaRPr lang="en-US" sz="4200" spc="-1">
              <a:solidFill>
                <a:srgbClr val="ED7D31"/>
              </a:solidFill>
              <a:latin typeface="Times New Roman Bold" panose="02020803070505020304"/>
            </a:endParaRPr>
          </a:p>
          <a:p>
            <a:pPr algn="ctr">
              <a:lnSpc>
                <a:spcPts val="5040"/>
              </a:lnSpc>
            </a:pPr>
            <a:r>
              <a:rPr lang="en-US" sz="4200" spc="-1">
                <a:solidFill>
                  <a:srgbClr val="ED7D31"/>
                </a:solidFill>
                <a:latin typeface="Times New Roman Bold" panose="02020803070505020304"/>
              </a:rPr>
              <a:t>AND MANAGEMENT, WAGHOLI, PUNE.</a:t>
            </a:r>
            <a:endParaRPr lang="en-US" sz="4200" spc="-1">
              <a:solidFill>
                <a:srgbClr val="ED7D31"/>
              </a:solidFill>
              <a:latin typeface="Times New Roman Bold" panose="02020803070505020304"/>
            </a:endParaRPr>
          </a:p>
          <a:p>
            <a:pPr algn="ctr">
              <a:lnSpc>
                <a:spcPts val="4320"/>
              </a:lnSpc>
            </a:pPr>
            <a:r>
              <a:rPr lang="en-US" sz="3600" spc="-1">
                <a:solidFill>
                  <a:srgbClr val="000000"/>
                </a:solidFill>
                <a:latin typeface="Times New Roman Bold" panose="02020803070505020304"/>
              </a:rPr>
              <a:t>Department of AI &amp; AIML</a:t>
            </a:r>
            <a:endParaRPr lang="en-US" sz="3600" spc="-1">
              <a:solidFill>
                <a:srgbClr val="000000"/>
              </a:solidFill>
              <a:latin typeface="Times New Roman Bold" panose="02020803070505020304"/>
            </a:endParaRPr>
          </a:p>
        </p:txBody>
      </p:sp>
      <p:sp>
        <p:nvSpPr>
          <p:cNvPr id="6" name="Freeform 6"/>
          <p:cNvSpPr/>
          <p:nvPr/>
        </p:nvSpPr>
        <p:spPr>
          <a:xfrm>
            <a:off x="285660" y="309420"/>
            <a:ext cx="1657260" cy="1405080"/>
          </a:xfrm>
          <a:custGeom>
            <a:avLst/>
            <a:gdLst/>
            <a:ahLst/>
            <a:cxnLst/>
            <a:rect l="l" t="t" r="r" b="b"/>
            <a:pathLst>
              <a:path w="1657260" h="1405080">
                <a:moveTo>
                  <a:pt x="0" y="0"/>
                </a:moveTo>
                <a:lnTo>
                  <a:pt x="1657260" y="0"/>
                </a:lnTo>
                <a:lnTo>
                  <a:pt x="1657260" y="1405080"/>
                </a:lnTo>
                <a:lnTo>
                  <a:pt x="0" y="1405080"/>
                </a:lnTo>
                <a:lnTo>
                  <a:pt x="0" y="0"/>
                </a:lnTo>
                <a:close/>
              </a:path>
            </a:pathLst>
          </a:custGeom>
          <a:blipFill>
            <a:blip r:embed="rId4"/>
            <a:stretch>
              <a:fillRect t="-8973" b="-8973"/>
            </a:stretch>
          </a:blipFill>
        </p:spPr>
        <p:txBody>
          <a:bodyPr/>
          <a:lstStyle/>
          <a:p>
            <a:endParaRPr lang="en-IN"/>
          </a:p>
        </p:txBody>
      </p:sp>
      <p:sp>
        <p:nvSpPr>
          <p:cNvPr id="7" name="TextBox 7"/>
          <p:cNvSpPr txBox="1"/>
          <p:nvPr/>
        </p:nvSpPr>
        <p:spPr>
          <a:xfrm>
            <a:off x="3061620" y="2975910"/>
            <a:ext cx="12164400" cy="500137"/>
          </a:xfrm>
          <a:prstGeom prst="rect">
            <a:avLst/>
          </a:prstGeom>
        </p:spPr>
        <p:txBody>
          <a:bodyPr lIns="0" tIns="0" rIns="0" bIns="0" rtlCol="0" anchor="t">
            <a:spAutoFit/>
          </a:bodyPr>
          <a:lstStyle/>
          <a:p>
            <a:pPr algn="ctr">
              <a:lnSpc>
                <a:spcPts val="3890"/>
              </a:lnSpc>
            </a:pPr>
            <a:r>
              <a:rPr lang="en-US" sz="3600" spc="-1" dirty="0" err="1">
                <a:solidFill>
                  <a:srgbClr val="090606"/>
                </a:solidFill>
                <a:latin typeface="Arimo Bold" panose="020B0704020202020204"/>
              </a:rPr>
              <a:t>TextEmotize</a:t>
            </a:r>
            <a:endParaRPr lang="en-US" sz="3600" spc="-1" dirty="0">
              <a:solidFill>
                <a:srgbClr val="090606"/>
              </a:solidFill>
              <a:latin typeface="Arimo Bold" panose="020B0704020202020204"/>
            </a:endParaRPr>
          </a:p>
        </p:txBody>
      </p:sp>
      <p:sp>
        <p:nvSpPr>
          <p:cNvPr id="8" name="TextBox 8"/>
          <p:cNvSpPr txBox="1"/>
          <p:nvPr/>
        </p:nvSpPr>
        <p:spPr>
          <a:xfrm>
            <a:off x="1394010" y="4034236"/>
            <a:ext cx="13832010" cy="2977515"/>
          </a:xfrm>
          <a:prstGeom prst="rect">
            <a:avLst/>
          </a:prstGeom>
        </p:spPr>
        <p:txBody>
          <a:bodyPr wrap="square" lIns="0" tIns="0" rIns="0" bIns="0" rtlCol="0" anchor="t">
            <a:spAutoFit/>
          </a:bodyPr>
          <a:lstStyle/>
          <a:p>
            <a:pPr algn="ctr">
              <a:lnSpc>
                <a:spcPts val="3240"/>
              </a:lnSpc>
            </a:pPr>
            <a:r>
              <a:rPr lang="en-US" sz="2700" dirty="0">
                <a:solidFill>
                  <a:srgbClr val="000000"/>
                </a:solidFill>
                <a:latin typeface="Canva Sans Bold" panose="020B0503030501040103"/>
              </a:rPr>
              <a:t>                            </a:t>
            </a:r>
            <a:r>
              <a:rPr lang="en-US" sz="2700" u="sng" dirty="0">
                <a:solidFill>
                  <a:srgbClr val="000000"/>
                </a:solidFill>
                <a:latin typeface="Canva Sans Bold" panose="020B0503030501040103"/>
              </a:rPr>
              <a:t>Guided By : Prof .</a:t>
            </a:r>
            <a:r>
              <a:rPr lang="en-US" sz="2700" u="sng" dirty="0" err="1">
                <a:solidFill>
                  <a:srgbClr val="000000"/>
                </a:solidFill>
                <a:latin typeface="Canva Sans Bold" panose="020B0503030501040103"/>
              </a:rPr>
              <a:t>Pranita</a:t>
            </a:r>
            <a:r>
              <a:rPr lang="en-US" sz="2700" u="sng" dirty="0">
                <a:solidFill>
                  <a:srgbClr val="000000"/>
                </a:solidFill>
                <a:latin typeface="Canva Sans Bold" panose="020B0503030501040103"/>
              </a:rPr>
              <a:t> </a:t>
            </a:r>
            <a:r>
              <a:rPr lang="en-US" sz="2700" u="sng" dirty="0" err="1">
                <a:solidFill>
                  <a:srgbClr val="000000"/>
                </a:solidFill>
                <a:latin typeface="Canva Sans Bold" panose="020B0503030501040103"/>
              </a:rPr>
              <a:t>Mokal</a:t>
            </a:r>
            <a:endParaRPr lang="en-US" sz="2700" u="sng"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endParaRPr lang="en-US" sz="2700" spc="-1"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endParaRPr lang="en-US" sz="2700" spc="-1" dirty="0">
              <a:solidFill>
                <a:srgbClr val="000000"/>
              </a:solidFill>
              <a:latin typeface="Canva Sans Bold" panose="020B0503030501040103"/>
            </a:endParaRPr>
          </a:p>
          <a:p>
            <a:pPr algn="ctr">
              <a:lnSpc>
                <a:spcPts val="3240"/>
              </a:lnSpc>
            </a:pPr>
            <a:endParaRPr lang="en-US" sz="2700" spc="-1"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r>
              <a:rPr lang="en-US" sz="2700" u="sng" spc="-1" dirty="0">
                <a:solidFill>
                  <a:srgbClr val="000000"/>
                </a:solidFill>
                <a:latin typeface="Canva Sans Bold" panose="020B0503030501040103"/>
              </a:rPr>
              <a:t>Name of </a:t>
            </a:r>
            <a:r>
              <a:rPr lang="en-IN" altLang="en-US" sz="2700" u="sng" spc="-1" dirty="0">
                <a:solidFill>
                  <a:srgbClr val="000000"/>
                </a:solidFill>
                <a:latin typeface="Canva Sans Bold" panose="020B0503030501040103"/>
              </a:rPr>
              <a:t>Students</a:t>
            </a:r>
            <a:endParaRPr lang="en-US" sz="2700" u="sng" spc="-1" dirty="0">
              <a:solidFill>
                <a:srgbClr val="000000"/>
              </a:solidFill>
              <a:latin typeface="Canva Sans Bold" panose="020B0503030501040103"/>
            </a:endParaRPr>
          </a:p>
          <a:p>
            <a:pPr algn="ctr">
              <a:lnSpc>
                <a:spcPts val="3780"/>
              </a:lnSpc>
            </a:pPr>
            <a:endParaRPr lang="en-US" sz="2700" spc="-1" dirty="0">
              <a:solidFill>
                <a:srgbClr val="000000"/>
              </a:solidFill>
              <a:latin typeface="Canva Sans Bold" panose="020B0503030501040103"/>
            </a:endParaRPr>
          </a:p>
          <a:p>
            <a:pPr algn="l">
              <a:lnSpc>
                <a:spcPts val="3240"/>
              </a:lnSpc>
            </a:pPr>
            <a:r>
              <a:rPr lang="en-US" sz="2700" spc="-1" dirty="0">
                <a:solidFill>
                  <a:srgbClr val="000000"/>
                </a:solidFill>
                <a:latin typeface="Times New Roman Bold" panose="02020803070505020304"/>
              </a:rPr>
              <a:t>     </a:t>
            </a:r>
            <a:endParaRPr lang="en-US" sz="2700" spc="-1" dirty="0">
              <a:solidFill>
                <a:srgbClr val="000000"/>
              </a:solidFill>
              <a:latin typeface="Times New Roman Bold" panose="02020803070505020304"/>
            </a:endParaRPr>
          </a:p>
        </p:txBody>
      </p:sp>
      <p:sp>
        <p:nvSpPr>
          <p:cNvPr id="9" name="TextBox 8"/>
          <p:cNvSpPr txBox="1"/>
          <p:nvPr/>
        </p:nvSpPr>
        <p:spPr>
          <a:xfrm>
            <a:off x="-1803240" y="4679346"/>
            <a:ext cx="6832440" cy="410369"/>
          </a:xfrm>
          <a:prstGeom prst="rect">
            <a:avLst/>
          </a:prstGeom>
        </p:spPr>
        <p:txBody>
          <a:bodyPr wrap="square" lIns="0" tIns="0" rIns="0" bIns="0" rtlCol="0" anchor="t">
            <a:spAutoFit/>
          </a:bodyPr>
          <a:lstStyle/>
          <a:p>
            <a:pPr algn="ctr">
              <a:lnSpc>
                <a:spcPts val="3240"/>
              </a:lnSpc>
            </a:pPr>
            <a:r>
              <a:rPr lang="en-US" sz="2700" dirty="0">
                <a:solidFill>
                  <a:srgbClr val="000000"/>
                </a:solidFill>
                <a:latin typeface="Canva Sans Bold" panose="020B0503030501040103"/>
              </a:rPr>
              <a:t>                         </a:t>
            </a:r>
            <a:r>
              <a:rPr lang="en-US" sz="2700" spc="-1" dirty="0">
                <a:solidFill>
                  <a:srgbClr val="000000"/>
                </a:solidFill>
                <a:latin typeface="Times New Roman Bold" panose="02020803070505020304"/>
              </a:rPr>
              <a:t>     </a:t>
            </a:r>
            <a:endParaRPr lang="en-US" sz="2700" spc="-1" dirty="0">
              <a:solidFill>
                <a:srgbClr val="000000"/>
              </a:solidFill>
              <a:latin typeface="Times New Roman Bold" panose="02020803070505020304"/>
            </a:endParaRPr>
          </a:p>
        </p:txBody>
      </p:sp>
      <p:sp>
        <p:nvSpPr>
          <p:cNvPr id="10" name="TextBox 9"/>
          <p:cNvSpPr txBox="1"/>
          <p:nvPr/>
        </p:nvSpPr>
        <p:spPr>
          <a:xfrm>
            <a:off x="3217817" y="7664774"/>
            <a:ext cx="6832440" cy="410369"/>
          </a:xfrm>
          <a:prstGeom prst="rect">
            <a:avLst/>
          </a:prstGeom>
        </p:spPr>
        <p:txBody>
          <a:bodyPr wrap="square" lIns="0" tIns="0" rIns="0" bIns="0" rtlCol="0" anchor="t">
            <a:spAutoFit/>
          </a:bodyPr>
          <a:lstStyle/>
          <a:p>
            <a:pPr algn="ctr">
              <a:lnSpc>
                <a:spcPts val="3240"/>
              </a:lnSpc>
            </a:pPr>
            <a:r>
              <a:rPr lang="en-IN" sz="2700" spc="-1" dirty="0">
                <a:solidFill>
                  <a:srgbClr val="000000"/>
                </a:solidFill>
                <a:latin typeface="Canva Sans Bold" panose="020B0503030501040103"/>
              </a:rPr>
              <a:t>Nirupam </a:t>
            </a:r>
            <a:r>
              <a:rPr lang="en-IN" sz="2700" spc="-1" dirty="0" err="1">
                <a:solidFill>
                  <a:srgbClr val="000000"/>
                </a:solidFill>
                <a:latin typeface="Canva Sans Bold" panose="020B0503030501040103"/>
              </a:rPr>
              <a:t>Asmar</a:t>
            </a:r>
            <a:endParaRPr lang="en-US" sz="2700" spc="-1" dirty="0">
              <a:solidFill>
                <a:srgbClr val="000000"/>
              </a:solidFill>
              <a:latin typeface="Times New Roman Bold" panose="02020803070505020304"/>
            </a:endParaRPr>
          </a:p>
        </p:txBody>
      </p:sp>
      <p:sp>
        <p:nvSpPr>
          <p:cNvPr id="11" name="TextBox 10"/>
          <p:cNvSpPr txBox="1"/>
          <p:nvPr/>
        </p:nvSpPr>
        <p:spPr>
          <a:xfrm>
            <a:off x="8046540" y="6719471"/>
            <a:ext cx="6832440" cy="410369"/>
          </a:xfrm>
          <a:prstGeom prst="rect">
            <a:avLst/>
          </a:prstGeom>
        </p:spPr>
        <p:txBody>
          <a:bodyPr wrap="square" lIns="0" tIns="0" rIns="0" bIns="0" rtlCol="0" anchor="t">
            <a:spAutoFit/>
          </a:bodyPr>
          <a:lstStyle/>
          <a:p>
            <a:pPr algn="ctr">
              <a:lnSpc>
                <a:spcPts val="3240"/>
              </a:lnSpc>
            </a:pPr>
            <a:r>
              <a:rPr lang="en-US" sz="2700" spc="-1" dirty="0">
                <a:solidFill>
                  <a:srgbClr val="000000"/>
                </a:solidFill>
                <a:latin typeface="Canva Sans Bold" panose="020B0503030501040103"/>
              </a:rPr>
              <a:t>Rohan Chavan</a:t>
            </a:r>
            <a:endParaRPr lang="en-US" sz="2700" spc="-1" dirty="0">
              <a:solidFill>
                <a:srgbClr val="000000"/>
              </a:solidFill>
              <a:latin typeface="Times New Roman Bold" panose="02020803070505020304"/>
            </a:endParaRPr>
          </a:p>
        </p:txBody>
      </p:sp>
      <p:sp>
        <p:nvSpPr>
          <p:cNvPr id="12" name="TextBox 11"/>
          <p:cNvSpPr txBox="1"/>
          <p:nvPr/>
        </p:nvSpPr>
        <p:spPr>
          <a:xfrm>
            <a:off x="3200400" y="6640981"/>
            <a:ext cx="6832440" cy="410369"/>
          </a:xfrm>
          <a:prstGeom prst="rect">
            <a:avLst/>
          </a:prstGeom>
        </p:spPr>
        <p:txBody>
          <a:bodyPr wrap="square" lIns="0" tIns="0" rIns="0" bIns="0" rtlCol="0" anchor="t">
            <a:spAutoFit/>
          </a:bodyPr>
          <a:lstStyle/>
          <a:p>
            <a:pPr algn="ctr">
              <a:lnSpc>
                <a:spcPts val="3780"/>
              </a:lnSpc>
            </a:pPr>
            <a:r>
              <a:rPr lang="en-US" sz="2700" spc="-1" dirty="0">
                <a:solidFill>
                  <a:srgbClr val="000000"/>
                </a:solidFill>
                <a:latin typeface="Canva Sans Bold" panose="020B0503030501040103"/>
              </a:rPr>
              <a:t>Abhijeet Borate                                                                                           </a:t>
            </a:r>
            <a:endParaRPr lang="en-US" sz="2700" spc="-1" dirty="0">
              <a:solidFill>
                <a:srgbClr val="000000"/>
              </a:solidFill>
              <a:latin typeface="Canva Sans Bold" panose="020B0503030501040103"/>
            </a:endParaRPr>
          </a:p>
        </p:txBody>
      </p:sp>
      <p:sp>
        <p:nvSpPr>
          <p:cNvPr id="13" name="TextBox 12"/>
          <p:cNvSpPr txBox="1"/>
          <p:nvPr/>
        </p:nvSpPr>
        <p:spPr>
          <a:xfrm>
            <a:off x="8061780" y="7503519"/>
            <a:ext cx="6832440" cy="454868"/>
          </a:xfrm>
          <a:prstGeom prst="rect">
            <a:avLst/>
          </a:prstGeom>
        </p:spPr>
        <p:txBody>
          <a:bodyPr wrap="square" lIns="0" tIns="0" rIns="0" bIns="0" rtlCol="0" anchor="t">
            <a:spAutoFit/>
          </a:bodyPr>
          <a:lstStyle/>
          <a:p>
            <a:pPr algn="ctr">
              <a:lnSpc>
                <a:spcPts val="3780"/>
              </a:lnSpc>
            </a:pPr>
            <a:r>
              <a:rPr lang="en-IN" sz="2700" spc="-1" dirty="0">
                <a:solidFill>
                  <a:srgbClr val="000000"/>
                </a:solidFill>
                <a:latin typeface="Canva Sans Bold" panose="020B0503030501040103"/>
              </a:rPr>
              <a:t>Omkar Jagtap</a:t>
            </a:r>
            <a:endParaRPr lang="en-US" sz="2700" spc="-1" dirty="0">
              <a:solidFill>
                <a:srgbClr val="000000"/>
              </a:solidFill>
              <a:latin typeface="Canva Sans Bold"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3883"/>
            <a:ext cx="18288180" cy="3153117"/>
          </a:xfrm>
          <a:custGeom>
            <a:avLst/>
            <a:gdLst/>
            <a:ahLst/>
            <a:cxnLst/>
            <a:rect l="l" t="t" r="r" b="b"/>
            <a:pathLst>
              <a:path w="18288180" h="3153117">
                <a:moveTo>
                  <a:pt x="0" y="0"/>
                </a:moveTo>
                <a:lnTo>
                  <a:pt x="18288180" y="0"/>
                </a:lnTo>
                <a:lnTo>
                  <a:pt x="18288180" y="3153117"/>
                </a:lnTo>
                <a:lnTo>
                  <a:pt x="0" y="3153117"/>
                </a:lnTo>
                <a:lnTo>
                  <a:pt x="0" y="0"/>
                </a:lnTo>
                <a:close/>
              </a:path>
            </a:pathLst>
          </a:custGeom>
          <a:blipFill>
            <a:blip r:embed="rId1"/>
            <a:stretch>
              <a:fillRect l="-281" r="-281"/>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References</a:t>
              </a:r>
              <a:endParaRPr lang="en-US" sz="4650" spc="-1">
                <a:solidFill>
                  <a:srgbClr val="000000"/>
                </a:solidFill>
                <a:latin typeface="Times New Roman Bold" panose="02020803070505020304"/>
              </a:endParaRPr>
            </a:p>
          </p:txBody>
        </p:sp>
      </p:grpSp>
      <p:sp>
        <p:nvSpPr>
          <p:cNvPr id="7" name="TextBox 7"/>
          <p:cNvSpPr txBox="1"/>
          <p:nvPr/>
        </p:nvSpPr>
        <p:spPr>
          <a:xfrm>
            <a:off x="256969" y="1471612"/>
            <a:ext cx="15955200" cy="5373370"/>
          </a:xfrm>
          <a:prstGeom prst="rect">
            <a:avLst/>
          </a:prstGeom>
        </p:spPr>
        <p:txBody>
          <a:bodyPr lIns="0" tIns="0" rIns="0" bIns="0" rtlCol="0" anchor="t">
            <a:spAutoFit/>
          </a:bodyPr>
          <a:lstStyle/>
          <a:p>
            <a:pPr marL="690880" lvl="1" indent="-345440" algn="l">
              <a:lnSpc>
                <a:spcPts val="4190"/>
              </a:lnSpc>
              <a:buFont typeface="Arial" panose="020B0604020202020204"/>
              <a:buChar char="•"/>
            </a:pP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r>
              <a:rPr lang="en-US" sz="3200" spc="-1">
                <a:solidFill>
                  <a:srgbClr val="000000"/>
                </a:solidFill>
                <a:latin typeface="Canva Sans" panose="020B0503030501040103"/>
              </a:rPr>
              <a:t>https://www.researchgate.net/publication/342051182_Text-based_emotion_prediction_system</a:t>
            </a: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r>
              <a:rPr lang="en-US" sz="3200" spc="-1">
                <a:solidFill>
                  <a:srgbClr val="000000"/>
                </a:solidFill>
                <a:latin typeface="Canva Sans" panose="020B0503030501040103"/>
              </a:rPr>
              <a:t>https://ieeexplore.ieee.org/document/10170212</a:t>
            </a:r>
            <a:r>
              <a:rPr lang="en-IN" altLang="en-US" sz="3200" spc="-1">
                <a:solidFill>
                  <a:srgbClr val="000000"/>
                </a:solidFill>
                <a:latin typeface="Canva Sans" panose="020B0503030501040103"/>
              </a:rPr>
              <a:t> -</a:t>
            </a:r>
            <a:endParaRPr lang="en-IN" altLang="en-US" sz="3200" spc="-1">
              <a:solidFill>
                <a:srgbClr val="000000"/>
              </a:solidFill>
              <a:latin typeface="Canva Sans" panose="020B0503030501040103"/>
            </a:endParaRPr>
          </a:p>
          <a:p>
            <a:pPr marL="345440" lvl="1" indent="0" algn="just">
              <a:lnSpc>
                <a:spcPts val="4190"/>
              </a:lnSpc>
              <a:buFont typeface="Arial" panose="020B0604020202020204"/>
              <a:buNone/>
            </a:pPr>
            <a:r>
              <a:rPr lang="en-US" sz="3200" spc="-1">
                <a:solidFill>
                  <a:srgbClr val="000000"/>
                </a:solidFill>
                <a:latin typeface="Canva Sans" panose="020B0503030501040103"/>
                <a:sym typeface="+mn-ea"/>
              </a:rPr>
              <a:t>"In </a:t>
            </a:r>
            <a:r>
              <a:rPr lang="en-IN" altLang="en-US" sz="3200" spc="-1">
                <a:solidFill>
                  <a:srgbClr val="000000"/>
                </a:solidFill>
                <a:latin typeface="Canva Sans" panose="020B0503030501040103"/>
                <a:sym typeface="+mn-ea"/>
              </a:rPr>
              <a:t>this area</a:t>
            </a:r>
            <a:r>
              <a:rPr lang="en-US" sz="3200" spc="-1">
                <a:solidFill>
                  <a:srgbClr val="000000"/>
                </a:solidFill>
                <a:latin typeface="Canva Sans" panose="020B0503030501040103"/>
                <a:sym typeface="+mn-ea"/>
              </a:rPr>
              <a:t> of text-based emotion detection, this review paper explores the </a:t>
            </a:r>
            <a:r>
              <a:rPr lang="en-IN" altLang="en-US" sz="3200" spc="-1">
                <a:solidFill>
                  <a:srgbClr val="000000"/>
                </a:solidFill>
                <a:latin typeface="Canva Sans" panose="020B0503030501040103"/>
                <a:sym typeface="+mn-ea"/>
              </a:rPr>
              <a:t>            </a:t>
            </a:r>
            <a:r>
              <a:rPr lang="en-US" sz="3200" spc="-1">
                <a:solidFill>
                  <a:srgbClr val="000000"/>
                </a:solidFill>
                <a:latin typeface="Canva Sans" panose="020B0503030501040103"/>
                <a:sym typeface="+mn-ea"/>
              </a:rPr>
              <a:t>challenges and strategies, including machine learning algorithms and </a:t>
            </a:r>
            <a:r>
              <a:rPr lang="en-IN" altLang="en-US" sz="3200" spc="-1">
                <a:solidFill>
                  <a:srgbClr val="000000"/>
                </a:solidFill>
                <a:latin typeface="Canva Sans" panose="020B0503030501040103"/>
                <a:sym typeface="+mn-ea"/>
              </a:rPr>
              <a:t> </a:t>
            </a:r>
            <a:r>
              <a:rPr lang="en-US" sz="3200" spc="-1">
                <a:solidFill>
                  <a:srgbClr val="000000"/>
                </a:solidFill>
                <a:latin typeface="Canva Sans" panose="020B0503030501040103"/>
                <a:sym typeface="+mn-ea"/>
              </a:rPr>
              <a:t>preprocessing techniques, to accurately identify emotions from text data."</a:t>
            </a:r>
            <a:endParaRPr lang="en-US" sz="3200" spc="-1">
              <a:solidFill>
                <a:srgbClr val="000000"/>
              </a:solidFill>
              <a:latin typeface="Canva Sans" panose="020B0503030501040103"/>
            </a:endParaRPr>
          </a:p>
          <a:p>
            <a:pPr marL="345440" lvl="1" indent="0" algn="l">
              <a:lnSpc>
                <a:spcPts val="4190"/>
              </a:lnSpc>
              <a:buFont typeface="Arial" panose="020B0604020202020204"/>
              <a:buNone/>
            </a:pPr>
            <a:r>
              <a:rPr lang="en-IN" altLang="en-US" sz="3200" spc="-1">
                <a:solidFill>
                  <a:srgbClr val="000000"/>
                </a:solidFill>
                <a:latin typeface="Canva Sans" panose="020B0503030501040103"/>
              </a:rPr>
              <a:t> </a:t>
            </a:r>
            <a:endParaRPr lang="en-IN" altLang="en-US" sz="3200" spc="-1">
              <a:solidFill>
                <a:srgbClr val="000000"/>
              </a:solidFill>
              <a:latin typeface="Canva Sans" panose="020B0503030501040103"/>
            </a:endParaRPr>
          </a:p>
          <a:p>
            <a:pPr marL="345440" lvl="1" indent="0" algn="l">
              <a:lnSpc>
                <a:spcPts val="4190"/>
              </a:lnSpc>
              <a:buFont typeface="Arial" panose="020B0604020202020204"/>
              <a:buNone/>
            </a:pPr>
            <a:endParaRPr lang="en-US" sz="3200" spc="-1">
              <a:solidFill>
                <a:srgbClr val="000000"/>
              </a:solidFill>
              <a:latin typeface="Canva Sans" panose="020B0503030501040103"/>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0320" y="3014100"/>
            <a:ext cx="12130920" cy="2628900"/>
          </a:xfrm>
          <a:prstGeom prst="rect">
            <a:avLst/>
          </a:prstGeom>
        </p:spPr>
        <p:txBody>
          <a:bodyPr lIns="0" tIns="0" rIns="0" bIns="0" rtlCol="0" anchor="t">
            <a:spAutoFit/>
          </a:bodyPr>
          <a:lstStyle/>
          <a:p>
            <a:pPr algn="ctr">
              <a:lnSpc>
                <a:spcPts val="20700"/>
              </a:lnSpc>
            </a:pPr>
            <a:r>
              <a:rPr lang="en-US" sz="17250" spc="-1">
                <a:solidFill>
                  <a:srgbClr val="262626"/>
                </a:solidFill>
                <a:latin typeface="Canva Sans" panose="020B0503030501040103"/>
              </a:rPr>
              <a:t>Thank You!</a:t>
            </a:r>
            <a:endParaRPr lang="en-US" sz="17250" spc="-1">
              <a:solidFill>
                <a:srgbClr val="262626"/>
              </a:solidFill>
              <a:latin typeface="Canva Sans" panose="020B0503030501040103"/>
            </a:endParaRPr>
          </a:p>
        </p:txBody>
      </p:sp>
      <p:sp>
        <p:nvSpPr>
          <p:cNvPr id="3" name="Freeform 3"/>
          <p:cNvSpPr/>
          <p:nvPr/>
        </p:nvSpPr>
        <p:spPr>
          <a:xfrm>
            <a:off x="-180" y="7155376"/>
            <a:ext cx="18288180" cy="3131624"/>
          </a:xfrm>
          <a:custGeom>
            <a:avLst/>
            <a:gdLst/>
            <a:ahLst/>
            <a:cxnLst/>
            <a:rect l="l" t="t" r="r" b="b"/>
            <a:pathLst>
              <a:path w="18288180" h="3131624">
                <a:moveTo>
                  <a:pt x="0" y="0"/>
                </a:moveTo>
                <a:lnTo>
                  <a:pt x="18288180" y="0"/>
                </a:lnTo>
                <a:lnTo>
                  <a:pt x="18288180" y="3131624"/>
                </a:lnTo>
                <a:lnTo>
                  <a:pt x="0" y="3131624"/>
                </a:lnTo>
                <a:lnTo>
                  <a:pt x="0" y="0"/>
                </a:lnTo>
                <a:close/>
              </a:path>
            </a:pathLst>
          </a:custGeom>
          <a:blipFill>
            <a:blip r:embed="rId1"/>
            <a:stretch>
              <a:fillRect l="-281" t="-686" r="-281"/>
            </a:stretch>
          </a:blipFill>
        </p:spPr>
        <p:txBody>
          <a:bodyPr/>
          <a:lstStyle/>
          <a:p>
            <a:endParaRPr lang="en-I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9374"/>
            <a:ext cx="18288180" cy="3147626"/>
          </a:xfrm>
          <a:custGeom>
            <a:avLst/>
            <a:gdLst/>
            <a:ahLst/>
            <a:cxnLst/>
            <a:rect l="l" t="t" r="r" b="b"/>
            <a:pathLst>
              <a:path w="18288180" h="3147626">
                <a:moveTo>
                  <a:pt x="0" y="0"/>
                </a:moveTo>
                <a:lnTo>
                  <a:pt x="18288180" y="0"/>
                </a:lnTo>
                <a:lnTo>
                  <a:pt x="18288180" y="3147626"/>
                </a:lnTo>
                <a:lnTo>
                  <a:pt x="0" y="3147626"/>
                </a:lnTo>
                <a:lnTo>
                  <a:pt x="0" y="0"/>
                </a:lnTo>
                <a:close/>
              </a:path>
            </a:pathLst>
          </a:custGeom>
          <a:blipFill>
            <a:blip r:embed="rId1"/>
            <a:stretch>
              <a:fillRect l="-898" t="-1405" r="-898"/>
            </a:stretch>
          </a:blipFill>
        </p:spPr>
        <p:txBody>
          <a:bodyPr/>
          <a:lstStyle/>
          <a:p>
            <a:endParaRPr lang="en-IN"/>
          </a:p>
        </p:txBody>
      </p:sp>
      <p:sp>
        <p:nvSpPr>
          <p:cNvPr id="3" name="TextBox 3"/>
          <p:cNvSpPr txBox="1"/>
          <p:nvPr/>
        </p:nvSpPr>
        <p:spPr>
          <a:xfrm>
            <a:off x="733140" y="1475670"/>
            <a:ext cx="15488640" cy="5451348"/>
          </a:xfrm>
          <a:prstGeom prst="rect">
            <a:avLst/>
          </a:prstGeom>
        </p:spPr>
        <p:txBody>
          <a:bodyPr lIns="0" tIns="0" rIns="0" bIns="0" rtlCol="0" anchor="t">
            <a:spAutoFit/>
          </a:bodyPr>
          <a:lstStyle/>
          <a:p>
            <a:pPr marL="615315" lvl="1" indent="-307975" algn="just">
              <a:lnSpc>
                <a:spcPts val="5405"/>
              </a:lnSpc>
              <a:buFont typeface="Arial" panose="020B0604020202020204"/>
              <a:buChar char="•"/>
            </a:pPr>
            <a:r>
              <a:rPr lang="en-US" sz="3400" spc="-1">
                <a:solidFill>
                  <a:srgbClr val="000000"/>
                </a:solidFill>
                <a:latin typeface="Canva Sans" panose="020B0503030501040103"/>
              </a:rPr>
              <a:t>Introduction</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Justifications for Selecting the Title</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Problem Statement</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Literature Survey</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Block Diagram</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Expected Result</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Work plan</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References</a:t>
            </a:r>
            <a:endParaRPr lang="en-US" sz="3400" spc="-1">
              <a:solidFill>
                <a:srgbClr val="000000"/>
              </a:solidFill>
              <a:latin typeface="Canva Sans" panose="020B0503030501040103"/>
            </a:endParaRP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Contents</a:t>
              </a:r>
              <a:endParaRPr lang="en-US" sz="4650" spc="-1">
                <a:solidFill>
                  <a:srgbClr val="000000"/>
                </a:solidFill>
                <a:latin typeface="Times New Roman Bold" panose="02020803070505020304"/>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1"/>
            <a:stretch>
              <a:fillRect l="-117" r="-117" b="-2009"/>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Introduction</a:t>
              </a:r>
              <a:endParaRPr lang="en-US" sz="4650" spc="-1">
                <a:solidFill>
                  <a:srgbClr val="000000"/>
                </a:solidFill>
                <a:latin typeface="Times New Roman Bold" panose="02020803070505020304"/>
              </a:endParaRPr>
            </a:p>
          </p:txBody>
        </p:sp>
      </p:grpSp>
      <p:sp>
        <p:nvSpPr>
          <p:cNvPr id="8" name="TextBox 8"/>
          <p:cNvSpPr txBox="1"/>
          <p:nvPr/>
        </p:nvSpPr>
        <p:spPr>
          <a:xfrm>
            <a:off x="685800" y="6743700"/>
            <a:ext cx="16876395" cy="885825"/>
          </a:xfrm>
          <a:prstGeom prst="rect">
            <a:avLst/>
          </a:prstGeom>
        </p:spPr>
        <p:txBody>
          <a:bodyPr wrap="square" lIns="0" tIns="0" rIns="0" bIns="0" rtlCol="0" anchor="t">
            <a:spAutoFit/>
          </a:bodyPr>
          <a:lstStyle/>
          <a:p>
            <a:pPr marL="802640" lvl="1" indent="-457200" algn="just">
              <a:lnSpc>
                <a:spcPts val="3455"/>
              </a:lnSpc>
              <a:buFont typeface="Arial" panose="020B0604020202020204" pitchFamily="34" charset="0"/>
              <a:buChar char="•"/>
            </a:pPr>
            <a:r>
              <a:rPr lang="en-US" sz="3200" spc="-1" dirty="0">
                <a:solidFill>
                  <a:srgbClr val="000000"/>
                </a:solidFill>
                <a:latin typeface="Canva Sans" panose="020B0503030501040103"/>
              </a:rPr>
              <a:t>In essence, </a:t>
            </a:r>
            <a:r>
              <a:rPr lang="en-US" sz="3200" spc="-1" dirty="0" err="1">
                <a:solidFill>
                  <a:srgbClr val="000000"/>
                </a:solidFill>
                <a:latin typeface="Canva Sans" panose="020B0503030501040103"/>
              </a:rPr>
              <a:t>TextEmotize's</a:t>
            </a:r>
            <a:r>
              <a:rPr lang="en-US" sz="3200" spc="-1" dirty="0">
                <a:solidFill>
                  <a:srgbClr val="000000"/>
                </a:solidFill>
                <a:latin typeface="Canva Sans" panose="020B0503030501040103"/>
              </a:rPr>
              <a:t> integration of emotional intelligence into algorithms marks a revolutionary step in how users engage with digital content. </a:t>
            </a:r>
            <a:endParaRPr lang="en-US" sz="3200" spc="-1" dirty="0">
              <a:solidFill>
                <a:srgbClr val="000000"/>
              </a:solidFill>
              <a:latin typeface="Canva Sans" panose="020B0503030501040103"/>
            </a:endParaRPr>
          </a:p>
        </p:txBody>
      </p:sp>
      <p:sp>
        <p:nvSpPr>
          <p:cNvPr id="9" name="TextBox 9"/>
          <p:cNvSpPr txBox="1"/>
          <p:nvPr/>
        </p:nvSpPr>
        <p:spPr>
          <a:xfrm>
            <a:off x="4343400" y="4610100"/>
            <a:ext cx="13644245" cy="1793875"/>
          </a:xfrm>
          <a:prstGeom prst="rect">
            <a:avLst/>
          </a:prstGeom>
        </p:spPr>
        <p:txBody>
          <a:bodyPr wrap="square" lIns="0" tIns="0" rIns="0" bIns="0" rtlCol="0" anchor="t">
            <a:noAutofit/>
          </a:bodyPr>
          <a:lstStyle/>
          <a:p>
            <a:pPr marL="690880" lvl="1" indent="-345440" algn="just">
              <a:lnSpc>
                <a:spcPts val="3455"/>
              </a:lnSpc>
              <a:buFont typeface="Arial" panose="020B0604020202020204"/>
              <a:buChar char="•"/>
            </a:pPr>
            <a:r>
              <a:rPr lang="en-US" sz="3200" spc="-1" dirty="0">
                <a:solidFill>
                  <a:srgbClr val="000000"/>
                </a:solidFill>
                <a:latin typeface="Canva Sans" panose="020B0503030501040103"/>
              </a:rPr>
              <a:t>That's where </a:t>
            </a:r>
            <a:r>
              <a:rPr lang="en-US" sz="3200" spc="-1" dirty="0" err="1">
                <a:solidFill>
                  <a:srgbClr val="000000"/>
                </a:solidFill>
                <a:latin typeface="Canva Sans" panose="020B0503030501040103"/>
              </a:rPr>
              <a:t>TextEmotize</a:t>
            </a:r>
            <a:r>
              <a:rPr lang="en-US" sz="3200" spc="-1" dirty="0">
                <a:solidFill>
                  <a:srgbClr val="000000"/>
                </a:solidFill>
                <a:latin typeface="Canva Sans" panose="020B0503030501040103"/>
              </a:rPr>
              <a:t> comes in. We're building a system that can accurately and consistently analyze the emotional content of text. By understanding emotions, algorithms can serve users better, delivering more relevant content..</a:t>
            </a:r>
            <a:endParaRPr lang="en-US" sz="3200" spc="-1" dirty="0">
              <a:solidFill>
                <a:srgbClr val="000000"/>
              </a:solidFill>
              <a:latin typeface="Canva Sans" panose="020B0503030501040103"/>
            </a:endParaRPr>
          </a:p>
        </p:txBody>
      </p:sp>
      <p:sp>
        <p:nvSpPr>
          <p:cNvPr id="10" name="TextBox 10"/>
          <p:cNvSpPr txBox="1"/>
          <p:nvPr/>
        </p:nvSpPr>
        <p:spPr>
          <a:xfrm>
            <a:off x="4387215" y="2324100"/>
            <a:ext cx="13279120" cy="1772285"/>
          </a:xfrm>
          <a:prstGeom prst="rect">
            <a:avLst/>
          </a:prstGeom>
        </p:spPr>
        <p:txBody>
          <a:bodyPr wrap="square" lIns="0" tIns="0" rIns="0" bIns="0" rtlCol="0" anchor="t">
            <a:spAutoFit/>
          </a:bodyPr>
          <a:lstStyle/>
          <a:p>
            <a:pPr marL="690880" lvl="1" indent="-345440" algn="just">
              <a:lnSpc>
                <a:spcPts val="3455"/>
              </a:lnSpc>
              <a:buFont typeface="Arial" panose="020B0604020202020204"/>
              <a:buChar char="•"/>
            </a:pPr>
            <a:r>
              <a:rPr lang="en-US" sz="3200" spc="-1" dirty="0">
                <a:solidFill>
                  <a:srgbClr val="000000"/>
                </a:solidFill>
                <a:latin typeface="Canva Sans" panose="020B0503030501040103"/>
              </a:rPr>
              <a:t>In our digital age, we're </a:t>
            </a:r>
            <a:r>
              <a:rPr lang="en-IN" altLang="en-US" sz="3200" spc="-1" dirty="0">
                <a:solidFill>
                  <a:srgbClr val="000000"/>
                </a:solidFill>
                <a:latin typeface="Canva Sans" panose="020B0503030501040103"/>
              </a:rPr>
              <a:t>overload</a:t>
            </a:r>
            <a:r>
              <a:rPr lang="en-US" sz="3200" spc="-1" dirty="0">
                <a:solidFill>
                  <a:srgbClr val="000000"/>
                </a:solidFill>
                <a:latin typeface="Canva Sans" panose="020B0503030501040103"/>
              </a:rPr>
              <a:t> with text from emails, social media, and news. Sorting through this flood of information is overwhelming. We often rely on algorithms to help, but they could do better with some emotional intelligence.</a:t>
            </a:r>
            <a:endParaRPr lang="en-US" sz="3200" spc="-1" dirty="0">
              <a:solidFill>
                <a:srgbClr val="000000"/>
              </a:solidFill>
              <a:latin typeface="Canva Sans" panose="020B0503030501040103"/>
            </a:endParaRPr>
          </a:p>
        </p:txBody>
      </p:sp>
      <p:sp>
        <p:nvSpPr>
          <p:cNvPr id="11" name="TextBox 11"/>
          <p:cNvSpPr txBox="1"/>
          <p:nvPr/>
        </p:nvSpPr>
        <p:spPr>
          <a:xfrm>
            <a:off x="5584825" y="992505"/>
            <a:ext cx="8458200" cy="933450"/>
          </a:xfrm>
          <a:prstGeom prst="rect">
            <a:avLst/>
          </a:prstGeom>
        </p:spPr>
        <p:txBody>
          <a:bodyPr wrap="square" lIns="0" tIns="0" rIns="0" bIns="0" rtlCol="0" anchor="t">
            <a:spAutoFit/>
          </a:bodyPr>
          <a:lstStyle/>
          <a:p>
            <a:pPr algn="ctr">
              <a:lnSpc>
                <a:spcPts val="7280"/>
              </a:lnSpc>
            </a:pPr>
            <a:r>
              <a:rPr lang="en-US" sz="5200">
                <a:solidFill>
                  <a:srgbClr val="000000"/>
                </a:solidFill>
                <a:latin typeface="Canva Sans Bold" panose="020B0503030501040103"/>
              </a:rPr>
              <a:t>Welcome </a:t>
            </a:r>
            <a:r>
              <a:rPr lang="en-IN" altLang="en-US" sz="5200">
                <a:solidFill>
                  <a:srgbClr val="000000"/>
                </a:solidFill>
                <a:latin typeface="Canva Sans Bold" panose="020B0503030501040103"/>
              </a:rPr>
              <a:t>to TextEmotize</a:t>
            </a:r>
            <a:endParaRPr lang="en-IN" altLang="en-US" sz="5200">
              <a:solidFill>
                <a:srgbClr val="000000"/>
              </a:solidFill>
              <a:latin typeface="Canva Sans Bold" panose="020B0503030501040103"/>
            </a:endParaRPr>
          </a:p>
        </p:txBody>
      </p:sp>
      <p:pic>
        <p:nvPicPr>
          <p:cNvPr id="12" name="Picture 11" descr="LOGO11-removebg-preview"/>
          <p:cNvPicPr>
            <a:picLocks noChangeAspect="1"/>
          </p:cNvPicPr>
          <p:nvPr/>
        </p:nvPicPr>
        <p:blipFill>
          <a:blip r:embed="rId2"/>
          <a:stretch>
            <a:fillRect/>
          </a:stretch>
        </p:blipFill>
        <p:spPr>
          <a:xfrm>
            <a:off x="304800" y="2095500"/>
            <a:ext cx="4762500" cy="47625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221086"/>
            <a:ext cx="17984130" cy="3065914"/>
          </a:xfrm>
          <a:custGeom>
            <a:avLst/>
            <a:gdLst/>
            <a:ahLst/>
            <a:cxnLst/>
            <a:rect l="l" t="t" r="r" b="b"/>
            <a:pathLst>
              <a:path w="17984130" h="3065914">
                <a:moveTo>
                  <a:pt x="0" y="0"/>
                </a:moveTo>
                <a:lnTo>
                  <a:pt x="17984130" y="0"/>
                </a:lnTo>
                <a:lnTo>
                  <a:pt x="17984130" y="3065914"/>
                </a:lnTo>
                <a:lnTo>
                  <a:pt x="0" y="3065914"/>
                </a:lnTo>
                <a:lnTo>
                  <a:pt x="0" y="0"/>
                </a:lnTo>
                <a:close/>
              </a:path>
            </a:pathLst>
          </a:custGeom>
          <a:blipFill>
            <a:blip r:embed="rId1"/>
            <a:stretch>
              <a:fillRect l="-1127" t="-590" r="-563" b="-1678"/>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Justification For Selecting The Title</a:t>
              </a:r>
              <a:endParaRPr lang="en-US" sz="4650" spc="-1">
                <a:solidFill>
                  <a:srgbClr val="000000"/>
                </a:solidFill>
                <a:latin typeface="Times New Roman Bold" panose="02020803070505020304"/>
              </a:endParaRPr>
            </a:p>
          </p:txBody>
        </p:sp>
      </p:grpSp>
      <p:sp>
        <p:nvSpPr>
          <p:cNvPr id="12" name="TextBox 7"/>
          <p:cNvSpPr txBox="1"/>
          <p:nvPr/>
        </p:nvSpPr>
        <p:spPr>
          <a:xfrm>
            <a:off x="391645" y="1600853"/>
            <a:ext cx="17592485" cy="1115818"/>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a:t>
            </a:r>
            <a:r>
              <a:rPr lang="en-US" sz="3200" dirty="0" err="1">
                <a:solidFill>
                  <a:srgbClr val="000000"/>
                </a:solidFill>
                <a:latin typeface="Canva Sans" panose="020B0503030501040103"/>
              </a:rPr>
              <a:t>TextEmotize</a:t>
            </a:r>
            <a:r>
              <a:rPr lang="en-US" sz="3200" dirty="0">
                <a:solidFill>
                  <a:srgbClr val="000000"/>
                </a:solidFill>
                <a:latin typeface="Canva Sans" panose="020B0503030501040103"/>
              </a:rPr>
              <a:t> blends "Text" and "Emotions" to signify its mission: deciphering the concealed emotions in written content.</a:t>
            </a:r>
            <a:endParaRPr lang="en-US" sz="3200" dirty="0">
              <a:solidFill>
                <a:srgbClr val="000000"/>
              </a:solidFill>
              <a:latin typeface="Canva Sans" panose="020B0503030501040103"/>
            </a:endParaRPr>
          </a:p>
        </p:txBody>
      </p:sp>
      <p:sp>
        <p:nvSpPr>
          <p:cNvPr id="14" name="TextBox 7"/>
          <p:cNvSpPr txBox="1"/>
          <p:nvPr/>
        </p:nvSpPr>
        <p:spPr>
          <a:xfrm>
            <a:off x="347757" y="3604463"/>
            <a:ext cx="17592485" cy="114871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The tagline, "D</a:t>
            </a:r>
            <a:r>
              <a:rPr lang="en-IN" altLang="en-US" sz="3200" dirty="0">
                <a:solidFill>
                  <a:srgbClr val="000000"/>
                </a:solidFill>
                <a:latin typeface="Canva Sans" panose="020B0503030501040103"/>
              </a:rPr>
              <a:t>ecode the Heart of</a:t>
            </a:r>
            <a:r>
              <a:rPr lang="en-US" sz="3200" dirty="0">
                <a:solidFill>
                  <a:srgbClr val="000000"/>
                </a:solidFill>
                <a:latin typeface="Canva Sans" panose="020B0503030501040103"/>
              </a:rPr>
              <a:t> Text," </a:t>
            </a:r>
            <a:r>
              <a:rPr lang="en-IN" altLang="en-US" sz="3200" dirty="0">
                <a:solidFill>
                  <a:srgbClr val="000000"/>
                </a:solidFill>
                <a:latin typeface="Canva Sans" panose="020B0503030501040103"/>
              </a:rPr>
              <a:t>perfectly</a:t>
            </a:r>
            <a:r>
              <a:rPr lang="en-US" sz="3200" dirty="0">
                <a:solidFill>
                  <a:srgbClr val="000000"/>
                </a:solidFill>
                <a:latin typeface="Canva Sans" panose="020B0503030501040103"/>
              </a:rPr>
              <a:t> captures </a:t>
            </a:r>
            <a:r>
              <a:rPr lang="en-US" sz="3200" dirty="0" err="1">
                <a:solidFill>
                  <a:srgbClr val="000000"/>
                </a:solidFill>
                <a:latin typeface="Canva Sans" panose="020B0503030501040103"/>
              </a:rPr>
              <a:t>TextEmotize's</a:t>
            </a:r>
            <a:r>
              <a:rPr lang="en-US" sz="3200" dirty="0">
                <a:solidFill>
                  <a:srgbClr val="000000"/>
                </a:solidFill>
                <a:latin typeface="Canva Sans" panose="020B0503030501040103"/>
              </a:rPr>
              <a:t> objective of revealing the often hidden emotions within textual communication.</a:t>
            </a:r>
            <a:endParaRPr lang="en-US" sz="3200" dirty="0">
              <a:solidFill>
                <a:srgbClr val="000000"/>
              </a:solidFill>
              <a:latin typeface="Canva Sans" panose="020B0503030501040103"/>
            </a:endParaRPr>
          </a:p>
        </p:txBody>
      </p:sp>
      <p:sp>
        <p:nvSpPr>
          <p:cNvPr id="15" name="TextBox 7"/>
          <p:cNvSpPr txBox="1"/>
          <p:nvPr/>
        </p:nvSpPr>
        <p:spPr>
          <a:xfrm>
            <a:off x="391993" y="5608320"/>
            <a:ext cx="17592485" cy="114871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a:t>
            </a:r>
            <a:r>
              <a:rPr lang="en-US" sz="3200" dirty="0" err="1">
                <a:solidFill>
                  <a:srgbClr val="000000"/>
                </a:solidFill>
                <a:latin typeface="Canva Sans" panose="020B0503030501040103"/>
              </a:rPr>
              <a:t>TextEmotize</a:t>
            </a:r>
            <a:r>
              <a:rPr lang="en-US" sz="3200" dirty="0">
                <a:solidFill>
                  <a:srgbClr val="000000"/>
                </a:solidFill>
                <a:latin typeface="Canva Sans" panose="020B0503030501040103"/>
              </a:rPr>
              <a:t> acknowledges the challenge people face in </a:t>
            </a:r>
            <a:r>
              <a:rPr lang="en-IN" altLang="en-US" sz="3200" dirty="0">
                <a:solidFill>
                  <a:srgbClr val="000000"/>
                </a:solidFill>
                <a:latin typeface="Canva Sans" panose="020B0503030501040103"/>
              </a:rPr>
              <a:t>sensitive</a:t>
            </a:r>
            <a:r>
              <a:rPr lang="en-US" sz="3200" dirty="0">
                <a:solidFill>
                  <a:srgbClr val="000000"/>
                </a:solidFill>
                <a:latin typeface="Canva Sans" panose="020B0503030501040103"/>
              </a:rPr>
              <a:t> emotions in text and aims to bridge this gap, improving our understanding of written content.</a:t>
            </a:r>
            <a:endParaRPr lang="en-US" sz="3200" dirty="0">
              <a:solidFill>
                <a:srgbClr val="000000"/>
              </a:solidFill>
              <a:latin typeface="Canva Sans" panose="020B0503030501040103"/>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91963"/>
            <a:ext cx="18498780" cy="2972579"/>
          </a:xfrm>
          <a:custGeom>
            <a:avLst/>
            <a:gdLst/>
            <a:ahLst/>
            <a:cxnLst/>
            <a:rect l="l" t="t" r="r" b="b"/>
            <a:pathLst>
              <a:path w="18498780" h="2972579">
                <a:moveTo>
                  <a:pt x="0" y="0"/>
                </a:moveTo>
                <a:lnTo>
                  <a:pt x="18498780" y="0"/>
                </a:lnTo>
                <a:lnTo>
                  <a:pt x="18498780" y="2972579"/>
                </a:lnTo>
                <a:lnTo>
                  <a:pt x="0" y="2972579"/>
                </a:lnTo>
                <a:lnTo>
                  <a:pt x="0" y="0"/>
                </a:lnTo>
                <a:close/>
              </a:path>
            </a:pathLst>
          </a:custGeom>
          <a:blipFill>
            <a:blip r:embed="rId1"/>
            <a:stretch>
              <a:fillRect t="-3876" b="-2818"/>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Problem Statement</a:t>
              </a:r>
              <a:endParaRPr lang="en-US" sz="4650" spc="-1">
                <a:solidFill>
                  <a:srgbClr val="000000"/>
                </a:solidFill>
                <a:latin typeface="Times New Roman Bold" panose="02020803070505020304"/>
              </a:endParaRPr>
            </a:p>
          </p:txBody>
        </p:sp>
      </p:grpSp>
      <p:sp>
        <p:nvSpPr>
          <p:cNvPr id="7" name="TextBox 7"/>
          <p:cNvSpPr txBox="1"/>
          <p:nvPr/>
        </p:nvSpPr>
        <p:spPr>
          <a:xfrm>
            <a:off x="391795" y="1600835"/>
            <a:ext cx="17649825" cy="517080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Text emotion analysis is a challenging task because emotions are often expressed subtly and indirectly.</a:t>
            </a:r>
            <a:endParaRPr lang="en-US" sz="3200" dirty="0">
              <a:solidFill>
                <a:srgbClr val="000000"/>
              </a:solidFill>
              <a:latin typeface="Canva Sans" panose="020B0503030501040103"/>
            </a:endParaRPr>
          </a:p>
          <a:p>
            <a:pPr marL="690880" lvl="1" indent="-345440">
              <a:lnSpc>
                <a:spcPts val="4480"/>
              </a:lnSpc>
              <a:buFont typeface="Arial" panose="020B0604020202020204"/>
              <a:buChar char="•"/>
            </a:pPr>
            <a:endParaRPr lang="en-US" sz="3200" dirty="0">
              <a:solidFill>
                <a:srgbClr val="000000"/>
              </a:solidFill>
              <a:latin typeface="Canva Sans" panose="020B0503030501040103"/>
            </a:endParaRPr>
          </a:p>
          <a:p>
            <a:pPr marL="690880" lvl="1" indent="-345440" algn="just">
              <a:lnSpc>
                <a:spcPts val="4480"/>
              </a:lnSpc>
              <a:buFont typeface="Arial" panose="020B0604020202020204"/>
              <a:buChar char="•"/>
            </a:pPr>
            <a:r>
              <a:rPr lang="en-US" sz="3200" dirty="0">
                <a:solidFill>
                  <a:srgbClr val="000000"/>
                </a:solidFill>
                <a:latin typeface="Canva Sans" panose="020B0503030501040103"/>
              </a:rPr>
              <a:t> Additionally, emotions can be influenced by a variety of factors, such as the cultural background of the writer, the context in which the text was written, and the reader's own personal experiences. </a:t>
            </a:r>
            <a:endParaRPr lang="en-US" sz="3200" dirty="0">
              <a:solidFill>
                <a:srgbClr val="000000"/>
              </a:solidFill>
              <a:latin typeface="Canva Sans" panose="020B0503030501040103"/>
            </a:endParaRPr>
          </a:p>
          <a:p>
            <a:pPr marL="690880" lvl="1" indent="-345440">
              <a:lnSpc>
                <a:spcPts val="4480"/>
              </a:lnSpc>
              <a:buFont typeface="Arial" panose="020B0604020202020204"/>
              <a:buChar char="•"/>
            </a:pPr>
            <a:endParaRPr lang="en-US" sz="3200" dirty="0">
              <a:solidFill>
                <a:srgbClr val="000000"/>
              </a:solidFill>
              <a:latin typeface="Canva Sans" panose="020B0503030501040103"/>
            </a:endParaRPr>
          </a:p>
          <a:p>
            <a:pPr marL="690880" lvl="1" indent="-345440" algn="just">
              <a:lnSpc>
                <a:spcPts val="4480"/>
              </a:lnSpc>
              <a:buFont typeface="Arial" panose="020B0604020202020204"/>
              <a:buChar char="•"/>
            </a:pPr>
            <a:r>
              <a:rPr lang="en-US" sz="3200" dirty="0">
                <a:solidFill>
                  <a:srgbClr val="000000"/>
                </a:solidFill>
                <a:latin typeface="Canva Sans" panose="020B0503030501040103"/>
              </a:rPr>
              <a:t>As a result, it can be difficult to create a text emotion analysis system that is both accurate and reliable.</a:t>
            </a:r>
            <a:endParaRPr lang="en-US" sz="3200" dirty="0">
              <a:solidFill>
                <a:srgbClr val="000000"/>
              </a:solidFill>
              <a:latin typeface="Canva Sans" panose="020B0503030501040103"/>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7330" y="7810500"/>
            <a:ext cx="18288180" cy="2476500"/>
          </a:xfrm>
          <a:custGeom>
            <a:avLst/>
            <a:gdLst/>
            <a:ahLst/>
            <a:cxnLst/>
            <a:rect l="l" t="t" r="r" b="b"/>
            <a:pathLst>
              <a:path w="18288180" h="2290890">
                <a:moveTo>
                  <a:pt x="0" y="0"/>
                </a:moveTo>
                <a:lnTo>
                  <a:pt x="18288180" y="0"/>
                </a:lnTo>
                <a:lnTo>
                  <a:pt x="18288180" y="2290890"/>
                </a:lnTo>
                <a:lnTo>
                  <a:pt x="0" y="2290890"/>
                </a:lnTo>
                <a:lnTo>
                  <a:pt x="0" y="0"/>
                </a:lnTo>
                <a:close/>
              </a:path>
            </a:pathLst>
          </a:custGeom>
          <a:blipFill>
            <a:blip r:embed="rId1"/>
            <a:stretch>
              <a:fillRect t="-26228" b="-10638"/>
            </a:stretch>
          </a:blipFill>
        </p:spPr>
        <p:txBody>
          <a:bodyPr/>
          <a:lstStyle/>
          <a:p>
            <a:endParaRPr lang="en-IN"/>
          </a:p>
        </p:txBody>
      </p:sp>
      <p:grpSp>
        <p:nvGrpSpPr>
          <p:cNvPr id="4" name="Group 4"/>
          <p:cNvGrpSpPr/>
          <p:nvPr/>
        </p:nvGrpSpPr>
        <p:grpSpPr>
          <a:xfrm>
            <a:off x="-7020" y="-3078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Literature Survey</a:t>
              </a:r>
              <a:endParaRPr lang="en-US" sz="4650" spc="-1">
                <a:solidFill>
                  <a:srgbClr val="000000"/>
                </a:solidFill>
                <a:latin typeface="Times New Roman Bold" panose="02020803070505020304"/>
              </a:endParaRPr>
            </a:p>
          </p:txBody>
        </p:sp>
      </p:grpSp>
      <p:graphicFrame>
        <p:nvGraphicFramePr>
          <p:cNvPr id="2" name="Table 2"/>
          <p:cNvGraphicFramePr>
            <a:graphicFrameLocks noGrp="1"/>
          </p:cNvGraphicFramePr>
          <p:nvPr/>
        </p:nvGraphicFramePr>
        <p:xfrm>
          <a:off x="76200" y="1409700"/>
          <a:ext cx="18135600" cy="6950075"/>
        </p:xfrm>
        <a:graphic>
          <a:graphicData uri="http://schemas.openxmlformats.org/drawingml/2006/table">
            <a:tbl>
              <a:tblPr/>
              <a:tblGrid>
                <a:gridCol w="1066800"/>
                <a:gridCol w="6096000"/>
                <a:gridCol w="5486400"/>
                <a:gridCol w="5486400"/>
              </a:tblGrid>
              <a:tr h="1633220">
                <a:tc>
                  <a:txBody>
                    <a:bodyPr/>
                    <a:lstStyle/>
                    <a:p>
                      <a:pPr algn="ctr">
                        <a:lnSpc>
                          <a:spcPts val="3240"/>
                        </a:lnSpc>
                        <a:defRPr/>
                      </a:pPr>
                      <a:r>
                        <a:rPr lang="en-US" sz="2700" spc="-1">
                          <a:solidFill>
                            <a:srgbClr val="FFFFFF"/>
                          </a:solidFill>
                          <a:latin typeface="Times New Roman Bold" panose="02020803070505020304"/>
                        </a:rPr>
                        <a:t>Sr. No.</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20803070505020304"/>
                        </a:rPr>
                        <a:t>Paper Title and its Author</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dirty="0">
                          <a:solidFill>
                            <a:srgbClr val="FFFFFF"/>
                          </a:solidFill>
                          <a:latin typeface="Times New Roman Bold" panose="02020803070505020304"/>
                        </a:rPr>
                        <a:t>Details of Publication</a:t>
                      </a:r>
                      <a:endParaRPr lang="en-US" sz="11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20803070505020304"/>
                        </a:rPr>
                        <a:t>Findings</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r>
              <a:tr h="2406015">
                <a:tc>
                  <a:txBody>
                    <a:bodyPr/>
                    <a:lstStyle/>
                    <a:p>
                      <a:pPr algn="ctr">
                        <a:lnSpc>
                          <a:spcPts val="3240"/>
                        </a:lnSpc>
                        <a:defRPr/>
                      </a:pPr>
                      <a:r>
                        <a:rPr lang="en-US" sz="2700" spc="-1">
                          <a:solidFill>
                            <a:srgbClr val="000000"/>
                          </a:solidFill>
                          <a:latin typeface="Times New Roman" panose="02020603050405020304"/>
                        </a:rPr>
                        <a:t>1</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just">
                        <a:lnSpc>
                          <a:spcPts val="1680"/>
                        </a:lnSpc>
                        <a:defRPr/>
                      </a:pPr>
                      <a:r>
                        <a:rPr lang="en-US" sz="2000" dirty="0"/>
                        <a:t>Mohammad, S. M., &amp; Turney, P. D. (2010). "Emotions Evoked by Common Words and Phrases: Using Mechanical Turk to Create an Emotion Lexicon." Proceedings of NAACL-HLT.</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1680"/>
                        </a:lnSpc>
                        <a:defRPr/>
                      </a:pPr>
                      <a:r>
                        <a:rPr lang="en-US" sz="2000" dirty="0"/>
                        <a:t>Authors: Saif M. Mohammad and Peter D. </a:t>
                      </a:r>
                      <a:r>
                        <a:rPr lang="en-US" sz="2000" dirty="0" err="1"/>
                        <a:t>TurneyYear</a:t>
                      </a:r>
                      <a:r>
                        <a:rPr lang="en-US" sz="2000" dirty="0"/>
                        <a:t> of Publication: 2010</a:t>
                      </a:r>
                      <a:endParaRPr lang="en-US" sz="2000" dirty="0"/>
                    </a:p>
                    <a:p>
                      <a:pPr algn="l">
                        <a:lnSpc>
                          <a:spcPts val="1680"/>
                        </a:lnSpc>
                        <a:defRPr/>
                      </a:pPr>
                      <a:r>
                        <a:rPr lang="en-US" sz="2000" dirty="0"/>
                        <a:t>Link : https://aclanthology.org/W10-0204.pdf</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marL="0" marR="0" lvl="0" indent="0" algn="just" defTabSz="914400" rtl="0" eaLnBrk="1" fontAlgn="auto" latinLnBrk="0" hangingPunct="1">
                        <a:lnSpc>
                          <a:spcPts val="1680"/>
                        </a:lnSpc>
                        <a:spcBef>
                          <a:spcPts val="0"/>
                        </a:spcBef>
                        <a:spcAft>
                          <a:spcPts val="0"/>
                        </a:spcAft>
                        <a:buClrTx/>
                        <a:buSzTx/>
                        <a:buFontTx/>
                        <a:buNone/>
                        <a:defRPr/>
                      </a:pPr>
                      <a:r>
                        <a:rPr lang="en-US" sz="2000" dirty="0"/>
                        <a:t>The paper "Emotions Evoked by Common Words and Phrases: Using Mechanical Turk to Create an Emotion Lexicon" successfully crowdsourced emotional associations with words and phrases, providing valuable data for sentiment and emotion analysis in text.</a:t>
                      </a:r>
                      <a:endParaRPr lang="en-US" sz="2000" dirty="0"/>
                    </a:p>
                    <a:p>
                      <a:pPr marL="0" marR="0" lvl="0" indent="0" algn="just" defTabSz="914400" rtl="0" eaLnBrk="1" fontAlgn="auto" latinLnBrk="0" hangingPunct="1">
                        <a:lnSpc>
                          <a:spcPts val="1680"/>
                        </a:lnSpc>
                        <a:spcBef>
                          <a:spcPts val="0"/>
                        </a:spcBef>
                        <a:spcAft>
                          <a:spcPts val="0"/>
                        </a:spcAft>
                        <a:buClrTx/>
                        <a:buSzTx/>
                        <a:buFontTx/>
                        <a:buNone/>
                        <a:defRPr/>
                      </a:pP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r>
              <a:tr h="2910840">
                <a:tc>
                  <a:txBody>
                    <a:bodyPr/>
                    <a:lstStyle/>
                    <a:p>
                      <a:pPr algn="ctr">
                        <a:lnSpc>
                          <a:spcPts val="3240"/>
                        </a:lnSpc>
                        <a:defRPr/>
                      </a:pPr>
                      <a:r>
                        <a:rPr lang="en-US" sz="2700" spc="-1">
                          <a:solidFill>
                            <a:srgbClr val="000000"/>
                          </a:solidFill>
                          <a:latin typeface="Times New Roman" panose="02020603050405020304"/>
                        </a:rPr>
                        <a:t>2</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just">
                        <a:lnSpc>
                          <a:spcPts val="1680"/>
                        </a:lnSpc>
                        <a:defRPr/>
                      </a:pPr>
                      <a:r>
                        <a:rPr lang="en-US" sz="2000" dirty="0" err="1"/>
                        <a:t>Whissell</a:t>
                      </a:r>
                      <a:r>
                        <a:rPr lang="en-US" sz="2000" dirty="0"/>
                        <a:t>, C. (2009). "Using the Revised Dictionary of Affect in Language to Quantify the Emotional Undertones of Samples of Natural Language." Psychological Reports, 105(2), 509-521.</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1680"/>
                        </a:lnSpc>
                        <a:defRPr/>
                      </a:pPr>
                      <a:r>
                        <a:rPr lang="en-US" sz="2000" dirty="0"/>
                        <a:t>Author: Charles </a:t>
                      </a:r>
                      <a:r>
                        <a:rPr lang="en-US" sz="2000" dirty="0" err="1"/>
                        <a:t>Whissell</a:t>
                      </a:r>
                      <a:endParaRPr lang="en-US" sz="2000" dirty="0"/>
                    </a:p>
                    <a:p>
                      <a:pPr algn="l">
                        <a:lnSpc>
                          <a:spcPts val="1680"/>
                        </a:lnSpc>
                        <a:defRPr/>
                      </a:pPr>
                      <a:r>
                        <a:rPr lang="en-US" sz="2000" dirty="0"/>
                        <a:t>Year of Publication: 2009</a:t>
                      </a:r>
                      <a:endParaRPr lang="en-US" sz="2000" dirty="0"/>
                    </a:p>
                    <a:p>
                      <a:pPr algn="l">
                        <a:lnSpc>
                          <a:spcPts val="1680"/>
                        </a:lnSpc>
                        <a:defRPr/>
                      </a:pPr>
                      <a:r>
                        <a:rPr lang="en-US" sz="2000" dirty="0"/>
                        <a:t>Link :https://www.researchgate.net/publication/40022096_Using_the_Revised_Dictionary_of_Affect_in_Language_to_Quantify_the_Emotional_Undertones_of_Samples_of_Natural_Language</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marL="0" marR="0" lvl="0" indent="0" algn="just" defTabSz="914400" rtl="0" eaLnBrk="1" fontAlgn="auto" latinLnBrk="0" hangingPunct="1">
                        <a:lnSpc>
                          <a:spcPts val="1680"/>
                        </a:lnSpc>
                        <a:spcBef>
                          <a:spcPts val="0"/>
                        </a:spcBef>
                        <a:spcAft>
                          <a:spcPts val="0"/>
                        </a:spcAft>
                        <a:buClrTx/>
                        <a:buSzTx/>
                        <a:buFontTx/>
                        <a:buNone/>
                        <a:defRPr/>
                      </a:pPr>
                      <a:r>
                        <a:rPr lang="en-US" sz="2000" dirty="0"/>
                        <a:t>focuses on using the Revised Dictionary of Affect in Language to quantify emotional nuances in natural language samples. While a detailed summary may require reading the paper, in short, it discusses the application of a revised affective dictionary to analyze emotions conveyed in text, contributing to the field of emotional analysis in language.</a:t>
                      </a:r>
                      <a:endParaRPr lang="en-US" sz="2000" dirty="0"/>
                    </a:p>
                    <a:p>
                      <a:pPr marL="0" marR="0" lvl="0" indent="0" algn="just" defTabSz="914400" rtl="0" eaLnBrk="1" fontAlgn="auto" latinLnBrk="0" hangingPunct="1">
                        <a:lnSpc>
                          <a:spcPts val="1680"/>
                        </a:lnSpc>
                        <a:spcBef>
                          <a:spcPts val="0"/>
                        </a:spcBef>
                        <a:spcAft>
                          <a:spcPts val="0"/>
                        </a:spcAft>
                        <a:buClrTx/>
                        <a:buSzTx/>
                        <a:buFontTx/>
                        <a:buNone/>
                        <a:defRPr/>
                      </a:pP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3487400" y="5295900"/>
            <a:ext cx="1668780" cy="79883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Freeform 2"/>
          <p:cNvSpPr/>
          <p:nvPr/>
        </p:nvSpPr>
        <p:spPr>
          <a:xfrm>
            <a:off x="29703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1"/>
            <a:stretch>
              <a:fillRect t="-1410" b="-359"/>
            </a:stretch>
          </a:blipFill>
        </p:spPr>
        <p:txBody>
          <a:bodyPr/>
          <a:lstStyle/>
          <a:p>
            <a:r>
              <a:rPr lang="en-IN"/>
              <a:t>{</a:t>
            </a:r>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Block Diagram</a:t>
              </a:r>
              <a:endParaRPr lang="en-US" sz="4650" spc="-1">
                <a:solidFill>
                  <a:srgbClr val="000000"/>
                </a:solidFill>
                <a:latin typeface="Times New Roman Bold" panose="02020803070505020304"/>
              </a:endParaRPr>
            </a:p>
          </p:txBody>
        </p:sp>
      </p:gr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6461" t="833" r="-6461" b="-833"/>
          <a:stretch>
            <a:fillRect/>
          </a:stretch>
        </p:blipFill>
        <p:spPr>
          <a:xfrm>
            <a:off x="1661160" y="935355"/>
            <a:ext cx="12388215" cy="8604250"/>
          </a:xfrm>
          <a:prstGeom prst="rect">
            <a:avLst/>
          </a:prstGeom>
        </p:spPr>
      </p:pic>
      <p:sp>
        <p:nvSpPr>
          <p:cNvPr id="11" name="Text Box 10"/>
          <p:cNvSpPr txBox="1"/>
          <p:nvPr/>
        </p:nvSpPr>
        <p:spPr>
          <a:xfrm>
            <a:off x="8305800" y="2933700"/>
            <a:ext cx="3134995" cy="357505"/>
          </a:xfrm>
          <a:prstGeom prst="rect">
            <a:avLst/>
          </a:prstGeom>
          <a:noFill/>
        </p:spPr>
        <p:txBody>
          <a:bodyPr wrap="square" rtlCol="0">
            <a:noAutofit/>
          </a:bodyPr>
          <a:p>
            <a:r>
              <a:rPr lang="en-IN" altLang="en-US" b="1"/>
              <a:t>[emotional_dataset_raw.csv</a:t>
            </a:r>
            <a:r>
              <a:rPr lang="en-IN" altLang="en-US"/>
              <a:t>]</a:t>
            </a:r>
            <a:endParaRPr lang="en-IN" altLang="en-US"/>
          </a:p>
        </p:txBody>
      </p:sp>
      <p:sp>
        <p:nvSpPr>
          <p:cNvPr id="13" name="Text Box 12"/>
          <p:cNvSpPr txBox="1"/>
          <p:nvPr/>
        </p:nvSpPr>
        <p:spPr>
          <a:xfrm>
            <a:off x="13335000" y="5295900"/>
            <a:ext cx="1553845" cy="632460"/>
          </a:xfrm>
          <a:prstGeom prst="rect">
            <a:avLst/>
          </a:prstGeom>
          <a:solidFill>
            <a:schemeClr val="bg1"/>
          </a:solidFill>
        </p:spPr>
        <p:txBody>
          <a:bodyPr wrap="square" rtlCol="0">
            <a:noAutofit/>
          </a:bodyPr>
          <a:p>
            <a:pPr marL="342900" indent="-342900">
              <a:buAutoNum type="arabicPeriod"/>
            </a:pPr>
            <a:r>
              <a:rPr lang="en-IN" altLang="en-US" b="1"/>
              <a:t>emotions</a:t>
            </a:r>
            <a:endParaRPr lang="en-IN" altLang="en-US" b="1"/>
          </a:p>
          <a:p>
            <a:pPr marL="342900" indent="-342900">
              <a:buAutoNum type="arabicPeriod"/>
            </a:pPr>
            <a:r>
              <a:rPr lang="en-IN" altLang="en-US" b="1"/>
              <a:t>text</a:t>
            </a:r>
            <a:endParaRPr lang="en-IN" altLang="en-US" b="1"/>
          </a:p>
        </p:txBody>
      </p:sp>
      <p:sp>
        <p:nvSpPr>
          <p:cNvPr id="18" name="Rounded Rectangle 17"/>
          <p:cNvSpPr/>
          <p:nvPr/>
        </p:nvSpPr>
        <p:spPr>
          <a:xfrm>
            <a:off x="13411200" y="6896100"/>
            <a:ext cx="1996440" cy="79883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342900" indent="-342900">
              <a:buAutoNum type="arabicPeriod"/>
            </a:pPr>
            <a:r>
              <a:rPr lang="en-IN" altLang="en-US" b="1">
                <a:sym typeface="+mn-ea"/>
              </a:rPr>
              <a:t>emotions</a:t>
            </a:r>
            <a:endParaRPr lang="en-IN" altLang="en-US"/>
          </a:p>
        </p:txBody>
      </p:sp>
      <p:sp>
        <p:nvSpPr>
          <p:cNvPr id="16" name="Text Box 15"/>
          <p:cNvSpPr txBox="1"/>
          <p:nvPr/>
        </p:nvSpPr>
        <p:spPr>
          <a:xfrm>
            <a:off x="13263245" y="6972300"/>
            <a:ext cx="1993265" cy="459740"/>
          </a:xfrm>
          <a:prstGeom prst="rect">
            <a:avLst/>
          </a:prstGeom>
          <a:solidFill>
            <a:schemeClr val="bg1"/>
          </a:solidFill>
        </p:spPr>
        <p:txBody>
          <a:bodyPr wrap="square" rtlCol="0" anchor="t">
            <a:noAutofit/>
          </a:bodyPr>
          <a:p>
            <a:r>
              <a:rPr lang="en-US" b="1"/>
              <a:t>LogisticRegression</a:t>
            </a:r>
            <a:endParaRPr lang="en-US" b="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80713"/>
            <a:ext cx="18288180" cy="3106287"/>
          </a:xfrm>
          <a:custGeom>
            <a:avLst/>
            <a:gdLst/>
            <a:ahLst/>
            <a:cxnLst/>
            <a:rect l="l" t="t" r="r" b="b"/>
            <a:pathLst>
              <a:path w="18288180" h="3106287">
                <a:moveTo>
                  <a:pt x="0" y="0"/>
                </a:moveTo>
                <a:lnTo>
                  <a:pt x="18288180" y="0"/>
                </a:lnTo>
                <a:lnTo>
                  <a:pt x="18288180" y="3106287"/>
                </a:lnTo>
                <a:lnTo>
                  <a:pt x="0" y="3106287"/>
                </a:lnTo>
                <a:lnTo>
                  <a:pt x="0" y="0"/>
                </a:lnTo>
                <a:close/>
              </a:path>
            </a:pathLst>
          </a:custGeom>
          <a:blipFill>
            <a:blip r:embed="rId1"/>
            <a:stretch>
              <a:fillRect l="-281" t="-1507" r="-281"/>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Expected Result</a:t>
              </a:r>
              <a:endParaRPr lang="en-US" sz="4650" spc="-1">
                <a:solidFill>
                  <a:srgbClr val="000000"/>
                </a:solidFill>
                <a:latin typeface="Times New Roman Bold" panose="02020803070505020304"/>
              </a:endParaRPr>
            </a:p>
          </p:txBody>
        </p:sp>
      </p:grpSp>
      <p:sp>
        <p:nvSpPr>
          <p:cNvPr id="7" name="TextBox 7"/>
          <p:cNvSpPr txBox="1"/>
          <p:nvPr/>
        </p:nvSpPr>
        <p:spPr>
          <a:xfrm>
            <a:off x="196215" y="1265555"/>
            <a:ext cx="16396970" cy="7926705"/>
          </a:xfrm>
          <a:prstGeom prst="rect">
            <a:avLst/>
          </a:prstGeom>
        </p:spPr>
        <p:txBody>
          <a:bodyPr wrap="square" lIns="0" tIns="0" rIns="0" bIns="0" rtlCol="0" anchor="t">
            <a:spAutoFit/>
          </a:bodyPr>
          <a:lstStyle/>
          <a:p>
            <a:pPr marL="731520" lvl="1" indent="-365760" algn="just">
              <a:lnSpc>
                <a:spcPts val="4415"/>
              </a:lnSpc>
            </a:pPr>
            <a:r>
              <a:rPr lang="en-IN" altLang="en-US" sz="3200" spc="-1" dirty="0">
                <a:solidFill>
                  <a:srgbClr val="000000"/>
                </a:solidFill>
                <a:latin typeface="Canva Sans" panose="020B0503030501040103"/>
              </a:rPr>
              <a:t>    TextEmotize </a:t>
            </a:r>
            <a:r>
              <a:rPr lang="en-US" sz="3200" spc="-1" dirty="0">
                <a:solidFill>
                  <a:srgbClr val="000000"/>
                </a:solidFill>
                <a:latin typeface="Canva Sans" panose="020B0503030501040103"/>
              </a:rPr>
              <a:t> typically involves identifying and categorizing the emotional content expressed in a given text. Here's what you can expect as the output:</a:t>
            </a:r>
            <a:endParaRPr lang="en-US" sz="3200" spc="-1" dirty="0">
              <a:solidFill>
                <a:srgbClr val="000000"/>
              </a:solidFill>
              <a:latin typeface="Canva Sans" panose="020B0503030501040103"/>
            </a:endParaRPr>
          </a:p>
          <a:p>
            <a:pPr marL="731520" lvl="1" indent="-365760" algn="just">
              <a:lnSpc>
                <a:spcPts val="4415"/>
              </a:lnSpc>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dirty="0">
                <a:solidFill>
                  <a:srgbClr val="000000"/>
                </a:solidFill>
                <a:latin typeface="Canva Sans" panose="020B0503030501040103"/>
              </a:rPr>
              <a:t>Emotion Category: </a:t>
            </a:r>
            <a:r>
              <a:rPr lang="en-IN" altLang="en-US" sz="3200" spc="-1" dirty="0">
                <a:solidFill>
                  <a:srgbClr val="000000"/>
                </a:solidFill>
                <a:latin typeface="Canva Sans" panose="020B0503030501040103"/>
              </a:rPr>
              <a:t>C</a:t>
            </a:r>
            <a:r>
              <a:rPr lang="en-US" sz="3200" spc="-1" dirty="0">
                <a:solidFill>
                  <a:srgbClr val="000000"/>
                </a:solidFill>
                <a:latin typeface="Canva Sans" panose="020B0503030501040103"/>
              </a:rPr>
              <a:t>ategorizing text into one or more predefined emotional categories, such as "joy," "anger," "sadness," "fear," "surprise," "disgust," and others, to specify the emotion(s) expressed in the text.</a:t>
            </a: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a:solidFill>
                  <a:srgbClr val="000000"/>
                </a:solidFill>
                <a:latin typeface="Canva Sans" panose="020B0503030501040103"/>
              </a:rPr>
              <a:t>"Emotion Intensity: Assigning numerical scores to indicate the strength of expressed emotions in text, e.g., high intensity for 'joy' or moderate intensity for 'anger'."</a:t>
            </a:r>
            <a:endParaRPr lang="en-US" sz="3200" spc="-1">
              <a:solidFill>
                <a:srgbClr val="000000"/>
              </a:solidFill>
              <a:latin typeface="Canva Sans" panose="020B0503030501040103"/>
            </a:endParaRPr>
          </a:p>
          <a:p>
            <a:pPr marL="731520" lvl="1" indent="-365760" algn="just">
              <a:lnSpc>
                <a:spcPts val="4415"/>
              </a:lnSpc>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dirty="0">
                <a:solidFill>
                  <a:srgbClr val="000000"/>
                </a:solidFill>
                <a:latin typeface="Canva Sans" panose="020B0503030501040103"/>
              </a:rPr>
              <a:t>Emotion Visualization: The output may include visualizations, such as graphs or charts, that depict the emotional content over time or across multiple texts. "Key Insight: Visualizing Emotional Trends Across Texts."..</a:t>
            </a:r>
            <a:endParaRPr lang="en-US" sz="3200" spc="-1" dirty="0">
              <a:solidFill>
                <a:srgbClr val="000000"/>
              </a:solidFill>
              <a:latin typeface="Canva Sans" panose="020B0503030501040103"/>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226340" y="1385640"/>
          <a:ext cx="15335251" cy="6988185"/>
        </p:xfrm>
        <a:graphic>
          <a:graphicData uri="http://schemas.openxmlformats.org/drawingml/2006/table">
            <a:tbl>
              <a:tblPr/>
              <a:tblGrid>
                <a:gridCol w="6690363"/>
                <a:gridCol w="2390410"/>
                <a:gridCol w="2161222"/>
                <a:gridCol w="1932034"/>
                <a:gridCol w="2161222"/>
              </a:tblGrid>
              <a:tr h="834805">
                <a:tc>
                  <a:txBody>
                    <a:bodyPr/>
                    <a:lstStyle/>
                    <a:p>
                      <a:pPr algn="ctr">
                        <a:lnSpc>
                          <a:spcPts val="3310"/>
                        </a:lnSpc>
                        <a:defRPr/>
                      </a:pPr>
                      <a:r>
                        <a:rPr lang="en-US" sz="2400" spc="-1">
                          <a:solidFill>
                            <a:srgbClr val="FFFFFF"/>
                          </a:solidFill>
                          <a:latin typeface="Times New Roman Bold" panose="02020803070505020304"/>
                        </a:rPr>
                        <a:t> Months  Activities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August’23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Sept’23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Oct’23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Nov’23</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r>
              <a:tr h="900558">
                <a:tc>
                  <a:txBody>
                    <a:bodyPr/>
                    <a:lstStyle/>
                    <a:p>
                      <a:pPr algn="l">
                        <a:lnSpc>
                          <a:spcPts val="3310"/>
                        </a:lnSpc>
                        <a:defRPr/>
                      </a:pPr>
                      <a:r>
                        <a:rPr lang="en-US" sz="2400" spc="-1">
                          <a:solidFill>
                            <a:srgbClr val="FFFFFF"/>
                          </a:solidFill>
                          <a:latin typeface="Times New Roman Bold" panose="02020803070505020304"/>
                        </a:rPr>
                        <a:t>Literature Reviews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95824">
                <a:tc>
                  <a:txBody>
                    <a:bodyPr/>
                    <a:lstStyle/>
                    <a:p>
                      <a:pPr algn="l">
                        <a:lnSpc>
                          <a:spcPts val="3310"/>
                        </a:lnSpc>
                        <a:defRPr/>
                      </a:pPr>
                      <a:r>
                        <a:rPr lang="en-US" sz="2400" spc="-1">
                          <a:solidFill>
                            <a:srgbClr val="FFFFFF"/>
                          </a:solidFill>
                          <a:latin typeface="Times New Roman Bold" panose="02020803070505020304"/>
                        </a:rPr>
                        <a:t>Requirement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4268">
                <a:tc>
                  <a:txBody>
                    <a:bodyPr/>
                    <a:lstStyle/>
                    <a:p>
                      <a:pPr algn="l">
                        <a:lnSpc>
                          <a:spcPts val="3310"/>
                        </a:lnSpc>
                        <a:defRPr/>
                      </a:pPr>
                      <a:r>
                        <a:rPr lang="en-US" sz="2400" spc="-1">
                          <a:solidFill>
                            <a:srgbClr val="FFFFFF"/>
                          </a:solidFill>
                          <a:latin typeface="Times New Roman Bold" panose="02020803070505020304"/>
                        </a:rPr>
                        <a:t>Designing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9002">
                <a:tc>
                  <a:txBody>
                    <a:bodyPr/>
                    <a:lstStyle/>
                    <a:p>
                      <a:pPr algn="l">
                        <a:lnSpc>
                          <a:spcPts val="3310"/>
                        </a:lnSpc>
                        <a:defRPr/>
                      </a:pPr>
                      <a:r>
                        <a:rPr lang="en-US" sz="2400" spc="-1">
                          <a:solidFill>
                            <a:srgbClr val="FFFFFF"/>
                          </a:solidFill>
                          <a:latin typeface="Times New Roman Bold" panose="02020803070505020304"/>
                        </a:rPr>
                        <a:t>Experimental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6372">
                <a:tc>
                  <a:txBody>
                    <a:bodyPr/>
                    <a:lstStyle/>
                    <a:p>
                      <a:pPr algn="l">
                        <a:lnSpc>
                          <a:spcPts val="3310"/>
                        </a:lnSpc>
                        <a:defRPr/>
                      </a:pPr>
                      <a:r>
                        <a:rPr lang="en-US" sz="2400" spc="-1">
                          <a:solidFill>
                            <a:srgbClr val="FFFFFF"/>
                          </a:solidFill>
                          <a:latin typeface="Times New Roman Bold" panose="02020803070505020304"/>
                        </a:rPr>
                        <a:t>Module wise Implementation</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9002">
                <a:tc>
                  <a:txBody>
                    <a:bodyPr/>
                    <a:lstStyle/>
                    <a:p>
                      <a:pPr algn="l">
                        <a:lnSpc>
                          <a:spcPts val="3310"/>
                        </a:lnSpc>
                        <a:defRPr/>
                      </a:pPr>
                      <a:r>
                        <a:rPr lang="en-US" sz="2400" spc="-1">
                          <a:solidFill>
                            <a:srgbClr val="FFFFFF"/>
                          </a:solidFill>
                          <a:latin typeface="Times New Roman Bold" panose="02020803070505020304"/>
                        </a:rPr>
                        <a:t>Testing and Debugging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5320">
                <a:tc>
                  <a:txBody>
                    <a:bodyPr/>
                    <a:lstStyle/>
                    <a:p>
                      <a:pPr algn="l">
                        <a:lnSpc>
                          <a:spcPts val="3310"/>
                        </a:lnSpc>
                        <a:defRPr/>
                      </a:pPr>
                      <a:r>
                        <a:rPr lang="en-US" sz="2400" spc="-1">
                          <a:solidFill>
                            <a:srgbClr val="FFFFFF"/>
                          </a:solidFill>
                          <a:latin typeface="Times New Roman Bold" panose="02020803070505020304"/>
                        </a:rPr>
                        <a:t>Preparation of Project Report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bl>
          </a:graphicData>
        </a:graphic>
      </p:graphicFrame>
      <p:sp>
        <p:nvSpPr>
          <p:cNvPr id="3" name="Freeform 3"/>
          <p:cNvSpPr/>
          <p:nvPr/>
        </p:nvSpPr>
        <p:spPr>
          <a:xfrm>
            <a:off x="-7020" y="8300790"/>
            <a:ext cx="18288180" cy="1986210"/>
          </a:xfrm>
          <a:custGeom>
            <a:avLst/>
            <a:gdLst/>
            <a:ahLst/>
            <a:cxnLst/>
            <a:rect l="l" t="t" r="r" b="b"/>
            <a:pathLst>
              <a:path w="18288180" h="1986210">
                <a:moveTo>
                  <a:pt x="0" y="0"/>
                </a:moveTo>
                <a:lnTo>
                  <a:pt x="18288180" y="0"/>
                </a:lnTo>
                <a:lnTo>
                  <a:pt x="18288180" y="1986210"/>
                </a:lnTo>
                <a:lnTo>
                  <a:pt x="0" y="1986210"/>
                </a:lnTo>
                <a:lnTo>
                  <a:pt x="0" y="0"/>
                </a:lnTo>
                <a:close/>
              </a:path>
            </a:pathLst>
          </a:custGeom>
          <a:blipFill>
            <a:blip r:embed="rId1"/>
            <a:stretch>
              <a:fillRect l="-257" t="-58676" r="-257"/>
            </a:stretch>
          </a:blipFill>
        </p:spPr>
        <p:txBody>
          <a:bodyPr/>
          <a:lstStyle/>
          <a:p>
            <a:endParaRPr lang="en-IN"/>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dirty="0">
                  <a:solidFill>
                    <a:srgbClr val="000000"/>
                  </a:solidFill>
                  <a:latin typeface="Times New Roman Bold" panose="02020803070505020304"/>
                </a:rPr>
                <a:t>Work – Plan </a:t>
              </a:r>
              <a:endParaRPr lang="en-US" sz="4650" spc="-1" dirty="0">
                <a:solidFill>
                  <a:srgbClr val="000000"/>
                </a:solidFill>
                <a:latin typeface="Times New Roman Bold" panose="02020803070505020304"/>
              </a:endParaRPr>
            </a:p>
          </p:txBody>
        </p:sp>
      </p:gr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4886</Words>
  <Application>WPS Presentation</Application>
  <PresentationFormat>Custom</PresentationFormat>
  <Paragraphs>177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Times New Roman Bold</vt:lpstr>
      <vt:lpstr>Arimo Bold</vt:lpstr>
      <vt:lpstr>Canva Sans Bold</vt:lpstr>
      <vt:lpstr>Arial</vt:lpstr>
      <vt:lpstr>Canva Sans</vt:lpstr>
      <vt:lpstr>Times New Roman</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PROJECT[1].ppt</dc:title>
  <dc:creator/>
  <cp:lastModifiedBy>ABHIJEET BORATE</cp:lastModifiedBy>
  <cp:revision>10</cp:revision>
  <dcterms:created xsi:type="dcterms:W3CDTF">2006-08-16T00:00:00Z</dcterms:created>
  <dcterms:modified xsi:type="dcterms:W3CDTF">2023-09-30T09:21:01Z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0978A91F1E3845DFADD352F70E0E9D47_13</vt:lpwstr>
  </property>
  <property fmtid="{D5CDD505-2E9C-101B-9397-08002B2CF9AE}" pid="3" name="KSOProductBuildVer">
    <vt:lpwstr>1033-12.2.0.13215</vt:lpwstr>
  </property>
</Properties>
</file>