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7" r:id="rId2"/>
    <p:sldId id="259" r:id="rId3"/>
    <p:sldId id="264" r:id="rId4"/>
    <p:sldId id="267" r:id="rId5"/>
    <p:sldId id="268" r:id="rId6"/>
    <p:sldId id="270" r:id="rId7"/>
    <p:sldId id="272" r:id="rId8"/>
    <p:sldId id="276" r:id="rId9"/>
    <p:sldId id="274" r:id="rId1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89BEA4-85F3-20FB-7807-A22034CAF7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E9E9DD38-6D8A-F9C1-733C-C32538FDF3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CEDFB386-54BB-4F1C-A36D-9AD48A1A11CE}" type="datetimeFigureOut">
              <a:rPr lang="en-IN"/>
              <a:pPr>
                <a:defRPr/>
              </a:pPr>
              <a:t>29-09-2023</a:t>
            </a:fld>
            <a:endParaRPr lang="en-IN"/>
          </a:p>
        </p:txBody>
      </p:sp>
      <p:sp>
        <p:nvSpPr>
          <p:cNvPr id="4" name="Slide Image Placeholder 3">
            <a:extLst>
              <a:ext uri="{FF2B5EF4-FFF2-40B4-BE49-F238E27FC236}">
                <a16:creationId xmlns:a16="http://schemas.microsoft.com/office/drawing/2014/main" id="{4CFAF170-FC15-CD16-52D1-FDFDFE88E87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7911B28C-7517-23F3-ADE7-6E177DE7BC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8500D47E-9E80-073C-AD39-C4FAC330F4B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9DCAC4AE-8896-1167-86DE-DB1679D6159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23F6EFFC-32D3-4676-93F7-F603FBACB8FD}"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8A1425-9F0A-FC11-B922-1403974AB6EB}"/>
              </a:ext>
            </a:extLst>
          </p:cNvPr>
          <p:cNvSpPr>
            <a:spLocks noGrp="1"/>
          </p:cNvSpPr>
          <p:nvPr>
            <p:ph type="dt" sz="half" idx="10"/>
          </p:nvPr>
        </p:nvSpPr>
        <p:spPr/>
        <p:txBody>
          <a:bodyPr/>
          <a:lstStyle>
            <a:lvl1pPr>
              <a:defRPr/>
            </a:lvl1pPr>
          </a:lstStyle>
          <a:p>
            <a:pPr>
              <a:defRPr/>
            </a:pPr>
            <a:fld id="{E8B4D52F-89DB-4B0C-8CAF-F872003076AD}" type="datetimeFigureOut">
              <a:rPr lang="en-IN"/>
              <a:pPr>
                <a:defRPr/>
              </a:pPr>
              <a:t>29-09-2023</a:t>
            </a:fld>
            <a:endParaRPr lang="en-IN"/>
          </a:p>
        </p:txBody>
      </p:sp>
      <p:sp>
        <p:nvSpPr>
          <p:cNvPr id="5" name="Footer Placeholder 4">
            <a:extLst>
              <a:ext uri="{FF2B5EF4-FFF2-40B4-BE49-F238E27FC236}">
                <a16:creationId xmlns:a16="http://schemas.microsoft.com/office/drawing/2014/main" id="{3FF7720C-9EFB-D616-9EDC-FEA2C1D59DC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DB38171C-0509-4304-C035-A8DD103827E6}"/>
              </a:ext>
            </a:extLst>
          </p:cNvPr>
          <p:cNvSpPr>
            <a:spLocks noGrp="1"/>
          </p:cNvSpPr>
          <p:nvPr>
            <p:ph type="sldNum" sz="quarter" idx="12"/>
          </p:nvPr>
        </p:nvSpPr>
        <p:spPr/>
        <p:txBody>
          <a:bodyPr/>
          <a:lstStyle>
            <a:lvl1pPr>
              <a:defRPr/>
            </a:lvl1pPr>
          </a:lstStyle>
          <a:p>
            <a:pPr>
              <a:defRPr/>
            </a:pPr>
            <a:fld id="{8415A584-FDDF-4B92-8A80-4D9B377611C7}" type="slidenum">
              <a:rPr lang="en-IN" altLang="en-US"/>
              <a:pPr>
                <a:defRPr/>
              </a:pPr>
              <a:t>‹#›</a:t>
            </a:fld>
            <a:endParaRPr lang="en-IN" altLang="en-US"/>
          </a:p>
        </p:txBody>
      </p:sp>
    </p:spTree>
    <p:extLst>
      <p:ext uri="{BB962C8B-B14F-4D97-AF65-F5344CB8AC3E}">
        <p14:creationId xmlns:p14="http://schemas.microsoft.com/office/powerpoint/2010/main" val="6501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D4222-5DA2-9B03-A821-5C3725031338}"/>
              </a:ext>
            </a:extLst>
          </p:cNvPr>
          <p:cNvSpPr>
            <a:spLocks noGrp="1"/>
          </p:cNvSpPr>
          <p:nvPr>
            <p:ph type="dt" sz="half" idx="10"/>
          </p:nvPr>
        </p:nvSpPr>
        <p:spPr/>
        <p:txBody>
          <a:bodyPr/>
          <a:lstStyle>
            <a:lvl1pPr>
              <a:defRPr/>
            </a:lvl1pPr>
          </a:lstStyle>
          <a:p>
            <a:pPr>
              <a:defRPr/>
            </a:pPr>
            <a:fld id="{E8E9D055-B536-4EC8-9B32-D6CD1FBDCDBC}" type="datetimeFigureOut">
              <a:rPr lang="en-IN"/>
              <a:pPr>
                <a:defRPr/>
              </a:pPr>
              <a:t>29-09-2023</a:t>
            </a:fld>
            <a:endParaRPr lang="en-IN"/>
          </a:p>
        </p:txBody>
      </p:sp>
      <p:sp>
        <p:nvSpPr>
          <p:cNvPr id="5" name="Footer Placeholder 4">
            <a:extLst>
              <a:ext uri="{FF2B5EF4-FFF2-40B4-BE49-F238E27FC236}">
                <a16:creationId xmlns:a16="http://schemas.microsoft.com/office/drawing/2014/main" id="{CBF4D1F3-3926-6796-7B6E-5B88283D0E8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39C797C-CBF0-38C5-A466-CC27745EB34B}"/>
              </a:ext>
            </a:extLst>
          </p:cNvPr>
          <p:cNvSpPr>
            <a:spLocks noGrp="1"/>
          </p:cNvSpPr>
          <p:nvPr>
            <p:ph type="sldNum" sz="quarter" idx="12"/>
          </p:nvPr>
        </p:nvSpPr>
        <p:spPr/>
        <p:txBody>
          <a:bodyPr/>
          <a:lstStyle>
            <a:lvl1pPr>
              <a:defRPr/>
            </a:lvl1pPr>
          </a:lstStyle>
          <a:p>
            <a:pPr>
              <a:defRPr/>
            </a:pPr>
            <a:fld id="{BFE0CC69-61FC-4A38-9191-FB917A4BECAE}" type="slidenum">
              <a:rPr lang="en-IN" altLang="en-US"/>
              <a:pPr>
                <a:defRPr/>
              </a:pPr>
              <a:t>‹#›</a:t>
            </a:fld>
            <a:endParaRPr lang="en-IN" altLang="en-US"/>
          </a:p>
        </p:txBody>
      </p:sp>
    </p:spTree>
    <p:extLst>
      <p:ext uri="{BB962C8B-B14F-4D97-AF65-F5344CB8AC3E}">
        <p14:creationId xmlns:p14="http://schemas.microsoft.com/office/powerpoint/2010/main" val="28437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DA94E-A459-F683-2DEE-DF5EE42515C3}"/>
              </a:ext>
            </a:extLst>
          </p:cNvPr>
          <p:cNvSpPr>
            <a:spLocks noGrp="1"/>
          </p:cNvSpPr>
          <p:nvPr>
            <p:ph type="dt" sz="half" idx="10"/>
          </p:nvPr>
        </p:nvSpPr>
        <p:spPr/>
        <p:txBody>
          <a:bodyPr/>
          <a:lstStyle>
            <a:lvl1pPr>
              <a:defRPr/>
            </a:lvl1pPr>
          </a:lstStyle>
          <a:p>
            <a:pPr>
              <a:defRPr/>
            </a:pPr>
            <a:fld id="{D53F67CA-D103-4EDB-9422-FDA43E4C0156}" type="datetimeFigureOut">
              <a:rPr lang="en-IN"/>
              <a:pPr>
                <a:defRPr/>
              </a:pPr>
              <a:t>29-09-2023</a:t>
            </a:fld>
            <a:endParaRPr lang="en-IN"/>
          </a:p>
        </p:txBody>
      </p:sp>
      <p:sp>
        <p:nvSpPr>
          <p:cNvPr id="5" name="Footer Placeholder 4">
            <a:extLst>
              <a:ext uri="{FF2B5EF4-FFF2-40B4-BE49-F238E27FC236}">
                <a16:creationId xmlns:a16="http://schemas.microsoft.com/office/drawing/2014/main" id="{ECCD057C-0B0A-B34C-96EB-F9619D8171B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83C3F43-AB0F-86C7-FD8B-7882A71D2244}"/>
              </a:ext>
            </a:extLst>
          </p:cNvPr>
          <p:cNvSpPr>
            <a:spLocks noGrp="1"/>
          </p:cNvSpPr>
          <p:nvPr>
            <p:ph type="sldNum" sz="quarter" idx="12"/>
          </p:nvPr>
        </p:nvSpPr>
        <p:spPr/>
        <p:txBody>
          <a:bodyPr/>
          <a:lstStyle>
            <a:lvl1pPr>
              <a:defRPr/>
            </a:lvl1pPr>
          </a:lstStyle>
          <a:p>
            <a:pPr>
              <a:defRPr/>
            </a:pPr>
            <a:fld id="{7C4009A9-1138-4C2D-B5A4-03E388FDC2C5}" type="slidenum">
              <a:rPr lang="en-IN" altLang="en-US"/>
              <a:pPr>
                <a:defRPr/>
              </a:pPr>
              <a:t>‹#›</a:t>
            </a:fld>
            <a:endParaRPr lang="en-IN" altLang="en-US"/>
          </a:p>
        </p:txBody>
      </p:sp>
    </p:spTree>
    <p:extLst>
      <p:ext uri="{BB962C8B-B14F-4D97-AF65-F5344CB8AC3E}">
        <p14:creationId xmlns:p14="http://schemas.microsoft.com/office/powerpoint/2010/main" val="29549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39677-E70A-ED0D-6AF6-24AF2EFD984A}"/>
              </a:ext>
            </a:extLst>
          </p:cNvPr>
          <p:cNvSpPr>
            <a:spLocks noGrp="1"/>
          </p:cNvSpPr>
          <p:nvPr>
            <p:ph type="dt" sz="half" idx="10"/>
          </p:nvPr>
        </p:nvSpPr>
        <p:spPr/>
        <p:txBody>
          <a:bodyPr/>
          <a:lstStyle>
            <a:lvl1pPr>
              <a:defRPr/>
            </a:lvl1pPr>
          </a:lstStyle>
          <a:p>
            <a:pPr>
              <a:defRPr/>
            </a:pPr>
            <a:fld id="{62B11D95-9051-4E37-A3AB-7C29CABF4BDB}" type="datetimeFigureOut">
              <a:rPr lang="en-IN"/>
              <a:pPr>
                <a:defRPr/>
              </a:pPr>
              <a:t>29-09-2023</a:t>
            </a:fld>
            <a:endParaRPr lang="en-IN"/>
          </a:p>
        </p:txBody>
      </p:sp>
      <p:sp>
        <p:nvSpPr>
          <p:cNvPr id="5" name="Footer Placeholder 4">
            <a:extLst>
              <a:ext uri="{FF2B5EF4-FFF2-40B4-BE49-F238E27FC236}">
                <a16:creationId xmlns:a16="http://schemas.microsoft.com/office/drawing/2014/main" id="{AB608F8D-DF98-A9AC-68F5-5D2CBD35F65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FF5A1B4-64E5-0AE0-4930-E3527E9E2F57}"/>
              </a:ext>
            </a:extLst>
          </p:cNvPr>
          <p:cNvSpPr>
            <a:spLocks noGrp="1"/>
          </p:cNvSpPr>
          <p:nvPr>
            <p:ph type="sldNum" sz="quarter" idx="12"/>
          </p:nvPr>
        </p:nvSpPr>
        <p:spPr/>
        <p:txBody>
          <a:bodyPr/>
          <a:lstStyle>
            <a:lvl1pPr>
              <a:defRPr/>
            </a:lvl1pPr>
          </a:lstStyle>
          <a:p>
            <a:pPr>
              <a:defRPr/>
            </a:pPr>
            <a:fld id="{07FCE8E2-EC59-416A-B336-99C6B4FB1849}" type="slidenum">
              <a:rPr lang="en-IN" altLang="en-US"/>
              <a:pPr>
                <a:defRPr/>
              </a:pPr>
              <a:t>‹#›</a:t>
            </a:fld>
            <a:endParaRPr lang="en-IN" altLang="en-US"/>
          </a:p>
        </p:txBody>
      </p:sp>
    </p:spTree>
    <p:extLst>
      <p:ext uri="{BB962C8B-B14F-4D97-AF65-F5344CB8AC3E}">
        <p14:creationId xmlns:p14="http://schemas.microsoft.com/office/powerpoint/2010/main" val="276287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6056B-8F78-0BC8-97B4-51EAA100D834}"/>
              </a:ext>
            </a:extLst>
          </p:cNvPr>
          <p:cNvSpPr>
            <a:spLocks noGrp="1"/>
          </p:cNvSpPr>
          <p:nvPr>
            <p:ph type="dt" sz="half" idx="10"/>
          </p:nvPr>
        </p:nvSpPr>
        <p:spPr/>
        <p:txBody>
          <a:bodyPr/>
          <a:lstStyle>
            <a:lvl1pPr>
              <a:defRPr/>
            </a:lvl1pPr>
          </a:lstStyle>
          <a:p>
            <a:pPr>
              <a:defRPr/>
            </a:pPr>
            <a:fld id="{F68900A0-248E-4111-AC5C-A1F5B4042940}" type="datetimeFigureOut">
              <a:rPr lang="en-IN"/>
              <a:pPr>
                <a:defRPr/>
              </a:pPr>
              <a:t>29-09-2023</a:t>
            </a:fld>
            <a:endParaRPr lang="en-IN"/>
          </a:p>
        </p:txBody>
      </p:sp>
      <p:sp>
        <p:nvSpPr>
          <p:cNvPr id="5" name="Footer Placeholder 4">
            <a:extLst>
              <a:ext uri="{FF2B5EF4-FFF2-40B4-BE49-F238E27FC236}">
                <a16:creationId xmlns:a16="http://schemas.microsoft.com/office/drawing/2014/main" id="{7430DFA1-AA47-0DB4-86D1-3999F7CC23E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47A7A283-C2D2-C108-ADE1-37379EC019E1}"/>
              </a:ext>
            </a:extLst>
          </p:cNvPr>
          <p:cNvSpPr>
            <a:spLocks noGrp="1"/>
          </p:cNvSpPr>
          <p:nvPr>
            <p:ph type="sldNum" sz="quarter" idx="12"/>
          </p:nvPr>
        </p:nvSpPr>
        <p:spPr/>
        <p:txBody>
          <a:bodyPr/>
          <a:lstStyle>
            <a:lvl1pPr>
              <a:defRPr/>
            </a:lvl1pPr>
          </a:lstStyle>
          <a:p>
            <a:pPr>
              <a:defRPr/>
            </a:pPr>
            <a:fld id="{FE81D193-88D2-491C-9498-52F5457B998E}" type="slidenum">
              <a:rPr lang="en-IN" altLang="en-US"/>
              <a:pPr>
                <a:defRPr/>
              </a:pPr>
              <a:t>‹#›</a:t>
            </a:fld>
            <a:endParaRPr lang="en-IN" altLang="en-US"/>
          </a:p>
        </p:txBody>
      </p:sp>
    </p:spTree>
    <p:extLst>
      <p:ext uri="{BB962C8B-B14F-4D97-AF65-F5344CB8AC3E}">
        <p14:creationId xmlns:p14="http://schemas.microsoft.com/office/powerpoint/2010/main" val="242979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443A9A06-086B-52E7-B144-22B9AAB62CEB}"/>
              </a:ext>
            </a:extLst>
          </p:cNvPr>
          <p:cNvSpPr>
            <a:spLocks noGrp="1"/>
          </p:cNvSpPr>
          <p:nvPr>
            <p:ph type="dt" sz="half" idx="10"/>
          </p:nvPr>
        </p:nvSpPr>
        <p:spPr/>
        <p:txBody>
          <a:bodyPr/>
          <a:lstStyle>
            <a:lvl1pPr>
              <a:defRPr/>
            </a:lvl1pPr>
          </a:lstStyle>
          <a:p>
            <a:pPr>
              <a:defRPr/>
            </a:pPr>
            <a:fld id="{49A72EDA-3D53-4923-A558-89CC953A98BD}" type="datetimeFigureOut">
              <a:rPr lang="en-IN"/>
              <a:pPr>
                <a:defRPr/>
              </a:pPr>
              <a:t>29-09-2023</a:t>
            </a:fld>
            <a:endParaRPr lang="en-IN"/>
          </a:p>
        </p:txBody>
      </p:sp>
      <p:sp>
        <p:nvSpPr>
          <p:cNvPr id="6" name="Footer Placeholder 4">
            <a:extLst>
              <a:ext uri="{FF2B5EF4-FFF2-40B4-BE49-F238E27FC236}">
                <a16:creationId xmlns:a16="http://schemas.microsoft.com/office/drawing/2014/main" id="{CDD92B9E-2E2E-E0B9-81FF-56DC9CD8E9E7}"/>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7F68B415-640C-B7AE-1D40-F24CBB423504}"/>
              </a:ext>
            </a:extLst>
          </p:cNvPr>
          <p:cNvSpPr>
            <a:spLocks noGrp="1"/>
          </p:cNvSpPr>
          <p:nvPr>
            <p:ph type="sldNum" sz="quarter" idx="12"/>
          </p:nvPr>
        </p:nvSpPr>
        <p:spPr/>
        <p:txBody>
          <a:bodyPr/>
          <a:lstStyle>
            <a:lvl1pPr>
              <a:defRPr/>
            </a:lvl1pPr>
          </a:lstStyle>
          <a:p>
            <a:pPr>
              <a:defRPr/>
            </a:pPr>
            <a:fld id="{17F745E5-6827-4482-A084-F9FE7C3ED23B}" type="slidenum">
              <a:rPr lang="en-IN" altLang="en-US"/>
              <a:pPr>
                <a:defRPr/>
              </a:pPr>
              <a:t>‹#›</a:t>
            </a:fld>
            <a:endParaRPr lang="en-IN" altLang="en-US"/>
          </a:p>
        </p:txBody>
      </p:sp>
    </p:spTree>
    <p:extLst>
      <p:ext uri="{BB962C8B-B14F-4D97-AF65-F5344CB8AC3E}">
        <p14:creationId xmlns:p14="http://schemas.microsoft.com/office/powerpoint/2010/main" val="362006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04A72C3-2ECE-6A03-AEC6-FBFC1084E04E}"/>
              </a:ext>
            </a:extLst>
          </p:cNvPr>
          <p:cNvSpPr>
            <a:spLocks noGrp="1"/>
          </p:cNvSpPr>
          <p:nvPr>
            <p:ph type="dt" sz="half" idx="10"/>
          </p:nvPr>
        </p:nvSpPr>
        <p:spPr/>
        <p:txBody>
          <a:bodyPr/>
          <a:lstStyle>
            <a:lvl1pPr>
              <a:defRPr/>
            </a:lvl1pPr>
          </a:lstStyle>
          <a:p>
            <a:pPr>
              <a:defRPr/>
            </a:pPr>
            <a:fld id="{0834E332-F6A3-4703-B5AA-F7FF668AC485}" type="datetimeFigureOut">
              <a:rPr lang="en-IN"/>
              <a:pPr>
                <a:defRPr/>
              </a:pPr>
              <a:t>29-09-2023</a:t>
            </a:fld>
            <a:endParaRPr lang="en-IN"/>
          </a:p>
        </p:txBody>
      </p:sp>
      <p:sp>
        <p:nvSpPr>
          <p:cNvPr id="8" name="Footer Placeholder 4">
            <a:extLst>
              <a:ext uri="{FF2B5EF4-FFF2-40B4-BE49-F238E27FC236}">
                <a16:creationId xmlns:a16="http://schemas.microsoft.com/office/drawing/2014/main" id="{55EF5D73-21F8-3AB3-3210-A973A8E039FC}"/>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915AA007-6808-85E6-4E5E-5CEC10AE59E9}"/>
              </a:ext>
            </a:extLst>
          </p:cNvPr>
          <p:cNvSpPr>
            <a:spLocks noGrp="1"/>
          </p:cNvSpPr>
          <p:nvPr>
            <p:ph type="sldNum" sz="quarter" idx="12"/>
          </p:nvPr>
        </p:nvSpPr>
        <p:spPr/>
        <p:txBody>
          <a:bodyPr/>
          <a:lstStyle>
            <a:lvl1pPr>
              <a:defRPr/>
            </a:lvl1pPr>
          </a:lstStyle>
          <a:p>
            <a:pPr>
              <a:defRPr/>
            </a:pPr>
            <a:fld id="{2C0F99C5-40C9-4829-B5ED-63088BA5B961}" type="slidenum">
              <a:rPr lang="en-IN" altLang="en-US"/>
              <a:pPr>
                <a:defRPr/>
              </a:pPr>
              <a:t>‹#›</a:t>
            </a:fld>
            <a:endParaRPr lang="en-IN" altLang="en-US"/>
          </a:p>
        </p:txBody>
      </p:sp>
    </p:spTree>
    <p:extLst>
      <p:ext uri="{BB962C8B-B14F-4D97-AF65-F5344CB8AC3E}">
        <p14:creationId xmlns:p14="http://schemas.microsoft.com/office/powerpoint/2010/main" val="107079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995EAB61-FFA2-0D42-F628-2BC7C9BA26BA}"/>
              </a:ext>
            </a:extLst>
          </p:cNvPr>
          <p:cNvSpPr>
            <a:spLocks noGrp="1"/>
          </p:cNvSpPr>
          <p:nvPr>
            <p:ph type="dt" sz="half" idx="10"/>
          </p:nvPr>
        </p:nvSpPr>
        <p:spPr/>
        <p:txBody>
          <a:bodyPr/>
          <a:lstStyle>
            <a:lvl1pPr>
              <a:defRPr/>
            </a:lvl1pPr>
          </a:lstStyle>
          <a:p>
            <a:pPr>
              <a:defRPr/>
            </a:pPr>
            <a:fld id="{B73E53E1-C4C9-4DE8-A952-60EC0B11A3E1}" type="datetimeFigureOut">
              <a:rPr lang="en-IN"/>
              <a:pPr>
                <a:defRPr/>
              </a:pPr>
              <a:t>29-09-2023</a:t>
            </a:fld>
            <a:endParaRPr lang="en-IN"/>
          </a:p>
        </p:txBody>
      </p:sp>
      <p:sp>
        <p:nvSpPr>
          <p:cNvPr id="4" name="Footer Placeholder 4">
            <a:extLst>
              <a:ext uri="{FF2B5EF4-FFF2-40B4-BE49-F238E27FC236}">
                <a16:creationId xmlns:a16="http://schemas.microsoft.com/office/drawing/2014/main" id="{287B299B-6A85-3446-17F1-AD9821D30D58}"/>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142112E5-D17E-5E49-EE30-A193550861A4}"/>
              </a:ext>
            </a:extLst>
          </p:cNvPr>
          <p:cNvSpPr>
            <a:spLocks noGrp="1"/>
          </p:cNvSpPr>
          <p:nvPr>
            <p:ph type="sldNum" sz="quarter" idx="12"/>
          </p:nvPr>
        </p:nvSpPr>
        <p:spPr/>
        <p:txBody>
          <a:bodyPr/>
          <a:lstStyle>
            <a:lvl1pPr>
              <a:defRPr/>
            </a:lvl1pPr>
          </a:lstStyle>
          <a:p>
            <a:pPr>
              <a:defRPr/>
            </a:pPr>
            <a:fld id="{6668D33F-B60B-45FE-9093-4FA94A454F18}" type="slidenum">
              <a:rPr lang="en-IN" altLang="en-US"/>
              <a:pPr>
                <a:defRPr/>
              </a:pPr>
              <a:t>‹#›</a:t>
            </a:fld>
            <a:endParaRPr lang="en-IN" altLang="en-US"/>
          </a:p>
        </p:txBody>
      </p:sp>
    </p:spTree>
    <p:extLst>
      <p:ext uri="{BB962C8B-B14F-4D97-AF65-F5344CB8AC3E}">
        <p14:creationId xmlns:p14="http://schemas.microsoft.com/office/powerpoint/2010/main" val="205373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2F5E94E-F140-BFF3-8720-B5E8B3C7D820}"/>
              </a:ext>
            </a:extLst>
          </p:cNvPr>
          <p:cNvSpPr>
            <a:spLocks noGrp="1"/>
          </p:cNvSpPr>
          <p:nvPr>
            <p:ph type="dt" sz="half" idx="10"/>
          </p:nvPr>
        </p:nvSpPr>
        <p:spPr/>
        <p:txBody>
          <a:bodyPr/>
          <a:lstStyle>
            <a:lvl1pPr>
              <a:defRPr/>
            </a:lvl1pPr>
          </a:lstStyle>
          <a:p>
            <a:pPr>
              <a:defRPr/>
            </a:pPr>
            <a:fld id="{1409C396-F7AF-4164-A3D2-545011FD46DE}" type="datetimeFigureOut">
              <a:rPr lang="en-IN"/>
              <a:pPr>
                <a:defRPr/>
              </a:pPr>
              <a:t>29-09-2023</a:t>
            </a:fld>
            <a:endParaRPr lang="en-IN"/>
          </a:p>
        </p:txBody>
      </p:sp>
      <p:sp>
        <p:nvSpPr>
          <p:cNvPr id="3" name="Footer Placeholder 4">
            <a:extLst>
              <a:ext uri="{FF2B5EF4-FFF2-40B4-BE49-F238E27FC236}">
                <a16:creationId xmlns:a16="http://schemas.microsoft.com/office/drawing/2014/main" id="{DDD24657-101F-2023-4DEB-1558EE3B3AA7}"/>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142BF67D-CA4B-EC67-9221-C656E39582E0}"/>
              </a:ext>
            </a:extLst>
          </p:cNvPr>
          <p:cNvSpPr>
            <a:spLocks noGrp="1"/>
          </p:cNvSpPr>
          <p:nvPr>
            <p:ph type="sldNum" sz="quarter" idx="12"/>
          </p:nvPr>
        </p:nvSpPr>
        <p:spPr/>
        <p:txBody>
          <a:bodyPr/>
          <a:lstStyle>
            <a:lvl1pPr>
              <a:defRPr/>
            </a:lvl1pPr>
          </a:lstStyle>
          <a:p>
            <a:pPr>
              <a:defRPr/>
            </a:pPr>
            <a:fld id="{8778D0BB-6425-4AB8-A756-430F86A25FDD}" type="slidenum">
              <a:rPr lang="en-IN" altLang="en-US"/>
              <a:pPr>
                <a:defRPr/>
              </a:pPr>
              <a:t>‹#›</a:t>
            </a:fld>
            <a:endParaRPr lang="en-IN" altLang="en-US"/>
          </a:p>
        </p:txBody>
      </p:sp>
    </p:spTree>
    <p:extLst>
      <p:ext uri="{BB962C8B-B14F-4D97-AF65-F5344CB8AC3E}">
        <p14:creationId xmlns:p14="http://schemas.microsoft.com/office/powerpoint/2010/main" val="362841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4EC2E87-106C-93A4-8563-462F140E7EC6}"/>
              </a:ext>
            </a:extLst>
          </p:cNvPr>
          <p:cNvSpPr>
            <a:spLocks noGrp="1"/>
          </p:cNvSpPr>
          <p:nvPr>
            <p:ph type="dt" sz="half" idx="10"/>
          </p:nvPr>
        </p:nvSpPr>
        <p:spPr/>
        <p:txBody>
          <a:bodyPr/>
          <a:lstStyle>
            <a:lvl1pPr>
              <a:defRPr/>
            </a:lvl1pPr>
          </a:lstStyle>
          <a:p>
            <a:pPr>
              <a:defRPr/>
            </a:pPr>
            <a:fld id="{DC77D5B3-9563-44FC-8CA5-7A77B7F9CE4D}" type="datetimeFigureOut">
              <a:rPr lang="en-IN"/>
              <a:pPr>
                <a:defRPr/>
              </a:pPr>
              <a:t>29-09-2023</a:t>
            </a:fld>
            <a:endParaRPr lang="en-IN"/>
          </a:p>
        </p:txBody>
      </p:sp>
      <p:sp>
        <p:nvSpPr>
          <p:cNvPr id="6" name="Footer Placeholder 4">
            <a:extLst>
              <a:ext uri="{FF2B5EF4-FFF2-40B4-BE49-F238E27FC236}">
                <a16:creationId xmlns:a16="http://schemas.microsoft.com/office/drawing/2014/main" id="{95168DE5-7E9F-3870-9BE0-4C4F9A636394}"/>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CD76CAF6-D656-5F2B-5063-A5AB60AAFBA5}"/>
              </a:ext>
            </a:extLst>
          </p:cNvPr>
          <p:cNvSpPr>
            <a:spLocks noGrp="1"/>
          </p:cNvSpPr>
          <p:nvPr>
            <p:ph type="sldNum" sz="quarter" idx="12"/>
          </p:nvPr>
        </p:nvSpPr>
        <p:spPr/>
        <p:txBody>
          <a:bodyPr/>
          <a:lstStyle>
            <a:lvl1pPr>
              <a:defRPr/>
            </a:lvl1pPr>
          </a:lstStyle>
          <a:p>
            <a:pPr>
              <a:defRPr/>
            </a:pPr>
            <a:fld id="{8313C3A6-C0F4-4CFC-B345-D6AFF7C6088D}" type="slidenum">
              <a:rPr lang="en-IN" altLang="en-US"/>
              <a:pPr>
                <a:defRPr/>
              </a:pPr>
              <a:t>‹#›</a:t>
            </a:fld>
            <a:endParaRPr lang="en-IN" altLang="en-US"/>
          </a:p>
        </p:txBody>
      </p:sp>
    </p:spTree>
    <p:extLst>
      <p:ext uri="{BB962C8B-B14F-4D97-AF65-F5344CB8AC3E}">
        <p14:creationId xmlns:p14="http://schemas.microsoft.com/office/powerpoint/2010/main" val="155946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95BE9D9-2889-470C-D869-8BD3D2149BBD}"/>
              </a:ext>
            </a:extLst>
          </p:cNvPr>
          <p:cNvSpPr>
            <a:spLocks noGrp="1"/>
          </p:cNvSpPr>
          <p:nvPr>
            <p:ph type="dt" sz="half" idx="10"/>
          </p:nvPr>
        </p:nvSpPr>
        <p:spPr/>
        <p:txBody>
          <a:bodyPr/>
          <a:lstStyle>
            <a:lvl1pPr>
              <a:defRPr/>
            </a:lvl1pPr>
          </a:lstStyle>
          <a:p>
            <a:pPr>
              <a:defRPr/>
            </a:pPr>
            <a:fld id="{4724297A-97A4-4FB5-BFE8-10A482BCE1E0}" type="datetimeFigureOut">
              <a:rPr lang="en-IN"/>
              <a:pPr>
                <a:defRPr/>
              </a:pPr>
              <a:t>29-09-2023</a:t>
            </a:fld>
            <a:endParaRPr lang="en-IN"/>
          </a:p>
        </p:txBody>
      </p:sp>
      <p:sp>
        <p:nvSpPr>
          <p:cNvPr id="6" name="Footer Placeholder 4">
            <a:extLst>
              <a:ext uri="{FF2B5EF4-FFF2-40B4-BE49-F238E27FC236}">
                <a16:creationId xmlns:a16="http://schemas.microsoft.com/office/drawing/2014/main" id="{3A07A9B1-1706-DA7E-4A30-63FC260A783C}"/>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E09EA4E-35A0-B24F-3F46-75D5FBDE05EF}"/>
              </a:ext>
            </a:extLst>
          </p:cNvPr>
          <p:cNvSpPr>
            <a:spLocks noGrp="1"/>
          </p:cNvSpPr>
          <p:nvPr>
            <p:ph type="sldNum" sz="quarter" idx="12"/>
          </p:nvPr>
        </p:nvSpPr>
        <p:spPr/>
        <p:txBody>
          <a:bodyPr/>
          <a:lstStyle>
            <a:lvl1pPr>
              <a:defRPr/>
            </a:lvl1pPr>
          </a:lstStyle>
          <a:p>
            <a:pPr>
              <a:defRPr/>
            </a:pPr>
            <a:fld id="{A55613EA-0AE3-4598-9158-3FF14EFE128D}" type="slidenum">
              <a:rPr lang="en-IN" altLang="en-US"/>
              <a:pPr>
                <a:defRPr/>
              </a:pPr>
              <a:t>‹#›</a:t>
            </a:fld>
            <a:endParaRPr lang="en-IN" altLang="en-US"/>
          </a:p>
        </p:txBody>
      </p:sp>
    </p:spTree>
    <p:extLst>
      <p:ext uri="{BB962C8B-B14F-4D97-AF65-F5344CB8AC3E}">
        <p14:creationId xmlns:p14="http://schemas.microsoft.com/office/powerpoint/2010/main" val="187800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A3FA094-A19B-1C31-8152-343238ECBA6B}"/>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4A4875C-42B0-1A54-209C-5F33718E7383}"/>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1E676773-E458-3191-241F-079F27E4D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35A9396-15C2-42E1-AF5F-B2BE26B6F440}" type="datetimeFigureOut">
              <a:rPr lang="en-IN"/>
              <a:pPr>
                <a:defRPr/>
              </a:pPr>
              <a:t>29-09-2023</a:t>
            </a:fld>
            <a:endParaRPr lang="en-IN"/>
          </a:p>
        </p:txBody>
      </p:sp>
      <p:sp>
        <p:nvSpPr>
          <p:cNvPr id="5" name="Footer Placeholder 4">
            <a:extLst>
              <a:ext uri="{FF2B5EF4-FFF2-40B4-BE49-F238E27FC236}">
                <a16:creationId xmlns:a16="http://schemas.microsoft.com/office/drawing/2014/main" id="{F4F6F871-94D8-560B-2D9E-C0E80914F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1A003E8C-52FE-C2C6-9FD5-2732EA64635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199A91AF-24C9-436C-874C-0DFDA4C6260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imesofindia.indiatimes.com/blogs/voices/the-restaurant-industry-in-2023" TargetMode="External"/><Relationship Id="rId1" Type="http://schemas.openxmlformats.org/officeDocument/2006/relationships/slideLayout" Target="../slideLayouts/slideLayout1.xml"/><Relationship Id="rId5" Type="http://schemas.openxmlformats.org/officeDocument/2006/relationships/hyperlink" Target="https://www.bu.edu/hospitality/2023/01/26/technology-trends-in-hospitality/" TargetMode="External"/><Relationship Id="rId4" Type="http://schemas.openxmlformats.org/officeDocument/2006/relationships/hyperlink" Target="https://www.cvent.com/en/blog/hospitality/types-of-hotel-guest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E79DB9C-7BA6-1337-7A14-3E1BF8829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09"/>
          <a:stretch>
            <a:fillRect/>
          </a:stretch>
        </p:blipFill>
        <p:spPr bwMode="auto">
          <a:xfrm>
            <a:off x="10571163" y="206375"/>
            <a:ext cx="13827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7">
            <a:extLst>
              <a:ext uri="{FF2B5EF4-FFF2-40B4-BE49-F238E27FC236}">
                <a16:creationId xmlns:a16="http://schemas.microsoft.com/office/drawing/2014/main" id="{2E228538-C579-1926-BEF4-AD379C4A0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logo">
            <a:extLst>
              <a:ext uri="{FF2B5EF4-FFF2-40B4-BE49-F238E27FC236}">
                <a16:creationId xmlns:a16="http://schemas.microsoft.com/office/drawing/2014/main" id="{E8CFC492-D449-649D-5F7D-1E3AC8F50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212725"/>
            <a:ext cx="9318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7">
            <a:extLst>
              <a:ext uri="{FF2B5EF4-FFF2-40B4-BE49-F238E27FC236}">
                <a16:creationId xmlns:a16="http://schemas.microsoft.com/office/drawing/2014/main" id="{43D4E154-52FD-AD78-CB1A-751946F6FCF7}"/>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3078" name="Rectangle 8">
            <a:extLst>
              <a:ext uri="{FF2B5EF4-FFF2-40B4-BE49-F238E27FC236}">
                <a16:creationId xmlns:a16="http://schemas.microsoft.com/office/drawing/2014/main" id="{D95FAC4F-3650-6BBA-1D2B-58814E6BE125}"/>
              </a:ext>
            </a:extLst>
          </p:cNvPr>
          <p:cNvSpPr>
            <a:spLocks noChangeArrowheads="1"/>
          </p:cNvSpPr>
          <p:nvPr/>
        </p:nvSpPr>
        <p:spPr bwMode="auto">
          <a:xfrm>
            <a:off x="214313" y="60325"/>
            <a:ext cx="11715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tabLst>
                <a:tab pos="1303338" algn="r"/>
                <a:tab pos="2865438"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338" algn="r"/>
                <a:tab pos="2865438"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338" algn="r"/>
                <a:tab pos="2865438"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9pPr>
          </a:lstStyle>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G.H. RAISONI COLLEGE OF ENGINEERING </a:t>
            </a:r>
          </a:p>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AND MANAGEMENT, WAGHOLI, PUNE.</a:t>
            </a:r>
            <a:endParaRPr lang="en-US" altLang="en-US" sz="14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ct val="0"/>
              </a:spcBef>
              <a:buFont typeface="Arial" panose="020B0604020202020204" pitchFamily="34" charset="0"/>
              <a:buNone/>
            </a:pPr>
            <a:r>
              <a:rPr lang="en-US" altLang="en-US" sz="2400" b="1">
                <a:latin typeface="Times New Roman" panose="02020603050405020304" pitchFamily="18" charset="0"/>
                <a:ea typeface="Calibri" panose="020F0502020204030204" pitchFamily="34" charset="0"/>
                <a:cs typeface="Times New Roman" panose="02020603050405020304" pitchFamily="18" charset="0"/>
              </a:rPr>
              <a:t>Department of AI &amp; AIML</a:t>
            </a:r>
            <a:endParaRPr lang="en-US" altLang="en-US" sz="24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079" name="Picture 2">
            <a:extLst>
              <a:ext uri="{FF2B5EF4-FFF2-40B4-BE49-F238E27FC236}">
                <a16:creationId xmlns:a16="http://schemas.microsoft.com/office/drawing/2014/main" id="{851F3ACC-3680-A21B-802A-D1FBD2F216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06375"/>
            <a:ext cx="1104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5">
            <a:extLst>
              <a:ext uri="{FF2B5EF4-FFF2-40B4-BE49-F238E27FC236}">
                <a16:creationId xmlns:a16="http://schemas.microsoft.com/office/drawing/2014/main" id="{729CF247-B747-2D48-7840-7B302268B6E2}"/>
              </a:ext>
            </a:extLst>
          </p:cNvPr>
          <p:cNvSpPr txBox="1">
            <a:spLocks noChangeArrowheads="1"/>
          </p:cNvSpPr>
          <p:nvPr/>
        </p:nvSpPr>
        <p:spPr bwMode="auto">
          <a:xfrm>
            <a:off x="1981200" y="1992313"/>
            <a:ext cx="8229600" cy="59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2" panose="05020102010507070707" pitchFamily="18" charset="2"/>
              <a:buNone/>
            </a:pPr>
            <a:r>
              <a:rPr lang="en-US" altLang="en-US" sz="3600" b="1" i="1" dirty="0">
                <a:solidFill>
                  <a:srgbClr val="FF0000"/>
                </a:solidFill>
                <a:latin typeface="Arial Black" panose="020B0A04020102020204" pitchFamily="34" charset="0"/>
                <a:cs typeface="Aharoni" panose="02010803020104030203" pitchFamily="2" charset="-79"/>
              </a:rPr>
              <a:t>Hotel Table Manager </a:t>
            </a:r>
            <a:endParaRPr lang="en-US" altLang="en-US" sz="3600" b="1" i="1" u="sng" dirty="0">
              <a:solidFill>
                <a:srgbClr val="FF0000"/>
              </a:solidFill>
              <a:latin typeface="Castellar" panose="020A0402060406010301" pitchFamily="18" charset="0"/>
            </a:endParaRPr>
          </a:p>
        </p:txBody>
      </p:sp>
      <p:sp>
        <p:nvSpPr>
          <p:cNvPr id="4" name="TextBox 3">
            <a:extLst>
              <a:ext uri="{FF2B5EF4-FFF2-40B4-BE49-F238E27FC236}">
                <a16:creationId xmlns:a16="http://schemas.microsoft.com/office/drawing/2014/main" id="{0E29A820-CCC3-7656-B39D-18602FF2A6A4}"/>
              </a:ext>
            </a:extLst>
          </p:cNvPr>
          <p:cNvSpPr txBox="1"/>
          <p:nvPr/>
        </p:nvSpPr>
        <p:spPr>
          <a:xfrm>
            <a:off x="630238" y="2828925"/>
            <a:ext cx="11472862" cy="2695575"/>
          </a:xfrm>
          <a:prstGeom prst="rect">
            <a:avLst/>
          </a:prstGeom>
          <a:noFill/>
        </p:spPr>
        <p:txBody>
          <a:bodyPr>
            <a:spAutoFit/>
          </a:bodyPr>
          <a:lstStyle/>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Guide: </a:t>
            </a:r>
            <a:r>
              <a:rPr lang="en-US" b="1" dirty="0">
                <a:latin typeface="Times New Roman" panose="02020603050405020304" pitchFamily="18" charset="0"/>
                <a:cs typeface="Times New Roman" panose="02020603050405020304" pitchFamily="18" charset="0"/>
              </a:rPr>
              <a:t>Vaishali </a:t>
            </a:r>
            <a:r>
              <a:rPr lang="en-US" b="1" dirty="0" err="1">
                <a:latin typeface="Times New Roman" panose="02020603050405020304" pitchFamily="18" charset="0"/>
                <a:cs typeface="Times New Roman" panose="02020603050405020304" pitchFamily="18" charset="0"/>
              </a:rPr>
              <a:t>Baviskar</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endParaRPr lang="en-US" b="1" i="1"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r>
              <a:rPr lang="en-US" b="1" u="sng" dirty="0">
                <a:latin typeface="Times New Roman" panose="02020603050405020304" pitchFamily="18" charset="0"/>
                <a:cs typeface="Times New Roman" panose="02020603050405020304" pitchFamily="18" charset="0"/>
              </a:rPr>
              <a:t>Name of </a:t>
            </a:r>
            <a:r>
              <a:rPr lang="en-US" b="1" u="sng" dirty="0" err="1">
                <a:latin typeface="Times New Roman" panose="02020603050405020304" pitchFamily="18" charset="0"/>
                <a:cs typeface="Times New Roman" panose="02020603050405020304" pitchFamily="18" charset="0"/>
              </a:rPr>
              <a:t>Projectees</a:t>
            </a:r>
            <a:endParaRPr lang="en-US" b="1" u="sng"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endParaRPr lang="en-US" b="1" u="sng"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             Sarthak Mathpati                                                                    Samarth </a:t>
            </a:r>
            <a:r>
              <a:rPr lang="en-US" b="1" i="1" dirty="0" err="1">
                <a:latin typeface="Times New Roman" panose="02020603050405020304" pitchFamily="18" charset="0"/>
                <a:cs typeface="Times New Roman" panose="02020603050405020304" pitchFamily="18" charset="0"/>
              </a:rPr>
              <a:t>Mokashi</a:t>
            </a:r>
            <a:endParaRPr lang="en-US" b="1" i="1"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Mayur </a:t>
            </a:r>
            <a:r>
              <a:rPr lang="en-US" b="1" i="1" dirty="0" err="1">
                <a:latin typeface="Times New Roman" panose="02020603050405020304" pitchFamily="18" charset="0"/>
                <a:cs typeface="Times New Roman" panose="02020603050405020304" pitchFamily="18" charset="0"/>
              </a:rPr>
              <a:t>Zarekar</a:t>
            </a:r>
            <a:r>
              <a:rPr lang="en-US" b="1" i="1" dirty="0">
                <a:latin typeface="Times New Roman" panose="02020603050405020304" pitchFamily="18" charset="0"/>
                <a:cs typeface="Times New Roman" panose="02020603050405020304" pitchFamily="18" charset="0"/>
              </a:rPr>
              <a:t>                                                                         Om </a:t>
            </a:r>
            <a:r>
              <a:rPr lang="en-US" b="1" i="1" dirty="0" err="1">
                <a:latin typeface="Times New Roman" panose="02020603050405020304" pitchFamily="18" charset="0"/>
                <a:cs typeface="Times New Roman" panose="02020603050405020304" pitchFamily="18" charset="0"/>
              </a:rPr>
              <a:t>Misal</a:t>
            </a:r>
            <a:endParaRPr lang="en-US" sz="1050" b="1" i="1" dirty="0">
              <a:latin typeface="Times New Roman" panose="02020603050405020304" pitchFamily="18" charset="0"/>
              <a:cs typeface="Times New Roman" panose="02020603050405020304" pitchFamily="18" charset="0"/>
            </a:endParaRPr>
          </a:p>
          <a:p>
            <a:pPr marL="274320" indent="-274320" eaLnBrk="1" fontAlgn="auto" hangingPunct="1">
              <a:spcBef>
                <a:spcPct val="20000"/>
              </a:spcBef>
              <a:spcAft>
                <a:spcPts val="0"/>
              </a:spcAft>
              <a:buClr>
                <a:schemeClr val="accent3"/>
              </a:buClr>
              <a:buSzPct val="95000"/>
              <a:defRPr/>
            </a:pPr>
            <a:r>
              <a:rPr lang="en-US" b="1" dirty="0">
                <a:latin typeface="Times New Roman" pitchFamily="18" charset="0"/>
                <a:cs typeface="Times New Roman" pitchFamily="18" charset="0"/>
              </a:rPr>
              <a:t>     </a:t>
            </a:r>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a:extLst>
              <a:ext uri="{FF2B5EF4-FFF2-40B4-BE49-F238E27FC236}">
                <a16:creationId xmlns:a16="http://schemas.microsoft.com/office/drawing/2014/main" id="{7EB6F14F-DC22-DBFA-EF60-3FB32FA40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7">
            <a:extLst>
              <a:ext uri="{FF2B5EF4-FFF2-40B4-BE49-F238E27FC236}">
                <a16:creationId xmlns:a16="http://schemas.microsoft.com/office/drawing/2014/main" id="{6B7D8EAA-E395-185F-52C8-7639B45B6C17}"/>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 name="Title 1">
            <a:extLst>
              <a:ext uri="{FF2B5EF4-FFF2-40B4-BE49-F238E27FC236}">
                <a16:creationId xmlns:a16="http://schemas.microsoft.com/office/drawing/2014/main" id="{6FFA877A-F37B-5FE2-EB68-3759AED5C0E3}"/>
              </a:ext>
            </a:extLst>
          </p:cNvPr>
          <p:cNvSpPr txBox="1">
            <a:spLocks/>
          </p:cNvSpPr>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itchFamily="18" charset="0"/>
              <a:cs typeface="Times New Roman" pitchFamily="18" charset="0"/>
            </a:endParaRPr>
          </a:p>
        </p:txBody>
      </p:sp>
      <p:sp>
        <p:nvSpPr>
          <p:cNvPr id="10" name="Content Placeholder 2">
            <a:extLst>
              <a:ext uri="{FF2B5EF4-FFF2-40B4-BE49-F238E27FC236}">
                <a16:creationId xmlns:a16="http://schemas.microsoft.com/office/drawing/2014/main" id="{8E40E55B-8A46-2408-0FB1-A1A334989069}"/>
              </a:ext>
            </a:extLst>
          </p:cNvPr>
          <p:cNvSpPr txBox="1">
            <a:spLocks/>
          </p:cNvSpPr>
          <p:nvPr/>
        </p:nvSpPr>
        <p:spPr bwMode="auto">
          <a:xfrm>
            <a:off x="428625" y="1041400"/>
            <a:ext cx="10445750" cy="4121150"/>
          </a:xfrm>
          <a:prstGeom prst="rect">
            <a:avLst/>
          </a:prstGeom>
          <a:noFill/>
          <a:ln w="9525">
            <a:noFill/>
            <a:miter lim="800000"/>
            <a:headEnd/>
            <a:tailEnd/>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Introduction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Justifications for Selecting the Title</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Problem Statement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Literature Survey</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Block Diagram</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Expected Result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Work plan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References</a:t>
            </a:r>
          </a:p>
        </p:txBody>
      </p:sp>
      <p:sp>
        <p:nvSpPr>
          <p:cNvPr id="12" name="Title 1">
            <a:extLst>
              <a:ext uri="{FF2B5EF4-FFF2-40B4-BE49-F238E27FC236}">
                <a16:creationId xmlns:a16="http://schemas.microsoft.com/office/drawing/2014/main" id="{46133E19-EDF1-E477-6A74-03D193DDF38E}"/>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4EBD478-4D7A-9059-54B5-92174DC1234D}"/>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5124" name="Picture 7">
            <a:extLst>
              <a:ext uri="{FF2B5EF4-FFF2-40B4-BE49-F238E27FC236}">
                <a16:creationId xmlns:a16="http://schemas.microsoft.com/office/drawing/2014/main" id="{B383B60C-BB36-76D4-E7B7-192562ED5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3EE34BDF-2AE4-04E4-F4AC-374C1A8744F9}"/>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Introduction</a:t>
            </a:r>
          </a:p>
        </p:txBody>
      </p:sp>
      <p:sp>
        <p:nvSpPr>
          <p:cNvPr id="5" name="Rectangle 4">
            <a:extLst>
              <a:ext uri="{FF2B5EF4-FFF2-40B4-BE49-F238E27FC236}">
                <a16:creationId xmlns:a16="http://schemas.microsoft.com/office/drawing/2014/main" id="{C6BE4609-E7F0-4C0B-03D6-B9DD99491075}"/>
              </a:ext>
            </a:extLst>
          </p:cNvPr>
          <p:cNvSpPr/>
          <p:nvPr/>
        </p:nvSpPr>
        <p:spPr>
          <a:xfrm>
            <a:off x="7099300" y="1709738"/>
            <a:ext cx="3941763" cy="17446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t>Reservation System</a:t>
            </a:r>
          </a:p>
          <a:p>
            <a:pPr>
              <a:defRPr/>
            </a:pPr>
            <a:endParaRPr lang="en-US" b="1" dirty="0"/>
          </a:p>
          <a:p>
            <a:pPr>
              <a:defRPr/>
            </a:pPr>
            <a:r>
              <a:rPr lang="en-US" dirty="0"/>
              <a:t>Hotels use reservation systems to manage their dining areas and ensure that customers know when a table is booked and what time it is available.</a:t>
            </a:r>
          </a:p>
        </p:txBody>
      </p:sp>
      <p:sp>
        <p:nvSpPr>
          <p:cNvPr id="7" name="Rectangle 6">
            <a:extLst>
              <a:ext uri="{FF2B5EF4-FFF2-40B4-BE49-F238E27FC236}">
                <a16:creationId xmlns:a16="http://schemas.microsoft.com/office/drawing/2014/main" id="{2EC4ED29-EAC8-11E8-B6D9-9082DBB26CDE}"/>
              </a:ext>
            </a:extLst>
          </p:cNvPr>
          <p:cNvSpPr/>
          <p:nvPr/>
        </p:nvSpPr>
        <p:spPr>
          <a:xfrm>
            <a:off x="3470275" y="4160838"/>
            <a:ext cx="4032250" cy="156845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t>Ordering System</a:t>
            </a:r>
          </a:p>
          <a:p>
            <a:pPr>
              <a:defRPr/>
            </a:pPr>
            <a:endParaRPr lang="en-US" b="1" dirty="0"/>
          </a:p>
          <a:p>
            <a:pPr>
              <a:defRPr/>
            </a:pPr>
            <a:r>
              <a:rPr lang="en-US" dirty="0"/>
              <a:t>Orders can be placed directly into the system rather than </a:t>
            </a:r>
            <a:r>
              <a:rPr lang="en-US" dirty="0">
                <a:ln w="0"/>
                <a:solidFill>
                  <a:schemeClr val="tx1"/>
                </a:solidFill>
                <a:effectLst>
                  <a:outerShdw blurRad="38100" dist="19050" dir="2700000" algn="tl" rotWithShape="0">
                    <a:schemeClr val="dk1">
                      <a:alpha val="40000"/>
                    </a:schemeClr>
                  </a:outerShdw>
                </a:effectLst>
              </a:rPr>
              <a:t>written</a:t>
            </a:r>
            <a:r>
              <a:rPr lang="en-US" dirty="0"/>
              <a:t> on slips of paper which can be easily lost or misinterpreted by the kitchen staff.</a:t>
            </a:r>
          </a:p>
        </p:txBody>
      </p:sp>
      <p:sp>
        <p:nvSpPr>
          <p:cNvPr id="11" name="TextBox 10">
            <a:extLst>
              <a:ext uri="{FF2B5EF4-FFF2-40B4-BE49-F238E27FC236}">
                <a16:creationId xmlns:a16="http://schemas.microsoft.com/office/drawing/2014/main" id="{0ECF7FB5-10B4-5500-2088-89D892325528}"/>
              </a:ext>
            </a:extLst>
          </p:cNvPr>
          <p:cNvSpPr txBox="1"/>
          <p:nvPr/>
        </p:nvSpPr>
        <p:spPr>
          <a:xfrm>
            <a:off x="661220" y="1860550"/>
            <a:ext cx="4982496"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Overview</a:t>
            </a:r>
          </a:p>
          <a:p>
            <a:endParaRPr lang="en-US" b="1" dirty="0"/>
          </a:p>
          <a:p>
            <a:r>
              <a:rPr lang="en-US" dirty="0"/>
              <a:t>A hotel table manager is a software solution that helps hotel staff manage table reservations, order taking, and billing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D20D040-B248-4EA6-AE40-2B2618762ECA}"/>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6147" name="TextBox 7">
            <a:extLst>
              <a:ext uri="{FF2B5EF4-FFF2-40B4-BE49-F238E27FC236}">
                <a16:creationId xmlns:a16="http://schemas.microsoft.com/office/drawing/2014/main" id="{052BBD82-6428-97B1-883F-FEA20065AEF1}"/>
              </a:ext>
            </a:extLst>
          </p:cNvPr>
          <p:cNvSpPr txBox="1">
            <a:spLocks noChangeArrowheads="1"/>
          </p:cNvSpPr>
          <p:nvPr/>
        </p:nvSpPr>
        <p:spPr bwMode="auto">
          <a:xfrm>
            <a:off x="2378535" y="3431757"/>
            <a:ext cx="7159625" cy="2031325"/>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With this people can give order easily with the help of software</a:t>
            </a:r>
          </a:p>
          <a:p>
            <a:pPr>
              <a:lnSpc>
                <a:spcPct val="10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Not need to wait for Waiter/Waitress</a:t>
            </a:r>
          </a:p>
          <a:p>
            <a:pPr>
              <a:lnSpc>
                <a:spcPct val="10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Easily booking of table in a click</a:t>
            </a:r>
          </a:p>
          <a:p>
            <a:pPr>
              <a:lnSpc>
                <a:spcPct val="10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Help for chief to configure the orders</a:t>
            </a:r>
          </a:p>
        </p:txBody>
      </p:sp>
      <p:pic>
        <p:nvPicPr>
          <p:cNvPr id="6148" name="Picture 7">
            <a:extLst>
              <a:ext uri="{FF2B5EF4-FFF2-40B4-BE49-F238E27FC236}">
                <a16:creationId xmlns:a16="http://schemas.microsoft.com/office/drawing/2014/main" id="{87700FA5-85DD-BD00-3869-7E42F8B69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B37DA6D4-14C1-1D13-2EFE-96007F2D53DB}"/>
              </a:ext>
            </a:extLst>
          </p:cNvPr>
          <p:cNvSpPr txBox="1">
            <a:spLocks/>
          </p:cNvSpPr>
          <p:nvPr/>
        </p:nvSpPr>
        <p:spPr bwMode="auto">
          <a:xfrm>
            <a:off x="0" y="-92075"/>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Justification For Selecting The Title</a:t>
            </a:r>
          </a:p>
        </p:txBody>
      </p:sp>
      <p:sp>
        <p:nvSpPr>
          <p:cNvPr id="6150" name="Title 1">
            <a:extLst>
              <a:ext uri="{FF2B5EF4-FFF2-40B4-BE49-F238E27FC236}">
                <a16:creationId xmlns:a16="http://schemas.microsoft.com/office/drawing/2014/main" id="{3CD7AADF-9142-E3AD-0398-18C6CABF8506}"/>
              </a:ext>
            </a:extLst>
          </p:cNvPr>
          <p:cNvSpPr>
            <a:spLocks noGrp="1"/>
          </p:cNvSpPr>
          <p:nvPr>
            <p:ph type="title"/>
          </p:nvPr>
        </p:nvSpPr>
        <p:spPr>
          <a:xfrm>
            <a:off x="-547164" y="547688"/>
            <a:ext cx="45719" cy="92074"/>
          </a:xfrm>
        </p:spPr>
        <p:txBody>
          <a:bodyPr/>
          <a:lstStyle/>
          <a:p>
            <a:endParaRPr lang="en-IN" altLang="en-US" dirty="0"/>
          </a:p>
        </p:txBody>
      </p:sp>
      <p:sp>
        <p:nvSpPr>
          <p:cNvPr id="2" name="TextBox 1">
            <a:extLst>
              <a:ext uri="{FF2B5EF4-FFF2-40B4-BE49-F238E27FC236}">
                <a16:creationId xmlns:a16="http://schemas.microsoft.com/office/drawing/2014/main" id="{F0622417-A62E-47A1-897E-1974D0025E40}"/>
              </a:ext>
            </a:extLst>
          </p:cNvPr>
          <p:cNvSpPr txBox="1"/>
          <p:nvPr/>
        </p:nvSpPr>
        <p:spPr>
          <a:xfrm>
            <a:off x="1612489" y="1046931"/>
            <a:ext cx="7059562" cy="120032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b="0" i="0" dirty="0">
                <a:effectLst/>
                <a:latin typeface="Söhne"/>
              </a:rPr>
              <a:t>A "Hotel Table Manager" system helps hotels optimize the allocation of dining tables in their restaurants or dining areas. This optimization ensures that available tables are used efficiently, which can lead to cost savings in terms of staffing and space usage.</a:t>
            </a:r>
            <a:endParaRPr lang="en-IN" dirty="0"/>
          </a:p>
        </p:txBody>
      </p:sp>
      <p:pic>
        <p:nvPicPr>
          <p:cNvPr id="4" name="Graphic 3" descr="Marketing with solid fill">
            <a:extLst>
              <a:ext uri="{FF2B5EF4-FFF2-40B4-BE49-F238E27FC236}">
                <a16:creationId xmlns:a16="http://schemas.microsoft.com/office/drawing/2014/main" id="{BEE89438-D007-311C-B82B-3210FA88E3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8969" y="3429000"/>
            <a:ext cx="385916" cy="385916"/>
          </a:xfrm>
          <a:prstGeom prst="rect">
            <a:avLst/>
          </a:prstGeom>
        </p:spPr>
      </p:pic>
      <p:pic>
        <p:nvPicPr>
          <p:cNvPr id="5" name="Graphic 4" descr="Marketing with solid fill">
            <a:extLst>
              <a:ext uri="{FF2B5EF4-FFF2-40B4-BE49-F238E27FC236}">
                <a16:creationId xmlns:a16="http://schemas.microsoft.com/office/drawing/2014/main" id="{00774133-A0E2-9659-36E6-0B83D2A2F6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9306" y="3992486"/>
            <a:ext cx="385916" cy="385916"/>
          </a:xfrm>
          <a:prstGeom prst="rect">
            <a:avLst/>
          </a:prstGeom>
        </p:spPr>
      </p:pic>
      <p:pic>
        <p:nvPicPr>
          <p:cNvPr id="6" name="Graphic 5" descr="Marketing with solid fill">
            <a:extLst>
              <a:ext uri="{FF2B5EF4-FFF2-40B4-BE49-F238E27FC236}">
                <a16:creationId xmlns:a16="http://schemas.microsoft.com/office/drawing/2014/main" id="{B0379A50-B6B1-D8A7-B490-8D7A43A8B8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8411" y="4549468"/>
            <a:ext cx="385916" cy="385916"/>
          </a:xfrm>
          <a:prstGeom prst="rect">
            <a:avLst/>
          </a:prstGeom>
        </p:spPr>
      </p:pic>
      <p:pic>
        <p:nvPicPr>
          <p:cNvPr id="7" name="Graphic 6" descr="Marketing with solid fill">
            <a:extLst>
              <a:ext uri="{FF2B5EF4-FFF2-40B4-BE49-F238E27FC236}">
                <a16:creationId xmlns:a16="http://schemas.microsoft.com/office/drawing/2014/main" id="{19DE6BE3-D84E-DF1B-B913-4A0A5C05B5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9036" y="5087784"/>
            <a:ext cx="385916" cy="385916"/>
          </a:xfrm>
          <a:prstGeom prst="rect">
            <a:avLst/>
          </a:prstGeom>
        </p:spPr>
      </p:pic>
      <p:sp>
        <p:nvSpPr>
          <p:cNvPr id="8" name="Arrow: Right 7">
            <a:extLst>
              <a:ext uri="{FF2B5EF4-FFF2-40B4-BE49-F238E27FC236}">
                <a16:creationId xmlns:a16="http://schemas.microsoft.com/office/drawing/2014/main" id="{531CA82D-2133-F78A-692A-8C7F3A4E9F97}"/>
              </a:ext>
            </a:extLst>
          </p:cNvPr>
          <p:cNvSpPr/>
          <p:nvPr/>
        </p:nvSpPr>
        <p:spPr>
          <a:xfrm>
            <a:off x="157317" y="1046931"/>
            <a:ext cx="1012723" cy="55639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EC8E4C4-45BC-32BA-6014-2434F95AF4EB}"/>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7171" name="TextBox 7">
            <a:extLst>
              <a:ext uri="{FF2B5EF4-FFF2-40B4-BE49-F238E27FC236}">
                <a16:creationId xmlns:a16="http://schemas.microsoft.com/office/drawing/2014/main" id="{3D6A170B-1AC6-50C1-3A42-2D7DB964DE6B}"/>
              </a:ext>
            </a:extLst>
          </p:cNvPr>
          <p:cNvSpPr txBox="1">
            <a:spLocks noChangeArrowheads="1"/>
          </p:cNvSpPr>
          <p:nvPr/>
        </p:nvSpPr>
        <p:spPr bwMode="auto">
          <a:xfrm>
            <a:off x="2204166" y="2711546"/>
            <a:ext cx="7159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If there is lot of rush at any restaurant the customer handling is biggest issue </a:t>
            </a:r>
          </a:p>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For the restaurant and there reputation </a:t>
            </a:r>
          </a:p>
          <a:p>
            <a:pPr>
              <a:lnSpc>
                <a:spcPct val="10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Now a days people don’t want wait for too long on table for orders and if there is rush then it’s nearly impossible for Waiter/</a:t>
            </a:r>
            <a:r>
              <a:rPr lang="en-US" altLang="en-US" sz="1800" dirty="0" err="1">
                <a:latin typeface="Times New Roman" panose="02020603050405020304" pitchFamily="18" charset="0"/>
                <a:cs typeface="Times New Roman" panose="02020603050405020304" pitchFamily="18" charset="0"/>
              </a:rPr>
              <a:t>Waiterss</a:t>
            </a:r>
            <a:r>
              <a:rPr lang="en-US" altLang="en-US" sz="1800" dirty="0">
                <a:latin typeface="Times New Roman" panose="02020603050405020304" pitchFamily="18" charset="0"/>
                <a:cs typeface="Times New Roman" panose="02020603050405020304" pitchFamily="18" charset="0"/>
              </a:rPr>
              <a:t> to give  attention to every customer at the same time</a:t>
            </a:r>
          </a:p>
          <a:p>
            <a:pPr>
              <a:lnSpc>
                <a:spcPct val="10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People always try to find less crowded areas</a:t>
            </a:r>
          </a:p>
        </p:txBody>
      </p:sp>
      <p:pic>
        <p:nvPicPr>
          <p:cNvPr id="7172" name="Picture 7">
            <a:extLst>
              <a:ext uri="{FF2B5EF4-FFF2-40B4-BE49-F238E27FC236}">
                <a16:creationId xmlns:a16="http://schemas.microsoft.com/office/drawing/2014/main" id="{B20ADD18-0E61-EDD1-0610-A0A6AA58B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895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5A222B57-3DA5-0FB8-576C-B071DB9078C8}"/>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Problem Statement</a:t>
            </a:r>
          </a:p>
        </p:txBody>
      </p:sp>
      <p:sp>
        <p:nvSpPr>
          <p:cNvPr id="2" name="TextBox 1">
            <a:extLst>
              <a:ext uri="{FF2B5EF4-FFF2-40B4-BE49-F238E27FC236}">
                <a16:creationId xmlns:a16="http://schemas.microsoft.com/office/drawing/2014/main" id="{FB6BEB76-1905-9C79-87C7-A2B0C91F4645}"/>
              </a:ext>
            </a:extLst>
          </p:cNvPr>
          <p:cNvSpPr txBox="1"/>
          <p:nvPr/>
        </p:nvSpPr>
        <p:spPr>
          <a:xfrm>
            <a:off x="2204166" y="1268504"/>
            <a:ext cx="725620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hospitality industry, managing dining tables efficiently in hotel restaurants and dining areas is a complex and demanding task. Hotels face numerous challenges related to table allocation, reservation handling, waitlist management, and optimizing resource utilization. </a:t>
            </a:r>
            <a:endParaRPr lang="en-IN" dirty="0">
              <a:latin typeface="Times New Roman" panose="02020603050405020304" pitchFamily="18" charset="0"/>
              <a:cs typeface="Times New Roman" panose="02020603050405020304" pitchFamily="18" charset="0"/>
            </a:endParaRPr>
          </a:p>
        </p:txBody>
      </p:sp>
      <p:pic>
        <p:nvPicPr>
          <p:cNvPr id="7" name="Graphic 6" descr="Coffee with solid fill">
            <a:extLst>
              <a:ext uri="{FF2B5EF4-FFF2-40B4-BE49-F238E27FC236}">
                <a16:creationId xmlns:a16="http://schemas.microsoft.com/office/drawing/2014/main" id="{2B511AE4-1229-B6DE-8C94-1F09194BF4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598" y="1030520"/>
            <a:ext cx="716015" cy="716015"/>
          </a:xfrm>
          <a:prstGeom prst="rect">
            <a:avLst/>
          </a:prstGeom>
        </p:spPr>
      </p:pic>
      <p:pic>
        <p:nvPicPr>
          <p:cNvPr id="9" name="Graphic 8" descr="Coffee with solid fill">
            <a:extLst>
              <a:ext uri="{FF2B5EF4-FFF2-40B4-BE49-F238E27FC236}">
                <a16:creationId xmlns:a16="http://schemas.microsoft.com/office/drawing/2014/main" id="{9FA8BEC8-2D1D-0328-9F36-032F2BA057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598" y="3336606"/>
            <a:ext cx="716015" cy="716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BC11110-F2F4-F45F-595B-BFD336728853}"/>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pic>
        <p:nvPicPr>
          <p:cNvPr id="8195" name="Picture 7">
            <a:extLst>
              <a:ext uri="{FF2B5EF4-FFF2-40B4-BE49-F238E27FC236}">
                <a16:creationId xmlns:a16="http://schemas.microsoft.com/office/drawing/2014/main" id="{2A65914B-9E61-FFE4-1030-B61F17169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 y="5582621"/>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A7E9626F-41EE-EA81-990A-A0741023813E}"/>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Block Diagram</a:t>
            </a:r>
          </a:p>
        </p:txBody>
      </p:sp>
      <p:sp>
        <p:nvSpPr>
          <p:cNvPr id="2" name="Rectangle 1">
            <a:extLst>
              <a:ext uri="{FF2B5EF4-FFF2-40B4-BE49-F238E27FC236}">
                <a16:creationId xmlns:a16="http://schemas.microsoft.com/office/drawing/2014/main" id="{BE1DBE3A-D95D-B460-0F3D-F634582A9698}"/>
              </a:ext>
            </a:extLst>
          </p:cNvPr>
          <p:cNvSpPr/>
          <p:nvPr/>
        </p:nvSpPr>
        <p:spPr>
          <a:xfrm>
            <a:off x="712837" y="1322671"/>
            <a:ext cx="3239730" cy="2177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User interface</a:t>
            </a: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Table Reservation</a:t>
            </a:r>
          </a:p>
          <a:p>
            <a:pPr algn="ctr"/>
            <a:r>
              <a:rPr lang="en-IN" dirty="0">
                <a:ln w="0"/>
                <a:solidFill>
                  <a:schemeClr val="tx1"/>
                </a:solidFill>
                <a:effectLst>
                  <a:outerShdw blurRad="38100" dist="19050" dir="2700000" algn="tl" rotWithShape="0">
                    <a:schemeClr val="dk1">
                      <a:alpha val="40000"/>
                    </a:schemeClr>
                  </a:outerShdw>
                </a:effectLst>
              </a:rPr>
              <a:t>Table Allocation</a:t>
            </a:r>
          </a:p>
          <a:p>
            <a:pPr algn="ctr"/>
            <a:r>
              <a:rPr lang="en-IN" dirty="0">
                <a:ln w="0"/>
                <a:solidFill>
                  <a:schemeClr val="tx1"/>
                </a:solidFill>
                <a:effectLst>
                  <a:outerShdw blurRad="38100" dist="19050" dir="2700000" algn="tl" rotWithShape="0">
                    <a:schemeClr val="dk1">
                      <a:alpha val="40000"/>
                    </a:schemeClr>
                  </a:outerShdw>
                </a:effectLst>
              </a:rPr>
              <a:t>Wait list Management</a:t>
            </a:r>
          </a:p>
          <a:p>
            <a:pPr algn="ctr"/>
            <a:r>
              <a:rPr lang="en-IN" dirty="0">
                <a:ln w="0"/>
                <a:solidFill>
                  <a:schemeClr val="tx1"/>
                </a:solidFill>
                <a:effectLst>
                  <a:outerShdw blurRad="38100" dist="19050" dir="2700000" algn="tl" rotWithShape="0">
                    <a:schemeClr val="dk1">
                      <a:alpha val="40000"/>
                    </a:schemeClr>
                  </a:outerShdw>
                </a:effectLst>
              </a:rPr>
              <a:t>Reporting and Analytics</a:t>
            </a:r>
          </a:p>
        </p:txBody>
      </p:sp>
      <p:sp>
        <p:nvSpPr>
          <p:cNvPr id="3" name="Rectangle 2">
            <a:extLst>
              <a:ext uri="{FF2B5EF4-FFF2-40B4-BE49-F238E27FC236}">
                <a16:creationId xmlns:a16="http://schemas.microsoft.com/office/drawing/2014/main" id="{6F35A1A0-11C3-A1EF-FCB9-0AEE9585BCB8}"/>
              </a:ext>
            </a:extLst>
          </p:cNvPr>
          <p:cNvSpPr/>
          <p:nvPr/>
        </p:nvSpPr>
        <p:spPr>
          <a:xfrm>
            <a:off x="6759673" y="1322671"/>
            <a:ext cx="3642855" cy="2187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Database and Storage</a:t>
            </a:r>
          </a:p>
          <a:p>
            <a:pPr algn="ctr"/>
            <a:endParaRPr lang="en-IN" dirty="0"/>
          </a:p>
          <a:p>
            <a:pPr algn="ctr"/>
            <a:endParaRPr lang="en-IN" dirty="0"/>
          </a:p>
          <a:p>
            <a:pPr algn="ctr"/>
            <a:r>
              <a:rPr lang="en-IN" dirty="0"/>
              <a:t>Customer Data</a:t>
            </a:r>
          </a:p>
          <a:p>
            <a:pPr algn="ctr"/>
            <a:r>
              <a:rPr lang="en-IN" dirty="0"/>
              <a:t>Table Availability</a:t>
            </a:r>
          </a:p>
          <a:p>
            <a:pPr algn="ctr"/>
            <a:r>
              <a:rPr lang="en-IN" dirty="0"/>
              <a:t>Reservation Records</a:t>
            </a:r>
          </a:p>
          <a:p>
            <a:pPr algn="ctr"/>
            <a:r>
              <a:rPr lang="en-IN" dirty="0"/>
              <a:t>Historical usage Data</a:t>
            </a:r>
          </a:p>
        </p:txBody>
      </p:sp>
      <p:sp>
        <p:nvSpPr>
          <p:cNvPr id="4" name="Rectangle 3">
            <a:extLst>
              <a:ext uri="{FF2B5EF4-FFF2-40B4-BE49-F238E27FC236}">
                <a16:creationId xmlns:a16="http://schemas.microsoft.com/office/drawing/2014/main" id="{CA598DE6-EA56-911F-3B2F-F4F0E1A818FC}"/>
              </a:ext>
            </a:extLst>
          </p:cNvPr>
          <p:cNvSpPr/>
          <p:nvPr/>
        </p:nvSpPr>
        <p:spPr>
          <a:xfrm>
            <a:off x="6759674" y="4215080"/>
            <a:ext cx="3642855" cy="1933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0" i="0" dirty="0">
                <a:solidFill>
                  <a:schemeClr val="tx1"/>
                </a:solidFill>
                <a:effectLst/>
                <a:latin typeface="Söhne Mono"/>
              </a:rPr>
              <a:t>Reservation System</a:t>
            </a:r>
          </a:p>
          <a:p>
            <a:pPr algn="ctr"/>
            <a:endParaRPr lang="en-IN" dirty="0">
              <a:solidFill>
                <a:schemeClr val="tx1"/>
              </a:solidFill>
              <a:latin typeface="Söhne Mono"/>
            </a:endParaRPr>
          </a:p>
          <a:p>
            <a:pPr algn="ctr"/>
            <a:endParaRPr lang="en-IN" b="0" i="0" dirty="0">
              <a:solidFill>
                <a:schemeClr val="tx1"/>
              </a:solidFill>
              <a:effectLst/>
              <a:latin typeface="Söhne Mono"/>
            </a:endParaRPr>
          </a:p>
          <a:p>
            <a:pPr algn="ctr"/>
            <a:r>
              <a:rPr lang="en-IN" b="0" i="0" dirty="0">
                <a:solidFill>
                  <a:schemeClr val="tx1"/>
                </a:solidFill>
                <a:effectLst/>
                <a:latin typeface="Söhne Mono"/>
              </a:rPr>
              <a:t> </a:t>
            </a:r>
            <a:r>
              <a:rPr lang="en-US" b="0" i="0" dirty="0">
                <a:solidFill>
                  <a:schemeClr val="tx1"/>
                </a:solidFill>
                <a:effectLst/>
                <a:latin typeface="Söhne Mono"/>
              </a:rPr>
              <a:t>User Registration</a:t>
            </a:r>
          </a:p>
          <a:p>
            <a:pPr algn="ctr"/>
            <a:r>
              <a:rPr lang="en-US" b="0" i="0" dirty="0">
                <a:solidFill>
                  <a:schemeClr val="tx1"/>
                </a:solidFill>
                <a:effectLst/>
                <a:latin typeface="Söhne Mono"/>
              </a:rPr>
              <a:t> Reservation Booking  </a:t>
            </a:r>
          </a:p>
          <a:p>
            <a:pPr algn="ctr"/>
            <a:r>
              <a:rPr lang="en-US" b="0" i="0" dirty="0">
                <a:solidFill>
                  <a:schemeClr val="tx1"/>
                </a:solidFill>
                <a:effectLst/>
                <a:latin typeface="Söhne Mono"/>
              </a:rPr>
              <a:t>Real-time Availability Check  Confirmation Notifications </a:t>
            </a:r>
            <a:endParaRPr lang="en-IN" dirty="0">
              <a:solidFill>
                <a:schemeClr val="tx1"/>
              </a:solidFill>
            </a:endParaRPr>
          </a:p>
        </p:txBody>
      </p:sp>
      <p:sp>
        <p:nvSpPr>
          <p:cNvPr id="5" name="Rectangle 4">
            <a:extLst>
              <a:ext uri="{FF2B5EF4-FFF2-40B4-BE49-F238E27FC236}">
                <a16:creationId xmlns:a16="http://schemas.microsoft.com/office/drawing/2014/main" id="{D6E56B18-DD02-ECF1-0667-97E995E9E220}"/>
              </a:ext>
            </a:extLst>
          </p:cNvPr>
          <p:cNvSpPr/>
          <p:nvPr/>
        </p:nvSpPr>
        <p:spPr>
          <a:xfrm>
            <a:off x="712836" y="4210614"/>
            <a:ext cx="3239730" cy="1933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0" i="0" dirty="0">
                <a:solidFill>
                  <a:schemeClr val="tx1"/>
                </a:solidFill>
                <a:effectLst/>
                <a:latin typeface="Söhne Mono"/>
              </a:rPr>
              <a:t>Staff Management</a:t>
            </a:r>
          </a:p>
          <a:p>
            <a:pPr algn="ctr"/>
            <a:endParaRPr lang="en-IN" b="0" i="0" dirty="0">
              <a:solidFill>
                <a:schemeClr val="tx1"/>
              </a:solidFill>
              <a:effectLst/>
              <a:latin typeface="Söhne Mono"/>
            </a:endParaRPr>
          </a:p>
          <a:p>
            <a:pPr algn="ctr"/>
            <a:endParaRPr lang="en-IN" dirty="0">
              <a:solidFill>
                <a:schemeClr val="tx1"/>
              </a:solidFill>
              <a:latin typeface="Söhne Mono"/>
            </a:endParaRPr>
          </a:p>
          <a:p>
            <a:pPr algn="ctr"/>
            <a:r>
              <a:rPr lang="en-IN" b="0" i="0" dirty="0">
                <a:solidFill>
                  <a:schemeClr val="tx1"/>
                </a:solidFill>
                <a:effectLst/>
                <a:latin typeface="Söhne Mono"/>
              </a:rPr>
              <a:t> Host/Hostess Console </a:t>
            </a:r>
          </a:p>
          <a:p>
            <a:pPr algn="ctr"/>
            <a:r>
              <a:rPr lang="en-IN" b="0" i="0" dirty="0">
                <a:solidFill>
                  <a:schemeClr val="tx1"/>
                </a:solidFill>
                <a:effectLst/>
                <a:latin typeface="Söhne Mono"/>
              </a:rPr>
              <a:t> Waitstaff Management  </a:t>
            </a:r>
          </a:p>
          <a:p>
            <a:pPr algn="ctr"/>
            <a:r>
              <a:rPr lang="en-IN" dirty="0">
                <a:solidFill>
                  <a:schemeClr val="tx1"/>
                </a:solidFill>
                <a:latin typeface="Söhne Mono"/>
              </a:rPr>
              <a:t>  </a:t>
            </a:r>
            <a:r>
              <a:rPr lang="en-IN" b="0" i="0" dirty="0">
                <a:solidFill>
                  <a:schemeClr val="tx1"/>
                </a:solidFill>
                <a:effectLst/>
                <a:latin typeface="Söhne Mono"/>
              </a:rPr>
              <a:t>Kitchen Integration </a:t>
            </a:r>
          </a:p>
          <a:p>
            <a:pPr algn="ctr"/>
            <a:r>
              <a:rPr lang="en-IN" b="0" i="0" dirty="0">
                <a:solidFill>
                  <a:schemeClr val="tx1"/>
                </a:solidFill>
                <a:effectLst/>
                <a:latin typeface="Söhne Mono"/>
              </a:rPr>
              <a:t> Table Status Updates  </a:t>
            </a:r>
            <a:endParaRPr lang="en-IN" dirty="0">
              <a:solidFill>
                <a:schemeClr val="tx1"/>
              </a:solidFill>
            </a:endParaRPr>
          </a:p>
        </p:txBody>
      </p:sp>
      <p:sp>
        <p:nvSpPr>
          <p:cNvPr id="8" name="Arrow: Left-Right 7">
            <a:extLst>
              <a:ext uri="{FF2B5EF4-FFF2-40B4-BE49-F238E27FC236}">
                <a16:creationId xmlns:a16="http://schemas.microsoft.com/office/drawing/2014/main" id="{57751895-42EE-9096-D975-F5357BA5F518}"/>
              </a:ext>
            </a:extLst>
          </p:cNvPr>
          <p:cNvSpPr/>
          <p:nvPr/>
        </p:nvSpPr>
        <p:spPr>
          <a:xfrm>
            <a:off x="1361765" y="2054170"/>
            <a:ext cx="2035278" cy="265471"/>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Arrow: Left-Right 8">
            <a:extLst>
              <a:ext uri="{FF2B5EF4-FFF2-40B4-BE49-F238E27FC236}">
                <a16:creationId xmlns:a16="http://schemas.microsoft.com/office/drawing/2014/main" id="{6B5D1FCA-F066-0EEA-4589-AEF374FFFA50}"/>
              </a:ext>
            </a:extLst>
          </p:cNvPr>
          <p:cNvSpPr/>
          <p:nvPr/>
        </p:nvSpPr>
        <p:spPr>
          <a:xfrm>
            <a:off x="7548712" y="1827320"/>
            <a:ext cx="2064775" cy="250724"/>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985966EC-109A-71FA-D8D1-37869E224960}"/>
              </a:ext>
            </a:extLst>
          </p:cNvPr>
          <p:cNvSpPr txBox="1"/>
          <p:nvPr/>
        </p:nvSpPr>
        <p:spPr>
          <a:xfrm>
            <a:off x="2718619" y="727034"/>
            <a:ext cx="6100916" cy="461665"/>
          </a:xfrm>
          <a:prstGeom prst="rect">
            <a:avLst/>
          </a:prstGeom>
          <a:noFill/>
        </p:spPr>
        <p:txBody>
          <a:bodyPr wrap="square">
            <a:spAutoFit/>
          </a:bodyPr>
          <a:lstStyle/>
          <a:p>
            <a:pPr algn="ctr"/>
            <a:r>
              <a:rPr lang="en-IN" sz="240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Hotel Table Manager</a:t>
            </a:r>
          </a:p>
        </p:txBody>
      </p:sp>
      <p:sp>
        <p:nvSpPr>
          <p:cNvPr id="12" name="Arrow: Left-Right 11">
            <a:extLst>
              <a:ext uri="{FF2B5EF4-FFF2-40B4-BE49-F238E27FC236}">
                <a16:creationId xmlns:a16="http://schemas.microsoft.com/office/drawing/2014/main" id="{EE01816C-B88C-9A4C-991E-730143019C5A}"/>
              </a:ext>
            </a:extLst>
          </p:cNvPr>
          <p:cNvSpPr/>
          <p:nvPr/>
        </p:nvSpPr>
        <p:spPr>
          <a:xfrm>
            <a:off x="7578209" y="4603131"/>
            <a:ext cx="2035278" cy="265471"/>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Arrow: Left-Right 15">
            <a:extLst>
              <a:ext uri="{FF2B5EF4-FFF2-40B4-BE49-F238E27FC236}">
                <a16:creationId xmlns:a16="http://schemas.microsoft.com/office/drawing/2014/main" id="{6AE82973-527E-03C2-D6F9-4B00D649A9E3}"/>
              </a:ext>
            </a:extLst>
          </p:cNvPr>
          <p:cNvSpPr/>
          <p:nvPr/>
        </p:nvSpPr>
        <p:spPr>
          <a:xfrm>
            <a:off x="1359308" y="4551854"/>
            <a:ext cx="2035278" cy="265471"/>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22" name="Graphic 21" descr="Chevron arrows with solid fill">
            <a:extLst>
              <a:ext uri="{FF2B5EF4-FFF2-40B4-BE49-F238E27FC236}">
                <a16:creationId xmlns:a16="http://schemas.microsoft.com/office/drawing/2014/main" id="{F7CC2CCC-6C8E-6550-4F2B-3AF069867D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1884" y="4684589"/>
            <a:ext cx="1398634" cy="914400"/>
          </a:xfrm>
          <a:prstGeom prst="rect">
            <a:avLst/>
          </a:prstGeom>
        </p:spPr>
      </p:pic>
      <p:pic>
        <p:nvPicPr>
          <p:cNvPr id="24" name="Graphic 23" descr="Chevron arrows with solid fill">
            <a:extLst>
              <a:ext uri="{FF2B5EF4-FFF2-40B4-BE49-F238E27FC236}">
                <a16:creationId xmlns:a16="http://schemas.microsoft.com/office/drawing/2014/main" id="{6E451E0A-76C4-017B-A145-774F9A1993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42387" y="2053887"/>
            <a:ext cx="1253613" cy="914400"/>
          </a:xfrm>
          <a:prstGeom prst="rect">
            <a:avLst/>
          </a:prstGeom>
        </p:spPr>
      </p:pic>
      <p:pic>
        <p:nvPicPr>
          <p:cNvPr id="27" name="Graphic 26" descr="Chevron arrows with solid fill">
            <a:extLst>
              <a:ext uri="{FF2B5EF4-FFF2-40B4-BE49-F238E27FC236}">
                <a16:creationId xmlns:a16="http://schemas.microsoft.com/office/drawing/2014/main" id="{C0DABB55-EA37-8419-137D-BEAE1EB6E7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190613" y="3433291"/>
            <a:ext cx="881769" cy="784126"/>
          </a:xfrm>
          <a:prstGeom prst="rect">
            <a:avLst/>
          </a:prstGeom>
        </p:spPr>
      </p:pic>
      <p:sp>
        <p:nvSpPr>
          <p:cNvPr id="48" name="Star: 5 Points 47">
            <a:extLst>
              <a:ext uri="{FF2B5EF4-FFF2-40B4-BE49-F238E27FC236}">
                <a16:creationId xmlns:a16="http://schemas.microsoft.com/office/drawing/2014/main" id="{4E2AF07B-FE04-ED02-49D7-991FA7926105}"/>
              </a:ext>
            </a:extLst>
          </p:cNvPr>
          <p:cNvSpPr/>
          <p:nvPr/>
        </p:nvSpPr>
        <p:spPr>
          <a:xfrm>
            <a:off x="7578209" y="2349225"/>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AEC58A88-12B1-AC3D-405B-67382BF49EC7}"/>
              </a:ext>
            </a:extLst>
          </p:cNvPr>
          <p:cNvSpPr/>
          <p:nvPr/>
        </p:nvSpPr>
        <p:spPr>
          <a:xfrm>
            <a:off x="1029920" y="3316913"/>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444C1C4D-C325-24A1-1F41-BFE6F417B761}"/>
              </a:ext>
            </a:extLst>
          </p:cNvPr>
          <p:cNvSpPr/>
          <p:nvPr/>
        </p:nvSpPr>
        <p:spPr>
          <a:xfrm>
            <a:off x="7578209" y="2615441"/>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1" name="Star: 5 Points 50">
            <a:extLst>
              <a:ext uri="{FF2B5EF4-FFF2-40B4-BE49-F238E27FC236}">
                <a16:creationId xmlns:a16="http://schemas.microsoft.com/office/drawing/2014/main" id="{A2ECBAB0-F027-1458-B17B-A5B47AA9632D}"/>
              </a:ext>
            </a:extLst>
          </p:cNvPr>
          <p:cNvSpPr/>
          <p:nvPr/>
        </p:nvSpPr>
        <p:spPr>
          <a:xfrm>
            <a:off x="1034841" y="3044068"/>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2" name="Star: 5 Points 51">
            <a:extLst>
              <a:ext uri="{FF2B5EF4-FFF2-40B4-BE49-F238E27FC236}">
                <a16:creationId xmlns:a16="http://schemas.microsoft.com/office/drawing/2014/main" id="{C445E02B-C286-FADF-CE65-5148CAEB6BC2}"/>
              </a:ext>
            </a:extLst>
          </p:cNvPr>
          <p:cNvSpPr/>
          <p:nvPr/>
        </p:nvSpPr>
        <p:spPr>
          <a:xfrm>
            <a:off x="1297856" y="2745690"/>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3A394534-A0E1-864D-0A33-A490503DC96E}"/>
              </a:ext>
            </a:extLst>
          </p:cNvPr>
          <p:cNvSpPr/>
          <p:nvPr/>
        </p:nvSpPr>
        <p:spPr>
          <a:xfrm>
            <a:off x="1297856" y="2462539"/>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EECC3C27-6841-7619-2E13-2F9C9FF51B9A}"/>
              </a:ext>
            </a:extLst>
          </p:cNvPr>
          <p:cNvSpPr/>
          <p:nvPr/>
        </p:nvSpPr>
        <p:spPr>
          <a:xfrm>
            <a:off x="7128378" y="5598989"/>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5" name="Star: 5 Points 54">
            <a:extLst>
              <a:ext uri="{FF2B5EF4-FFF2-40B4-BE49-F238E27FC236}">
                <a16:creationId xmlns:a16="http://schemas.microsoft.com/office/drawing/2014/main" id="{57028926-4C08-3333-1BBC-90B96F18DEC3}"/>
              </a:ext>
            </a:extLst>
          </p:cNvPr>
          <p:cNvSpPr/>
          <p:nvPr/>
        </p:nvSpPr>
        <p:spPr>
          <a:xfrm>
            <a:off x="7428259" y="2910379"/>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6" name="Star: 5 Points 55">
            <a:extLst>
              <a:ext uri="{FF2B5EF4-FFF2-40B4-BE49-F238E27FC236}">
                <a16:creationId xmlns:a16="http://schemas.microsoft.com/office/drawing/2014/main" id="{90204242-F77C-3371-B401-C62802E1AE0C}"/>
              </a:ext>
            </a:extLst>
          </p:cNvPr>
          <p:cNvSpPr/>
          <p:nvPr/>
        </p:nvSpPr>
        <p:spPr>
          <a:xfrm>
            <a:off x="7470050" y="5381625"/>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7" name="Star: 5 Points 56">
            <a:extLst>
              <a:ext uri="{FF2B5EF4-FFF2-40B4-BE49-F238E27FC236}">
                <a16:creationId xmlns:a16="http://schemas.microsoft.com/office/drawing/2014/main" id="{FF9272BE-7575-96ED-7886-110753FACD3E}"/>
              </a:ext>
            </a:extLst>
          </p:cNvPr>
          <p:cNvSpPr/>
          <p:nvPr/>
        </p:nvSpPr>
        <p:spPr>
          <a:xfrm>
            <a:off x="7639660" y="5083881"/>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8" name="Star: 5 Points 57">
            <a:extLst>
              <a:ext uri="{FF2B5EF4-FFF2-40B4-BE49-F238E27FC236}">
                <a16:creationId xmlns:a16="http://schemas.microsoft.com/office/drawing/2014/main" id="{5E445ACF-B3AA-BD75-228F-AB7E0FE03D4C}"/>
              </a:ext>
            </a:extLst>
          </p:cNvPr>
          <p:cNvSpPr/>
          <p:nvPr/>
        </p:nvSpPr>
        <p:spPr>
          <a:xfrm>
            <a:off x="7460213" y="3177756"/>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9" name="Star: 5 Points 58">
            <a:extLst>
              <a:ext uri="{FF2B5EF4-FFF2-40B4-BE49-F238E27FC236}">
                <a16:creationId xmlns:a16="http://schemas.microsoft.com/office/drawing/2014/main" id="{E2D9C85D-4963-6F00-5678-F0762B70E4E9}"/>
              </a:ext>
            </a:extLst>
          </p:cNvPr>
          <p:cNvSpPr/>
          <p:nvPr/>
        </p:nvSpPr>
        <p:spPr>
          <a:xfrm>
            <a:off x="1091371" y="5397247"/>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0" name="Star: 5 Points 59">
            <a:extLst>
              <a:ext uri="{FF2B5EF4-FFF2-40B4-BE49-F238E27FC236}">
                <a16:creationId xmlns:a16="http://schemas.microsoft.com/office/drawing/2014/main" id="{A104A72E-B0CA-7562-F5DC-DFB687A4B818}"/>
              </a:ext>
            </a:extLst>
          </p:cNvPr>
          <p:cNvSpPr/>
          <p:nvPr/>
        </p:nvSpPr>
        <p:spPr>
          <a:xfrm>
            <a:off x="7128378" y="5951337"/>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2" name="Star: 5 Points 61">
            <a:extLst>
              <a:ext uri="{FF2B5EF4-FFF2-40B4-BE49-F238E27FC236}">
                <a16:creationId xmlns:a16="http://schemas.microsoft.com/office/drawing/2014/main" id="{AE390900-78D4-11FE-288A-760C40999909}"/>
              </a:ext>
            </a:extLst>
          </p:cNvPr>
          <p:cNvSpPr/>
          <p:nvPr/>
        </p:nvSpPr>
        <p:spPr>
          <a:xfrm>
            <a:off x="1297855" y="5649369"/>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3" name="Star: 5 Points 62">
            <a:extLst>
              <a:ext uri="{FF2B5EF4-FFF2-40B4-BE49-F238E27FC236}">
                <a16:creationId xmlns:a16="http://schemas.microsoft.com/office/drawing/2014/main" id="{95092184-2683-7DB3-33BA-2635DB5DEA0F}"/>
              </a:ext>
            </a:extLst>
          </p:cNvPr>
          <p:cNvSpPr/>
          <p:nvPr/>
        </p:nvSpPr>
        <p:spPr>
          <a:xfrm>
            <a:off x="1103651" y="5116306"/>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192" name="Star: 5 Points 8191">
            <a:extLst>
              <a:ext uri="{FF2B5EF4-FFF2-40B4-BE49-F238E27FC236}">
                <a16:creationId xmlns:a16="http://schemas.microsoft.com/office/drawing/2014/main" id="{62DD721B-0C8A-2493-A07A-9CABDECD9075}"/>
              </a:ext>
            </a:extLst>
          </p:cNvPr>
          <p:cNvSpPr/>
          <p:nvPr/>
        </p:nvSpPr>
        <p:spPr>
          <a:xfrm>
            <a:off x="1216737" y="5924014"/>
            <a:ext cx="122903" cy="115815"/>
          </a:xfrm>
          <a:prstGeom prst="star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1922541-20F4-B4FA-140A-4BF305E4C5D2}"/>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9219" name="Title 1">
            <a:extLst>
              <a:ext uri="{FF2B5EF4-FFF2-40B4-BE49-F238E27FC236}">
                <a16:creationId xmlns:a16="http://schemas.microsoft.com/office/drawing/2014/main" id="{D30B46ED-64A3-4286-DCF3-3DAC196552B4}"/>
              </a:ext>
            </a:extLst>
          </p:cNvPr>
          <p:cNvSpPr txBox="1">
            <a:spLocks/>
          </p:cNvSpPr>
          <p:nvPr/>
        </p:nvSpPr>
        <p:spPr bwMode="auto">
          <a:xfrm>
            <a:off x="2967038" y="5619750"/>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pic>
        <p:nvPicPr>
          <p:cNvPr id="9220" name="Picture 7">
            <a:extLst>
              <a:ext uri="{FF2B5EF4-FFF2-40B4-BE49-F238E27FC236}">
                <a16:creationId xmlns:a16="http://schemas.microsoft.com/office/drawing/2014/main" id="{B5208D5A-6B20-6635-9F11-9847DCF5E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8000"/>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835767BE-2C9F-C5D2-CF56-F59B729ADED1}"/>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Expected Result</a:t>
            </a:r>
          </a:p>
        </p:txBody>
      </p:sp>
      <p:sp>
        <p:nvSpPr>
          <p:cNvPr id="9222" name="TextBox 2">
            <a:extLst>
              <a:ext uri="{FF2B5EF4-FFF2-40B4-BE49-F238E27FC236}">
                <a16:creationId xmlns:a16="http://schemas.microsoft.com/office/drawing/2014/main" id="{F021C2AC-7F52-7352-CC14-F53B0BCCA3D1}"/>
              </a:ext>
            </a:extLst>
          </p:cNvPr>
          <p:cNvSpPr txBox="1">
            <a:spLocks noChangeArrowheads="1"/>
          </p:cNvSpPr>
          <p:nvPr/>
        </p:nvSpPr>
        <p:spPr bwMode="auto">
          <a:xfrm>
            <a:off x="8772525" y="3429000"/>
            <a:ext cx="34988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t>Preventing Overbooking</a:t>
            </a:r>
          </a:p>
          <a:p>
            <a:r>
              <a:rPr lang="en-US" altLang="en-US"/>
              <a:t>One notable case study found that table managers reduced the number of overbookings by 67%, even during peak season.</a:t>
            </a:r>
          </a:p>
        </p:txBody>
      </p:sp>
      <p:sp>
        <p:nvSpPr>
          <p:cNvPr id="9223" name="TextBox 4">
            <a:extLst>
              <a:ext uri="{FF2B5EF4-FFF2-40B4-BE49-F238E27FC236}">
                <a16:creationId xmlns:a16="http://schemas.microsoft.com/office/drawing/2014/main" id="{8F8AF951-6199-1A8C-A77B-FCE46B2B5861}"/>
              </a:ext>
            </a:extLst>
          </p:cNvPr>
          <p:cNvSpPr txBox="1">
            <a:spLocks noChangeArrowheads="1"/>
          </p:cNvSpPr>
          <p:nvPr/>
        </p:nvSpPr>
        <p:spPr bwMode="auto">
          <a:xfrm>
            <a:off x="4957763" y="3332163"/>
            <a:ext cx="35766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t>Enhanced Customer Satisfaction</a:t>
            </a:r>
          </a:p>
          <a:p>
            <a:r>
              <a:rPr lang="en-US" altLang="en-US"/>
              <a:t>A case study showed that restaurant staff using the system had an average guest satisfaction score of 93%, compared to 83% for those who didn't use it.</a:t>
            </a:r>
          </a:p>
        </p:txBody>
      </p:sp>
      <p:sp>
        <p:nvSpPr>
          <p:cNvPr id="9224" name="TextBox 6">
            <a:extLst>
              <a:ext uri="{FF2B5EF4-FFF2-40B4-BE49-F238E27FC236}">
                <a16:creationId xmlns:a16="http://schemas.microsoft.com/office/drawing/2014/main" id="{79624500-E388-CEF6-98D5-3302B86A62D2}"/>
              </a:ext>
            </a:extLst>
          </p:cNvPr>
          <p:cNvSpPr txBox="1">
            <a:spLocks noChangeArrowheads="1"/>
          </p:cNvSpPr>
          <p:nvPr/>
        </p:nvSpPr>
        <p:spPr bwMode="auto">
          <a:xfrm>
            <a:off x="477838" y="3054350"/>
            <a:ext cx="3576637"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a:p>
            <a:r>
              <a:rPr lang="en-US" altLang="en-US" b="1"/>
              <a:t>Improved Team Communication</a:t>
            </a:r>
          </a:p>
          <a:p>
            <a:r>
              <a:rPr lang="en-US" altLang="en-US"/>
              <a:t>Another study found that implementing a table management system improved team communication, leading to better cooperation and more efficient service.</a:t>
            </a:r>
          </a:p>
        </p:txBody>
      </p:sp>
      <p:pic>
        <p:nvPicPr>
          <p:cNvPr id="9" name="Picture 8">
            <a:extLst>
              <a:ext uri="{FF2B5EF4-FFF2-40B4-BE49-F238E27FC236}">
                <a16:creationId xmlns:a16="http://schemas.microsoft.com/office/drawing/2014/main" id="{87E81860-1DC3-BF1C-1FB3-1824FB9AF319}"/>
              </a:ext>
            </a:extLst>
          </p:cNvPr>
          <p:cNvPicPr>
            <a:picLocks noChangeAspect="1"/>
          </p:cNvPicPr>
          <p:nvPr/>
        </p:nvPicPr>
        <p:blipFill>
          <a:blip r:embed="rId3"/>
          <a:stretch>
            <a:fillRect/>
          </a:stretch>
        </p:blipFill>
        <p:spPr>
          <a:xfrm>
            <a:off x="8370477" y="1127125"/>
            <a:ext cx="3670402" cy="2064601"/>
          </a:xfrm>
          <a:prstGeom prst="rect">
            <a:avLst/>
          </a:prstGeom>
          <a:ln>
            <a:noFill/>
          </a:ln>
          <a:effectLst>
            <a:softEdge rad="112500"/>
          </a:effectLst>
        </p:spPr>
      </p:pic>
      <p:pic>
        <p:nvPicPr>
          <p:cNvPr id="12" name="Picture 11">
            <a:extLst>
              <a:ext uri="{FF2B5EF4-FFF2-40B4-BE49-F238E27FC236}">
                <a16:creationId xmlns:a16="http://schemas.microsoft.com/office/drawing/2014/main" id="{49953042-1370-B845-5947-4F3A116472AA}"/>
              </a:ext>
            </a:extLst>
          </p:cNvPr>
          <p:cNvPicPr>
            <a:picLocks noChangeAspect="1"/>
          </p:cNvPicPr>
          <p:nvPr/>
        </p:nvPicPr>
        <p:blipFill>
          <a:blip r:embed="rId4"/>
          <a:stretch>
            <a:fillRect/>
          </a:stretch>
        </p:blipFill>
        <p:spPr>
          <a:xfrm>
            <a:off x="151121" y="1097257"/>
            <a:ext cx="3351150" cy="2094469"/>
          </a:xfrm>
          <a:prstGeom prst="rect">
            <a:avLst/>
          </a:prstGeom>
          <a:ln>
            <a:noFill/>
          </a:ln>
          <a:effectLst>
            <a:softEdge rad="112500"/>
          </a:effectLst>
        </p:spPr>
      </p:pic>
      <p:pic>
        <p:nvPicPr>
          <p:cNvPr id="15" name="Picture 14">
            <a:extLst>
              <a:ext uri="{FF2B5EF4-FFF2-40B4-BE49-F238E27FC236}">
                <a16:creationId xmlns:a16="http://schemas.microsoft.com/office/drawing/2014/main" id="{DC182692-9AFB-1BCD-9893-AAB50AAC9326}"/>
              </a:ext>
            </a:extLst>
          </p:cNvPr>
          <p:cNvPicPr>
            <a:picLocks noChangeAspect="1"/>
          </p:cNvPicPr>
          <p:nvPr/>
        </p:nvPicPr>
        <p:blipFill>
          <a:blip r:embed="rId5"/>
          <a:stretch>
            <a:fillRect/>
          </a:stretch>
        </p:blipFill>
        <p:spPr>
          <a:xfrm>
            <a:off x="4342324" y="905535"/>
            <a:ext cx="3575869" cy="2467979"/>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54DD78-4319-67AB-744B-59AE21780038}"/>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0243" name="TextBox 7">
            <a:extLst>
              <a:ext uri="{FF2B5EF4-FFF2-40B4-BE49-F238E27FC236}">
                <a16:creationId xmlns:a16="http://schemas.microsoft.com/office/drawing/2014/main" id="{46ACA0E1-ABA1-93D7-59BE-E746E58C079F}"/>
              </a:ext>
            </a:extLst>
          </p:cNvPr>
          <p:cNvSpPr txBox="1">
            <a:spLocks noChangeArrowheads="1"/>
          </p:cNvSpPr>
          <p:nvPr/>
        </p:nvSpPr>
        <p:spPr bwMode="auto">
          <a:xfrm>
            <a:off x="618866" y="2364582"/>
            <a:ext cx="105312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hlinkClick r:id="rId2"/>
              </a:rPr>
              <a:t>https://timesofindia.indiatimes.com/blogs/voices/the-restaurant-industry-in-2023</a:t>
            </a:r>
            <a:endParaRPr lang="en-US" altLang="en-US" sz="18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sz="1800" b="0" i="0" dirty="0">
                <a:effectLst/>
                <a:latin typeface="Google Sans"/>
              </a:rPr>
              <a:t>According to a report by the National Restaurant Association of India (NRAI</a:t>
            </a:r>
            <a:r>
              <a:rPr lang="en-US" sz="1200" b="0" i="0" dirty="0">
                <a:solidFill>
                  <a:srgbClr val="E8EAED"/>
                </a:solidFill>
                <a:effectLst/>
                <a:latin typeface="Google Sans"/>
              </a:rPr>
              <a:t>)</a:t>
            </a:r>
            <a:endParaRPr lang="en-US" altLang="en-US" sz="1800" dirty="0">
              <a:latin typeface="Times New Roman" panose="02020603050405020304" pitchFamily="18" charset="0"/>
              <a:cs typeface="Times New Roman" panose="02020603050405020304" pitchFamily="18" charset="0"/>
            </a:endParaRPr>
          </a:p>
        </p:txBody>
      </p:sp>
      <p:pic>
        <p:nvPicPr>
          <p:cNvPr id="10244" name="Picture 7">
            <a:extLst>
              <a:ext uri="{FF2B5EF4-FFF2-40B4-BE49-F238E27FC236}">
                <a16:creationId xmlns:a16="http://schemas.microsoft.com/office/drawing/2014/main" id="{091A44BA-F1C7-7421-DAA7-FD3D0DEA1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0D11FF3F-6DCB-8712-33FE-DD77E82C54E3}"/>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References</a:t>
            </a:r>
          </a:p>
        </p:txBody>
      </p:sp>
      <p:sp>
        <p:nvSpPr>
          <p:cNvPr id="4" name="TextBox 3">
            <a:extLst>
              <a:ext uri="{FF2B5EF4-FFF2-40B4-BE49-F238E27FC236}">
                <a16:creationId xmlns:a16="http://schemas.microsoft.com/office/drawing/2014/main" id="{F65C3889-ADBC-AA47-8B5B-889A2186391C}"/>
              </a:ext>
            </a:extLst>
          </p:cNvPr>
          <p:cNvSpPr txBox="1"/>
          <p:nvPr/>
        </p:nvSpPr>
        <p:spPr>
          <a:xfrm>
            <a:off x="618866" y="3523922"/>
            <a:ext cx="6699380" cy="646331"/>
          </a:xfrm>
          <a:prstGeom prst="rect">
            <a:avLst/>
          </a:prstGeom>
          <a:noFill/>
        </p:spPr>
        <p:txBody>
          <a:bodyPr wrap="square" rtlCol="0">
            <a:spAutoFit/>
          </a:bodyPr>
          <a:lstStyle/>
          <a:p>
            <a:r>
              <a:rPr lang="en-IN" dirty="0">
                <a:hlinkClick r:id="rId4"/>
              </a:rPr>
              <a:t>https://www.cvent.com/en/blog/hospitality/types-of-hotel-guests</a:t>
            </a:r>
            <a:endParaRPr lang="en-IN" dirty="0"/>
          </a:p>
          <a:p>
            <a:r>
              <a:rPr lang="en-IN" dirty="0"/>
              <a:t>According to </a:t>
            </a:r>
            <a:r>
              <a:rPr lang="en-IN" dirty="0" err="1"/>
              <a:t>cvent</a:t>
            </a:r>
            <a:r>
              <a:rPr lang="en-IN" dirty="0"/>
              <a:t> this type People likes things in hotel</a:t>
            </a:r>
          </a:p>
        </p:txBody>
      </p:sp>
      <p:sp>
        <p:nvSpPr>
          <p:cNvPr id="5" name="TextBox 4">
            <a:extLst>
              <a:ext uri="{FF2B5EF4-FFF2-40B4-BE49-F238E27FC236}">
                <a16:creationId xmlns:a16="http://schemas.microsoft.com/office/drawing/2014/main" id="{F2514F0E-25C2-EC8D-0646-20D77A09C52F}"/>
              </a:ext>
            </a:extLst>
          </p:cNvPr>
          <p:cNvSpPr txBox="1"/>
          <p:nvPr/>
        </p:nvSpPr>
        <p:spPr>
          <a:xfrm>
            <a:off x="550506" y="4735294"/>
            <a:ext cx="8313576" cy="646331"/>
          </a:xfrm>
          <a:prstGeom prst="rect">
            <a:avLst/>
          </a:prstGeom>
          <a:noFill/>
        </p:spPr>
        <p:txBody>
          <a:bodyPr wrap="square" rtlCol="0">
            <a:spAutoFit/>
          </a:bodyPr>
          <a:lstStyle/>
          <a:p>
            <a:r>
              <a:rPr lang="en-IN" dirty="0">
                <a:hlinkClick r:id="rId5"/>
              </a:rPr>
              <a:t>https://www.bu.edu/hospitality/2023/01/26/technology-trends-in-hospitality/</a:t>
            </a:r>
            <a:endParaRPr lang="en-IN" dirty="0"/>
          </a:p>
          <a:p>
            <a:r>
              <a:rPr lang="en-IN" dirty="0"/>
              <a:t>According to Boston University Future of Hotels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9E3A3CB8-39DB-F5FE-A5AD-A625E0EC99E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1267" name="Title 1">
            <a:extLst>
              <a:ext uri="{FF2B5EF4-FFF2-40B4-BE49-F238E27FC236}">
                <a16:creationId xmlns:a16="http://schemas.microsoft.com/office/drawing/2014/main" id="{4B4FDC4D-F59A-B1F7-54C3-56F4BB002F77}"/>
              </a:ext>
            </a:extLst>
          </p:cNvPr>
          <p:cNvSpPr txBox="1">
            <a:spLocks/>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1EAA767-F065-F26D-EE06-AA0119C1DE76}"/>
              </a:ext>
            </a:extLst>
          </p:cNvPr>
          <p:cNvSpPr/>
          <p:nvPr/>
        </p:nvSpPr>
        <p:spPr>
          <a:xfrm>
            <a:off x="1766888" y="1978025"/>
            <a:ext cx="8207375" cy="1862138"/>
          </a:xfrm>
          <a:prstGeom prst="rect">
            <a:avLst/>
          </a:prstGeom>
        </p:spPr>
        <p:txBody>
          <a:bodyPr>
            <a:spAutoFit/>
          </a:bodyPr>
          <a:lstStyle/>
          <a:p>
            <a:pPr algn="ctr" fontAlgn="auto">
              <a:spcBef>
                <a:spcPts val="0"/>
              </a:spcBef>
              <a:spcAft>
                <a:spcPts val="0"/>
              </a:spcAft>
              <a:defRPr/>
            </a:pPr>
            <a:r>
              <a:rPr lang="en-US"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rPr>
              <a:t>Thank you !</a:t>
            </a:r>
            <a:endParaRPr lang="en-IN"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endParaRPr>
          </a:p>
        </p:txBody>
      </p:sp>
      <p:pic>
        <p:nvPicPr>
          <p:cNvPr id="11269" name="Picture 7">
            <a:extLst>
              <a:ext uri="{FF2B5EF4-FFF2-40B4-BE49-F238E27FC236}">
                <a16:creationId xmlns:a16="http://schemas.microsoft.com/office/drawing/2014/main" id="{9D5108D9-1D32-25F1-882B-7EBCC824C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2387</TotalTime>
  <Words>559</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Algerian</vt:lpstr>
      <vt:lpstr>Arial</vt:lpstr>
      <vt:lpstr>Arial Black</vt:lpstr>
      <vt:lpstr>Bodoni MT</vt:lpstr>
      <vt:lpstr>Calibri</vt:lpstr>
      <vt:lpstr>Calibri Light</vt:lpstr>
      <vt:lpstr>Castellar</vt:lpstr>
      <vt:lpstr>Google Sans</vt:lpstr>
      <vt:lpstr>Söhne</vt:lpstr>
      <vt:lpstr>Söhne Mono</vt:lpstr>
      <vt:lpstr>Times New Roman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sarthak mathpati</cp:lastModifiedBy>
  <cp:revision>75</cp:revision>
  <cp:lastPrinted>2018-01-20T12:20:28Z</cp:lastPrinted>
  <dcterms:created xsi:type="dcterms:W3CDTF">2018-01-20T09:03:31Z</dcterms:created>
  <dcterms:modified xsi:type="dcterms:W3CDTF">2023-09-30T05:41:59Z</dcterms:modified>
</cp:coreProperties>
</file>