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858000" cy="9144000"/>
  <p:embeddedFontLst>
    <p:embeddedFont>
      <p:font typeface="Jacques Francois Shadow"/>
      <p:regular r:id="rId18"/>
    </p:embeddedFont>
    <p:embeddedFont>
      <p:font typeface="Bodoni"/>
      <p:regular r:id="rId19"/>
      <p:bold r:id="rId20"/>
      <p:italic r:id="rId21"/>
      <p:boldItalic r:id="rId22"/>
    </p:embeddedFont>
    <p:embeddedFont>
      <p:font typeface="Arial Black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F11210-3173-4FB8-A3C6-21D9297C6DF1}">
  <a:tblStyle styleId="{4AF11210-3173-4FB8-A3C6-21D9297C6DF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fill>
          <a:solidFill>
            <a:srgbClr val="F8D6CC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8D6CC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</a:neCell>
    <a:nwCell>
      <a:tcTxStyle b="off" i="off"/>
    </a:nwCell>
  </a:tblStyle>
  <a:tblStyle styleId="{8E248A3F-92BA-4D0E-9B35-A72D4A56C20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odoni-bold.fntdata"/><Relationship Id="rId11" Type="http://schemas.openxmlformats.org/officeDocument/2006/relationships/slide" Target="slides/slide5.xml"/><Relationship Id="rId22" Type="http://schemas.openxmlformats.org/officeDocument/2006/relationships/font" Target="fonts/Bodoni-boldItalic.fntdata"/><Relationship Id="rId10" Type="http://schemas.openxmlformats.org/officeDocument/2006/relationships/slide" Target="slides/slide4.xml"/><Relationship Id="rId21" Type="http://schemas.openxmlformats.org/officeDocument/2006/relationships/font" Target="fonts/Bodoni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Bodoni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JacquesFrancoisShad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2.png"/><Relationship Id="rId5" Type="http://schemas.openxmlformats.org/officeDocument/2006/relationships/image" Target="../media/image1.jpg"/><Relationship Id="rId6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9709" r="0" t="0"/>
          <a:stretch/>
        </p:blipFill>
        <p:spPr>
          <a:xfrm>
            <a:off x="10571163" y="206375"/>
            <a:ext cx="1382712" cy="11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"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125" y="212725"/>
            <a:ext cx="931863" cy="87788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214313" y="60325"/>
            <a:ext cx="1171575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G.H. RAISONI COLLEGE OF ENGINEERING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MANAGEMENT, WAGHOLI, PUNE.</a:t>
            </a:r>
            <a:endParaRPr b="0" i="0" sz="14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 &amp; AIML</a:t>
            </a:r>
            <a:endParaRPr b="0" i="0" sz="24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0500" y="206375"/>
            <a:ext cx="1104900" cy="936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981200" y="1992313"/>
            <a:ext cx="82296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1" i="1" lang="en-US" sz="2400" u="sng" cap="none" strike="noStrike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Laptop Price Prediction</a:t>
            </a:r>
            <a:endParaRPr b="1" i="1" sz="2400" u="sng" cap="none" strike="noStrike">
              <a:solidFill>
                <a:srgbClr val="FF0000"/>
              </a:solidFill>
              <a:latin typeface="Jacques Francois Shadow"/>
              <a:ea typeface="Jacques Francois Shadow"/>
              <a:cs typeface="Jacques Francois Shadow"/>
              <a:sym typeface="Jacques Francois Shadow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81013" y="2609850"/>
            <a:ext cx="11472900" cy="2667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4320" lvl="0" marL="2743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Nutan Raut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1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Projectees</a:t>
            </a:r>
            <a:endParaRPr b="1" i="0" sz="1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sng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Chaitany Tuppe                                                              Harshal Patil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4320" lvl="0" marL="27432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Tushar Jadhav                                                              </a:t>
            </a:r>
            <a:endParaRPr b="1" i="1" sz="1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4320" lvl="0" marL="27432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1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813696" y="1227244"/>
            <a:ext cx="641985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Online Courses: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“Machine Learning Playlist” by Krish Naik (You Tube)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- Kaggle website to collect the data of    laptop price.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Reports and News: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 Various Newspaper to stay updated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- “ A study of Pricing Models for Laptop”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by Priyanka Singh and Karthik Balkrishnan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2251075" y="1069975"/>
            <a:ext cx="7239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1766888" y="1978025"/>
            <a:ext cx="8207375" cy="1862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b="1" i="1" lang="en-US" sz="11500" u="none" cap="none" strike="noStrike">
                <a:solidFill>
                  <a:srgbClr val="262626"/>
                </a:solidFill>
                <a:latin typeface="Bodoni"/>
                <a:ea typeface="Bodoni"/>
                <a:cs typeface="Bodoni"/>
                <a:sym typeface="Bodoni"/>
              </a:rPr>
              <a:t>Thank you !</a:t>
            </a:r>
            <a:endParaRPr b="1" i="1" sz="11500" u="none" cap="none" strike="noStrike">
              <a:solidFill>
                <a:srgbClr val="262626"/>
              </a:solidFill>
              <a:latin typeface="Bodoni"/>
              <a:ea typeface="Bodoni"/>
              <a:cs typeface="Bodoni"/>
              <a:sym typeface="Bodoni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28625" y="5343525"/>
            <a:ext cx="10445750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333500" y="1332707"/>
            <a:ext cx="10445750" cy="412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743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6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-121920" lvl="0" marL="27432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1600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6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Justifications for Selecting the Title</a:t>
            </a:r>
            <a:endParaRPr/>
          </a:p>
          <a:p>
            <a:pPr indent="-1219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74285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6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1219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74285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6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/>
          </a:p>
          <a:p>
            <a:pPr indent="-1219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74285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6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Diagram</a:t>
            </a:r>
            <a:endParaRPr/>
          </a:p>
          <a:p>
            <a:pPr indent="-1219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74285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6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Result</a:t>
            </a:r>
            <a:endParaRPr/>
          </a:p>
          <a:p>
            <a:pPr indent="-1219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74285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6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plan</a:t>
            </a:r>
            <a:endParaRPr/>
          </a:p>
          <a:p>
            <a:pPr indent="-1219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274285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ct val="160000"/>
              <a:buFont typeface="Noto Sans Symbols"/>
              <a:buChar char="⚫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300" y="897687"/>
            <a:ext cx="4178071" cy="5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5105400" y="1409700"/>
            <a:ext cx="641985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presentation explores data science  techniques for forecasting laptop prices.  Accurate price predictions are crucial for  businesses to stay competitive.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this  presentation, we will discuss the importance of  forecasting laptop prices and how data science  techniques can help achieve accurate  predictions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For Selecting The 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375425" y="1245552"/>
            <a:ext cx="6763200" cy="38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4175" lvl="0" marL="457200" marR="33782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Verdana"/>
              <a:buChar char="●"/>
            </a:pPr>
            <a:r>
              <a:rPr b="0" i="0" lang="en-US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Forecasting laptop prices is  important for businesses to stay  competitive in the market.</a:t>
            </a:r>
            <a:endParaRPr b="0" i="0" sz="2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Verdana"/>
              <a:buChar char="●"/>
            </a:pPr>
            <a:r>
              <a:rPr b="0" i="0" lang="en-US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 predictions can help  businesses make informed decisions about pricing strategies, inventory management and marketing campaigns. </a:t>
            </a:r>
            <a:endParaRPr b="0" i="0" sz="24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4175" lvl="0" marL="457200" marR="508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50"/>
              <a:buFont typeface="Verdana"/>
              <a:buChar char="●"/>
            </a:pPr>
            <a:r>
              <a:rPr b="0" i="0" lang="en-US" sz="24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Inaccurate predictions can lead to lost sales and decreased proﬁts</a:t>
            </a:r>
            <a:r>
              <a:rPr b="0" i="0" lang="en-US" sz="24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0" sz="245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57200" marR="508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Char char="●"/>
            </a:pPr>
            <a:r>
              <a:rPr lang="en-US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helps user to get accurate pricing of there desired configuration laptop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Machine Learning V2"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65351" y="1310324"/>
            <a:ext cx="48641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17125" y="2511263"/>
            <a:ext cx="6838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-US" sz="245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problem statement is that </a:t>
            </a:r>
            <a:r>
              <a:rPr b="0" i="0" lang="en-US" sz="2450" u="none" cap="none" strike="noStrike">
                <a:solidFill>
                  <a:srgbClr val="040C2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if any user wants to buy a laptop then our website should be compatible to provide a tentative price of laptop according to the user configurations</a:t>
            </a:r>
            <a:r>
              <a:rPr b="0" i="0" lang="en-US" sz="2450" u="none" cap="none" strike="noStrike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chine Learning. Brief Intro to Machine Learning | by Pema Grg | Medium"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9716" y="1044389"/>
            <a:ext cx="4124325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18"/>
          <p:cNvGraphicFramePr/>
          <p:nvPr/>
        </p:nvGraphicFramePr>
        <p:xfrm>
          <a:off x="0" y="17626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{4AF11210-3173-4FB8-A3C6-21D9297C6DF1}</a:tableStyleId>
              </a:tblPr>
              <a:tblGrid>
                <a:gridCol w="1149200"/>
                <a:gridCol w="4946800"/>
                <a:gridCol w="3048000"/>
                <a:gridCol w="3048000"/>
              </a:tblGrid>
              <a:tr h="42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 and its Author</a:t>
                      </a:r>
                      <a:endParaRPr sz="18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 of Publication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Predictive Modeling of Product Prices Using Machine Learning Techniques“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John A. Smith)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Journal of Machine Learning Research, 2018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Comparative analysis of various machine learning algorithms for predicting prices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Engineering for Price Prediction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Emily R. Williams)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IEEE Transactions on Knowledge and Data Engineering, 2019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Investigates the impact of various feature engineering techniques on the accuracy of laptop price prediction models</a:t>
                      </a: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839419"/>
            <a:ext cx="12192000" cy="2018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673225" y="2690813"/>
            <a:ext cx="715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6877" y="5476607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9"/>
          <p:cNvGrpSpPr/>
          <p:nvPr/>
        </p:nvGrpSpPr>
        <p:grpSpPr>
          <a:xfrm>
            <a:off x="1306539" y="1022371"/>
            <a:ext cx="8458667" cy="1085850"/>
            <a:chOff x="1614" y="0"/>
            <a:chExt cx="8458667" cy="1085850"/>
          </a:xfrm>
        </p:grpSpPr>
        <p:sp>
          <p:nvSpPr>
            <p:cNvPr id="145" name="Google Shape;145;p19"/>
            <p:cNvSpPr/>
            <p:nvPr/>
          </p:nvSpPr>
          <p:spPr>
            <a:xfrm>
              <a:off x="1614" y="0"/>
              <a:ext cx="2224431" cy="108585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 txBox="1"/>
            <p:nvPr/>
          </p:nvSpPr>
          <p:spPr>
            <a:xfrm>
              <a:off x="33417" y="31803"/>
              <a:ext cx="2160825" cy="1022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Collection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449946" y="267095"/>
              <a:ext cx="474668" cy="55165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9"/>
            <p:cNvSpPr txBox="1"/>
            <p:nvPr/>
          </p:nvSpPr>
          <p:spPr>
            <a:xfrm>
              <a:off x="2449946" y="377427"/>
              <a:ext cx="332268" cy="330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121646" y="0"/>
              <a:ext cx="2224431" cy="108585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 txBox="1"/>
            <p:nvPr/>
          </p:nvSpPr>
          <p:spPr>
            <a:xfrm>
              <a:off x="3153449" y="31803"/>
              <a:ext cx="2160825" cy="1022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Pre-processing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568521" y="267095"/>
              <a:ext cx="471579" cy="55165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 txBox="1"/>
            <p:nvPr/>
          </p:nvSpPr>
          <p:spPr>
            <a:xfrm>
              <a:off x="5568521" y="377427"/>
              <a:ext cx="330105" cy="330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235850" y="0"/>
              <a:ext cx="2224431" cy="1085850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 txBox="1"/>
            <p:nvPr/>
          </p:nvSpPr>
          <p:spPr>
            <a:xfrm>
              <a:off x="6267653" y="31803"/>
              <a:ext cx="2160825" cy="1022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</a:t>
              </a:r>
              <a:endParaRPr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selection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19"/>
          <p:cNvGrpSpPr/>
          <p:nvPr/>
        </p:nvGrpSpPr>
        <p:grpSpPr>
          <a:xfrm rot="5400000">
            <a:off x="8322189" y="2374668"/>
            <a:ext cx="471579" cy="551659"/>
            <a:chOff x="5568521" y="267095"/>
            <a:chExt cx="471579" cy="551659"/>
          </a:xfrm>
        </p:grpSpPr>
        <p:sp>
          <p:nvSpPr>
            <p:cNvPr id="156" name="Google Shape;156;p19"/>
            <p:cNvSpPr/>
            <p:nvPr/>
          </p:nvSpPr>
          <p:spPr>
            <a:xfrm>
              <a:off x="5568521" y="267095"/>
              <a:ext cx="471579" cy="55165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 txBox="1"/>
            <p:nvPr/>
          </p:nvSpPr>
          <p:spPr>
            <a:xfrm>
              <a:off x="5568521" y="377427"/>
              <a:ext cx="330105" cy="330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9"/>
          <p:cNvGrpSpPr/>
          <p:nvPr/>
        </p:nvGrpSpPr>
        <p:grpSpPr>
          <a:xfrm>
            <a:off x="8157202" y="3062003"/>
            <a:ext cx="2238375" cy="1067703"/>
            <a:chOff x="6656054" y="18146"/>
            <a:chExt cx="1626977" cy="1067703"/>
          </a:xfrm>
        </p:grpSpPr>
        <p:sp>
          <p:nvSpPr>
            <p:cNvPr id="159" name="Google Shape;159;p19"/>
            <p:cNvSpPr/>
            <p:nvPr/>
          </p:nvSpPr>
          <p:spPr>
            <a:xfrm>
              <a:off x="6656054" y="18146"/>
              <a:ext cx="1626977" cy="106770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 txBox="1"/>
            <p:nvPr/>
          </p:nvSpPr>
          <p:spPr>
            <a:xfrm>
              <a:off x="6687326" y="49418"/>
              <a:ext cx="1564433" cy="100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 Model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19"/>
          <p:cNvGrpSpPr/>
          <p:nvPr/>
        </p:nvGrpSpPr>
        <p:grpSpPr>
          <a:xfrm rot="10800000">
            <a:off x="7395945" y="3302461"/>
            <a:ext cx="471579" cy="551659"/>
            <a:chOff x="5568521" y="267095"/>
            <a:chExt cx="471579" cy="551659"/>
          </a:xfrm>
        </p:grpSpPr>
        <p:sp>
          <p:nvSpPr>
            <p:cNvPr id="162" name="Google Shape;162;p19"/>
            <p:cNvSpPr/>
            <p:nvPr/>
          </p:nvSpPr>
          <p:spPr>
            <a:xfrm>
              <a:off x="5568521" y="267095"/>
              <a:ext cx="471579" cy="55165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5568521" y="377427"/>
              <a:ext cx="330105" cy="330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4" name="Google Shape;164;p19"/>
          <p:cNvGrpSpPr/>
          <p:nvPr/>
        </p:nvGrpSpPr>
        <p:grpSpPr>
          <a:xfrm>
            <a:off x="4929936" y="3058247"/>
            <a:ext cx="2238375" cy="1067703"/>
            <a:chOff x="6656054" y="18146"/>
            <a:chExt cx="1626977" cy="1067703"/>
          </a:xfrm>
        </p:grpSpPr>
        <p:sp>
          <p:nvSpPr>
            <p:cNvPr id="165" name="Google Shape;165;p19"/>
            <p:cNvSpPr/>
            <p:nvPr/>
          </p:nvSpPr>
          <p:spPr>
            <a:xfrm>
              <a:off x="6656054" y="18146"/>
              <a:ext cx="1626977" cy="106770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6687326" y="49418"/>
              <a:ext cx="1564433" cy="100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19"/>
          <p:cNvSpPr/>
          <p:nvPr/>
        </p:nvSpPr>
        <p:spPr>
          <a:xfrm>
            <a:off x="5250450" y="3393624"/>
            <a:ext cx="17475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19"/>
          <p:cNvGrpSpPr/>
          <p:nvPr/>
        </p:nvGrpSpPr>
        <p:grpSpPr>
          <a:xfrm rot="10800000">
            <a:off x="4126847" y="3302460"/>
            <a:ext cx="471579" cy="551659"/>
            <a:chOff x="5568521" y="267095"/>
            <a:chExt cx="471579" cy="551659"/>
          </a:xfrm>
        </p:grpSpPr>
        <p:sp>
          <p:nvSpPr>
            <p:cNvPr id="169" name="Google Shape;169;p19"/>
            <p:cNvSpPr/>
            <p:nvPr/>
          </p:nvSpPr>
          <p:spPr>
            <a:xfrm>
              <a:off x="5568521" y="267095"/>
              <a:ext cx="471579" cy="55165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5568521" y="377427"/>
              <a:ext cx="330105" cy="330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1" name="Google Shape;171;p19"/>
          <p:cNvGrpSpPr/>
          <p:nvPr/>
        </p:nvGrpSpPr>
        <p:grpSpPr>
          <a:xfrm>
            <a:off x="1695407" y="4864036"/>
            <a:ext cx="2238375" cy="1115852"/>
            <a:chOff x="6656054" y="-30003"/>
            <a:chExt cx="1626977" cy="1115852"/>
          </a:xfrm>
        </p:grpSpPr>
        <p:sp>
          <p:nvSpPr>
            <p:cNvPr id="172" name="Google Shape;172;p19"/>
            <p:cNvSpPr/>
            <p:nvPr/>
          </p:nvSpPr>
          <p:spPr>
            <a:xfrm>
              <a:off x="6656054" y="18146"/>
              <a:ext cx="1626977" cy="106770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9"/>
            <p:cNvSpPr txBox="1"/>
            <p:nvPr/>
          </p:nvSpPr>
          <p:spPr>
            <a:xfrm>
              <a:off x="6687326" y="-30003"/>
              <a:ext cx="1564433" cy="100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19"/>
          <p:cNvSpPr/>
          <p:nvPr/>
        </p:nvSpPr>
        <p:spPr>
          <a:xfrm>
            <a:off x="1913450" y="5264344"/>
            <a:ext cx="188545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19"/>
          <p:cNvGrpSpPr/>
          <p:nvPr/>
        </p:nvGrpSpPr>
        <p:grpSpPr>
          <a:xfrm>
            <a:off x="1746996" y="2886287"/>
            <a:ext cx="2379850" cy="1225328"/>
            <a:chOff x="6656054" y="-139479"/>
            <a:chExt cx="1729809" cy="1225328"/>
          </a:xfrm>
        </p:grpSpPr>
        <p:sp>
          <p:nvSpPr>
            <p:cNvPr id="176" name="Google Shape;176;p19"/>
            <p:cNvSpPr/>
            <p:nvPr/>
          </p:nvSpPr>
          <p:spPr>
            <a:xfrm>
              <a:off x="6656054" y="18146"/>
              <a:ext cx="1626977" cy="1067703"/>
            </a:xfrm>
            <a:prstGeom prst="roundRect">
              <a:avLst>
                <a:gd fmla="val 10000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9"/>
            <p:cNvSpPr txBox="1"/>
            <p:nvPr/>
          </p:nvSpPr>
          <p:spPr>
            <a:xfrm>
              <a:off x="6821430" y="-139479"/>
              <a:ext cx="1564433" cy="1005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9"/>
          <p:cNvSpPr/>
          <p:nvPr/>
        </p:nvSpPr>
        <p:spPr>
          <a:xfrm>
            <a:off x="1917879" y="3426520"/>
            <a:ext cx="17700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Predicting Output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9"/>
          <p:cNvGrpSpPr/>
          <p:nvPr/>
        </p:nvGrpSpPr>
        <p:grpSpPr>
          <a:xfrm rot="5400000">
            <a:off x="2578806" y="4184970"/>
            <a:ext cx="471579" cy="551659"/>
            <a:chOff x="5568521" y="267095"/>
            <a:chExt cx="471579" cy="551659"/>
          </a:xfrm>
        </p:grpSpPr>
        <p:sp>
          <p:nvSpPr>
            <p:cNvPr id="180" name="Google Shape;180;p19"/>
            <p:cNvSpPr/>
            <p:nvPr/>
          </p:nvSpPr>
          <p:spPr>
            <a:xfrm>
              <a:off x="5568521" y="267095"/>
              <a:ext cx="471579" cy="551659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3CA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 txBox="1"/>
            <p:nvPr/>
          </p:nvSpPr>
          <p:spPr>
            <a:xfrm>
              <a:off x="5568521" y="377427"/>
              <a:ext cx="330105" cy="330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2476500" y="4098925"/>
            <a:ext cx="7239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8040519" y="1012330"/>
            <a:ext cx="1913106" cy="36929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output 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212" y="1676401"/>
            <a:ext cx="5776913" cy="4233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8547" y="1676401"/>
            <a:ext cx="5380554" cy="423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353844" y="1037432"/>
            <a:ext cx="941556" cy="36929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2293938" y="2054225"/>
            <a:ext cx="72390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52525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00" name="Google Shape;200;p21"/>
          <p:cNvGraphicFramePr/>
          <p:nvPr/>
        </p:nvGraphicFramePr>
        <p:xfrm>
          <a:off x="817563" y="92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{8E248A3F-92BA-4D0E-9B35-A72D4A56C201}</a:tableStyleId>
              </a:tblPr>
              <a:tblGrid>
                <a:gridCol w="4486275"/>
                <a:gridCol w="1595700"/>
                <a:gridCol w="1440825"/>
                <a:gridCol w="1288425"/>
                <a:gridCol w="1440825"/>
              </a:tblGrid>
              <a:tr h="55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Months  Activities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August’23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Sept’23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Oct’23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Nov’23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60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Literature Reviews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60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Requirement Analysis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57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Designing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5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Experimental Analysis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5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Module wise Implementation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5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Testing and Debugging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  <a:tr h="575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Preparation of Project Report</a:t>
                      </a:r>
                      <a:endParaRPr sz="14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t/>
                      </a:r>
                      <a:endParaRPr b="1" i="0" sz="28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sz="1400" u="none" cap="none" strike="noStrike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CBAD"/>
                    </a:solidFill>
                  </a:tcPr>
                </a:tc>
              </a:tr>
            </a:tbl>
          </a:graphicData>
        </a:graphic>
      </p:graphicFrame>
      <p:pic>
        <p:nvPicPr>
          <p:cNvPr id="201" name="Google Shape;20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64188"/>
            <a:ext cx="12192000" cy="12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0" y="0"/>
            <a:ext cx="12192000" cy="639763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– Plan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