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9" r:id="rId3"/>
    <p:sldId id="264" r:id="rId4"/>
    <p:sldId id="267" r:id="rId5"/>
    <p:sldId id="268" r:id="rId6"/>
    <p:sldId id="269" r:id="rId7"/>
    <p:sldId id="280" r:id="rId8"/>
    <p:sldId id="281" r:id="rId9"/>
    <p:sldId id="270" r:id="rId10"/>
    <p:sldId id="272" r:id="rId11"/>
    <p:sldId id="276" r:id="rId12"/>
    <p:sldId id="274"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p:cViewPr varScale="1">
        <p:scale>
          <a:sx n="84" d="100"/>
          <a:sy n="84" d="100"/>
        </p:scale>
        <p:origin x="59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3FE6EE2-8BC4-7BC6-C51B-B0F9FA697C05}"/>
              </a:ext>
            </a:extLst>
          </p:cNvPr>
          <p:cNvSpPr>
            <a:spLocks noGrp="1"/>
          </p:cNvSpPr>
          <p:nvPr>
            <p:ph type="dt" sz="half" idx="10"/>
          </p:nvPr>
        </p:nvSpPr>
        <p:spPr/>
        <p:txBody>
          <a:bodyPr/>
          <a:lstStyle>
            <a:lvl1pPr>
              <a:defRPr/>
            </a:lvl1pPr>
          </a:lstStyle>
          <a:p>
            <a:pPr>
              <a:defRPr/>
            </a:pPr>
            <a:fld id="{C70209C1-2C6D-0A40-A067-87FC2BF8D5C7}" type="datetimeFigureOut">
              <a:rPr lang="en-IN"/>
              <a:pPr>
                <a:defRPr/>
              </a:pPr>
              <a:t>30-09-2023</a:t>
            </a:fld>
            <a:endParaRPr lang="en-IN"/>
          </a:p>
        </p:txBody>
      </p:sp>
      <p:sp>
        <p:nvSpPr>
          <p:cNvPr id="5" name="Footer Placeholder 4">
            <a:extLst>
              <a:ext uri="{FF2B5EF4-FFF2-40B4-BE49-F238E27FC236}">
                <a16:creationId xmlns:a16="http://schemas.microsoft.com/office/drawing/2014/main" xmlns="" id="{8BB87193-F991-6D8B-761A-2309F4F56FE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xmlns="" id="{38D2A337-D6BF-B64F-9983-FA111F8DB807}"/>
              </a:ext>
            </a:extLst>
          </p:cNvPr>
          <p:cNvSpPr>
            <a:spLocks noGrp="1"/>
          </p:cNvSpPr>
          <p:nvPr>
            <p:ph type="sldNum" sz="quarter" idx="12"/>
          </p:nvPr>
        </p:nvSpPr>
        <p:spPr/>
        <p:txBody>
          <a:bodyPr/>
          <a:lstStyle>
            <a:lvl1pPr>
              <a:defRPr/>
            </a:lvl1pPr>
          </a:lstStyle>
          <a:p>
            <a:fld id="{13394B1E-83D1-7B46-9447-DDCD37CF0994}" type="slidenum">
              <a:rPr lang="en-IN" altLang="en-US"/>
              <a:pPr/>
              <a:t>‹#›</a:t>
            </a:fld>
            <a:endParaRPr lang="en-IN" altLang="en-US"/>
          </a:p>
        </p:txBody>
      </p:sp>
    </p:spTree>
    <p:extLst>
      <p:ext uri="{BB962C8B-B14F-4D97-AF65-F5344CB8AC3E}">
        <p14:creationId xmlns:p14="http://schemas.microsoft.com/office/powerpoint/2010/main" val="334866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A5EBD52-0D54-F2EB-7C5B-A6D1A0D7A0DD}"/>
              </a:ext>
            </a:extLst>
          </p:cNvPr>
          <p:cNvSpPr>
            <a:spLocks noGrp="1"/>
          </p:cNvSpPr>
          <p:nvPr>
            <p:ph type="dt" sz="half" idx="10"/>
          </p:nvPr>
        </p:nvSpPr>
        <p:spPr/>
        <p:txBody>
          <a:bodyPr/>
          <a:lstStyle>
            <a:lvl1pPr>
              <a:defRPr/>
            </a:lvl1pPr>
          </a:lstStyle>
          <a:p>
            <a:pPr>
              <a:defRPr/>
            </a:pPr>
            <a:fld id="{298A6094-AC58-7A43-BF8D-D0FD3F66BA11}" type="datetimeFigureOut">
              <a:rPr lang="en-IN"/>
              <a:pPr>
                <a:defRPr/>
              </a:pPr>
              <a:t>30-09-2023</a:t>
            </a:fld>
            <a:endParaRPr lang="en-IN"/>
          </a:p>
        </p:txBody>
      </p:sp>
      <p:sp>
        <p:nvSpPr>
          <p:cNvPr id="5" name="Footer Placeholder 4">
            <a:extLst>
              <a:ext uri="{FF2B5EF4-FFF2-40B4-BE49-F238E27FC236}">
                <a16:creationId xmlns:a16="http://schemas.microsoft.com/office/drawing/2014/main" xmlns="" id="{AEBCE65C-D276-732F-8E95-EB5DC799DC4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xmlns="" id="{FFC2C883-9391-188A-2DD5-7B69E002E136}"/>
              </a:ext>
            </a:extLst>
          </p:cNvPr>
          <p:cNvSpPr>
            <a:spLocks noGrp="1"/>
          </p:cNvSpPr>
          <p:nvPr>
            <p:ph type="sldNum" sz="quarter" idx="12"/>
          </p:nvPr>
        </p:nvSpPr>
        <p:spPr/>
        <p:txBody>
          <a:bodyPr/>
          <a:lstStyle>
            <a:lvl1pPr>
              <a:defRPr/>
            </a:lvl1pPr>
          </a:lstStyle>
          <a:p>
            <a:fld id="{AB755103-5A40-8C44-974F-E4419B1B4ABB}" type="slidenum">
              <a:rPr lang="en-IN" altLang="en-US"/>
              <a:pPr/>
              <a:t>‹#›</a:t>
            </a:fld>
            <a:endParaRPr lang="en-IN" altLang="en-US"/>
          </a:p>
        </p:txBody>
      </p:sp>
    </p:spTree>
    <p:extLst>
      <p:ext uri="{BB962C8B-B14F-4D97-AF65-F5344CB8AC3E}">
        <p14:creationId xmlns:p14="http://schemas.microsoft.com/office/powerpoint/2010/main" val="19555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0F24992-4D5E-8982-9179-BAB86516652B}"/>
              </a:ext>
            </a:extLst>
          </p:cNvPr>
          <p:cNvSpPr>
            <a:spLocks noGrp="1"/>
          </p:cNvSpPr>
          <p:nvPr>
            <p:ph type="dt" sz="half" idx="10"/>
          </p:nvPr>
        </p:nvSpPr>
        <p:spPr/>
        <p:txBody>
          <a:bodyPr/>
          <a:lstStyle>
            <a:lvl1pPr>
              <a:defRPr/>
            </a:lvl1pPr>
          </a:lstStyle>
          <a:p>
            <a:pPr>
              <a:defRPr/>
            </a:pPr>
            <a:fld id="{E45161E9-6A85-4245-ABB4-BF63C31AD443}" type="datetimeFigureOut">
              <a:rPr lang="en-IN"/>
              <a:pPr>
                <a:defRPr/>
              </a:pPr>
              <a:t>30-09-2023</a:t>
            </a:fld>
            <a:endParaRPr lang="en-IN"/>
          </a:p>
        </p:txBody>
      </p:sp>
      <p:sp>
        <p:nvSpPr>
          <p:cNvPr id="5" name="Footer Placeholder 4">
            <a:extLst>
              <a:ext uri="{FF2B5EF4-FFF2-40B4-BE49-F238E27FC236}">
                <a16:creationId xmlns:a16="http://schemas.microsoft.com/office/drawing/2014/main" xmlns="" id="{925F918C-2CC2-6364-00F3-BE766874B172}"/>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xmlns="" id="{F6F64F11-2EE4-001F-A3CF-C4C1705093D9}"/>
              </a:ext>
            </a:extLst>
          </p:cNvPr>
          <p:cNvSpPr>
            <a:spLocks noGrp="1"/>
          </p:cNvSpPr>
          <p:nvPr>
            <p:ph type="sldNum" sz="quarter" idx="12"/>
          </p:nvPr>
        </p:nvSpPr>
        <p:spPr/>
        <p:txBody>
          <a:bodyPr/>
          <a:lstStyle>
            <a:lvl1pPr>
              <a:defRPr/>
            </a:lvl1pPr>
          </a:lstStyle>
          <a:p>
            <a:fld id="{89A66626-F938-B843-9CAC-D115EA321FA5}" type="slidenum">
              <a:rPr lang="en-IN" altLang="en-US"/>
              <a:pPr/>
              <a:t>‹#›</a:t>
            </a:fld>
            <a:endParaRPr lang="en-IN" altLang="en-US"/>
          </a:p>
        </p:txBody>
      </p:sp>
    </p:spTree>
    <p:extLst>
      <p:ext uri="{BB962C8B-B14F-4D97-AF65-F5344CB8AC3E}">
        <p14:creationId xmlns:p14="http://schemas.microsoft.com/office/powerpoint/2010/main" val="220442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B51E3FC-A61A-9A0D-44B6-BD978BB9DADA}"/>
              </a:ext>
            </a:extLst>
          </p:cNvPr>
          <p:cNvSpPr>
            <a:spLocks noGrp="1"/>
          </p:cNvSpPr>
          <p:nvPr>
            <p:ph type="dt" sz="half" idx="10"/>
          </p:nvPr>
        </p:nvSpPr>
        <p:spPr/>
        <p:txBody>
          <a:bodyPr/>
          <a:lstStyle>
            <a:lvl1pPr>
              <a:defRPr/>
            </a:lvl1pPr>
          </a:lstStyle>
          <a:p>
            <a:pPr>
              <a:defRPr/>
            </a:pPr>
            <a:fld id="{CA177BEB-ED18-2D41-8A16-50967BFBCC03}" type="datetimeFigureOut">
              <a:rPr lang="en-IN"/>
              <a:pPr>
                <a:defRPr/>
              </a:pPr>
              <a:t>30-09-2023</a:t>
            </a:fld>
            <a:endParaRPr lang="en-IN"/>
          </a:p>
        </p:txBody>
      </p:sp>
      <p:sp>
        <p:nvSpPr>
          <p:cNvPr id="5" name="Footer Placeholder 4">
            <a:extLst>
              <a:ext uri="{FF2B5EF4-FFF2-40B4-BE49-F238E27FC236}">
                <a16:creationId xmlns:a16="http://schemas.microsoft.com/office/drawing/2014/main" xmlns="" id="{EB614D81-696D-E20E-A0D7-070884D3E8C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xmlns="" id="{AB4FFC31-76CC-7E93-500C-614A28843823}"/>
              </a:ext>
            </a:extLst>
          </p:cNvPr>
          <p:cNvSpPr>
            <a:spLocks noGrp="1"/>
          </p:cNvSpPr>
          <p:nvPr>
            <p:ph type="sldNum" sz="quarter" idx="12"/>
          </p:nvPr>
        </p:nvSpPr>
        <p:spPr/>
        <p:txBody>
          <a:bodyPr/>
          <a:lstStyle>
            <a:lvl1pPr>
              <a:defRPr/>
            </a:lvl1pPr>
          </a:lstStyle>
          <a:p>
            <a:fld id="{185FB294-7624-734A-8A02-ED87103BF443}" type="slidenum">
              <a:rPr lang="en-IN" altLang="en-US"/>
              <a:pPr/>
              <a:t>‹#›</a:t>
            </a:fld>
            <a:endParaRPr lang="en-IN" altLang="en-US"/>
          </a:p>
        </p:txBody>
      </p:sp>
    </p:spTree>
    <p:extLst>
      <p:ext uri="{BB962C8B-B14F-4D97-AF65-F5344CB8AC3E}">
        <p14:creationId xmlns:p14="http://schemas.microsoft.com/office/powerpoint/2010/main" val="368670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EEEE3F5-B1B0-0FF8-B7FC-495C175F5427}"/>
              </a:ext>
            </a:extLst>
          </p:cNvPr>
          <p:cNvSpPr>
            <a:spLocks noGrp="1"/>
          </p:cNvSpPr>
          <p:nvPr>
            <p:ph type="dt" sz="half" idx="10"/>
          </p:nvPr>
        </p:nvSpPr>
        <p:spPr/>
        <p:txBody>
          <a:bodyPr/>
          <a:lstStyle>
            <a:lvl1pPr>
              <a:defRPr/>
            </a:lvl1pPr>
          </a:lstStyle>
          <a:p>
            <a:pPr>
              <a:defRPr/>
            </a:pPr>
            <a:fld id="{ADB6D763-55DE-8A4F-93F2-0252F19FBC67}" type="datetimeFigureOut">
              <a:rPr lang="en-IN"/>
              <a:pPr>
                <a:defRPr/>
              </a:pPr>
              <a:t>30-09-2023</a:t>
            </a:fld>
            <a:endParaRPr lang="en-IN"/>
          </a:p>
        </p:txBody>
      </p:sp>
      <p:sp>
        <p:nvSpPr>
          <p:cNvPr id="5" name="Footer Placeholder 4">
            <a:extLst>
              <a:ext uri="{FF2B5EF4-FFF2-40B4-BE49-F238E27FC236}">
                <a16:creationId xmlns:a16="http://schemas.microsoft.com/office/drawing/2014/main" xmlns="" id="{8B706E3D-9790-483E-4953-E2EB0F1E0D99}"/>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xmlns="" id="{C6A9CCD0-5A53-5AE0-F14C-3BBB9272BB8D}"/>
              </a:ext>
            </a:extLst>
          </p:cNvPr>
          <p:cNvSpPr>
            <a:spLocks noGrp="1"/>
          </p:cNvSpPr>
          <p:nvPr>
            <p:ph type="sldNum" sz="quarter" idx="12"/>
          </p:nvPr>
        </p:nvSpPr>
        <p:spPr/>
        <p:txBody>
          <a:bodyPr/>
          <a:lstStyle>
            <a:lvl1pPr>
              <a:defRPr/>
            </a:lvl1pPr>
          </a:lstStyle>
          <a:p>
            <a:fld id="{322ED40E-03D0-F14D-96D1-BC0D83E1A293}" type="slidenum">
              <a:rPr lang="en-IN" altLang="en-US"/>
              <a:pPr/>
              <a:t>‹#›</a:t>
            </a:fld>
            <a:endParaRPr lang="en-IN" altLang="en-US"/>
          </a:p>
        </p:txBody>
      </p:sp>
    </p:spTree>
    <p:extLst>
      <p:ext uri="{BB962C8B-B14F-4D97-AF65-F5344CB8AC3E}">
        <p14:creationId xmlns:p14="http://schemas.microsoft.com/office/powerpoint/2010/main" val="321015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xmlns="" id="{4DF2F7DB-7DE2-336A-B6D7-71335F3BE447}"/>
              </a:ext>
            </a:extLst>
          </p:cNvPr>
          <p:cNvSpPr>
            <a:spLocks noGrp="1"/>
          </p:cNvSpPr>
          <p:nvPr>
            <p:ph type="dt" sz="half" idx="10"/>
          </p:nvPr>
        </p:nvSpPr>
        <p:spPr/>
        <p:txBody>
          <a:bodyPr/>
          <a:lstStyle>
            <a:lvl1pPr>
              <a:defRPr/>
            </a:lvl1pPr>
          </a:lstStyle>
          <a:p>
            <a:pPr>
              <a:defRPr/>
            </a:pPr>
            <a:fld id="{D313FB85-3250-9242-B14C-C6D656E98DFE}" type="datetimeFigureOut">
              <a:rPr lang="en-IN"/>
              <a:pPr>
                <a:defRPr/>
              </a:pPr>
              <a:t>30-09-2023</a:t>
            </a:fld>
            <a:endParaRPr lang="en-IN"/>
          </a:p>
        </p:txBody>
      </p:sp>
      <p:sp>
        <p:nvSpPr>
          <p:cNvPr id="6" name="Footer Placeholder 4">
            <a:extLst>
              <a:ext uri="{FF2B5EF4-FFF2-40B4-BE49-F238E27FC236}">
                <a16:creationId xmlns:a16="http://schemas.microsoft.com/office/drawing/2014/main" xmlns="" id="{771EA503-11CA-7AC5-8D88-B9133E9F2F79}"/>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xmlns="" id="{DF1BDF90-4BFC-4D9A-7D5D-19977CD601E2}"/>
              </a:ext>
            </a:extLst>
          </p:cNvPr>
          <p:cNvSpPr>
            <a:spLocks noGrp="1"/>
          </p:cNvSpPr>
          <p:nvPr>
            <p:ph type="sldNum" sz="quarter" idx="12"/>
          </p:nvPr>
        </p:nvSpPr>
        <p:spPr/>
        <p:txBody>
          <a:bodyPr/>
          <a:lstStyle>
            <a:lvl1pPr>
              <a:defRPr/>
            </a:lvl1pPr>
          </a:lstStyle>
          <a:p>
            <a:fld id="{23DDA028-9977-2F49-8048-4DFB39D29C81}" type="slidenum">
              <a:rPr lang="en-IN" altLang="en-US"/>
              <a:pPr/>
              <a:t>‹#›</a:t>
            </a:fld>
            <a:endParaRPr lang="en-IN" altLang="en-US"/>
          </a:p>
        </p:txBody>
      </p:sp>
    </p:spTree>
    <p:extLst>
      <p:ext uri="{BB962C8B-B14F-4D97-AF65-F5344CB8AC3E}">
        <p14:creationId xmlns:p14="http://schemas.microsoft.com/office/powerpoint/2010/main" val="153758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xmlns="" id="{AB480EE7-651C-350C-C080-43183B0508C4}"/>
              </a:ext>
            </a:extLst>
          </p:cNvPr>
          <p:cNvSpPr>
            <a:spLocks noGrp="1"/>
          </p:cNvSpPr>
          <p:nvPr>
            <p:ph type="dt" sz="half" idx="10"/>
          </p:nvPr>
        </p:nvSpPr>
        <p:spPr/>
        <p:txBody>
          <a:bodyPr/>
          <a:lstStyle>
            <a:lvl1pPr>
              <a:defRPr/>
            </a:lvl1pPr>
          </a:lstStyle>
          <a:p>
            <a:pPr>
              <a:defRPr/>
            </a:pPr>
            <a:fld id="{6E51B5B3-7A32-E248-9BEF-BFCC05F39971}" type="datetimeFigureOut">
              <a:rPr lang="en-IN"/>
              <a:pPr>
                <a:defRPr/>
              </a:pPr>
              <a:t>30-09-2023</a:t>
            </a:fld>
            <a:endParaRPr lang="en-IN"/>
          </a:p>
        </p:txBody>
      </p:sp>
      <p:sp>
        <p:nvSpPr>
          <p:cNvPr id="8" name="Footer Placeholder 4">
            <a:extLst>
              <a:ext uri="{FF2B5EF4-FFF2-40B4-BE49-F238E27FC236}">
                <a16:creationId xmlns:a16="http://schemas.microsoft.com/office/drawing/2014/main" xmlns="" id="{37E69633-3D46-DF2D-0E44-D5E2291BAB22}"/>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xmlns="" id="{C7C080E4-F523-8F25-4080-B49730FC5FD9}"/>
              </a:ext>
            </a:extLst>
          </p:cNvPr>
          <p:cNvSpPr>
            <a:spLocks noGrp="1"/>
          </p:cNvSpPr>
          <p:nvPr>
            <p:ph type="sldNum" sz="quarter" idx="12"/>
          </p:nvPr>
        </p:nvSpPr>
        <p:spPr/>
        <p:txBody>
          <a:bodyPr/>
          <a:lstStyle>
            <a:lvl1pPr>
              <a:defRPr/>
            </a:lvl1pPr>
          </a:lstStyle>
          <a:p>
            <a:fld id="{3D89BE2B-C5B9-A24B-BB27-EED12A023721}" type="slidenum">
              <a:rPr lang="en-IN" altLang="en-US"/>
              <a:pPr/>
              <a:t>‹#›</a:t>
            </a:fld>
            <a:endParaRPr lang="en-IN" altLang="en-US"/>
          </a:p>
        </p:txBody>
      </p:sp>
    </p:spTree>
    <p:extLst>
      <p:ext uri="{BB962C8B-B14F-4D97-AF65-F5344CB8AC3E}">
        <p14:creationId xmlns:p14="http://schemas.microsoft.com/office/powerpoint/2010/main" val="333960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xmlns="" id="{3D4582D3-A8C0-8D3E-3159-4C01E276BC46}"/>
              </a:ext>
            </a:extLst>
          </p:cNvPr>
          <p:cNvSpPr>
            <a:spLocks noGrp="1"/>
          </p:cNvSpPr>
          <p:nvPr>
            <p:ph type="dt" sz="half" idx="10"/>
          </p:nvPr>
        </p:nvSpPr>
        <p:spPr/>
        <p:txBody>
          <a:bodyPr/>
          <a:lstStyle>
            <a:lvl1pPr>
              <a:defRPr/>
            </a:lvl1pPr>
          </a:lstStyle>
          <a:p>
            <a:pPr>
              <a:defRPr/>
            </a:pPr>
            <a:fld id="{C22FB3DF-F1A7-444E-B275-5446F0AC993F}" type="datetimeFigureOut">
              <a:rPr lang="en-IN"/>
              <a:pPr>
                <a:defRPr/>
              </a:pPr>
              <a:t>30-09-2023</a:t>
            </a:fld>
            <a:endParaRPr lang="en-IN"/>
          </a:p>
        </p:txBody>
      </p:sp>
      <p:sp>
        <p:nvSpPr>
          <p:cNvPr id="4" name="Footer Placeholder 4">
            <a:extLst>
              <a:ext uri="{FF2B5EF4-FFF2-40B4-BE49-F238E27FC236}">
                <a16:creationId xmlns:a16="http://schemas.microsoft.com/office/drawing/2014/main" xmlns="" id="{4A153311-7505-F6B1-3622-E4CE460A6729}"/>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xmlns="" id="{BBA3DBE8-DC6A-DD47-D99D-FEFFFC9700B1}"/>
              </a:ext>
            </a:extLst>
          </p:cNvPr>
          <p:cNvSpPr>
            <a:spLocks noGrp="1"/>
          </p:cNvSpPr>
          <p:nvPr>
            <p:ph type="sldNum" sz="quarter" idx="12"/>
          </p:nvPr>
        </p:nvSpPr>
        <p:spPr/>
        <p:txBody>
          <a:bodyPr/>
          <a:lstStyle>
            <a:lvl1pPr>
              <a:defRPr/>
            </a:lvl1pPr>
          </a:lstStyle>
          <a:p>
            <a:fld id="{50ED8899-88F1-D44D-87DB-C5285F147FA6}" type="slidenum">
              <a:rPr lang="en-IN" altLang="en-US"/>
              <a:pPr/>
              <a:t>‹#›</a:t>
            </a:fld>
            <a:endParaRPr lang="en-IN" altLang="en-US"/>
          </a:p>
        </p:txBody>
      </p:sp>
    </p:spTree>
    <p:extLst>
      <p:ext uri="{BB962C8B-B14F-4D97-AF65-F5344CB8AC3E}">
        <p14:creationId xmlns:p14="http://schemas.microsoft.com/office/powerpoint/2010/main" val="80994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BAE70012-25FA-CB3A-C6FA-5A0E178E8254}"/>
              </a:ext>
            </a:extLst>
          </p:cNvPr>
          <p:cNvSpPr>
            <a:spLocks noGrp="1"/>
          </p:cNvSpPr>
          <p:nvPr>
            <p:ph type="dt" sz="half" idx="10"/>
          </p:nvPr>
        </p:nvSpPr>
        <p:spPr/>
        <p:txBody>
          <a:bodyPr/>
          <a:lstStyle>
            <a:lvl1pPr>
              <a:defRPr/>
            </a:lvl1pPr>
          </a:lstStyle>
          <a:p>
            <a:pPr>
              <a:defRPr/>
            </a:pPr>
            <a:fld id="{B41DDDEF-731F-404E-80BE-15883EDF70BC}" type="datetimeFigureOut">
              <a:rPr lang="en-IN"/>
              <a:pPr>
                <a:defRPr/>
              </a:pPr>
              <a:t>30-09-2023</a:t>
            </a:fld>
            <a:endParaRPr lang="en-IN"/>
          </a:p>
        </p:txBody>
      </p:sp>
      <p:sp>
        <p:nvSpPr>
          <p:cNvPr id="3" name="Footer Placeholder 4">
            <a:extLst>
              <a:ext uri="{FF2B5EF4-FFF2-40B4-BE49-F238E27FC236}">
                <a16:creationId xmlns:a16="http://schemas.microsoft.com/office/drawing/2014/main" xmlns="" id="{65B9D5EF-67AB-CD33-4F62-BF79AD1643B0}"/>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xmlns="" id="{E1CE085C-E563-EEBF-E9A3-78581113DD71}"/>
              </a:ext>
            </a:extLst>
          </p:cNvPr>
          <p:cNvSpPr>
            <a:spLocks noGrp="1"/>
          </p:cNvSpPr>
          <p:nvPr>
            <p:ph type="sldNum" sz="quarter" idx="12"/>
          </p:nvPr>
        </p:nvSpPr>
        <p:spPr/>
        <p:txBody>
          <a:bodyPr/>
          <a:lstStyle>
            <a:lvl1pPr>
              <a:defRPr/>
            </a:lvl1pPr>
          </a:lstStyle>
          <a:p>
            <a:fld id="{CBA5F45E-ADF3-6945-A53C-FA0A68086ED8}" type="slidenum">
              <a:rPr lang="en-IN" altLang="en-US"/>
              <a:pPr/>
              <a:t>‹#›</a:t>
            </a:fld>
            <a:endParaRPr lang="en-IN" altLang="en-US"/>
          </a:p>
        </p:txBody>
      </p:sp>
    </p:spTree>
    <p:extLst>
      <p:ext uri="{BB962C8B-B14F-4D97-AF65-F5344CB8AC3E}">
        <p14:creationId xmlns:p14="http://schemas.microsoft.com/office/powerpoint/2010/main" val="239030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5C5CEAAC-C1EF-671D-3377-F50DADF73DB3}"/>
              </a:ext>
            </a:extLst>
          </p:cNvPr>
          <p:cNvSpPr>
            <a:spLocks noGrp="1"/>
          </p:cNvSpPr>
          <p:nvPr>
            <p:ph type="dt" sz="half" idx="10"/>
          </p:nvPr>
        </p:nvSpPr>
        <p:spPr/>
        <p:txBody>
          <a:bodyPr/>
          <a:lstStyle>
            <a:lvl1pPr>
              <a:defRPr/>
            </a:lvl1pPr>
          </a:lstStyle>
          <a:p>
            <a:pPr>
              <a:defRPr/>
            </a:pPr>
            <a:fld id="{208663F2-03D7-F944-8281-E98090EEA013}" type="datetimeFigureOut">
              <a:rPr lang="en-IN"/>
              <a:pPr>
                <a:defRPr/>
              </a:pPr>
              <a:t>30-09-2023</a:t>
            </a:fld>
            <a:endParaRPr lang="en-IN"/>
          </a:p>
        </p:txBody>
      </p:sp>
      <p:sp>
        <p:nvSpPr>
          <p:cNvPr id="6" name="Footer Placeholder 4">
            <a:extLst>
              <a:ext uri="{FF2B5EF4-FFF2-40B4-BE49-F238E27FC236}">
                <a16:creationId xmlns:a16="http://schemas.microsoft.com/office/drawing/2014/main" xmlns="" id="{B4F40F51-9AA2-DB37-9A60-6431F6BA6DD8}"/>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xmlns="" id="{35A36796-8F7C-961B-8D7B-2F782C6DE11B}"/>
              </a:ext>
            </a:extLst>
          </p:cNvPr>
          <p:cNvSpPr>
            <a:spLocks noGrp="1"/>
          </p:cNvSpPr>
          <p:nvPr>
            <p:ph type="sldNum" sz="quarter" idx="12"/>
          </p:nvPr>
        </p:nvSpPr>
        <p:spPr/>
        <p:txBody>
          <a:bodyPr/>
          <a:lstStyle>
            <a:lvl1pPr>
              <a:defRPr/>
            </a:lvl1pPr>
          </a:lstStyle>
          <a:p>
            <a:fld id="{9D0864DF-CA56-1D4D-BB40-F72E9B546D30}" type="slidenum">
              <a:rPr lang="en-IN" altLang="en-US"/>
              <a:pPr/>
              <a:t>‹#›</a:t>
            </a:fld>
            <a:endParaRPr lang="en-IN" altLang="en-US"/>
          </a:p>
        </p:txBody>
      </p:sp>
    </p:spTree>
    <p:extLst>
      <p:ext uri="{BB962C8B-B14F-4D97-AF65-F5344CB8AC3E}">
        <p14:creationId xmlns:p14="http://schemas.microsoft.com/office/powerpoint/2010/main" val="289699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4FE3B090-3BE6-7312-415C-4B823ADA6923}"/>
              </a:ext>
            </a:extLst>
          </p:cNvPr>
          <p:cNvSpPr>
            <a:spLocks noGrp="1"/>
          </p:cNvSpPr>
          <p:nvPr>
            <p:ph type="dt" sz="half" idx="10"/>
          </p:nvPr>
        </p:nvSpPr>
        <p:spPr/>
        <p:txBody>
          <a:bodyPr/>
          <a:lstStyle>
            <a:lvl1pPr>
              <a:defRPr/>
            </a:lvl1pPr>
          </a:lstStyle>
          <a:p>
            <a:pPr>
              <a:defRPr/>
            </a:pPr>
            <a:fld id="{2B183BBE-F810-7E4C-B453-1C842FE6B91F}" type="datetimeFigureOut">
              <a:rPr lang="en-IN"/>
              <a:pPr>
                <a:defRPr/>
              </a:pPr>
              <a:t>30-09-2023</a:t>
            </a:fld>
            <a:endParaRPr lang="en-IN"/>
          </a:p>
        </p:txBody>
      </p:sp>
      <p:sp>
        <p:nvSpPr>
          <p:cNvPr id="6" name="Footer Placeholder 4">
            <a:extLst>
              <a:ext uri="{FF2B5EF4-FFF2-40B4-BE49-F238E27FC236}">
                <a16:creationId xmlns:a16="http://schemas.microsoft.com/office/drawing/2014/main" xmlns="" id="{0A3BBAAD-48BB-0884-C0D7-A644F1D39617}"/>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xmlns="" id="{18CF3F40-6616-7D90-E8DE-B997CA119FB7}"/>
              </a:ext>
            </a:extLst>
          </p:cNvPr>
          <p:cNvSpPr>
            <a:spLocks noGrp="1"/>
          </p:cNvSpPr>
          <p:nvPr>
            <p:ph type="sldNum" sz="quarter" idx="12"/>
          </p:nvPr>
        </p:nvSpPr>
        <p:spPr/>
        <p:txBody>
          <a:bodyPr/>
          <a:lstStyle>
            <a:lvl1pPr>
              <a:defRPr/>
            </a:lvl1pPr>
          </a:lstStyle>
          <a:p>
            <a:fld id="{01F0EB18-F4C3-2944-97D9-A16CE4BCDF66}" type="slidenum">
              <a:rPr lang="en-IN" altLang="en-US"/>
              <a:pPr/>
              <a:t>‹#›</a:t>
            </a:fld>
            <a:endParaRPr lang="en-IN" altLang="en-US"/>
          </a:p>
        </p:txBody>
      </p:sp>
    </p:spTree>
    <p:extLst>
      <p:ext uri="{BB962C8B-B14F-4D97-AF65-F5344CB8AC3E}">
        <p14:creationId xmlns:p14="http://schemas.microsoft.com/office/powerpoint/2010/main" val="38813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F783D25F-30EA-739B-19F9-DBAD0F2F008E}"/>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xmlns="" id="{1CAC704A-19D3-C65A-A1ED-D0797743181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xmlns="" id="{CFF0D1D5-D335-A528-0BE0-542A8F7EFD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78AD18E-7F90-AC42-AEB5-2E93C8FFD97F}" type="datetimeFigureOut">
              <a:rPr lang="en-IN"/>
              <a:pPr>
                <a:defRPr/>
              </a:pPr>
              <a:t>30-09-2023</a:t>
            </a:fld>
            <a:endParaRPr lang="en-IN"/>
          </a:p>
        </p:txBody>
      </p:sp>
      <p:sp>
        <p:nvSpPr>
          <p:cNvPr id="5" name="Footer Placeholder 4">
            <a:extLst>
              <a:ext uri="{FF2B5EF4-FFF2-40B4-BE49-F238E27FC236}">
                <a16:creationId xmlns:a16="http://schemas.microsoft.com/office/drawing/2014/main" xmlns="" id="{CE6A90DF-2035-A39D-47E9-7DC4039BA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xmlns="" id="{EA4E3432-6E61-05A5-75F7-A4E4FACA6742}"/>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EB541458-41DB-B242-88BB-B68D6DDB3649}"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ongodb.com/" TargetMode="External"/><Relationship Id="rId3" Type="http://schemas.openxmlformats.org/officeDocument/2006/relationships/hyperlink" Target="https://beta.openai.com/docs/" TargetMode="External"/><Relationship Id="rId7" Type="http://schemas.openxmlformats.org/officeDocument/2006/relationships/hyperlink" Target="https://nodejs.org/en/doc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tailwindcss.com/docs/installation" TargetMode="External"/><Relationship Id="rId5" Type="http://schemas.openxmlformats.org/officeDocument/2006/relationships/hyperlink" Target="https://reactjs.org/docs/getting-started.html" TargetMode="External"/><Relationship Id="rId4" Type="http://schemas.openxmlformats.org/officeDocument/2006/relationships/hyperlink" Target="https://nextjs.org/docs/getting-starte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A90AA4B3-3EDA-AFE9-A4EF-D75C5AE7D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09"/>
          <a:stretch>
            <a:fillRect/>
          </a:stretch>
        </p:blipFill>
        <p:spPr bwMode="auto">
          <a:xfrm>
            <a:off x="10571163" y="206375"/>
            <a:ext cx="13827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
            <a:extLst>
              <a:ext uri="{FF2B5EF4-FFF2-40B4-BE49-F238E27FC236}">
                <a16:creationId xmlns:a16="http://schemas.microsoft.com/office/drawing/2014/main" xmlns="" id="{9A8A520F-C2D2-578A-1AF7-5349FE5E5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logo">
            <a:extLst>
              <a:ext uri="{FF2B5EF4-FFF2-40B4-BE49-F238E27FC236}">
                <a16:creationId xmlns:a16="http://schemas.microsoft.com/office/drawing/2014/main" xmlns="" id="{2B2561B2-22DF-7F49-2C66-8AE7DC1C9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 y="212725"/>
            <a:ext cx="93186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7">
            <a:extLst>
              <a:ext uri="{FF2B5EF4-FFF2-40B4-BE49-F238E27FC236}">
                <a16:creationId xmlns:a16="http://schemas.microsoft.com/office/drawing/2014/main" xmlns="" id="{C60D73B0-A384-00BC-5B6B-37E97E3B9D34}"/>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2054" name="Rectangle 8">
            <a:extLst>
              <a:ext uri="{FF2B5EF4-FFF2-40B4-BE49-F238E27FC236}">
                <a16:creationId xmlns:a16="http://schemas.microsoft.com/office/drawing/2014/main" xmlns="" id="{86C8E755-8BB0-AE6D-3F36-C76BD036EF9D}"/>
              </a:ext>
            </a:extLst>
          </p:cNvPr>
          <p:cNvSpPr>
            <a:spLocks noChangeArrowheads="1"/>
          </p:cNvSpPr>
          <p:nvPr/>
        </p:nvSpPr>
        <p:spPr bwMode="auto">
          <a:xfrm>
            <a:off x="214313" y="60325"/>
            <a:ext cx="11715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tabLst>
                <a:tab pos="1303338" algn="r"/>
                <a:tab pos="2865438"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338" algn="r"/>
                <a:tab pos="2865438"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338" algn="r"/>
                <a:tab pos="2865438"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9pPr>
          </a:lstStyle>
          <a:p>
            <a:pPr algn="ctr">
              <a:lnSpc>
                <a:spcPct val="100000"/>
              </a:lnSpc>
              <a:spcBef>
                <a:spcPct val="0"/>
              </a:spcBef>
              <a:buFontTx/>
              <a:buNone/>
            </a:pPr>
            <a:r>
              <a:rPr lang="en-US" altLang="en-US"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G.H. RAISONI COLLEGE OF ENGINEERING </a:t>
            </a:r>
          </a:p>
          <a:p>
            <a:pPr algn="ctr">
              <a:lnSpc>
                <a:spcPct val="100000"/>
              </a:lnSpc>
              <a:spcBef>
                <a:spcPct val="0"/>
              </a:spcBef>
              <a:buFontTx/>
              <a:buNone/>
            </a:pPr>
            <a:r>
              <a:rPr lang="en-US" altLang="en-US"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AND MANAGEMENT, WAGHOLI, PUNE.</a:t>
            </a:r>
            <a:endParaRPr lang="en-US" altLang="en-US" sz="14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ct val="0"/>
              </a:spcBef>
              <a:buFont typeface="Arial" panose="020B0604020202020204" pitchFamily="34" charset="0"/>
              <a:buNone/>
            </a:pPr>
            <a:r>
              <a:rPr lang="en-US" altLang="en-US" sz="2400" b="1">
                <a:latin typeface="Times New Roman" panose="02020603050405020304" pitchFamily="18" charset="0"/>
                <a:ea typeface="Calibri" panose="020F0502020204030204" pitchFamily="34" charset="0"/>
                <a:cs typeface="Times New Roman" panose="02020603050405020304" pitchFamily="18" charset="0"/>
              </a:rPr>
              <a:t>Department of AI &amp; AIML</a:t>
            </a:r>
            <a:endParaRPr lang="en-US" altLang="en-US" sz="240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5" name="Picture 2">
            <a:extLst>
              <a:ext uri="{FF2B5EF4-FFF2-40B4-BE49-F238E27FC236}">
                <a16:creationId xmlns:a16="http://schemas.microsoft.com/office/drawing/2014/main" xmlns="" id="{F6CFD59E-0DE6-FA5A-BF8C-78460DA05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06375"/>
            <a:ext cx="11049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5">
            <a:extLst>
              <a:ext uri="{FF2B5EF4-FFF2-40B4-BE49-F238E27FC236}">
                <a16:creationId xmlns:a16="http://schemas.microsoft.com/office/drawing/2014/main" xmlns="" id="{81D3BA63-A0E6-C6B0-96CF-5F2D9AECD4EA}"/>
              </a:ext>
            </a:extLst>
          </p:cNvPr>
          <p:cNvSpPr txBox="1">
            <a:spLocks noChangeArrowheads="1"/>
          </p:cNvSpPr>
          <p:nvPr/>
        </p:nvSpPr>
        <p:spPr bwMode="auto">
          <a:xfrm>
            <a:off x="1981200" y="1992313"/>
            <a:ext cx="822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Wingdings 2" pitchFamily="2" charset="2"/>
              <a:buNone/>
            </a:pPr>
            <a:r>
              <a:rPr lang="en-US" altLang="en-US" sz="2400" b="1" i="1">
                <a:solidFill>
                  <a:srgbClr val="FF0000"/>
                </a:solidFill>
                <a:latin typeface="Arial Black" panose="020B0604020202020204" pitchFamily="34" charset="0"/>
              </a:rPr>
              <a:t>AI-Powered Blogging Platform</a:t>
            </a:r>
            <a:endParaRPr lang="en-US" altLang="en-US" sz="2400" b="1" i="1" u="sng">
              <a:solidFill>
                <a:srgbClr val="FF0000"/>
              </a:solidFill>
              <a:latin typeface="Castellar" panose="020A0402060406010301" pitchFamily="18" charset="77"/>
            </a:endParaRPr>
          </a:p>
        </p:txBody>
      </p:sp>
      <p:sp>
        <p:nvSpPr>
          <p:cNvPr id="4" name="TextBox 3">
            <a:extLst>
              <a:ext uri="{FF2B5EF4-FFF2-40B4-BE49-F238E27FC236}">
                <a16:creationId xmlns:a16="http://schemas.microsoft.com/office/drawing/2014/main" xmlns="" id="{24877828-C49E-07F6-8DE7-74929D4F9E0E}"/>
              </a:ext>
            </a:extLst>
          </p:cNvPr>
          <p:cNvSpPr txBox="1"/>
          <p:nvPr/>
        </p:nvSpPr>
        <p:spPr>
          <a:xfrm>
            <a:off x="554038" y="2754313"/>
            <a:ext cx="10709275" cy="1698625"/>
          </a:xfrm>
          <a:prstGeom prst="rect">
            <a:avLst/>
          </a:prstGeom>
          <a:noFill/>
        </p:spPr>
        <p:txBody>
          <a:bodyPr>
            <a:spAutoFit/>
          </a:bodyPr>
          <a:lstStyle/>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Guide:</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PRO. PRANITA MOHKAL	</a:t>
            </a:r>
          </a:p>
          <a:p>
            <a:pPr marL="274320" indent="-274320" algn="ctr" eaLnBrk="1" fontAlgn="auto" hangingPunct="1">
              <a:spcBef>
                <a:spcPct val="20000"/>
              </a:spcBef>
              <a:spcAft>
                <a:spcPts val="0"/>
              </a:spcAft>
              <a:buClr>
                <a:schemeClr val="accent3"/>
              </a:buClr>
              <a:buSzPct val="95000"/>
              <a:defRPr/>
            </a:pPr>
            <a:endParaRPr lang="en-US" b="1" i="1"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r>
              <a:rPr lang="en-US" b="1" u="sng" dirty="0">
                <a:latin typeface="Times New Roman" panose="02020603050405020304" pitchFamily="18" charset="0"/>
                <a:cs typeface="Times New Roman" panose="02020603050405020304" pitchFamily="18" charset="0"/>
              </a:rPr>
              <a:t>Name of </a:t>
            </a:r>
            <a:r>
              <a:rPr lang="en-US" b="1" u="sng" dirty="0" err="1">
                <a:latin typeface="Times New Roman" panose="02020603050405020304" pitchFamily="18" charset="0"/>
                <a:cs typeface="Times New Roman" panose="02020603050405020304" pitchFamily="18" charset="0"/>
              </a:rPr>
              <a:t>Projectees</a:t>
            </a:r>
            <a:endParaRPr lang="en-US" b="1" u="sng"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endParaRPr lang="en-US" b="1" u="sng" dirty="0">
              <a:latin typeface="Times New Roman" panose="02020603050405020304" pitchFamily="18" charset="0"/>
              <a:cs typeface="Times New Roman" panose="02020603050405020304" pitchFamily="18" charset="0"/>
            </a:endParaRPr>
          </a:p>
        </p:txBody>
      </p:sp>
      <p:sp>
        <p:nvSpPr>
          <p:cNvPr id="2058" name="TextBox 1">
            <a:extLst>
              <a:ext uri="{FF2B5EF4-FFF2-40B4-BE49-F238E27FC236}">
                <a16:creationId xmlns:a16="http://schemas.microsoft.com/office/drawing/2014/main" xmlns="" id="{DDA0357A-384D-617D-7FA3-950C53DBCC31}"/>
              </a:ext>
            </a:extLst>
          </p:cNvPr>
          <p:cNvSpPr txBox="1">
            <a:spLocks noChangeArrowheads="1"/>
          </p:cNvSpPr>
          <p:nvPr/>
        </p:nvSpPr>
        <p:spPr bwMode="auto">
          <a:xfrm>
            <a:off x="3859213" y="4289425"/>
            <a:ext cx="4940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 typeface="Calibri Light" panose="020F0302020204030204" pitchFamily="34" charset="0"/>
              <a:buAutoNum type="arabicPeriod"/>
            </a:pPr>
            <a:r>
              <a:rPr lang="en-US" altLang="en-US" sz="1800">
                <a:latin typeface="Arial" panose="020B0604020202020204" pitchFamily="34" charset="0"/>
              </a:rPr>
              <a:t>BHAGYASHRI RAJENDRA BAGUL      (63)   </a:t>
            </a:r>
          </a:p>
          <a:p>
            <a:pPr>
              <a:lnSpc>
                <a:spcPct val="100000"/>
              </a:lnSpc>
              <a:spcBef>
                <a:spcPct val="0"/>
              </a:spcBef>
              <a:buFont typeface="Calibri Light" panose="020F0302020204030204" pitchFamily="34" charset="0"/>
              <a:buAutoNum type="arabicPeriod"/>
            </a:pPr>
            <a:r>
              <a:rPr lang="en-US" altLang="en-US" sz="1800">
                <a:latin typeface="Arial" panose="020B0604020202020204" pitchFamily="34" charset="0"/>
              </a:rPr>
              <a:t>PIYUSH ATUL BADJATE                       (64)</a:t>
            </a:r>
          </a:p>
          <a:p>
            <a:pPr>
              <a:lnSpc>
                <a:spcPct val="100000"/>
              </a:lnSpc>
              <a:spcBef>
                <a:spcPct val="0"/>
              </a:spcBef>
              <a:buFont typeface="Calibri Light" panose="020F0302020204030204" pitchFamily="34" charset="0"/>
              <a:buAutoNum type="arabicPeriod"/>
            </a:pPr>
            <a:r>
              <a:rPr lang="en-US" altLang="en-US" sz="1800">
                <a:latin typeface="Arial" panose="020B0604020202020204" pitchFamily="34" charset="0"/>
              </a:rPr>
              <a:t>SANSKRUTI SURESH CHANDERE     (66)</a:t>
            </a:r>
          </a:p>
          <a:p>
            <a:pPr>
              <a:lnSpc>
                <a:spcPct val="100000"/>
              </a:lnSpc>
              <a:spcBef>
                <a:spcPct val="0"/>
              </a:spcBef>
              <a:buFont typeface="Calibri Light" panose="020F0302020204030204" pitchFamily="34" charset="0"/>
              <a:buAutoNum type="arabicPeriod"/>
            </a:pPr>
            <a:r>
              <a:rPr lang="en-US" altLang="en-US" sz="1800">
                <a:latin typeface="Arial" panose="020B0604020202020204" pitchFamily="34" charset="0"/>
              </a:rPr>
              <a:t>MAHEK ARA MAJID BANGI                  (70)</a:t>
            </a:r>
            <a:br>
              <a:rPr lang="en-US" altLang="en-US" sz="1800">
                <a:latin typeface="Arial" panose="020B0604020202020204" pitchFamily="34" charset="0"/>
              </a:rPr>
            </a:br>
            <a:endParaRPr lang="en-US" altLang="en-US" sz="1800">
              <a:latin typeface="Arial" panose="020B0604020202020204" pitchFamily="34" charset="0"/>
            </a:endParaRPr>
          </a:p>
          <a:p>
            <a:pPr>
              <a:lnSpc>
                <a:spcPct val="100000"/>
              </a:lnSpc>
              <a:spcBef>
                <a:spcPct val="0"/>
              </a:spcBef>
              <a:buFont typeface="Calibri Light" panose="020F0302020204030204" pitchFamily="34" charset="0"/>
              <a:buAutoNum type="arabicPeriod"/>
            </a:pPr>
            <a:endParaRPr lang="en-US" altLang="en-US" sz="1800">
              <a:latin typeface="Arial" panose="020B0604020202020204" pitchFamily="34" charset="0"/>
            </a:endParaRPr>
          </a:p>
        </p:txBody>
      </p:sp>
      <p:cxnSp>
        <p:nvCxnSpPr>
          <p:cNvPr id="5" name="Straight Connector 4">
            <a:extLst>
              <a:ext uri="{FF2B5EF4-FFF2-40B4-BE49-F238E27FC236}">
                <a16:creationId xmlns:a16="http://schemas.microsoft.com/office/drawing/2014/main" xmlns="" id="{A27BD8B2-1614-9C7C-56B8-3BD4AD040863}"/>
              </a:ext>
            </a:extLst>
          </p:cNvPr>
          <p:cNvCxnSpPr/>
          <p:nvPr/>
        </p:nvCxnSpPr>
        <p:spPr>
          <a:xfrm flipV="1">
            <a:off x="0" y="1530350"/>
            <a:ext cx="12192000" cy="36513"/>
          </a:xfrm>
          <a:prstGeom prst="line">
            <a:avLst/>
          </a:prstGeom>
          <a:ln w="31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xmlns="" id="{87B458DF-57B7-B316-08DE-9BACBEC46041}"/>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9219" name="Title 1">
            <a:extLst>
              <a:ext uri="{FF2B5EF4-FFF2-40B4-BE49-F238E27FC236}">
                <a16:creationId xmlns:a16="http://schemas.microsoft.com/office/drawing/2014/main" xmlns="" id="{23E87C2D-CB2B-5CCA-53AD-FB5EE4ACF294}"/>
              </a:ext>
            </a:extLst>
          </p:cNvPr>
          <p:cNvSpPr txBox="1">
            <a:spLocks/>
          </p:cNvSpPr>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pic>
        <p:nvPicPr>
          <p:cNvPr id="9220" name="Picture 7">
            <a:extLst>
              <a:ext uri="{FF2B5EF4-FFF2-40B4-BE49-F238E27FC236}">
                <a16:creationId xmlns:a16="http://schemas.microsoft.com/office/drawing/2014/main" xmlns="" id="{55991FA1-B0B9-95A7-F004-9979525B0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xmlns="" id="{9D439CA7-FF78-15BB-D311-4CC1EF102219}"/>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Expected Result</a:t>
            </a:r>
          </a:p>
        </p:txBody>
      </p:sp>
      <p:sp>
        <p:nvSpPr>
          <p:cNvPr id="9222" name="TextBox 1">
            <a:extLst>
              <a:ext uri="{FF2B5EF4-FFF2-40B4-BE49-F238E27FC236}">
                <a16:creationId xmlns:a16="http://schemas.microsoft.com/office/drawing/2014/main" xmlns="" id="{C0EAF740-25DF-7CE4-1471-11D5008EC25F}"/>
              </a:ext>
            </a:extLst>
          </p:cNvPr>
          <p:cNvSpPr txBox="1">
            <a:spLocks noChangeArrowheads="1"/>
          </p:cNvSpPr>
          <p:nvPr/>
        </p:nvSpPr>
        <p:spPr bwMode="auto">
          <a:xfrm>
            <a:off x="512763" y="1196975"/>
            <a:ext cx="10823575"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buFont typeface="Courier New" panose="02070309020205020404" pitchFamily="49" charset="0"/>
              <a:buChar char="o"/>
            </a:pPr>
            <a:r>
              <a:rPr lang="en-US" altLang="en-US" b="1" dirty="0"/>
              <a:t>Intuitive Interface:</a:t>
            </a:r>
            <a:r>
              <a:rPr lang="en-US" altLang="en-US" dirty="0"/>
              <a:t> Users will benefit from a user-friendly and intuitive interface, making it easier to create and consume content.</a:t>
            </a:r>
          </a:p>
          <a:p>
            <a:endParaRPr lang="en-US" altLang="en-US" dirty="0"/>
          </a:p>
          <a:p>
            <a:pPr marL="285750" indent="-285750">
              <a:buFont typeface="Courier New" panose="02070309020205020404" pitchFamily="49" charset="0"/>
              <a:buChar char="o"/>
            </a:pPr>
            <a:r>
              <a:rPr lang="en-US" altLang="en-US" b="1" dirty="0"/>
              <a:t>Effortless Interaction:</a:t>
            </a:r>
            <a:r>
              <a:rPr lang="en-US" altLang="en-US" dirty="0"/>
              <a:t> Smooth and interactive features, aided by AI, will streamline user interaction, ensuring a seamless and enjoyable experience.</a:t>
            </a:r>
          </a:p>
          <a:p>
            <a:endParaRPr lang="en-US" altLang="en-US" dirty="0"/>
          </a:p>
          <a:p>
            <a:pPr marL="285750" indent="-285750">
              <a:buFont typeface="Courier New" panose="02070309020205020404" pitchFamily="49" charset="0"/>
              <a:buChar char="o"/>
            </a:pPr>
            <a:r>
              <a:rPr lang="en-US" altLang="en-US" b="1" dirty="0"/>
              <a:t>Content Quality Improvement:</a:t>
            </a:r>
            <a:r>
              <a:rPr lang="en-US" altLang="en-US" dirty="0"/>
              <a:t> The integration of AI will substantially enhance the overall quality and coherence of the blog posts.</a:t>
            </a:r>
          </a:p>
          <a:p>
            <a:endParaRPr lang="en-US" altLang="en-US" dirty="0"/>
          </a:p>
          <a:p>
            <a:pPr marL="285750" indent="-285750">
              <a:buFont typeface="Courier New" panose="02070309020205020404" pitchFamily="49" charset="0"/>
              <a:buChar char="o"/>
            </a:pPr>
            <a:r>
              <a:rPr lang="en-US" altLang="en-US" b="1" dirty="0"/>
              <a:t>Time Efficiency:</a:t>
            </a:r>
            <a:r>
              <a:rPr lang="en-US" altLang="en-US" dirty="0"/>
              <a:t> AI's assistance in content generation and refinement will speed up the content creation process, allowing bloggers to produce more articles in less time.</a:t>
            </a:r>
          </a:p>
          <a:p>
            <a:endParaRPr lang="en-US" altLang="en-US" dirty="0"/>
          </a:p>
          <a:p>
            <a:r>
              <a:rPr lang="en-US" altLang="en-US" dirty="0"/>
              <a:t>Overall, this project aims to change how people write and read blogs, using AI to make it better. The platform is expected to be unique, bringing in more users and offering an exciting and improved blogging experience.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xmlns="" id="{1434B68C-A7C3-F573-7BF2-89C69C9522A3}"/>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10243" name="Picture 7">
            <a:extLst>
              <a:ext uri="{FF2B5EF4-FFF2-40B4-BE49-F238E27FC236}">
                <a16:creationId xmlns:a16="http://schemas.microsoft.com/office/drawing/2014/main" xmlns="" id="{92886296-EF1F-5D30-A3D4-B5E854801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xmlns="" id="{95AE585A-8604-54EE-FD8B-760807A12A03}"/>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References</a:t>
            </a:r>
          </a:p>
        </p:txBody>
      </p:sp>
      <p:sp>
        <p:nvSpPr>
          <p:cNvPr id="2" name="TextBox 1">
            <a:extLst>
              <a:ext uri="{FF2B5EF4-FFF2-40B4-BE49-F238E27FC236}">
                <a16:creationId xmlns:a16="http://schemas.microsoft.com/office/drawing/2014/main" xmlns="" id="{A4A8A4DE-E70A-EC43-5D8B-50C523B9DFD5}"/>
              </a:ext>
            </a:extLst>
          </p:cNvPr>
          <p:cNvSpPr txBox="1"/>
          <p:nvPr/>
        </p:nvSpPr>
        <p:spPr>
          <a:xfrm>
            <a:off x="1900517" y="1624405"/>
            <a:ext cx="8390965" cy="3266920"/>
          </a:xfrm>
          <a:prstGeom prst="rect">
            <a:avLst/>
          </a:prstGeom>
          <a:noFill/>
        </p:spPr>
        <p:txBody>
          <a:bodyPr wrap="square" rtlCol="0">
            <a:spAutoFit/>
          </a:bodyPr>
          <a:lstStyle/>
          <a:p>
            <a:pPr marL="285750" indent="-285750">
              <a:lnSpc>
                <a:spcPct val="150000"/>
              </a:lnSpc>
              <a:buFont typeface="Wingdings" pitchFamily="2" charset="2"/>
              <a:buChar char="ü"/>
            </a:pPr>
            <a:r>
              <a:rPr lang="en-IN" sz="2000" b="1" i="0" dirty="0">
                <a:effectLst/>
              </a:rPr>
              <a:t>GPT-3 Documentation: </a:t>
            </a:r>
            <a:r>
              <a:rPr lang="en-IN" sz="2000" b="0" i="0" dirty="0">
                <a:effectLst/>
              </a:rPr>
              <a:t>Link:</a:t>
            </a:r>
            <a:r>
              <a:rPr lang="en-IN" sz="2000" b="0" i="0" dirty="0">
                <a:solidFill>
                  <a:srgbClr val="D1D5DB"/>
                </a:solidFill>
                <a:effectLst/>
              </a:rPr>
              <a:t> </a:t>
            </a:r>
            <a:r>
              <a:rPr lang="en-IN" sz="2000" b="0" i="0" u="sng" dirty="0">
                <a:effectLst/>
                <a:hlinkClick r:id="rId3"/>
              </a:rPr>
              <a:t>OpenAI GPT-3 Documentation</a:t>
            </a:r>
            <a:endParaRPr lang="en-IN" sz="2000" u="sng" dirty="0"/>
          </a:p>
          <a:p>
            <a:pPr marL="285750" indent="-285750">
              <a:lnSpc>
                <a:spcPct val="150000"/>
              </a:lnSpc>
              <a:buFont typeface="Wingdings" pitchFamily="2" charset="2"/>
              <a:buChar char="ü"/>
            </a:pPr>
            <a:r>
              <a:rPr lang="en-IN" sz="2000" b="1" dirty="0" err="1"/>
              <a:t>Next.js</a:t>
            </a:r>
            <a:r>
              <a:rPr lang="en-IN" sz="2000" b="1" dirty="0"/>
              <a:t> Documentation: </a:t>
            </a:r>
            <a:r>
              <a:rPr lang="en-IN" sz="2000" dirty="0"/>
              <a:t>Link</a:t>
            </a:r>
            <a:r>
              <a:rPr lang="en-IN" sz="2000" b="0" i="0" dirty="0">
                <a:effectLst/>
              </a:rPr>
              <a:t>:</a:t>
            </a:r>
            <a:r>
              <a:rPr lang="en-IN" sz="2000" b="0" i="0" dirty="0">
                <a:solidFill>
                  <a:srgbClr val="D1D5DB"/>
                </a:solidFill>
                <a:effectLst/>
              </a:rPr>
              <a:t> </a:t>
            </a:r>
            <a:r>
              <a:rPr lang="en-IN" sz="2000" b="0" i="0" u="sng" dirty="0">
                <a:solidFill>
                  <a:srgbClr val="D1D5DB"/>
                </a:solidFill>
                <a:effectLst/>
                <a:hlinkClick r:id="rId4"/>
              </a:rPr>
              <a:t>Next.js Documentation</a:t>
            </a:r>
            <a:endParaRPr lang="en-IN" sz="2000" u="sng" dirty="0">
              <a:solidFill>
                <a:srgbClr val="D1D5DB"/>
              </a:solidFill>
            </a:endParaRPr>
          </a:p>
          <a:p>
            <a:pPr marL="285750" indent="-285750" algn="l">
              <a:lnSpc>
                <a:spcPct val="150000"/>
              </a:lnSpc>
              <a:buFont typeface="Wingdings" pitchFamily="2" charset="2"/>
              <a:buChar char="ü"/>
            </a:pPr>
            <a:r>
              <a:rPr lang="en-IN" sz="2000" b="1" i="0" dirty="0">
                <a:effectLst/>
              </a:rPr>
              <a:t>React Documentation: </a:t>
            </a:r>
            <a:r>
              <a:rPr lang="en-IN" sz="2000" b="0" i="0" dirty="0">
                <a:effectLst/>
              </a:rPr>
              <a:t>Link:</a:t>
            </a:r>
            <a:r>
              <a:rPr lang="en-IN" sz="2000" b="0" i="0" dirty="0">
                <a:solidFill>
                  <a:srgbClr val="D1D5DB"/>
                </a:solidFill>
                <a:effectLst/>
              </a:rPr>
              <a:t> </a:t>
            </a:r>
            <a:r>
              <a:rPr lang="en-IN" sz="2000" b="0" i="0" u="sng" dirty="0">
                <a:solidFill>
                  <a:srgbClr val="D1D5DB"/>
                </a:solidFill>
                <a:effectLst/>
                <a:hlinkClick r:id="rId5"/>
              </a:rPr>
              <a:t>React Documentation</a:t>
            </a:r>
            <a:endParaRPr lang="en-IN" sz="2000" b="0" i="0" dirty="0">
              <a:solidFill>
                <a:srgbClr val="D1D5DB"/>
              </a:solidFill>
              <a:effectLst/>
            </a:endParaRPr>
          </a:p>
          <a:p>
            <a:pPr marL="285750" indent="-285750" algn="l">
              <a:lnSpc>
                <a:spcPct val="150000"/>
              </a:lnSpc>
              <a:buFont typeface="Wingdings" pitchFamily="2" charset="2"/>
              <a:buChar char="ü"/>
            </a:pPr>
            <a:r>
              <a:rPr lang="en-IN" sz="2000" b="1" i="0" dirty="0">
                <a:effectLst/>
              </a:rPr>
              <a:t>Tailwind CSS Documentation:</a:t>
            </a:r>
            <a:r>
              <a:rPr lang="en-IN" sz="2000" dirty="0"/>
              <a:t> </a:t>
            </a:r>
            <a:r>
              <a:rPr lang="en-IN" sz="2000" b="0" i="0" dirty="0">
                <a:effectLst/>
              </a:rPr>
              <a:t>Link: </a:t>
            </a:r>
            <a:r>
              <a:rPr lang="en-IN" sz="2000" b="0" i="0" u="sng" dirty="0">
                <a:solidFill>
                  <a:srgbClr val="D1D5DB"/>
                </a:solidFill>
                <a:effectLst/>
                <a:hlinkClick r:id="rId6"/>
              </a:rPr>
              <a:t>Tailwind CSS Documentation</a:t>
            </a:r>
            <a:endParaRPr lang="en-IN" sz="2000" b="0" i="0" dirty="0">
              <a:solidFill>
                <a:srgbClr val="D1D5DB"/>
              </a:solidFill>
              <a:effectLst/>
            </a:endParaRPr>
          </a:p>
          <a:p>
            <a:pPr marL="285750" indent="-285750" algn="l">
              <a:lnSpc>
                <a:spcPct val="150000"/>
              </a:lnSpc>
              <a:buFont typeface="Wingdings" pitchFamily="2" charset="2"/>
              <a:buChar char="ü"/>
            </a:pPr>
            <a:r>
              <a:rPr lang="en-IN" sz="2000" b="1" i="0" dirty="0">
                <a:effectLst/>
              </a:rPr>
              <a:t>Node.js Documentation:</a:t>
            </a:r>
            <a:r>
              <a:rPr lang="en-IN" sz="2000" dirty="0"/>
              <a:t> </a:t>
            </a:r>
            <a:r>
              <a:rPr lang="en-IN" sz="2000" b="0" i="0" dirty="0">
                <a:effectLst/>
              </a:rPr>
              <a:t>Link:</a:t>
            </a:r>
            <a:r>
              <a:rPr lang="en-IN" sz="2000" b="0" i="0" dirty="0">
                <a:solidFill>
                  <a:srgbClr val="D1D5DB"/>
                </a:solidFill>
                <a:effectLst/>
              </a:rPr>
              <a:t> </a:t>
            </a:r>
            <a:r>
              <a:rPr lang="en-IN" sz="2000" b="0" i="0" u="sng" dirty="0">
                <a:solidFill>
                  <a:srgbClr val="D1D5DB"/>
                </a:solidFill>
                <a:effectLst/>
                <a:hlinkClick r:id="rId7"/>
              </a:rPr>
              <a:t>Node.js Documentation</a:t>
            </a:r>
            <a:endParaRPr lang="en-IN" sz="2000" b="0" i="0" u="sng" dirty="0">
              <a:solidFill>
                <a:srgbClr val="D1D5DB"/>
              </a:solidFill>
              <a:effectLst/>
            </a:endParaRPr>
          </a:p>
          <a:p>
            <a:pPr marL="285750" indent="-285750" algn="l">
              <a:lnSpc>
                <a:spcPct val="150000"/>
              </a:lnSpc>
              <a:buFont typeface="Wingdings" pitchFamily="2" charset="2"/>
              <a:buChar char="ü"/>
            </a:pPr>
            <a:r>
              <a:rPr lang="en-IN" sz="2000" b="1" dirty="0"/>
              <a:t>MongoDB Documentation: </a:t>
            </a:r>
            <a:r>
              <a:rPr lang="en-IN" sz="2000" dirty="0"/>
              <a:t>Link</a:t>
            </a:r>
            <a:r>
              <a:rPr lang="en-IN" sz="2000" i="0" dirty="0">
                <a:effectLst/>
              </a:rPr>
              <a:t>:</a:t>
            </a:r>
            <a:r>
              <a:rPr lang="en-IN" sz="2000" b="0" i="0" dirty="0">
                <a:solidFill>
                  <a:srgbClr val="D1D5DB"/>
                </a:solidFill>
                <a:effectLst/>
              </a:rPr>
              <a:t> </a:t>
            </a:r>
            <a:r>
              <a:rPr lang="en-IN" sz="2000" b="0" i="0" u="sng" dirty="0">
                <a:solidFill>
                  <a:srgbClr val="D1D5DB"/>
                </a:solidFill>
                <a:effectLst/>
                <a:hlinkClick r:id="rId8"/>
              </a:rPr>
              <a:t>MongoDB Documentation</a:t>
            </a:r>
            <a:endParaRPr lang="en-IN" sz="2000" b="0" i="0" dirty="0">
              <a:solidFill>
                <a:srgbClr val="D1D5DB"/>
              </a:solidFill>
              <a:effectLst/>
            </a:endParaRPr>
          </a:p>
          <a:p>
            <a:pPr marL="285750" indent="-285750" algn="l">
              <a:lnSpc>
                <a:spcPct val="150000"/>
              </a:lnSpc>
              <a:buFont typeface="Wingdings" pitchFamily="2" charset="2"/>
              <a:buChar char="ü"/>
            </a:pPr>
            <a:endParaRPr lang="en-IN" sz="2000" b="0" i="0" dirty="0">
              <a:solidFill>
                <a:srgbClr val="D1D5DB"/>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xmlns="" id="{ABA76A59-56EB-16A2-64D1-5BDC0A7FD132}"/>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1267" name="Title 1">
            <a:extLst>
              <a:ext uri="{FF2B5EF4-FFF2-40B4-BE49-F238E27FC236}">
                <a16:creationId xmlns:a16="http://schemas.microsoft.com/office/drawing/2014/main" xmlns="" id="{4CE5DDBD-5101-189B-9DEA-9A4CA81375D3}"/>
              </a:ext>
            </a:extLst>
          </p:cNvPr>
          <p:cNvSpPr txBox="1">
            <a:spLocks/>
          </p:cNvSpPr>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27A59642-A248-AC18-40EB-FED7C828F6D5}"/>
              </a:ext>
            </a:extLst>
          </p:cNvPr>
          <p:cNvSpPr/>
          <p:nvPr/>
        </p:nvSpPr>
        <p:spPr>
          <a:xfrm>
            <a:off x="1766888" y="1978025"/>
            <a:ext cx="8207375" cy="1862138"/>
          </a:xfrm>
          <a:prstGeom prst="rect">
            <a:avLst/>
          </a:prstGeom>
        </p:spPr>
        <p:txBody>
          <a:bodyPr>
            <a:spAutoFit/>
          </a:bodyPr>
          <a:lstStyle/>
          <a:p>
            <a:pPr algn="ctr" fontAlgn="auto">
              <a:spcBef>
                <a:spcPts val="0"/>
              </a:spcBef>
              <a:spcAft>
                <a:spcPts val="0"/>
              </a:spcAft>
              <a:defRPr/>
            </a:pPr>
            <a:r>
              <a:rPr lang="en-US"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rPr>
              <a:t>Thank you !</a:t>
            </a:r>
            <a:endParaRPr lang="en-IN"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endParaRPr>
          </a:p>
        </p:txBody>
      </p:sp>
      <p:pic>
        <p:nvPicPr>
          <p:cNvPr id="11269" name="Picture 7">
            <a:extLst>
              <a:ext uri="{FF2B5EF4-FFF2-40B4-BE49-F238E27FC236}">
                <a16:creationId xmlns:a16="http://schemas.microsoft.com/office/drawing/2014/main" xmlns="" id="{FD2C21FE-9737-7A04-4A2F-4EE70397A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a:extLst>
              <a:ext uri="{FF2B5EF4-FFF2-40B4-BE49-F238E27FC236}">
                <a16:creationId xmlns:a16="http://schemas.microsoft.com/office/drawing/2014/main" xmlns="" id="{53521699-A868-AB53-9C8F-B5199B963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7">
            <a:extLst>
              <a:ext uri="{FF2B5EF4-FFF2-40B4-BE49-F238E27FC236}">
                <a16:creationId xmlns:a16="http://schemas.microsoft.com/office/drawing/2014/main" xmlns="" id="{A399A8A0-BA85-A597-7ABD-90F39177D033}"/>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 name="Title 1">
            <a:extLst>
              <a:ext uri="{FF2B5EF4-FFF2-40B4-BE49-F238E27FC236}">
                <a16:creationId xmlns:a16="http://schemas.microsoft.com/office/drawing/2014/main" xmlns="" id="{D4B8F42D-9C1F-49B7-4D21-9B029AB6EAA7}"/>
              </a:ext>
            </a:extLst>
          </p:cNvPr>
          <p:cNvSpPr txBox="1">
            <a:spLocks/>
          </p:cNvSpPr>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dirty="0">
              <a:latin typeface="Times New Roman" pitchFamily="18" charset="0"/>
              <a:cs typeface="Times New Roman" pitchFamily="18" charset="0"/>
            </a:endParaRPr>
          </a:p>
        </p:txBody>
      </p:sp>
      <p:sp>
        <p:nvSpPr>
          <p:cNvPr id="10" name="Content Placeholder 2">
            <a:extLst>
              <a:ext uri="{FF2B5EF4-FFF2-40B4-BE49-F238E27FC236}">
                <a16:creationId xmlns:a16="http://schemas.microsoft.com/office/drawing/2014/main" xmlns="" id="{A79A9C40-4E2E-6690-EBBC-5215EF65EC73}"/>
              </a:ext>
            </a:extLst>
          </p:cNvPr>
          <p:cNvSpPr txBox="1">
            <a:spLocks/>
          </p:cNvSpPr>
          <p:nvPr/>
        </p:nvSpPr>
        <p:spPr bwMode="auto">
          <a:xfrm>
            <a:off x="428625" y="1041400"/>
            <a:ext cx="10445750" cy="4121150"/>
          </a:xfrm>
          <a:prstGeom prst="rect">
            <a:avLst/>
          </a:prstGeom>
          <a:noFill/>
          <a:ln w="9525">
            <a:noFill/>
            <a:miter lim="800000"/>
            <a:headEnd/>
            <a:tailEnd/>
          </a:ln>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Introduction</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Justifications for Selecting the Title</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Problem Statement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Literature Survey</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Requirements and Model Used</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Working</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Block Diagram</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Expected Result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References</a:t>
            </a:r>
          </a:p>
        </p:txBody>
      </p:sp>
      <p:sp>
        <p:nvSpPr>
          <p:cNvPr id="12" name="Title 1">
            <a:extLst>
              <a:ext uri="{FF2B5EF4-FFF2-40B4-BE49-F238E27FC236}">
                <a16:creationId xmlns:a16="http://schemas.microsoft.com/office/drawing/2014/main" xmlns="" id="{5D04CD47-6FD0-11D4-1385-7123A926CAF8}"/>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xmlns="" id="{E81045A6-BD23-266D-45DE-10AE1D6FEC65}"/>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4099" name="Picture 7">
            <a:extLst>
              <a:ext uri="{FF2B5EF4-FFF2-40B4-BE49-F238E27FC236}">
                <a16:creationId xmlns:a16="http://schemas.microsoft.com/office/drawing/2014/main" xmlns="" id="{9884AD63-9560-E7C3-73D9-2C2C3045E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xmlns="" id="{55072FAD-4AC8-2A96-09B9-04F7EBABA908}"/>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Introduction</a:t>
            </a:r>
          </a:p>
        </p:txBody>
      </p:sp>
      <p:sp>
        <p:nvSpPr>
          <p:cNvPr id="4101" name="TextBox 1">
            <a:extLst>
              <a:ext uri="{FF2B5EF4-FFF2-40B4-BE49-F238E27FC236}">
                <a16:creationId xmlns:a16="http://schemas.microsoft.com/office/drawing/2014/main" xmlns="" id="{C35D3AD4-592E-5035-31D4-2EEA82D763B6}"/>
              </a:ext>
            </a:extLst>
          </p:cNvPr>
          <p:cNvSpPr txBox="1">
            <a:spLocks noChangeArrowheads="1"/>
          </p:cNvSpPr>
          <p:nvPr/>
        </p:nvSpPr>
        <p:spPr bwMode="auto">
          <a:xfrm>
            <a:off x="1008063" y="1495425"/>
            <a:ext cx="10104437"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In a fast-evolving digital landscape, content creation and consumption are at the forefront of human interaction. Blogging, as a popular medium of sharing thoughts, stories, and expertise, has continuously evolved. Now, imagine a platform where creativity meets cutting-edge technology, giving rise to a new era of blogging—welcome to AI-Powered Blogging Platform</a:t>
            </a:r>
          </a:p>
          <a:p>
            <a:endParaRPr lang="en-US" altLang="en-US" dirty="0"/>
          </a:p>
          <a:p>
            <a:r>
              <a:rPr lang="en-US" altLang="en-US" dirty="0"/>
              <a:t>AI-Powered Blogging Platform is not just a blogging platform; it's an AI-powered, immersive environment that harnesses the capabilities of artificial intelligence to enrich the content creation journey. With a seamless blend of user-friendly interfaces and intelligent algorithms, AI-Powered Blogging Platform revolutionizes how blogs are written, curated, and experienced.</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xmlns="" id="{78EB34A2-B8F0-8217-D38B-C08B679A2CE2}"/>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5123" name="Picture 7">
            <a:extLst>
              <a:ext uri="{FF2B5EF4-FFF2-40B4-BE49-F238E27FC236}">
                <a16:creationId xmlns:a16="http://schemas.microsoft.com/office/drawing/2014/main" xmlns="" id="{F495A64E-F5FD-3ED1-D9A6-37E5B867F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xmlns="" id="{138EF05F-A698-41E7-BE73-61A9A962D6AA}"/>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Justification For Selecting The Title</a:t>
            </a:r>
          </a:p>
        </p:txBody>
      </p:sp>
      <p:sp>
        <p:nvSpPr>
          <p:cNvPr id="2" name="TextBox 1">
            <a:extLst>
              <a:ext uri="{FF2B5EF4-FFF2-40B4-BE49-F238E27FC236}">
                <a16:creationId xmlns:a16="http://schemas.microsoft.com/office/drawing/2014/main" xmlns="" id="{783487FA-108A-6690-74C9-F23717615276}"/>
              </a:ext>
            </a:extLst>
          </p:cNvPr>
          <p:cNvSpPr txBox="1"/>
          <p:nvPr/>
        </p:nvSpPr>
        <p:spPr>
          <a:xfrm>
            <a:off x="363538" y="1128713"/>
            <a:ext cx="10777537" cy="5078412"/>
          </a:xfrm>
          <a:prstGeom prst="rect">
            <a:avLst/>
          </a:prstGeom>
          <a:noFill/>
        </p:spPr>
        <p:txBody>
          <a:bodyPr>
            <a:spAutoFit/>
          </a:bodyPr>
          <a:lstStyle/>
          <a:p>
            <a:pPr marL="342900" indent="-342900">
              <a:buFont typeface="+mj-lt"/>
              <a:buAutoNum type="arabicPeriod"/>
              <a:defRPr/>
            </a:pPr>
            <a:r>
              <a:rPr lang="en-US" b="1" dirty="0"/>
              <a:t>Innovation and Tech Integration:</a:t>
            </a:r>
            <a:endParaRPr lang="en-US" dirty="0"/>
          </a:p>
          <a:p>
            <a:pPr lvl="1">
              <a:defRPr/>
            </a:pPr>
            <a:r>
              <a:rPr lang="en-US" dirty="0"/>
              <a:t>The project involves integrating cutting-edge AI technology into blogging, showcasing innovation.</a:t>
            </a:r>
          </a:p>
          <a:p>
            <a:pPr marL="342900" indent="-342900">
              <a:buFont typeface="+mj-lt"/>
              <a:buAutoNum type="arabicPeriod"/>
              <a:defRPr/>
            </a:pPr>
            <a:r>
              <a:rPr lang="en-US" b="1" dirty="0"/>
              <a:t>Relevance and Demand:</a:t>
            </a:r>
            <a:endParaRPr lang="en-US" dirty="0"/>
          </a:p>
          <a:p>
            <a:pPr lvl="1">
              <a:defRPr/>
            </a:pPr>
            <a:r>
              <a:rPr lang="en-US" dirty="0"/>
              <a:t>Blogging remains significant, and AI infusion enhances user experience, meeting market demand.</a:t>
            </a:r>
          </a:p>
          <a:p>
            <a:pPr marL="342900" indent="-342900">
              <a:buFont typeface="+mj-lt"/>
              <a:buAutoNum type="arabicPeriod"/>
              <a:defRPr/>
            </a:pPr>
            <a:r>
              <a:rPr lang="en-US" b="1" dirty="0"/>
              <a:t>Content Quality and Engagement:</a:t>
            </a:r>
            <a:endParaRPr lang="en-US" dirty="0"/>
          </a:p>
          <a:p>
            <a:pPr lvl="1">
              <a:defRPr/>
            </a:pPr>
            <a:r>
              <a:rPr lang="en-US" dirty="0"/>
              <a:t>AI enhances content quality by providing language, style, and structure suggestions, improving engagement.</a:t>
            </a:r>
          </a:p>
          <a:p>
            <a:pPr marL="342900" indent="-342900">
              <a:buFont typeface="+mj-lt"/>
              <a:buAutoNum type="arabicPeriod"/>
              <a:defRPr/>
            </a:pPr>
            <a:r>
              <a:rPr lang="en-US" b="1" dirty="0"/>
              <a:t>Personalization and User Experience:</a:t>
            </a:r>
            <a:endParaRPr lang="en-US" dirty="0"/>
          </a:p>
          <a:p>
            <a:pPr lvl="1">
              <a:defRPr/>
            </a:pPr>
            <a:r>
              <a:rPr lang="en-US" dirty="0"/>
              <a:t>AI allows personalized user experiences by tailoring content recommendations based on behavior, enhancing satisfaction.</a:t>
            </a:r>
          </a:p>
          <a:p>
            <a:pPr marL="342900" indent="-342900">
              <a:buFont typeface="+mj-lt"/>
              <a:buAutoNum type="arabicPeriod"/>
              <a:defRPr/>
            </a:pPr>
            <a:r>
              <a:rPr lang="en-US" b="1" dirty="0"/>
              <a:t>Learning Opportunities:</a:t>
            </a:r>
            <a:endParaRPr lang="en-US" dirty="0"/>
          </a:p>
          <a:p>
            <a:pPr lvl="1">
              <a:defRPr/>
            </a:pPr>
            <a:r>
              <a:rPr lang="en-US" dirty="0"/>
              <a:t>Building this platform offers a learning experience in AI, NLP, web development, and design—valuable skills in the job market.</a:t>
            </a:r>
          </a:p>
          <a:p>
            <a:pPr marL="342900" indent="-342900">
              <a:buFont typeface="+mj-lt"/>
              <a:buAutoNum type="arabicPeriod"/>
              <a:defRPr/>
            </a:pPr>
            <a:r>
              <a:rPr lang="en-US" b="1" dirty="0"/>
              <a:t>Competitive Advantage:</a:t>
            </a:r>
            <a:endParaRPr lang="en-US" dirty="0"/>
          </a:p>
          <a:p>
            <a:pPr lvl="1">
              <a:defRPr/>
            </a:pPr>
            <a:r>
              <a:rPr lang="en-US" dirty="0"/>
              <a:t>The AI integration positions the platform as innovative and competitive, attracting users and collaborators.</a:t>
            </a:r>
          </a:p>
          <a:p>
            <a:pPr lvl="1">
              <a:defRPr/>
            </a:pPr>
            <a:endParaRPr lang="en-US" dirty="0"/>
          </a:p>
          <a:p>
            <a:pP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DB48A91D-03F0-DE3B-806A-11A52C2F9F84}"/>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6147" name="Picture 7">
            <a:extLst>
              <a:ext uri="{FF2B5EF4-FFF2-40B4-BE49-F238E27FC236}">
                <a16:creationId xmlns:a16="http://schemas.microsoft.com/office/drawing/2014/main" xmlns="" id="{0D49AF36-4F0A-A628-EE51-9A8EEE82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xmlns="" id="{AABDBC93-DAA2-0BA3-D682-38EA773B3839}"/>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Problem Statement</a:t>
            </a:r>
          </a:p>
        </p:txBody>
      </p:sp>
      <p:sp>
        <p:nvSpPr>
          <p:cNvPr id="6149" name="TextBox 1">
            <a:extLst>
              <a:ext uri="{FF2B5EF4-FFF2-40B4-BE49-F238E27FC236}">
                <a16:creationId xmlns:a16="http://schemas.microsoft.com/office/drawing/2014/main" xmlns="" id="{0CE8D035-9A42-52B5-45B5-3A731FE41C48}"/>
              </a:ext>
            </a:extLst>
          </p:cNvPr>
          <p:cNvSpPr txBox="1">
            <a:spLocks noChangeArrowheads="1"/>
          </p:cNvSpPr>
          <p:nvPr/>
        </p:nvSpPr>
        <p:spPr bwMode="auto">
          <a:xfrm>
            <a:off x="1549400" y="1333500"/>
            <a:ext cx="91249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Existing blogging platforms fall short in providing AI-powered real-time content refinement suggestions, hindering content quality improvement. Additionally, they lack personalized user experiences and interactive AI features, limiting reader engagement. Bridging this gap, our project aims to create an AI-Powered Blogging Platform that enhances content creation, enriches user interactions, and offers an innovative approach to blogging with AI-driven advancements.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xmlns="" id="{E9798ED5-BA20-E362-0057-48B2CA107E70}"/>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graphicFrame>
        <p:nvGraphicFramePr>
          <p:cNvPr id="2" name="Table 1">
            <a:extLst>
              <a:ext uri="{FF2B5EF4-FFF2-40B4-BE49-F238E27FC236}">
                <a16:creationId xmlns:a16="http://schemas.microsoft.com/office/drawing/2014/main" xmlns="" id="{B179062F-EA64-D4C2-4989-32FF1B2193BB}"/>
              </a:ext>
            </a:extLst>
          </p:cNvPr>
          <p:cNvGraphicFramePr>
            <a:graphicFrameLocks noGrp="1"/>
          </p:cNvGraphicFramePr>
          <p:nvPr>
            <p:extLst>
              <p:ext uri="{D42A27DB-BD31-4B8C-83A1-F6EECF244321}">
                <p14:modId xmlns:p14="http://schemas.microsoft.com/office/powerpoint/2010/main" val="2256851057"/>
              </p:ext>
            </p:extLst>
          </p:nvPr>
        </p:nvGraphicFramePr>
        <p:xfrm>
          <a:off x="258183" y="1233534"/>
          <a:ext cx="11675634" cy="3932383"/>
        </p:xfrm>
        <a:graphic>
          <a:graphicData uri="http://schemas.openxmlformats.org/drawingml/2006/table">
            <a:tbl>
              <a:tblPr firstRow="1" bandRow="1">
                <a:tableStyleId>{21E4AEA4-8DFA-4A89-87EB-49C32662AFE0}</a:tableStyleId>
              </a:tblPr>
              <a:tblGrid>
                <a:gridCol w="861903">
                  <a:extLst>
                    <a:ext uri="{9D8B030D-6E8A-4147-A177-3AD203B41FA5}">
                      <a16:colId xmlns:a16="http://schemas.microsoft.com/office/drawing/2014/main" xmlns="" val="20000"/>
                    </a:ext>
                  </a:extLst>
                </a:gridCol>
                <a:gridCol w="3171257">
                  <a:extLst>
                    <a:ext uri="{9D8B030D-6E8A-4147-A177-3AD203B41FA5}">
                      <a16:colId xmlns:a16="http://schemas.microsoft.com/office/drawing/2014/main" xmlns="" val="20001"/>
                    </a:ext>
                  </a:extLst>
                </a:gridCol>
                <a:gridCol w="1946495">
                  <a:extLst>
                    <a:ext uri="{9D8B030D-6E8A-4147-A177-3AD203B41FA5}">
                      <a16:colId xmlns:a16="http://schemas.microsoft.com/office/drawing/2014/main" xmlns="" val="20002"/>
                    </a:ext>
                  </a:extLst>
                </a:gridCol>
                <a:gridCol w="5695979">
                  <a:extLst>
                    <a:ext uri="{9D8B030D-6E8A-4147-A177-3AD203B41FA5}">
                      <a16:colId xmlns:a16="http://schemas.microsoft.com/office/drawing/2014/main" xmlns="" val="3932726680"/>
                    </a:ext>
                  </a:extLst>
                </a:gridCol>
              </a:tblGrid>
              <a:tr h="903121">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Sr. No.</a:t>
                      </a: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Paper</a:t>
                      </a:r>
                      <a:r>
                        <a:rPr lang="en-US" sz="1800" baseline="0" dirty="0">
                          <a:solidFill>
                            <a:schemeClr val="bg1"/>
                          </a:solidFill>
                          <a:latin typeface="Times New Roman" panose="02020603050405020304" pitchFamily="18" charset="0"/>
                          <a:cs typeface="Times New Roman" panose="02020603050405020304" pitchFamily="18" charset="0"/>
                        </a:rPr>
                        <a:t> Title and its Author</a:t>
                      </a:r>
                      <a:endParaRPr lang="en-US" sz="1800" dirty="0">
                        <a:solidFill>
                          <a:schemeClr val="bg1"/>
                        </a:solidFill>
                        <a:latin typeface="Times New Roman" panose="02020603050405020304" pitchFamily="18" charset="0"/>
                        <a:cs typeface="Times New Roman" panose="02020603050405020304" pitchFamily="18" charset="0"/>
                      </a:endParaRP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Details of Publication</a:t>
                      </a: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Findings</a:t>
                      </a: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566212">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kern="1200" dirty="0">
                          <a:solidFill>
                            <a:schemeClr val="dk1"/>
                          </a:solidFill>
                          <a:effectLst/>
                          <a:latin typeface="+mn-lt"/>
                          <a:ea typeface="+mn-ea"/>
                          <a:cs typeface="+mn-cs"/>
                        </a:rPr>
                        <a:t>Improving Blog Engagement Using Natural Language Processing"</a:t>
                      </a:r>
                      <a:endParaRPr lang="en-US" sz="1800" b="0" i="0" kern="1200" dirty="0">
                        <a:solidFill>
                          <a:schemeClr val="dk1"/>
                        </a:solidFill>
                        <a:effectLst/>
                        <a:latin typeface="+mn-lt"/>
                        <a:ea typeface="+mn-ea"/>
                        <a:cs typeface="+mn-cs"/>
                      </a:endParaRPr>
                    </a:p>
                    <a:p>
                      <a:r>
                        <a:rPr lang="en-US" sz="1800" b="0" i="1" kern="1200" dirty="0">
                          <a:solidFill>
                            <a:schemeClr val="dk1"/>
                          </a:solidFill>
                          <a:effectLst/>
                          <a:latin typeface="+mn-lt"/>
                          <a:ea typeface="+mn-ea"/>
                          <a:cs typeface="+mn-cs"/>
                        </a:rPr>
                        <a:t>Authors</a:t>
                      </a:r>
                      <a:r>
                        <a:rPr lang="en-US" sz="1800" b="0" i="0" kern="1200" dirty="0">
                          <a:solidFill>
                            <a:schemeClr val="dk1"/>
                          </a:solidFill>
                          <a:effectLst/>
                          <a:latin typeface="+mn-lt"/>
                          <a:ea typeface="+mn-ea"/>
                          <a:cs typeface="+mn-cs"/>
                        </a:rPr>
                        <a:t>: Johnson, A., et al.</a:t>
                      </a: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Proceedings of the ACL, 2018</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smtClean="0">
                          <a:solidFill>
                            <a:schemeClr val="dk1"/>
                          </a:solidFill>
                          <a:effectLst/>
                          <a:latin typeface="+mn-lt"/>
                          <a:ea typeface="+mn-ea"/>
                          <a:cs typeface="+mn-cs"/>
                        </a:rPr>
                        <a:t>Johnson et al. explore using natural language processing to enhance engagement on blogs by analyzing content and user behavior for a personalized experience, aiming to make blogs more interactive and appealing.</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40055">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kern="1200" dirty="0">
                          <a:solidFill>
                            <a:schemeClr val="dk1"/>
                          </a:solidFill>
                          <a:effectLst/>
                          <a:latin typeface="+mn-lt"/>
                          <a:ea typeface="+mn-ea"/>
                          <a:cs typeface="+mn-cs"/>
                        </a:rPr>
                        <a:t>Next.js: A Comprehensive Overview</a:t>
                      </a:r>
                      <a:endParaRPr lang="en-US" sz="1800" b="0" i="0" kern="1200" dirty="0">
                        <a:solidFill>
                          <a:schemeClr val="dk1"/>
                        </a:solidFill>
                        <a:effectLst/>
                        <a:latin typeface="+mn-lt"/>
                        <a:ea typeface="+mn-ea"/>
                        <a:cs typeface="+mn-cs"/>
                      </a:endParaRPr>
                    </a:p>
                    <a:p>
                      <a:r>
                        <a:rPr lang="en-US" sz="1800" b="0" i="1" kern="1200" dirty="0">
                          <a:solidFill>
                            <a:schemeClr val="dk1"/>
                          </a:solidFill>
                          <a:effectLst/>
                          <a:latin typeface="+mn-lt"/>
                          <a:ea typeface="+mn-ea"/>
                          <a:cs typeface="+mn-cs"/>
                        </a:rPr>
                        <a:t>Authors</a:t>
                      </a:r>
                      <a:r>
                        <a:rPr lang="en-US" sz="1800" b="0" i="0" kern="1200" dirty="0">
                          <a:solidFill>
                            <a:schemeClr val="dk1"/>
                          </a:solidFill>
                          <a:effectLst/>
                          <a:latin typeface="+mn-lt"/>
                          <a:ea typeface="+mn-ea"/>
                          <a:cs typeface="+mn-cs"/>
                        </a:rPr>
                        <a:t>: Williams, K., et al.</a:t>
                      </a: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Journal of Web Development, 2019</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smtClean="0">
                          <a:solidFill>
                            <a:schemeClr val="dk1"/>
                          </a:solidFill>
                          <a:effectLst/>
                          <a:latin typeface="+mn-lt"/>
                          <a:ea typeface="+mn-ea"/>
                          <a:cs typeface="+mn-cs"/>
                        </a:rPr>
                        <a:t>Next.js is a popular JavaScript framework for building web applications, offering server-side rendering, routing, and optimized performance. It simplifies the development process by enabling efficient React-based application creation.</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pic>
        <p:nvPicPr>
          <p:cNvPr id="7203" name="Picture 7">
            <a:extLst>
              <a:ext uri="{FF2B5EF4-FFF2-40B4-BE49-F238E27FC236}">
                <a16:creationId xmlns:a16="http://schemas.microsoft.com/office/drawing/2014/main" xmlns="" id="{BFD0EB12-D951-F562-81C6-42F32A55F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xmlns="" id="{222D5228-4B0A-1A26-23F1-21AA61D52291}"/>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Literature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AFEA142-7AC0-52CE-22AA-530224E75312}"/>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Requirements &amp; Modules Used </a:t>
            </a:r>
          </a:p>
        </p:txBody>
      </p:sp>
      <p:pic>
        <p:nvPicPr>
          <p:cNvPr id="7171" name="Picture 7">
            <a:extLst>
              <a:ext uri="{FF2B5EF4-FFF2-40B4-BE49-F238E27FC236}">
                <a16:creationId xmlns:a16="http://schemas.microsoft.com/office/drawing/2014/main" xmlns="" id="{2EB3EFEC-B8CD-5963-B943-D53C444FF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5568950"/>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1EC65667-ED41-A75A-A1BD-EFB3FAA5008C}"/>
              </a:ext>
            </a:extLst>
          </p:cNvPr>
          <p:cNvSpPr txBox="1"/>
          <p:nvPr/>
        </p:nvSpPr>
        <p:spPr>
          <a:xfrm>
            <a:off x="298450" y="963613"/>
            <a:ext cx="11299825" cy="5078313"/>
          </a:xfrm>
          <a:prstGeom prst="rect">
            <a:avLst/>
          </a:prstGeom>
          <a:noFill/>
        </p:spPr>
        <p:txBody>
          <a:bodyPr>
            <a:spAutoFit/>
          </a:bodyPr>
          <a:lstStyle/>
          <a:p>
            <a:pPr algn="l"/>
            <a:r>
              <a:rPr lang="en-IN" b="1" i="0" dirty="0">
                <a:effectLst/>
                <a:latin typeface="Söhne"/>
              </a:rPr>
              <a:t>         1.Web Development Frameworks:</a:t>
            </a:r>
            <a:endParaRPr lang="en-IN" b="0" i="0" dirty="0">
              <a:effectLst/>
              <a:latin typeface="Söhne"/>
            </a:endParaRPr>
          </a:p>
          <a:p>
            <a:pPr marL="742950" lvl="1" indent="-285750" algn="just">
              <a:buFont typeface="Arial" panose="020B0604020202020204" pitchFamily="34" charset="0"/>
              <a:buChar char="•"/>
            </a:pPr>
            <a:r>
              <a:rPr lang="en-IN" i="0" dirty="0" err="1">
                <a:effectLst/>
                <a:latin typeface="Söhne"/>
              </a:rPr>
              <a:t>Next.js</a:t>
            </a:r>
            <a:r>
              <a:rPr lang="en-IN" dirty="0">
                <a:latin typeface="Söhne"/>
              </a:rPr>
              <a:t> </a:t>
            </a:r>
          </a:p>
          <a:p>
            <a:pPr marL="742950" lvl="1" indent="-285750" algn="just">
              <a:buFont typeface="Arial" panose="020B0604020202020204" pitchFamily="34" charset="0"/>
              <a:buChar char="•"/>
            </a:pPr>
            <a:endParaRPr lang="en-IN" b="1" i="0" dirty="0">
              <a:effectLst/>
              <a:latin typeface="Söhne"/>
            </a:endParaRPr>
          </a:p>
          <a:p>
            <a:pPr lvl="1" algn="just"/>
            <a:r>
              <a:rPr lang="en-IN" b="1" i="0" dirty="0">
                <a:effectLst/>
                <a:latin typeface="Söhne"/>
              </a:rPr>
              <a:t>2.Frontend Technologies:</a:t>
            </a:r>
            <a:endParaRPr lang="en-IN" b="0" i="0" dirty="0">
              <a:effectLst/>
              <a:latin typeface="Söhne"/>
            </a:endParaRPr>
          </a:p>
          <a:p>
            <a:pPr marL="742950" lvl="1" indent="-285750" algn="l">
              <a:buFont typeface="Arial" panose="020B0604020202020204" pitchFamily="34" charset="0"/>
              <a:buChar char="•"/>
            </a:pPr>
            <a:r>
              <a:rPr lang="en-IN" i="0" dirty="0">
                <a:effectLst/>
                <a:latin typeface="Söhne"/>
              </a:rPr>
              <a:t>React</a:t>
            </a:r>
            <a:endParaRPr lang="en-IN" dirty="0">
              <a:latin typeface="Söhne"/>
            </a:endParaRPr>
          </a:p>
          <a:p>
            <a:pPr marL="742950" lvl="1" indent="-285750" algn="l">
              <a:buFont typeface="Arial" panose="020B0604020202020204" pitchFamily="34" charset="0"/>
              <a:buChar char="•"/>
            </a:pPr>
            <a:r>
              <a:rPr lang="en-IN" i="0" dirty="0">
                <a:effectLst/>
                <a:latin typeface="Söhne"/>
              </a:rPr>
              <a:t>Tailwind CSS: </a:t>
            </a:r>
          </a:p>
          <a:p>
            <a:pPr lvl="1" algn="l"/>
            <a:endParaRPr lang="en-IN" dirty="0">
              <a:latin typeface="Söhne"/>
            </a:endParaRPr>
          </a:p>
          <a:p>
            <a:pPr lvl="1" algn="l"/>
            <a:r>
              <a:rPr lang="en-IN" b="1" i="0" dirty="0">
                <a:effectLst/>
                <a:latin typeface="Söhne"/>
              </a:rPr>
              <a:t>3.Backend Technologies:</a:t>
            </a:r>
            <a:endParaRPr lang="en-IN" b="0" i="0" dirty="0">
              <a:effectLst/>
              <a:latin typeface="Söhne"/>
            </a:endParaRPr>
          </a:p>
          <a:p>
            <a:pPr marL="742950" lvl="1" indent="-285750" algn="l">
              <a:buFont typeface="Arial" panose="020B0604020202020204" pitchFamily="34" charset="0"/>
              <a:buChar char="•"/>
            </a:pPr>
            <a:r>
              <a:rPr lang="en-IN" i="0" dirty="0">
                <a:effectLst/>
                <a:latin typeface="Söhne"/>
              </a:rPr>
              <a:t>Node.js</a:t>
            </a:r>
            <a:r>
              <a:rPr lang="en-IN" dirty="0">
                <a:latin typeface="Söhne"/>
              </a:rPr>
              <a:t> </a:t>
            </a:r>
            <a:endParaRPr lang="en-IN" i="0" dirty="0">
              <a:effectLst/>
              <a:latin typeface="Söhne"/>
            </a:endParaRPr>
          </a:p>
          <a:p>
            <a:pPr marL="742950" lvl="1" indent="-285750" algn="l">
              <a:buFont typeface="Arial" panose="020B0604020202020204" pitchFamily="34" charset="0"/>
              <a:buChar char="•"/>
            </a:pPr>
            <a:r>
              <a:rPr lang="en-IN" i="0" dirty="0" err="1">
                <a:effectLst/>
                <a:latin typeface="Söhne"/>
              </a:rPr>
              <a:t>Express.js</a:t>
            </a:r>
            <a:endParaRPr lang="en-IN" i="0" dirty="0">
              <a:effectLst/>
              <a:latin typeface="Söhne"/>
            </a:endParaRPr>
          </a:p>
          <a:p>
            <a:pPr algn="l"/>
            <a:r>
              <a:rPr lang="en-IN" b="1" dirty="0">
                <a:latin typeface="Söhne"/>
              </a:rPr>
              <a:t>         </a:t>
            </a:r>
          </a:p>
          <a:p>
            <a:pPr algn="l"/>
            <a:r>
              <a:rPr lang="en-IN" b="1" dirty="0">
                <a:latin typeface="Söhne"/>
              </a:rPr>
              <a:t>          4.</a:t>
            </a:r>
            <a:r>
              <a:rPr lang="en-IN" b="1" i="0" dirty="0">
                <a:effectLst/>
                <a:latin typeface="Söhne"/>
              </a:rPr>
              <a:t>Database Technologies</a:t>
            </a:r>
            <a:r>
              <a:rPr lang="en-IN" dirty="0">
                <a:latin typeface="Söhne"/>
              </a:rPr>
              <a:t>:</a:t>
            </a:r>
          </a:p>
          <a:p>
            <a:pPr marL="742950" lvl="1" indent="-285750">
              <a:buFont typeface="Arial" panose="020B0604020202020204" pitchFamily="34" charset="0"/>
              <a:buChar char="•"/>
            </a:pPr>
            <a:r>
              <a:rPr lang="en-IN" dirty="0">
                <a:latin typeface="Söhne"/>
              </a:rPr>
              <a:t>MongoDB or PostgreSQL</a:t>
            </a:r>
          </a:p>
          <a:p>
            <a:pPr algn="l"/>
            <a:endParaRPr lang="en-IN" b="0" i="0" dirty="0">
              <a:effectLst/>
              <a:latin typeface="Söhne"/>
            </a:endParaRPr>
          </a:p>
          <a:p>
            <a:pPr algn="l"/>
            <a:r>
              <a:rPr lang="en-IN" b="1" dirty="0">
                <a:latin typeface="Söhne"/>
              </a:rPr>
              <a:t>          5.</a:t>
            </a:r>
            <a:r>
              <a:rPr lang="en-IN" b="1" i="0" dirty="0">
                <a:effectLst/>
                <a:latin typeface="Söhne"/>
              </a:rPr>
              <a:t>AI and Natural Language Processing (NLP):</a:t>
            </a:r>
            <a:endParaRPr lang="en-IN" b="0" i="0" dirty="0">
              <a:effectLst/>
              <a:latin typeface="Söhne"/>
            </a:endParaRPr>
          </a:p>
          <a:p>
            <a:pPr marL="742950" lvl="1" indent="-285750">
              <a:buFont typeface="Arial" panose="020B0604020202020204" pitchFamily="34" charset="0"/>
              <a:buChar char="•"/>
            </a:pPr>
            <a:r>
              <a:rPr lang="en-IN" dirty="0" err="1">
                <a:latin typeface="Söhne"/>
              </a:rPr>
              <a:t>OpenAI</a:t>
            </a:r>
            <a:r>
              <a:rPr lang="en-IN" dirty="0">
                <a:latin typeface="Söhne"/>
              </a:rPr>
              <a:t> GPT (Generative Pre-trained Transformer)</a:t>
            </a:r>
          </a:p>
          <a:p>
            <a:pPr algn="l"/>
            <a:endParaRPr lang="en-IN" b="0" i="0" dirty="0">
              <a:effectLst/>
              <a:latin typeface="Söhne"/>
            </a:endParaRPr>
          </a:p>
          <a:p>
            <a:pPr algn="l">
              <a:buFont typeface="+mj-lt"/>
              <a:buAutoNum type="arabicPeriod"/>
            </a:pPr>
            <a:endParaRPr lang="en-IN" b="0" i="0" dirty="0">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186F1933-FE9C-E8DC-F2AF-DA801AB16FED}"/>
              </a:ext>
            </a:extLst>
          </p:cNvPr>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latin typeface="Times New Roman" panose="02020603050405020304" pitchFamily="18" charset="0"/>
              <a:cs typeface="Times New Roman" panose="02020603050405020304" pitchFamily="18" charset="0"/>
            </a:endParaRPr>
          </a:p>
        </p:txBody>
      </p:sp>
      <p:pic>
        <p:nvPicPr>
          <p:cNvPr id="16386" name="Picture 7">
            <a:extLst>
              <a:ext uri="{FF2B5EF4-FFF2-40B4-BE49-F238E27FC236}">
                <a16:creationId xmlns:a16="http://schemas.microsoft.com/office/drawing/2014/main" xmlns="" id="{F761377E-4DCD-B8FD-8D84-53BB22256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xmlns="" id="{A0990300-7CB7-913B-BEE8-D0435AA28845}"/>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Working</a:t>
            </a:r>
          </a:p>
        </p:txBody>
      </p:sp>
      <p:sp>
        <p:nvSpPr>
          <p:cNvPr id="2" name="TextBox 1">
            <a:extLst>
              <a:ext uri="{FF2B5EF4-FFF2-40B4-BE49-F238E27FC236}">
                <a16:creationId xmlns:a16="http://schemas.microsoft.com/office/drawing/2014/main" xmlns="" id="{23039838-0A8C-4E26-F6D7-0428F71D6D28}"/>
              </a:ext>
            </a:extLst>
          </p:cNvPr>
          <p:cNvSpPr txBox="1">
            <a:spLocks noChangeArrowheads="1"/>
          </p:cNvSpPr>
          <p:nvPr/>
        </p:nvSpPr>
        <p:spPr bwMode="auto">
          <a:xfrm>
            <a:off x="744876" y="1056840"/>
            <a:ext cx="10702247" cy="5262979"/>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l">
              <a:buFont typeface="+mj-lt"/>
              <a:buAutoNum type="arabicParenR"/>
            </a:pPr>
            <a:r>
              <a:rPr lang="en-IN" sz="1800" b="1" dirty="0">
                <a:latin typeface="Arial" panose="020B0604020202020204" pitchFamily="34" charset="0"/>
              </a:rPr>
              <a:t>Write</a:t>
            </a:r>
            <a:r>
              <a:rPr lang="en-IN" sz="1800" b="1" i="0" dirty="0">
                <a:effectLst/>
                <a:latin typeface="Arial" panose="020B0604020202020204" pitchFamily="34" charset="0"/>
              </a:rPr>
              <a:t> &amp; Refine:</a:t>
            </a:r>
            <a:r>
              <a:rPr lang="en-IN" sz="1800" b="0" i="0" dirty="0">
                <a:effectLst/>
                <a:latin typeface="Arial" panose="020B0604020202020204" pitchFamily="34" charset="0"/>
              </a:rPr>
              <a:t> Start your writing journey in the intelligent content editor. As you draft your article, AI algorithms analyze your content and provide real-time suggestions for improvement.</a:t>
            </a:r>
          </a:p>
          <a:p>
            <a:pPr marL="342900" indent="-342900" algn="l">
              <a:buFont typeface="+mj-lt"/>
              <a:buAutoNum type="arabicParenR"/>
            </a:pPr>
            <a:endParaRPr lang="en-IN" sz="1800" b="0" i="0" dirty="0">
              <a:effectLst/>
              <a:latin typeface="Arial" panose="020B0604020202020204" pitchFamily="34" charset="0"/>
            </a:endParaRPr>
          </a:p>
          <a:p>
            <a:pPr marL="342900" indent="-342900" algn="l">
              <a:buFont typeface="+mj-lt"/>
              <a:buAutoNum type="arabicParenR"/>
            </a:pPr>
            <a:r>
              <a:rPr lang="en-IN" sz="1800" b="1" i="0" dirty="0">
                <a:effectLst/>
                <a:latin typeface="Arial" panose="020B0604020202020204" pitchFamily="34" charset="0"/>
              </a:rPr>
              <a:t>AI Enhancements:</a:t>
            </a:r>
            <a:r>
              <a:rPr lang="en-IN" sz="1800" b="0" i="0" dirty="0">
                <a:effectLst/>
                <a:latin typeface="Arial" panose="020B0604020202020204" pitchFamily="34" charset="0"/>
              </a:rPr>
              <a:t> Accept AI-generated recommendations to refine language, style, and structure. Leverage AI's capabilities to make your content shine.</a:t>
            </a:r>
          </a:p>
          <a:p>
            <a:pPr marL="342900" indent="-342900" algn="l">
              <a:buFont typeface="+mj-lt"/>
              <a:buAutoNum type="arabicParenR"/>
            </a:pPr>
            <a:endParaRPr lang="en-IN" sz="1800" b="0" i="0" dirty="0">
              <a:effectLst/>
              <a:latin typeface="Arial" panose="020B0604020202020204" pitchFamily="34" charset="0"/>
            </a:endParaRPr>
          </a:p>
          <a:p>
            <a:pPr marL="342900" indent="-342900" algn="l">
              <a:buFont typeface="+mj-lt"/>
              <a:buAutoNum type="arabicParenR"/>
            </a:pPr>
            <a:r>
              <a:rPr lang="en-IN" sz="1800" b="1" i="0" dirty="0">
                <a:effectLst/>
                <a:latin typeface="Arial" panose="020B0604020202020204" pitchFamily="34" charset="0"/>
              </a:rPr>
              <a:t>Publish &amp; Engage:</a:t>
            </a:r>
            <a:r>
              <a:rPr lang="en-IN" sz="1800" b="0" i="0" dirty="0">
                <a:effectLst/>
                <a:latin typeface="Arial" panose="020B0604020202020204" pitchFamily="34" charset="0"/>
              </a:rPr>
              <a:t> Publish your enhanced article to a global audience. AI-powered recommendations ensure your blog reaches the right readers, enhancing engagement and impact.</a:t>
            </a:r>
          </a:p>
          <a:p>
            <a:pPr algn="l">
              <a:buNone/>
            </a:pPr>
            <a:endParaRPr lang="en-IN" sz="1800" b="0" i="0" dirty="0">
              <a:effectLst/>
              <a:latin typeface="Arial" panose="020B0604020202020204" pitchFamily="34" charset="0"/>
            </a:endParaRPr>
          </a:p>
          <a:p>
            <a:pPr algn="l"/>
            <a:r>
              <a:rPr lang="en-IN" sz="1800" b="1" i="0" dirty="0">
                <a:effectLst/>
                <a:latin typeface="Arial" panose="020B0604020202020204" pitchFamily="34" charset="0"/>
              </a:rPr>
              <a:t>Join AI-Powered Blogging and Redefine Blogging</a:t>
            </a:r>
          </a:p>
          <a:p>
            <a:pPr algn="l"/>
            <a:r>
              <a:rPr lang="en-IN" sz="1800" b="0" i="0" dirty="0">
                <a:effectLst/>
                <a:latin typeface="Arial" panose="020B0604020202020204" pitchFamily="34" charset="0"/>
              </a:rPr>
              <a:t>Join us at </a:t>
            </a:r>
            <a:r>
              <a:rPr lang="en-IN" sz="1800" b="1" i="0" dirty="0">
                <a:effectLst/>
                <a:latin typeface="Arial" panose="020B0604020202020204" pitchFamily="34" charset="0"/>
              </a:rPr>
              <a:t>AI-Powered Blogging </a:t>
            </a:r>
            <a:r>
              <a:rPr lang="en-IN" sz="1800" b="0" i="0" dirty="0">
                <a:effectLst/>
                <a:latin typeface="Arial" panose="020B0604020202020204" pitchFamily="34" charset="0"/>
              </a:rPr>
              <a:t>and be part of a community where creativity is supercharged by artificial intelligence. Experience a new standard of content creation, reader engagement, and overall blogging excellence. Let's redefine the art of blogging, one AI-powered post at a time.</a:t>
            </a:r>
          </a:p>
          <a:p>
            <a:pPr>
              <a:buNone/>
            </a:pPr>
            <a:endParaRPr lang="en-IN" sz="1800" dirty="0">
              <a:latin typeface="Arial" panose="020B0604020202020204" pitchFamily="34" charset="0"/>
            </a:endParaRPr>
          </a:p>
          <a:p>
            <a:pPr marL="285750" indent="-285750">
              <a:buSzPct val="80000"/>
              <a:buFont typeface="Wingdings" pitchFamily="2" charset="2"/>
              <a:buChar char="v"/>
              <a:defRPr/>
            </a:pPr>
            <a:endParaRPr lang="en-IN" sz="1800" dirty="0">
              <a:latin typeface="Arial" panose="020B0604020202020204" pitchFamily="34" charset="0"/>
              <a:ea typeface="Menlo" panose="020B0609030804020204" pitchFamily="49" charset="0"/>
            </a:endParaRPr>
          </a:p>
          <a:p>
            <a:pPr>
              <a:lnSpc>
                <a:spcPct val="100000"/>
              </a:lnSpc>
              <a:spcBef>
                <a:spcPct val="0"/>
              </a:spcBef>
              <a:buFont typeface="Arial" panose="020B0604020202020204" pitchFamily="34" charset="0"/>
              <a:buNone/>
              <a:defRPr/>
            </a:pPr>
            <a:endParaRPr lang="en-US" altLang="en-US" sz="1800" dirty="0">
              <a:latin typeface="Arial" panose="020B0604020202020204" pitchFamily="34" charset="0"/>
              <a:ea typeface="Menlo" panose="020B060903080402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xmlns="" id="{FA522F29-7D86-94E6-B8BD-40BE517E02B6}"/>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8195" name="Picture 7">
            <a:extLst>
              <a:ext uri="{FF2B5EF4-FFF2-40B4-BE49-F238E27FC236}">
                <a16:creationId xmlns:a16="http://schemas.microsoft.com/office/drawing/2014/main" xmlns="" id="{698E6F26-AFC4-10FC-69C1-4DBDDE4A5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xmlns="" id="{3D3CC618-B8E5-D778-FBFD-CED1019CDC07}"/>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Block Diagram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402" y="639763"/>
            <a:ext cx="4383717" cy="57338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888</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Arial Black</vt:lpstr>
      <vt:lpstr>Bodoni MT</vt:lpstr>
      <vt:lpstr>Calibri</vt:lpstr>
      <vt:lpstr>Calibri Light</vt:lpstr>
      <vt:lpstr>Castellar</vt:lpstr>
      <vt:lpstr>Courier New</vt:lpstr>
      <vt:lpstr>Menlo</vt:lpstr>
      <vt:lpstr>Söhne</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Microsoft account</cp:lastModifiedBy>
  <cp:revision>83</cp:revision>
  <cp:lastPrinted>2018-01-20T12:20:28Z</cp:lastPrinted>
  <dcterms:created xsi:type="dcterms:W3CDTF">2018-01-20T09:03:31Z</dcterms:created>
  <dcterms:modified xsi:type="dcterms:W3CDTF">2023-09-30T06:59:24Z</dcterms:modified>
</cp:coreProperties>
</file>