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mo" panose="020B0604020202020204" charset="0"/>
      <p:regular r:id="rId13"/>
    </p:embeddedFont>
    <p:embeddedFont>
      <p:font typeface="Arimo Bold Italics" panose="020B0604020202020204" charset="0"/>
      <p:boldItalic r:id="rId14"/>
    </p:embeddedFont>
    <p:embeddedFont>
      <p:font typeface="Calibri" panose="020F0502020204030204" pitchFamily="34" charset="0"/>
      <p:regular r:id="rId15"/>
      <p:bold r:id="rId16"/>
      <p:italic r:id="rId17"/>
      <p:boldItalic r:id="rId18"/>
    </p:embeddedFont>
    <p:embeddedFont>
      <p:font typeface="Times New Roman Bold" panose="02020803070505020304" pitchFamily="18" charset="0"/>
      <p:bold r:id="rId19"/>
    </p:embeddedFont>
    <p:embeddedFont>
      <p:font typeface="Times New Roman Bold Italics" panose="020B0604020202020204" charset="0"/>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22" autoAdjust="0"/>
  </p:normalViewPr>
  <p:slideViewPr>
    <p:cSldViewPr>
      <p:cViewPr varScale="1">
        <p:scale>
          <a:sx n="39" d="100"/>
          <a:sy n="39" d="100"/>
        </p:scale>
        <p:origin x="8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56560" y="309420"/>
            <a:ext cx="2074140" cy="1766880"/>
          </a:xfrm>
          <a:custGeom>
            <a:avLst/>
            <a:gdLst/>
            <a:ahLst/>
            <a:cxnLst/>
            <a:rect l="l" t="t" r="r" b="b"/>
            <a:pathLst>
              <a:path w="2074140" h="1766880">
                <a:moveTo>
                  <a:pt x="0" y="0"/>
                </a:moveTo>
                <a:lnTo>
                  <a:pt x="2074140" y="0"/>
                </a:lnTo>
                <a:lnTo>
                  <a:pt x="2074140" y="1766880"/>
                </a:lnTo>
                <a:lnTo>
                  <a:pt x="0" y="1766880"/>
                </a:lnTo>
                <a:lnTo>
                  <a:pt x="0" y="0"/>
                </a:lnTo>
                <a:close/>
              </a:path>
            </a:pathLst>
          </a:custGeom>
          <a:blipFill>
            <a:blip r:embed="rId2"/>
            <a:stretch>
              <a:fillRect l="-10755" b="-13468"/>
            </a:stretch>
          </a:blipFill>
        </p:spPr>
        <p:txBody>
          <a:bodyPr/>
          <a:lstStyle/>
          <a:p>
            <a:endParaRPr lang="en-IN"/>
          </a:p>
        </p:txBody>
      </p:sp>
      <p:sp>
        <p:nvSpPr>
          <p:cNvPr id="3" name="Freeform 3"/>
          <p:cNvSpPr/>
          <p:nvPr/>
        </p:nvSpPr>
        <p:spPr>
          <a:xfrm>
            <a:off x="-35910" y="7647975"/>
            <a:ext cx="18288180" cy="2639025"/>
          </a:xfrm>
          <a:custGeom>
            <a:avLst/>
            <a:gdLst/>
            <a:ahLst/>
            <a:cxnLst/>
            <a:rect l="l" t="t" r="r" b="b"/>
            <a:pathLst>
              <a:path w="18288180" h="2639025">
                <a:moveTo>
                  <a:pt x="0" y="0"/>
                </a:moveTo>
                <a:lnTo>
                  <a:pt x="18288180" y="0"/>
                </a:lnTo>
                <a:lnTo>
                  <a:pt x="18288180" y="2639025"/>
                </a:lnTo>
                <a:lnTo>
                  <a:pt x="0" y="2639025"/>
                </a:lnTo>
                <a:lnTo>
                  <a:pt x="0" y="0"/>
                </a:lnTo>
                <a:close/>
              </a:path>
            </a:pathLst>
          </a:custGeom>
          <a:blipFill>
            <a:blip r:embed="rId3"/>
            <a:stretch>
              <a:fillRect l="-2059" t="-23706" r="-2059"/>
            </a:stretch>
          </a:blipFill>
        </p:spPr>
        <p:txBody>
          <a:bodyPr/>
          <a:lstStyle/>
          <a:p>
            <a:endParaRPr lang="en-IN"/>
          </a:p>
        </p:txBody>
      </p:sp>
      <p:sp>
        <p:nvSpPr>
          <p:cNvPr id="4" name="Freeform 4"/>
          <p:cNvSpPr/>
          <p:nvPr/>
        </p:nvSpPr>
        <p:spPr>
          <a:xfrm>
            <a:off x="356940" y="319140"/>
            <a:ext cx="1398060" cy="1316520"/>
          </a:xfrm>
          <a:custGeom>
            <a:avLst/>
            <a:gdLst/>
            <a:ahLst/>
            <a:cxnLst/>
            <a:rect l="l" t="t" r="r" b="b"/>
            <a:pathLst>
              <a:path w="1398060" h="1316520">
                <a:moveTo>
                  <a:pt x="0" y="0"/>
                </a:moveTo>
                <a:lnTo>
                  <a:pt x="1398060" y="0"/>
                </a:lnTo>
                <a:lnTo>
                  <a:pt x="1398060" y="1316520"/>
                </a:lnTo>
                <a:lnTo>
                  <a:pt x="0" y="1316520"/>
                </a:lnTo>
                <a:lnTo>
                  <a:pt x="0" y="0"/>
                </a:lnTo>
                <a:close/>
              </a:path>
            </a:pathLst>
          </a:custGeom>
          <a:blipFill>
            <a:blip r:embed="rId4"/>
            <a:stretch>
              <a:fillRect t="-15" b="-15"/>
            </a:stretch>
          </a:blipFill>
        </p:spPr>
        <p:txBody>
          <a:bodyPr/>
          <a:lstStyle/>
          <a:p>
            <a:endParaRPr lang="en-IN"/>
          </a:p>
        </p:txBody>
      </p:sp>
      <p:sp>
        <p:nvSpPr>
          <p:cNvPr id="5" name="TextBox 5"/>
          <p:cNvSpPr txBox="1"/>
          <p:nvPr/>
        </p:nvSpPr>
        <p:spPr>
          <a:xfrm>
            <a:off x="411300" y="59895"/>
            <a:ext cx="17393760" cy="1961505"/>
          </a:xfrm>
          <a:prstGeom prst="rect">
            <a:avLst/>
          </a:prstGeom>
        </p:spPr>
        <p:txBody>
          <a:bodyPr lIns="0" tIns="0" rIns="0" bIns="0" rtlCol="0" anchor="t">
            <a:spAutoFit/>
          </a:bodyPr>
          <a:lstStyle/>
          <a:p>
            <a:pPr algn="ctr">
              <a:lnSpc>
                <a:spcPts val="5040"/>
              </a:lnSpc>
            </a:pPr>
            <a:r>
              <a:rPr lang="en-US" sz="4200" spc="-1" dirty="0">
                <a:solidFill>
                  <a:srgbClr val="ED7D31"/>
                </a:solidFill>
                <a:latin typeface="Times New Roman Bold" panose="02030802070405020303"/>
              </a:rPr>
              <a:t>G.H. RAISONI COLLEGE OF ENGINEERING </a:t>
            </a:r>
          </a:p>
          <a:p>
            <a:pPr algn="ctr">
              <a:lnSpc>
                <a:spcPts val="5040"/>
              </a:lnSpc>
            </a:pPr>
            <a:r>
              <a:rPr lang="en-US" sz="4200" spc="-1" dirty="0">
                <a:solidFill>
                  <a:srgbClr val="ED7D31"/>
                </a:solidFill>
                <a:latin typeface="Times New Roman Bold" panose="02030802070405020303"/>
              </a:rPr>
              <a:t>AND MANAGEMENT, WAGHOLI, PUNE.</a:t>
            </a:r>
          </a:p>
          <a:p>
            <a:pPr algn="ctr">
              <a:lnSpc>
                <a:spcPts val="4320"/>
              </a:lnSpc>
            </a:pPr>
            <a:r>
              <a:rPr lang="en-US" sz="3600" spc="-1" dirty="0">
                <a:solidFill>
                  <a:srgbClr val="000000"/>
                </a:solidFill>
                <a:latin typeface="Times New Roman Bold" panose="02030802070405020303"/>
              </a:rPr>
              <a:t>Department of AI &amp; AIML</a:t>
            </a:r>
          </a:p>
        </p:txBody>
      </p:sp>
      <p:sp>
        <p:nvSpPr>
          <p:cNvPr id="6" name="Freeform 6"/>
          <p:cNvSpPr/>
          <p:nvPr/>
        </p:nvSpPr>
        <p:spPr>
          <a:xfrm>
            <a:off x="285660" y="309420"/>
            <a:ext cx="1657260" cy="1405080"/>
          </a:xfrm>
          <a:custGeom>
            <a:avLst/>
            <a:gdLst/>
            <a:ahLst/>
            <a:cxnLst/>
            <a:rect l="l" t="t" r="r" b="b"/>
            <a:pathLst>
              <a:path w="1657260" h="1405080">
                <a:moveTo>
                  <a:pt x="0" y="0"/>
                </a:moveTo>
                <a:lnTo>
                  <a:pt x="1657260" y="0"/>
                </a:lnTo>
                <a:lnTo>
                  <a:pt x="1657260" y="1405080"/>
                </a:lnTo>
                <a:lnTo>
                  <a:pt x="0" y="1405080"/>
                </a:lnTo>
                <a:lnTo>
                  <a:pt x="0" y="0"/>
                </a:lnTo>
                <a:close/>
              </a:path>
            </a:pathLst>
          </a:custGeom>
          <a:blipFill>
            <a:blip r:embed="rId5"/>
            <a:stretch>
              <a:fillRect t="-8973" b="-8973"/>
            </a:stretch>
          </a:blipFill>
        </p:spPr>
        <p:txBody>
          <a:bodyPr/>
          <a:lstStyle/>
          <a:p>
            <a:endParaRPr lang="en-IN"/>
          </a:p>
        </p:txBody>
      </p:sp>
      <p:sp>
        <p:nvSpPr>
          <p:cNvPr id="7" name="TextBox 7"/>
          <p:cNvSpPr txBox="1"/>
          <p:nvPr/>
        </p:nvSpPr>
        <p:spPr>
          <a:xfrm>
            <a:off x="3061620" y="3054210"/>
            <a:ext cx="12164400" cy="500137"/>
          </a:xfrm>
          <a:prstGeom prst="rect">
            <a:avLst/>
          </a:prstGeom>
        </p:spPr>
        <p:txBody>
          <a:bodyPr lIns="0" tIns="0" rIns="0" bIns="0" rtlCol="0" anchor="t">
            <a:spAutoFit/>
          </a:bodyPr>
          <a:lstStyle/>
          <a:p>
            <a:pPr algn="ctr">
              <a:lnSpc>
                <a:spcPts val="3890"/>
              </a:lnSpc>
            </a:pPr>
            <a:r>
              <a:rPr lang="en-US" sz="3600" spc="-1" dirty="0">
                <a:solidFill>
                  <a:srgbClr val="FF0000"/>
                </a:solidFill>
                <a:latin typeface="Arimo Bold Italics" panose="020B0704020202090204"/>
              </a:rPr>
              <a:t>FACE RECOGINTION ATTENDNCE SYSTEM</a:t>
            </a:r>
          </a:p>
        </p:txBody>
      </p:sp>
      <p:sp>
        <p:nvSpPr>
          <p:cNvPr id="8" name="TextBox 8"/>
          <p:cNvSpPr txBox="1"/>
          <p:nvPr/>
        </p:nvSpPr>
        <p:spPr>
          <a:xfrm>
            <a:off x="811440" y="3904650"/>
            <a:ext cx="17029260" cy="3743325"/>
          </a:xfrm>
          <a:prstGeom prst="rect">
            <a:avLst/>
          </a:prstGeom>
        </p:spPr>
        <p:txBody>
          <a:bodyPr lIns="0" tIns="0" rIns="0" bIns="0" rtlCol="0" anchor="t">
            <a:spAutoFit/>
          </a:bodyPr>
          <a:lstStyle/>
          <a:p>
            <a:pPr algn="ctr">
              <a:lnSpc>
                <a:spcPts val="3240"/>
              </a:lnSpc>
            </a:pPr>
            <a:r>
              <a:rPr lang="en-US" sz="2700" spc="-1" dirty="0">
                <a:solidFill>
                  <a:srgbClr val="000000"/>
                </a:solidFill>
                <a:latin typeface="Times New Roman Bold" panose="02030802070405020303"/>
              </a:rPr>
              <a:t>              </a:t>
            </a:r>
            <a:r>
              <a:rPr lang="en-US" sz="2700" u="sng" spc="-1" dirty="0">
                <a:solidFill>
                  <a:srgbClr val="000000"/>
                </a:solidFill>
                <a:latin typeface="Times New Roman Bold" panose="02030802070405020303"/>
              </a:rPr>
              <a:t>Guide:</a:t>
            </a:r>
            <a:r>
              <a:rPr lang="en-US" sz="2700" spc="-1" dirty="0">
                <a:solidFill>
                  <a:srgbClr val="000000"/>
                </a:solidFill>
                <a:latin typeface="Times New Roman Bold" panose="02030802070405020303"/>
              </a:rPr>
              <a:t>			</a:t>
            </a:r>
          </a:p>
          <a:p>
            <a:pPr algn="ctr">
              <a:lnSpc>
                <a:spcPts val="3240"/>
              </a:lnSpc>
            </a:pPr>
            <a:r>
              <a:rPr lang="en-US" sz="2700" spc="-1" dirty="0">
                <a:solidFill>
                  <a:srgbClr val="000000"/>
                </a:solidFill>
                <a:latin typeface="Times New Roman Bold" panose="02030802070405020303"/>
              </a:rPr>
              <a:t>	</a:t>
            </a:r>
            <a:r>
              <a:rPr lang="en-US" sz="2700" spc="-1" dirty="0">
                <a:solidFill>
                  <a:srgbClr val="000000"/>
                </a:solidFill>
                <a:latin typeface="Times New Roman Bold Italics" panose="02030802070405090303"/>
              </a:rPr>
              <a:t>        </a:t>
            </a:r>
            <a:r>
              <a:rPr lang="en-US" sz="2700" spc="-1" dirty="0" err="1">
                <a:solidFill>
                  <a:srgbClr val="000000"/>
                </a:solidFill>
                <a:latin typeface="Times New Roman Bold Italics" panose="02030802070405090303"/>
              </a:rPr>
              <a:t>Prof.Amitkumar</a:t>
            </a:r>
            <a:r>
              <a:rPr lang="en-US" sz="2700" spc="-1" dirty="0">
                <a:solidFill>
                  <a:srgbClr val="000000"/>
                </a:solidFill>
                <a:latin typeface="Times New Roman Bold Italics" panose="02030802070405090303"/>
              </a:rPr>
              <a:t> Shinde		</a:t>
            </a:r>
          </a:p>
          <a:p>
            <a:pPr algn="ctr">
              <a:lnSpc>
                <a:spcPts val="3240"/>
              </a:lnSpc>
            </a:pPr>
            <a:endParaRPr lang="en-US" sz="2700" spc="-1" dirty="0">
              <a:solidFill>
                <a:srgbClr val="000000"/>
              </a:solidFill>
              <a:latin typeface="Times New Roman Bold Italics" panose="02030802070405090303"/>
            </a:endParaRPr>
          </a:p>
          <a:p>
            <a:pPr algn="ctr">
              <a:lnSpc>
                <a:spcPts val="3240"/>
              </a:lnSpc>
            </a:pPr>
            <a:r>
              <a:rPr lang="en-US" sz="2700" u="sng" spc="-1" dirty="0">
                <a:solidFill>
                  <a:srgbClr val="000000"/>
                </a:solidFill>
                <a:latin typeface="Times New Roman Bold" panose="02030802070405020303"/>
              </a:rPr>
              <a:t>Name of </a:t>
            </a:r>
            <a:r>
              <a:rPr lang="en-US" sz="2700" u="sng" spc="-1" dirty="0" err="1">
                <a:solidFill>
                  <a:srgbClr val="000000"/>
                </a:solidFill>
                <a:latin typeface="Times New Roman Bold" panose="02030802070405020303"/>
              </a:rPr>
              <a:t>Projectees</a:t>
            </a:r>
            <a:endParaRPr lang="en-US" sz="2700" u="sng" spc="-1" dirty="0">
              <a:solidFill>
                <a:srgbClr val="000000"/>
              </a:solidFill>
              <a:latin typeface="Times New Roman Bold" panose="02030802070405020303"/>
            </a:endParaRPr>
          </a:p>
          <a:p>
            <a:pPr algn="ctr">
              <a:lnSpc>
                <a:spcPts val="3240"/>
              </a:lnSpc>
            </a:pPr>
            <a:endParaRPr lang="en-US" sz="2700" u="sng" spc="-1" dirty="0">
              <a:solidFill>
                <a:srgbClr val="000000"/>
              </a:solidFill>
              <a:latin typeface="Times New Roman Bold" panose="02030802070405020303"/>
            </a:endParaRPr>
          </a:p>
          <a:p>
            <a:pPr algn="ctr">
              <a:lnSpc>
                <a:spcPts val="3240"/>
              </a:lnSpc>
            </a:pPr>
            <a:r>
              <a:rPr lang="en-US" sz="2700" spc="-1" dirty="0">
                <a:solidFill>
                  <a:srgbClr val="000000"/>
                </a:solidFill>
                <a:latin typeface="Times New Roman Bold Italics" panose="02030802070405090303"/>
              </a:rPr>
              <a:t>              Omkar Nikat B-20                                                          Rutuja Nikat B-21</a:t>
            </a:r>
          </a:p>
          <a:p>
            <a:pPr algn="ctr">
              <a:lnSpc>
                <a:spcPts val="3240"/>
              </a:lnSpc>
            </a:pPr>
            <a:r>
              <a:rPr lang="en-US" sz="2700" spc="-1" dirty="0">
                <a:solidFill>
                  <a:srgbClr val="000000"/>
                </a:solidFill>
                <a:latin typeface="Times New Roman Bold Italics" panose="02030802070405090303"/>
              </a:rPr>
              <a:t>               Pravin </a:t>
            </a:r>
            <a:r>
              <a:rPr lang="en-US" sz="2700" spc="-1" dirty="0" err="1">
                <a:solidFill>
                  <a:srgbClr val="000000"/>
                </a:solidFill>
                <a:latin typeface="Times New Roman Bold Italics" panose="02030802070405090303"/>
              </a:rPr>
              <a:t>Shelke</a:t>
            </a:r>
            <a:r>
              <a:rPr lang="en-US" sz="2700" spc="-1" dirty="0">
                <a:solidFill>
                  <a:srgbClr val="000000"/>
                </a:solidFill>
                <a:latin typeface="Times New Roman Bold Italics" panose="02030802070405090303"/>
              </a:rPr>
              <a:t> B-35                                                     Tapasya Shinde B-37</a:t>
            </a:r>
          </a:p>
          <a:p>
            <a:pPr algn="ctr">
              <a:lnSpc>
                <a:spcPts val="3240"/>
              </a:lnSpc>
            </a:pPr>
            <a:endParaRPr lang="en-US" sz="2700" spc="-1" dirty="0">
              <a:solidFill>
                <a:srgbClr val="000000"/>
              </a:solidFill>
              <a:latin typeface="Times New Roman Bold Italics" panose="02030802070405090303"/>
            </a:endParaRPr>
          </a:p>
          <a:p>
            <a:pPr algn="l">
              <a:lnSpc>
                <a:spcPts val="3240"/>
              </a:lnSpc>
            </a:pPr>
            <a:r>
              <a:rPr lang="en-US" sz="2700" spc="-1" dirty="0">
                <a:solidFill>
                  <a:srgbClr val="000000"/>
                </a:solidFill>
                <a:latin typeface="Times New Roman Bold" panose="02030802070405020303"/>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218276"/>
            <a:ext cx="18288180" cy="3068724"/>
          </a:xfrm>
          <a:custGeom>
            <a:avLst/>
            <a:gdLst/>
            <a:ahLst/>
            <a:cxnLst/>
            <a:rect l="l" t="t" r="r" b="b"/>
            <a:pathLst>
              <a:path w="18288180" h="3068724">
                <a:moveTo>
                  <a:pt x="0" y="0"/>
                </a:moveTo>
                <a:lnTo>
                  <a:pt x="18288180" y="0"/>
                </a:lnTo>
                <a:lnTo>
                  <a:pt x="18288180" y="3068724"/>
                </a:lnTo>
                <a:lnTo>
                  <a:pt x="0" y="3068724"/>
                </a:lnTo>
                <a:lnTo>
                  <a:pt x="0" y="0"/>
                </a:lnTo>
                <a:close/>
              </a:path>
            </a:pathLst>
          </a:custGeom>
          <a:blipFill>
            <a:blip r:embed="rId2"/>
            <a:stretch>
              <a:fillRect t="-110" b="-2064"/>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References</a:t>
              </a:r>
            </a:p>
          </p:txBody>
        </p:sp>
      </p:grpSp>
      <p:sp>
        <p:nvSpPr>
          <p:cNvPr id="7" name="TextBox 7"/>
          <p:cNvSpPr txBox="1"/>
          <p:nvPr/>
        </p:nvSpPr>
        <p:spPr>
          <a:xfrm>
            <a:off x="370702" y="1352843"/>
            <a:ext cx="16091869" cy="7225055"/>
          </a:xfrm>
          <a:prstGeom prst="rect">
            <a:avLst/>
          </a:prstGeom>
        </p:spPr>
        <p:txBody>
          <a:bodyPr lIns="0" tIns="0" rIns="0" bIns="0" rtlCol="0" anchor="t">
            <a:spAutoFit/>
          </a:bodyPr>
          <a:lstStyle/>
          <a:p>
            <a:r>
              <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rPr>
              <a:t>https://www.researchgate.net/publication/326261079_Face_detection_system_for_attendance_of_class%E2%80%99_students</a:t>
            </a:r>
          </a:p>
          <a:p>
            <a:endPar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rPr>
              <a:t>https://www.researchgate.net/publication/342490735_Face_Recognition_based_Attendance_System</a:t>
            </a:r>
          </a:p>
          <a:p>
            <a:endPar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rPr>
              <a:t>https://www.researchgate.net/publication/341876647_Face_Recognition_based_Attendance_Management_System</a:t>
            </a:r>
          </a:p>
          <a:p>
            <a:endPar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rPr>
              <a:t>https://www.researchgate.net/publication/337590875_Face_Recognition_based_smart_attendance_system_using_IOT</a:t>
            </a:r>
          </a:p>
          <a:p>
            <a:endParaRPr lang="en-US" sz="277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675" dirty="0">
                <a:solidFill>
                  <a:srgbClr val="000000"/>
                </a:solidFill>
                <a:latin typeface="Calibri" panose="020F0502020204030204" pitchFamily="34" charset="0"/>
                <a:ea typeface="Calibri" panose="020F0502020204030204" pitchFamily="34" charset="0"/>
                <a:cs typeface="Calibri" panose="020F0502020204030204" pitchFamily="34" charset="0"/>
              </a:rPr>
              <a:t>“Attendance System Using NFC Technology with Embedded Camera on Mobile Device” (Bhise, </a:t>
            </a:r>
            <a:r>
              <a:rPr lang="en-US" sz="2675" dirty="0" err="1">
                <a:solidFill>
                  <a:srgbClr val="000000"/>
                </a:solidFill>
                <a:latin typeface="Calibri" panose="020F0502020204030204" pitchFamily="34" charset="0"/>
                <a:ea typeface="Calibri" panose="020F0502020204030204" pitchFamily="34" charset="0"/>
                <a:cs typeface="Calibri" panose="020F0502020204030204" pitchFamily="34" charset="0"/>
              </a:rPr>
              <a:t>Khichi</a:t>
            </a:r>
            <a:r>
              <a:rPr lang="en-US" sz="267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675" dirty="0" err="1">
                <a:solidFill>
                  <a:srgbClr val="000000"/>
                </a:solidFill>
                <a:latin typeface="Calibri" panose="020F0502020204030204" pitchFamily="34" charset="0"/>
                <a:ea typeface="Calibri" panose="020F0502020204030204" pitchFamily="34" charset="0"/>
                <a:cs typeface="Calibri" panose="020F0502020204030204" pitchFamily="34" charset="0"/>
              </a:rPr>
              <a:t>Korde,Lokare</a:t>
            </a:r>
            <a:r>
              <a:rPr lang="en-US" sz="2675" dirty="0">
                <a:solidFill>
                  <a:srgbClr val="000000"/>
                </a:solidFill>
                <a:latin typeface="Calibri" panose="020F0502020204030204" pitchFamily="34" charset="0"/>
                <a:ea typeface="Calibri" panose="020F0502020204030204" pitchFamily="34" charset="0"/>
                <a:cs typeface="Calibri" panose="020F0502020204030204" pitchFamily="34" charset="0"/>
              </a:rPr>
              <a:t>, 2015)</a:t>
            </a:r>
          </a:p>
          <a:p>
            <a:endParaRPr lang="en-US" sz="267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800" dirty="0"/>
              <a:t>International Journal of Engineering Trends and Technology (IJETT) – Volume 9 Number 2 - Mar 2014 ISSN: 2231-5381 http://www.ijettjournal.org Page 96 Face Recognition using LBP Coefficient Vectors with SVM Classifier </a:t>
            </a:r>
            <a:endParaRPr lang="en-US" sz="2675"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0320" y="2956950"/>
            <a:ext cx="11550403" cy="2505075"/>
          </a:xfrm>
          <a:prstGeom prst="rect">
            <a:avLst/>
          </a:prstGeom>
        </p:spPr>
        <p:txBody>
          <a:bodyPr lIns="0" tIns="0" rIns="0" bIns="0" rtlCol="0" anchor="t">
            <a:spAutoFit/>
          </a:bodyPr>
          <a:lstStyle/>
          <a:p>
            <a:pPr algn="ctr">
              <a:lnSpc>
                <a:spcPts val="19350"/>
              </a:lnSpc>
            </a:pPr>
            <a:r>
              <a:rPr lang="en-US" sz="16125" spc="-1">
                <a:solidFill>
                  <a:srgbClr val="262626"/>
                </a:solidFill>
                <a:latin typeface="Arimo Bold Italics" panose="020B0704020202090204"/>
              </a:rPr>
              <a:t>Thank you !</a:t>
            </a:r>
          </a:p>
        </p:txBody>
      </p:sp>
      <p:sp>
        <p:nvSpPr>
          <p:cNvPr id="3" name="Freeform 3"/>
          <p:cNvSpPr/>
          <p:nvPr/>
        </p:nvSpPr>
        <p:spPr>
          <a:xfrm>
            <a:off x="-180" y="7151285"/>
            <a:ext cx="18288180" cy="3135715"/>
          </a:xfrm>
          <a:custGeom>
            <a:avLst/>
            <a:gdLst/>
            <a:ahLst/>
            <a:cxnLst/>
            <a:rect l="l" t="t" r="r" b="b"/>
            <a:pathLst>
              <a:path w="18288180" h="3135715">
                <a:moveTo>
                  <a:pt x="0" y="0"/>
                </a:moveTo>
                <a:lnTo>
                  <a:pt x="18288180" y="0"/>
                </a:lnTo>
                <a:lnTo>
                  <a:pt x="18288180" y="3135715"/>
                </a:lnTo>
                <a:lnTo>
                  <a:pt x="0" y="3135715"/>
                </a:lnTo>
                <a:lnTo>
                  <a:pt x="0" y="0"/>
                </a:lnTo>
                <a:close/>
              </a:path>
            </a:pathLst>
          </a:custGeom>
          <a:blipFill>
            <a:blip r:embed="rId2"/>
            <a:stretch>
              <a:fillRect l="-2223" t="-4439" r="-2223"/>
            </a:stretch>
          </a:blipFill>
        </p:spPr>
        <p:txBody>
          <a:bodyPr/>
          <a:lstStyle/>
          <a:p>
            <a:endParaRPr lang="en-I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696800"/>
            <a:ext cx="18288180" cy="2590200"/>
          </a:xfrm>
          <a:custGeom>
            <a:avLst/>
            <a:gdLst/>
            <a:ahLst/>
            <a:cxnLst/>
            <a:rect l="l" t="t" r="r" b="b"/>
            <a:pathLst>
              <a:path w="18288180" h="2590200">
                <a:moveTo>
                  <a:pt x="0" y="0"/>
                </a:moveTo>
                <a:lnTo>
                  <a:pt x="18288180" y="0"/>
                </a:lnTo>
                <a:lnTo>
                  <a:pt x="18288180" y="2590200"/>
                </a:lnTo>
                <a:lnTo>
                  <a:pt x="0" y="2590200"/>
                </a:lnTo>
                <a:lnTo>
                  <a:pt x="0" y="0"/>
                </a:lnTo>
                <a:close/>
              </a:path>
            </a:pathLst>
          </a:custGeom>
          <a:blipFill>
            <a:blip r:embed="rId2"/>
            <a:stretch>
              <a:fillRect l="-1096" t="-23706" r="-1096"/>
            </a:stretch>
          </a:blipFill>
        </p:spPr>
        <p:txBody>
          <a:bodyPr/>
          <a:lstStyle/>
          <a:p>
            <a:endParaRPr lang="en-IN"/>
          </a:p>
        </p:txBody>
      </p:sp>
      <p:sp>
        <p:nvSpPr>
          <p:cNvPr id="3" name="TextBox 3"/>
          <p:cNvSpPr txBox="1"/>
          <p:nvPr/>
        </p:nvSpPr>
        <p:spPr>
          <a:xfrm>
            <a:off x="733140" y="1580445"/>
            <a:ext cx="15488640" cy="6116355"/>
          </a:xfrm>
          <a:prstGeom prst="rect">
            <a:avLst/>
          </a:prstGeom>
        </p:spPr>
        <p:txBody>
          <a:bodyPr lIns="0" tIns="0" rIns="0" bIns="0" rtlCol="0" anchor="t">
            <a:spAutoFit/>
          </a:bodyPr>
          <a:lstStyle/>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Introduction</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Justifications for Selecting the Title</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Problem Statement</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Literature Survey</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Block Diagram</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Expected Result</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Work plan</a:t>
            </a:r>
          </a:p>
          <a:p>
            <a:pPr marL="651510" lvl="1" indent="-325755" algn="just">
              <a:lnSpc>
                <a:spcPts val="3890"/>
              </a:lnSpc>
              <a:buFont typeface="Arial" panose="020B0604020202020204"/>
              <a:buChar char="•"/>
            </a:pPr>
            <a:r>
              <a:rPr lang="en-US" sz="3600" spc="-1" dirty="0">
                <a:solidFill>
                  <a:srgbClr val="000000"/>
                </a:solidFill>
                <a:latin typeface="Times New Roman" panose="02020603050405020304"/>
              </a:rPr>
              <a:t>References</a:t>
            </a: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Contents</a:t>
              </a:r>
            </a:p>
          </p:txBody>
        </p:sp>
      </p:grpSp>
      <p:pic>
        <p:nvPicPr>
          <p:cNvPr id="8" name="Picture 7">
            <a:extLst>
              <a:ext uri="{FF2B5EF4-FFF2-40B4-BE49-F238E27FC236}">
                <a16:creationId xmlns:a16="http://schemas.microsoft.com/office/drawing/2014/main" id="{ECB4AFA1-798A-EC11-F08E-998EF3A46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300" y="2590200"/>
            <a:ext cx="12382500" cy="492442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618876"/>
            <a:ext cx="18288180" cy="2668124"/>
          </a:xfrm>
          <a:custGeom>
            <a:avLst/>
            <a:gdLst/>
            <a:ahLst/>
            <a:cxnLst/>
            <a:rect l="l" t="t" r="r" b="b"/>
            <a:pathLst>
              <a:path w="18288180" h="2668124">
                <a:moveTo>
                  <a:pt x="0" y="0"/>
                </a:moveTo>
                <a:lnTo>
                  <a:pt x="18288180" y="0"/>
                </a:lnTo>
                <a:lnTo>
                  <a:pt x="18288180" y="2668124"/>
                </a:lnTo>
                <a:lnTo>
                  <a:pt x="0" y="2668124"/>
                </a:lnTo>
                <a:lnTo>
                  <a:pt x="0" y="0"/>
                </a:lnTo>
                <a:close/>
              </a:path>
            </a:pathLst>
          </a:custGeom>
          <a:blipFill>
            <a:blip r:embed="rId2"/>
            <a:stretch>
              <a:fillRect l="-2633" t="-23706" r="-2633"/>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Introduction</a:t>
              </a:r>
            </a:p>
          </p:txBody>
        </p:sp>
      </p:grpSp>
      <p:sp>
        <p:nvSpPr>
          <p:cNvPr id="7" name="TextBox 7"/>
          <p:cNvSpPr txBox="1"/>
          <p:nvPr/>
        </p:nvSpPr>
        <p:spPr>
          <a:xfrm>
            <a:off x="9601200" y="1181100"/>
            <a:ext cx="7772400" cy="7351243"/>
          </a:xfrm>
          <a:prstGeom prst="rect">
            <a:avLst/>
          </a:prstGeom>
        </p:spPr>
        <p:txBody>
          <a:bodyPr wrap="square" lIns="0" tIns="0" rIns="0" bIns="0" rtlCol="0" anchor="t">
            <a:spAutoFit/>
          </a:bodyPr>
          <a:lstStyle/>
          <a:p>
            <a:pPr>
              <a:lnSpc>
                <a:spcPts val="4760"/>
              </a:lnSpc>
            </a:pPr>
            <a:r>
              <a:rPr lang="en-US" sz="3500" dirty="0">
                <a:solidFill>
                  <a:srgbClr val="000000"/>
                </a:solidFill>
                <a:latin typeface="+mj-lt"/>
              </a:rPr>
              <a:t>Every educational institution necessitates an attendance system to keep a comprehensive record of students' presence. The Faculty has introduced a cutting-edge Face Recognition Attendance System designed to streamline attendance tracking. This system harnesses the power of facial recognition technology to swiftly and accurately identify individuals based on their facial features, making attendance marking significantly more efficient compared to traditional methods.</a:t>
            </a:r>
          </a:p>
        </p:txBody>
      </p:sp>
      <p:pic>
        <p:nvPicPr>
          <p:cNvPr id="9" name="Picture 8">
            <a:extLst>
              <a:ext uri="{FF2B5EF4-FFF2-40B4-BE49-F238E27FC236}">
                <a16:creationId xmlns:a16="http://schemas.microsoft.com/office/drawing/2014/main" id="{6656B81F-7674-2B83-53D9-4AAB4A8B1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91" y="2705100"/>
            <a:ext cx="8458200" cy="4426458"/>
          </a:xfrm>
          <a:prstGeom prst="rect">
            <a:avLst/>
          </a:prstGeom>
          <a:effectLst>
            <a:outerShdw blurRad="76200" dir="18900000" sy="23000" kx="-1200000" algn="bl" rotWithShape="0">
              <a:prstClr val="black">
                <a:alpha val="20000"/>
              </a:prstClr>
            </a:outerShdw>
            <a:softEdge rad="12700"/>
          </a:effectLst>
          <a:scene3d>
            <a:camera prst="perspectiveFront"/>
            <a:lightRig rig="threePt" dir="t"/>
          </a:scene3d>
          <a:sp3d>
            <a:bevelT prst="angle"/>
          </a:sp3d>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20" y="7810500"/>
            <a:ext cx="18288180" cy="2509158"/>
          </a:xfrm>
          <a:custGeom>
            <a:avLst/>
            <a:gdLst/>
            <a:ahLst/>
            <a:cxnLst/>
            <a:rect l="l" t="t" r="r" b="b"/>
            <a:pathLst>
              <a:path w="18288180" h="2512260">
                <a:moveTo>
                  <a:pt x="0" y="0"/>
                </a:moveTo>
                <a:lnTo>
                  <a:pt x="18288180" y="0"/>
                </a:lnTo>
                <a:lnTo>
                  <a:pt x="18288180" y="2512260"/>
                </a:lnTo>
                <a:lnTo>
                  <a:pt x="0" y="2512260"/>
                </a:lnTo>
                <a:lnTo>
                  <a:pt x="0" y="0"/>
                </a:lnTo>
                <a:close/>
              </a:path>
            </a:pathLst>
          </a:custGeom>
          <a:blipFill>
            <a:blip r:embed="rId2"/>
            <a:stretch>
              <a:fillRect t="-23917" b="-889"/>
            </a:stretch>
          </a:blipFill>
        </p:spPr>
        <p:txBody>
          <a:bodyPr/>
          <a:lstStyle/>
          <a:p>
            <a:endParaRPr lang="en-IN"/>
          </a:p>
        </p:txBody>
      </p:sp>
      <p:grpSp>
        <p:nvGrpSpPr>
          <p:cNvPr id="3" name="Group 3"/>
          <p:cNvGrpSpPr/>
          <p:nvPr/>
        </p:nvGrpSpPr>
        <p:grpSpPr>
          <a:xfrm>
            <a:off x="-7020" y="-7020"/>
            <a:ext cx="18302220" cy="9736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dirty="0">
                  <a:solidFill>
                    <a:srgbClr val="000000"/>
                  </a:solidFill>
                  <a:latin typeface="Times New Roman Bold" panose="02030802070405020303"/>
                </a:rPr>
                <a:t>Justification For Selecting The Title</a:t>
              </a:r>
            </a:p>
          </p:txBody>
        </p:sp>
      </p:grpSp>
      <p:sp>
        <p:nvSpPr>
          <p:cNvPr id="7" name="TextBox 7"/>
          <p:cNvSpPr txBox="1"/>
          <p:nvPr/>
        </p:nvSpPr>
        <p:spPr>
          <a:xfrm>
            <a:off x="381000" y="1006924"/>
            <a:ext cx="17221200" cy="7995650"/>
          </a:xfrm>
          <a:prstGeom prst="rect">
            <a:avLst/>
          </a:prstGeom>
        </p:spPr>
        <p:txBody>
          <a:bodyPr wrap="square" lIns="0" tIns="0" rIns="0" bIns="0" rtlCol="0" anchor="t">
            <a:spAutoFit/>
          </a:bodyPr>
          <a:lstStyle/>
          <a:p>
            <a:pPr algn="l">
              <a:lnSpc>
                <a:spcPct val="150000"/>
              </a:lnSpc>
              <a:buFont typeface="+mj-lt"/>
              <a:buAutoNum type="arabicPeriod"/>
            </a:pPr>
            <a:r>
              <a:rPr lang="en-US" sz="3500" b="1" i="0" dirty="0">
                <a:solidFill>
                  <a:srgbClr val="374151"/>
                </a:solidFill>
                <a:effectLst/>
              </a:rPr>
              <a:t>Relevance:</a:t>
            </a:r>
            <a:r>
              <a:rPr lang="en-US" sz="3500" b="0" i="0" dirty="0">
                <a:solidFill>
                  <a:srgbClr val="374151"/>
                </a:solidFill>
                <a:effectLst/>
              </a:rPr>
              <a:t> Addresses a significant need in educational and organizational settings.</a:t>
            </a:r>
          </a:p>
          <a:p>
            <a:pPr algn="l">
              <a:lnSpc>
                <a:spcPct val="150000"/>
              </a:lnSpc>
              <a:buFont typeface="+mj-lt"/>
              <a:buAutoNum type="arabicPeriod"/>
            </a:pPr>
            <a:r>
              <a:rPr lang="en-US" sz="3500" b="1" i="0" dirty="0">
                <a:solidFill>
                  <a:srgbClr val="374151"/>
                </a:solidFill>
                <a:effectLst/>
              </a:rPr>
              <a:t>Technology Trend:</a:t>
            </a:r>
            <a:r>
              <a:rPr lang="en-US" sz="3500" b="0" i="0" dirty="0">
                <a:solidFill>
                  <a:srgbClr val="374151"/>
                </a:solidFill>
                <a:effectLst/>
              </a:rPr>
              <a:t> Utilizes cutting-edge face recognition and biometric technology.</a:t>
            </a:r>
          </a:p>
          <a:p>
            <a:pPr algn="l">
              <a:lnSpc>
                <a:spcPct val="150000"/>
              </a:lnSpc>
              <a:buFont typeface="+mj-lt"/>
              <a:buAutoNum type="arabicPeriod"/>
            </a:pPr>
            <a:r>
              <a:rPr lang="en-US" sz="3500" b="1" i="0" dirty="0">
                <a:solidFill>
                  <a:srgbClr val="374151"/>
                </a:solidFill>
                <a:effectLst/>
              </a:rPr>
              <a:t>Practical Application:</a:t>
            </a:r>
            <a:r>
              <a:rPr lang="en-US" sz="3500" b="0" i="0" dirty="0">
                <a:solidFill>
                  <a:srgbClr val="374151"/>
                </a:solidFill>
                <a:effectLst/>
              </a:rPr>
              <a:t> Offers hands-on experience and applies theoretical knowledge.</a:t>
            </a:r>
          </a:p>
          <a:p>
            <a:pPr algn="l">
              <a:lnSpc>
                <a:spcPct val="150000"/>
              </a:lnSpc>
              <a:buFont typeface="+mj-lt"/>
              <a:buAutoNum type="arabicPeriod"/>
            </a:pPr>
            <a:r>
              <a:rPr lang="en-US" sz="3500" b="1" i="0" dirty="0">
                <a:solidFill>
                  <a:srgbClr val="374151"/>
                </a:solidFill>
                <a:effectLst/>
              </a:rPr>
              <a:t>Skill Alignment:</a:t>
            </a:r>
            <a:r>
              <a:rPr lang="en-US" sz="3500" b="0" i="0" dirty="0">
                <a:solidFill>
                  <a:srgbClr val="374151"/>
                </a:solidFill>
                <a:effectLst/>
              </a:rPr>
              <a:t> Matches the team's expertise and capabilities.</a:t>
            </a:r>
          </a:p>
          <a:p>
            <a:pPr algn="l">
              <a:lnSpc>
                <a:spcPct val="150000"/>
              </a:lnSpc>
              <a:buFont typeface="+mj-lt"/>
              <a:buAutoNum type="arabicPeriod"/>
            </a:pPr>
            <a:r>
              <a:rPr lang="en-US" sz="3500" b="1" i="0" dirty="0">
                <a:solidFill>
                  <a:srgbClr val="374151"/>
                </a:solidFill>
                <a:effectLst/>
              </a:rPr>
              <a:t>Pandemic Response:</a:t>
            </a:r>
            <a:r>
              <a:rPr lang="en-US" sz="3500" b="0" i="0" dirty="0">
                <a:solidFill>
                  <a:srgbClr val="374151"/>
                </a:solidFill>
                <a:effectLst/>
              </a:rPr>
              <a:t> Promotes contactless attendance, enhancing safety during the pandemic.</a:t>
            </a:r>
          </a:p>
          <a:p>
            <a:pPr algn="l">
              <a:lnSpc>
                <a:spcPct val="150000"/>
              </a:lnSpc>
              <a:buFont typeface="+mj-lt"/>
              <a:buAutoNum type="arabicPeriod"/>
            </a:pPr>
            <a:r>
              <a:rPr lang="en-US" sz="3500" b="1" i="0" dirty="0">
                <a:solidFill>
                  <a:srgbClr val="374151"/>
                </a:solidFill>
                <a:effectLst/>
              </a:rPr>
              <a:t>Innovation:</a:t>
            </a:r>
            <a:r>
              <a:rPr lang="en-US" sz="3500" b="0" i="0" dirty="0">
                <a:solidFill>
                  <a:srgbClr val="374151"/>
                </a:solidFill>
                <a:effectLst/>
              </a:rPr>
              <a:t> Integrates modern technology for a forward-thinking project.</a:t>
            </a:r>
          </a:p>
          <a:p>
            <a:pPr algn="l">
              <a:lnSpc>
                <a:spcPct val="150000"/>
              </a:lnSpc>
              <a:buFont typeface="+mj-lt"/>
              <a:buAutoNum type="arabicPeriod"/>
            </a:pPr>
            <a:r>
              <a:rPr lang="en-US" sz="3500" b="1" i="0" dirty="0">
                <a:solidFill>
                  <a:srgbClr val="374151"/>
                </a:solidFill>
                <a:effectLst/>
              </a:rPr>
              <a:t>Social Impact:</a:t>
            </a:r>
            <a:r>
              <a:rPr lang="en-US" sz="3500" b="0" i="0" dirty="0">
                <a:solidFill>
                  <a:srgbClr val="374151"/>
                </a:solidFill>
                <a:effectLst/>
              </a:rPr>
              <a:t> Contributes to improved attendance management, benefiting institutions and individuals.</a:t>
            </a:r>
          </a:p>
          <a:p>
            <a:pPr algn="l">
              <a:lnSpc>
                <a:spcPct val="150000"/>
              </a:lnSpc>
              <a:buFont typeface="+mj-lt"/>
              <a:buAutoNum type="arabicPeriod"/>
            </a:pPr>
            <a:r>
              <a:rPr lang="en-US" sz="3500" b="1" i="0" dirty="0">
                <a:solidFill>
                  <a:srgbClr val="374151"/>
                </a:solidFill>
                <a:effectLst/>
              </a:rPr>
              <a:t>Project Scope:</a:t>
            </a:r>
            <a:r>
              <a:rPr lang="en-US" sz="3500" b="0" i="0" dirty="0">
                <a:solidFill>
                  <a:srgbClr val="374151"/>
                </a:solidFill>
                <a:effectLst/>
              </a:rPr>
              <a:t> Provides a manageable and focused subject for the minor project.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020" y="7670831"/>
            <a:ext cx="18288180" cy="2616169"/>
          </a:xfrm>
          <a:custGeom>
            <a:avLst/>
            <a:gdLst/>
            <a:ahLst/>
            <a:cxnLst/>
            <a:rect l="l" t="t" r="r" b="b"/>
            <a:pathLst>
              <a:path w="18288180" h="2616169">
                <a:moveTo>
                  <a:pt x="0" y="0"/>
                </a:moveTo>
                <a:lnTo>
                  <a:pt x="18288180" y="0"/>
                </a:lnTo>
                <a:lnTo>
                  <a:pt x="18288180" y="2616169"/>
                </a:lnTo>
                <a:lnTo>
                  <a:pt x="0" y="2616169"/>
                </a:lnTo>
                <a:lnTo>
                  <a:pt x="0" y="0"/>
                </a:lnTo>
                <a:close/>
              </a:path>
            </a:pathLst>
          </a:custGeom>
          <a:blipFill>
            <a:blip r:embed="rId2"/>
            <a:stretch>
              <a:fillRect l="-1608" t="-23706" r="-1608"/>
            </a:stretch>
          </a:blipFill>
        </p:spPr>
        <p:txBody>
          <a:bodyPr/>
          <a:lstStyle/>
          <a:p>
            <a:endParaRPr lang="en-IN"/>
          </a:p>
        </p:txBody>
      </p:sp>
      <p:sp>
        <p:nvSpPr>
          <p:cNvPr id="2" name="TextBox 2"/>
          <p:cNvSpPr txBox="1"/>
          <p:nvPr/>
        </p:nvSpPr>
        <p:spPr>
          <a:xfrm>
            <a:off x="7684383" y="1602740"/>
            <a:ext cx="10448333" cy="6588760"/>
          </a:xfrm>
          <a:prstGeom prst="rect">
            <a:avLst/>
          </a:prstGeom>
        </p:spPr>
        <p:txBody>
          <a:bodyPr lIns="0" tIns="0" rIns="0" bIns="0" rtlCol="0" anchor="t">
            <a:noAutofit/>
          </a:bodyPr>
          <a:lstStyle/>
          <a:p>
            <a:pPr algn="ctr">
              <a:lnSpc>
                <a:spcPts val="4155"/>
              </a:lnSpc>
            </a:pPr>
            <a:r>
              <a:rPr lang="en-US" sz="4500" b="1" dirty="0">
                <a:solidFill>
                  <a:srgbClr val="000000"/>
                </a:solidFill>
                <a:latin typeface="Calibri" panose="020F0502020204030204" pitchFamily="34" charset="0"/>
                <a:ea typeface="Calibri" panose="020F0502020204030204" pitchFamily="34" charset="0"/>
                <a:cs typeface="Calibri" panose="020F0502020204030204" pitchFamily="34" charset="0"/>
              </a:rPr>
              <a:t>Face Recognition Attendance System.</a:t>
            </a:r>
          </a:p>
          <a:p>
            <a:pPr algn="ctr">
              <a:lnSpc>
                <a:spcPts val="4155"/>
              </a:lnSpc>
            </a:pPr>
            <a:endParaRPr lang="en-US" sz="346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ts val="4155"/>
              </a:lnSpc>
            </a:pPr>
            <a:r>
              <a:rPr lang="en-US" sz="3465" spc="-1" dirty="0">
                <a:solidFill>
                  <a:srgbClr val="000000"/>
                </a:solidFill>
                <a:latin typeface="Calibri" panose="020F0502020204030204" pitchFamily="34" charset="0"/>
                <a:ea typeface="Calibri" panose="020F0502020204030204" pitchFamily="34" charset="0"/>
                <a:cs typeface="Calibri" panose="020F0502020204030204" pitchFamily="34" charset="0"/>
              </a:rPr>
              <a:t>Selecting a face recognition attendance system is justified for its remarkable accuracy, efficiency, and security. It eliminates errors and fraud, offers contactless operation for hygiene and convenience, and quickly records attendance. With audit trail features and scalability, it suits organizations of all sizes. While initial costs may be higher, long-term savings through reduced administrative overhead make it a cost-effective and forward-looking choice for attendance management in various sectors.</a:t>
            </a: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Problem Statement</a:t>
              </a:r>
            </a:p>
          </p:txBody>
        </p:sp>
      </p:grpSp>
      <p:pic>
        <p:nvPicPr>
          <p:cNvPr id="9" name="Picture 8">
            <a:extLst>
              <a:ext uri="{FF2B5EF4-FFF2-40B4-BE49-F238E27FC236}">
                <a16:creationId xmlns:a16="http://schemas.microsoft.com/office/drawing/2014/main" id="{07DCC843-5B98-E1B5-8F00-692A8926A21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258" t="16667" r="9227" b="12222"/>
          <a:stretch/>
        </p:blipFill>
        <p:spPr>
          <a:xfrm>
            <a:off x="159240" y="1485900"/>
            <a:ext cx="7344041" cy="731520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 y="9368883"/>
            <a:ext cx="18287971" cy="1413417"/>
          </a:xfrm>
          <a:custGeom>
            <a:avLst/>
            <a:gdLst/>
            <a:ahLst/>
            <a:cxnLst/>
            <a:rect l="l" t="t" r="r" b="b"/>
            <a:pathLst>
              <a:path w="18288180" h="1625573">
                <a:moveTo>
                  <a:pt x="0" y="0"/>
                </a:moveTo>
                <a:lnTo>
                  <a:pt x="18288180" y="0"/>
                </a:lnTo>
                <a:lnTo>
                  <a:pt x="18288180" y="1625573"/>
                </a:lnTo>
                <a:lnTo>
                  <a:pt x="0" y="1625573"/>
                </a:lnTo>
                <a:lnTo>
                  <a:pt x="0" y="0"/>
                </a:lnTo>
                <a:close/>
              </a:path>
            </a:pathLst>
          </a:custGeom>
          <a:blipFill>
            <a:blip r:embed="rId2"/>
            <a:stretch>
              <a:fillRect t="-86502" b="-6381"/>
            </a:stretch>
          </a:blipFill>
        </p:spPr>
        <p:txBody>
          <a:bodyPr/>
          <a:lstStyle/>
          <a:p>
            <a:endParaRPr lang="en-IN"/>
          </a:p>
        </p:txBody>
      </p:sp>
      <p:graphicFrame>
        <p:nvGraphicFramePr>
          <p:cNvPr id="2" name="Table 2"/>
          <p:cNvGraphicFramePr>
            <a:graphicFrameLocks noGrp="1"/>
          </p:cNvGraphicFramePr>
          <p:nvPr>
            <p:extLst>
              <p:ext uri="{D42A27DB-BD31-4B8C-83A1-F6EECF244321}">
                <p14:modId xmlns:p14="http://schemas.microsoft.com/office/powerpoint/2010/main" val="219383939"/>
              </p:ext>
            </p:extLst>
          </p:nvPr>
        </p:nvGraphicFramePr>
        <p:xfrm>
          <a:off x="0" y="671385"/>
          <a:ext cx="18287971" cy="8815515"/>
        </p:xfrm>
        <a:graphic>
          <a:graphicData uri="http://schemas.openxmlformats.org/drawingml/2006/table">
            <a:tbl>
              <a:tblPr/>
              <a:tblGrid>
                <a:gridCol w="1734924">
                  <a:extLst>
                    <a:ext uri="{9D8B030D-6E8A-4147-A177-3AD203B41FA5}">
                      <a16:colId xmlns:a16="http://schemas.microsoft.com/office/drawing/2014/main" val="20000"/>
                    </a:ext>
                  </a:extLst>
                </a:gridCol>
                <a:gridCol w="7408793">
                  <a:extLst>
                    <a:ext uri="{9D8B030D-6E8A-4147-A177-3AD203B41FA5}">
                      <a16:colId xmlns:a16="http://schemas.microsoft.com/office/drawing/2014/main" val="20001"/>
                    </a:ext>
                  </a:extLst>
                </a:gridCol>
                <a:gridCol w="4572127">
                  <a:extLst>
                    <a:ext uri="{9D8B030D-6E8A-4147-A177-3AD203B41FA5}">
                      <a16:colId xmlns:a16="http://schemas.microsoft.com/office/drawing/2014/main" val="20002"/>
                    </a:ext>
                  </a:extLst>
                </a:gridCol>
                <a:gridCol w="4572127">
                  <a:extLst>
                    <a:ext uri="{9D8B030D-6E8A-4147-A177-3AD203B41FA5}">
                      <a16:colId xmlns:a16="http://schemas.microsoft.com/office/drawing/2014/main" val="20003"/>
                    </a:ext>
                  </a:extLst>
                </a:gridCol>
              </a:tblGrid>
              <a:tr h="553227">
                <a:tc>
                  <a:txBody>
                    <a:bodyPr/>
                    <a:lstStyle/>
                    <a:p>
                      <a:pPr algn="ctr">
                        <a:lnSpc>
                          <a:spcPts val="3240"/>
                        </a:lnSpc>
                        <a:defRPr/>
                      </a:pPr>
                      <a:r>
                        <a:rPr lang="en-US" sz="2700" spc="-1">
                          <a:solidFill>
                            <a:srgbClr val="FFFFFF"/>
                          </a:solidFill>
                          <a:latin typeface="Times New Roman Bold" panose="02030802070405020303"/>
                        </a:rPr>
                        <a:t>Sr. No.</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30802070405020303"/>
                        </a:rPr>
                        <a:t>Paper Title and its Author</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a:solidFill>
                            <a:srgbClr val="FFFFFF"/>
                          </a:solidFill>
                          <a:latin typeface="Times New Roman Bold" panose="02030802070405020303"/>
                        </a:rPr>
                        <a:t>Details of Publication</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240"/>
                        </a:lnSpc>
                        <a:defRPr/>
                      </a:pPr>
                      <a:r>
                        <a:rPr lang="en-US" sz="2700" spc="-1" dirty="0">
                          <a:solidFill>
                            <a:srgbClr val="FFFFFF"/>
                          </a:solidFill>
                          <a:latin typeface="Times New Roman Bold" panose="02030802070405020303"/>
                        </a:rPr>
                        <a:t>Findings</a:t>
                      </a:r>
                      <a:endParaRPr lang="en-US" sz="110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0000"/>
                  </a:ext>
                </a:extLst>
              </a:tr>
              <a:tr h="1952491">
                <a:tc>
                  <a:txBody>
                    <a:bodyPr/>
                    <a:lstStyle/>
                    <a:p>
                      <a:pPr algn="ctr">
                        <a:lnSpc>
                          <a:spcPts val="3240"/>
                        </a:lnSpc>
                        <a:defRPr/>
                      </a:pPr>
                      <a:r>
                        <a:rPr lang="en-US" sz="2700" spc="-1">
                          <a:solidFill>
                            <a:srgbClr val="000000"/>
                          </a:solidFill>
                          <a:latin typeface="Times New Roman" panose="02020603050405020304"/>
                        </a:rPr>
                        <a:t>1</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3360"/>
                        </a:lnSpc>
                        <a:defRPr/>
                      </a:pPr>
                      <a:r>
                        <a:rPr lang="en-US" sz="2400" dirty="0">
                          <a:solidFill>
                            <a:srgbClr val="000000"/>
                          </a:solidFill>
                          <a:latin typeface="Arimo" panose="020B0604020202020204"/>
                        </a:rPr>
                        <a:t>Face Recognition based Attendance System</a:t>
                      </a:r>
                      <a:endParaRPr lang="en-US" sz="1100" dirty="0"/>
                    </a:p>
                    <a:p>
                      <a:pPr>
                        <a:lnSpc>
                          <a:spcPts val="3360"/>
                        </a:lnSpc>
                      </a:pPr>
                      <a:r>
                        <a:rPr lang="en-US" sz="2400" dirty="0">
                          <a:solidFill>
                            <a:srgbClr val="000000"/>
                          </a:solidFill>
                          <a:latin typeface="Arimo" panose="020B0604020202020204"/>
                        </a:rPr>
                        <a:t>Author: Dhanush Gowda, K Vishal, </a:t>
                      </a:r>
                      <a:r>
                        <a:rPr lang="en-US" sz="2400" dirty="0" err="1">
                          <a:solidFill>
                            <a:srgbClr val="000000"/>
                          </a:solidFill>
                          <a:latin typeface="Arimo" panose="020B0604020202020204"/>
                        </a:rPr>
                        <a:t>Keertiraj</a:t>
                      </a:r>
                      <a:r>
                        <a:rPr lang="en-US" sz="2400" dirty="0">
                          <a:solidFill>
                            <a:srgbClr val="000000"/>
                          </a:solidFill>
                          <a:latin typeface="Arimo" panose="020B0604020202020204"/>
                        </a:rPr>
                        <a:t> B.R, Neha Kumari Dubey, Pooja M.R</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3640"/>
                        </a:lnSpc>
                        <a:defRPr/>
                      </a:pPr>
                      <a:r>
                        <a:rPr lang="en-US" sz="2400" b="1" dirty="0">
                          <a:sym typeface="+mn-ea"/>
                        </a:rPr>
                        <a:t>Published by :</a:t>
                      </a:r>
                      <a:endParaRPr lang="en-US" sz="2400" b="1" dirty="0"/>
                    </a:p>
                    <a:p>
                      <a:pPr algn="l">
                        <a:lnSpc>
                          <a:spcPts val="3640"/>
                        </a:lnSpc>
                        <a:defRPr/>
                      </a:pPr>
                      <a:r>
                        <a:rPr lang="en-US" sz="2400" dirty="0"/>
                        <a:t>http://www.ijert.org ISSN: 2278-0181</a:t>
                      </a:r>
                    </a:p>
                    <a:p>
                      <a:pPr algn="l">
                        <a:lnSpc>
                          <a:spcPts val="3640"/>
                        </a:lnSpc>
                        <a:defRPr/>
                      </a:pPr>
                      <a:r>
                        <a:rPr lang="en-US" sz="2400" b="1" dirty="0"/>
                        <a:t>Date of Publication – </a:t>
                      </a:r>
                      <a:r>
                        <a:rPr lang="en-US" sz="2400" dirty="0"/>
                        <a:t>6 June 2020</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ct val="100000"/>
                        </a:lnSpc>
                        <a:defRPr/>
                      </a:pPr>
                      <a:r>
                        <a:rPr lang="en-US" sz="2200" dirty="0"/>
                        <a:t>OpenCV for frame extraction and </a:t>
                      </a:r>
                      <a:r>
                        <a:rPr lang="en-US" sz="2200" dirty="0" err="1"/>
                        <a:t>dlib</a:t>
                      </a:r>
                      <a:r>
                        <a:rPr lang="en-US" sz="2200" dirty="0"/>
                        <a:t> for face recognition. This method will have higher accuracy in recognition of multiple faces from a single frame with lower response time</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extLst>
                  <a:ext uri="{0D108BD9-81ED-4DB2-BD59-A6C34878D82A}">
                    <a16:rowId xmlns:a16="http://schemas.microsoft.com/office/drawing/2014/main" val="10001"/>
                  </a:ext>
                </a:extLst>
              </a:tr>
              <a:tr h="1997807">
                <a:tc>
                  <a:txBody>
                    <a:bodyPr/>
                    <a:lstStyle/>
                    <a:p>
                      <a:pPr algn="ctr">
                        <a:lnSpc>
                          <a:spcPts val="3240"/>
                        </a:lnSpc>
                        <a:defRPr/>
                      </a:pPr>
                      <a:r>
                        <a:rPr lang="en-US" sz="2700" spc="-1">
                          <a:solidFill>
                            <a:srgbClr val="000000"/>
                          </a:solidFill>
                          <a:latin typeface="Times New Roman" panose="02020603050405020304"/>
                        </a:rPr>
                        <a:t>2</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3360"/>
                        </a:lnSpc>
                        <a:defRPr/>
                      </a:pPr>
                      <a:r>
                        <a:rPr lang="en-US" sz="2400" dirty="0">
                          <a:solidFill>
                            <a:srgbClr val="000000"/>
                          </a:solidFill>
                          <a:latin typeface="Arimo" panose="020B0604020202020204"/>
                        </a:rPr>
                        <a:t>Face recognition based Attendance management System </a:t>
                      </a:r>
                      <a:endParaRPr lang="en-US" sz="1100" dirty="0"/>
                    </a:p>
                    <a:p>
                      <a:pPr>
                        <a:lnSpc>
                          <a:spcPts val="3360"/>
                        </a:lnSpc>
                      </a:pPr>
                      <a:r>
                        <a:rPr lang="en-US" sz="2400" dirty="0">
                          <a:solidFill>
                            <a:srgbClr val="000000"/>
                          </a:solidFill>
                          <a:latin typeface="Arimo" panose="020B0604020202020204"/>
                        </a:rPr>
                        <a:t>Author: Smitha, Pavithra S Hegde, Afshin</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3640"/>
                        </a:lnSpc>
                        <a:defRPr/>
                      </a:pPr>
                      <a:r>
                        <a:rPr lang="en-US" sz="2400" b="1" dirty="0">
                          <a:sym typeface="+mn-ea"/>
                        </a:rPr>
                        <a:t>Published by :</a:t>
                      </a:r>
                      <a:endParaRPr lang="en-US" sz="2400" b="1" dirty="0"/>
                    </a:p>
                    <a:p>
                      <a:pPr algn="l">
                        <a:lnSpc>
                          <a:spcPts val="3640"/>
                        </a:lnSpc>
                        <a:defRPr/>
                      </a:pPr>
                      <a:r>
                        <a:rPr lang="en-US" sz="2400" dirty="0"/>
                        <a:t>http://www.ijert.org ISSN: 2278-0181</a:t>
                      </a:r>
                    </a:p>
                    <a:p>
                      <a:pPr algn="l">
                        <a:lnSpc>
                          <a:spcPts val="3640"/>
                        </a:lnSpc>
                        <a:defRPr/>
                      </a:pPr>
                      <a:r>
                        <a:rPr lang="en-US" sz="2400" b="1" dirty="0"/>
                        <a:t>Date of Publication –  </a:t>
                      </a:r>
                      <a:r>
                        <a:rPr lang="en-US" sz="2400" b="0" dirty="0"/>
                        <a:t>5 May 2020</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r>
                        <a:rPr lang="en-US" sz="2200" b="0" i="0" kern="1200" dirty="0">
                          <a:solidFill>
                            <a:schemeClr val="tx1"/>
                          </a:solidFill>
                          <a:effectLst/>
                          <a:latin typeface="+mn-lt"/>
                          <a:ea typeface="+mn-ea"/>
                          <a:cs typeface="+mn-cs"/>
                        </a:rPr>
                        <a:t>Detect faces via webcam and then recognize the faces. After </a:t>
                      </a:r>
                    </a:p>
                    <a:p>
                      <a:r>
                        <a:rPr lang="en-US" sz="2200" b="0" i="0" kern="1200" dirty="0">
                          <a:solidFill>
                            <a:schemeClr val="tx1"/>
                          </a:solidFill>
                          <a:effectLst/>
                          <a:latin typeface="+mn-lt"/>
                          <a:ea typeface="+mn-ea"/>
                          <a:cs typeface="+mn-cs"/>
                        </a:rPr>
                        <a:t>recognition, it will mark the attendance of the recognized </a:t>
                      </a:r>
                    </a:p>
                    <a:p>
                      <a:r>
                        <a:rPr lang="en-US" sz="2200" b="0" i="0" kern="1200" dirty="0">
                          <a:solidFill>
                            <a:schemeClr val="tx1"/>
                          </a:solidFill>
                          <a:effectLst/>
                          <a:latin typeface="+mn-lt"/>
                          <a:ea typeface="+mn-ea"/>
                          <a:cs typeface="+mn-cs"/>
                        </a:rPr>
                        <a:t>student and update the attendance record.</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extLst>
                  <a:ext uri="{0D108BD9-81ED-4DB2-BD59-A6C34878D82A}">
                    <a16:rowId xmlns:a16="http://schemas.microsoft.com/office/drawing/2014/main" val="10002"/>
                  </a:ext>
                </a:extLst>
              </a:tr>
              <a:tr h="1281200">
                <a:tc>
                  <a:txBody>
                    <a:bodyPr/>
                    <a:lstStyle/>
                    <a:p>
                      <a:pPr algn="ctr">
                        <a:lnSpc>
                          <a:spcPts val="3240"/>
                        </a:lnSpc>
                        <a:defRPr/>
                      </a:pPr>
                      <a:r>
                        <a:rPr lang="en-US" sz="2700" spc="-1">
                          <a:solidFill>
                            <a:srgbClr val="000000"/>
                          </a:solidFill>
                          <a:latin typeface="Times New Roman" panose="02020603050405020304"/>
                        </a:rPr>
                        <a:t>3</a:t>
                      </a:r>
                      <a:endParaRPr lang="en-US" sz="110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3500"/>
                        </a:lnSpc>
                        <a:defRPr/>
                      </a:pPr>
                      <a:r>
                        <a:rPr lang="en-US" sz="2500" dirty="0">
                          <a:solidFill>
                            <a:srgbClr val="000000"/>
                          </a:solidFill>
                          <a:latin typeface="Arimo" panose="020B0604020202020204"/>
                        </a:rPr>
                        <a:t>Face Recognition Attendance System</a:t>
                      </a:r>
                      <a:endParaRPr lang="en-US" sz="1100" dirty="0"/>
                    </a:p>
                    <a:p>
                      <a:pPr>
                        <a:lnSpc>
                          <a:spcPts val="3500"/>
                        </a:lnSpc>
                      </a:pPr>
                      <a:r>
                        <a:rPr lang="en-US" sz="2500" dirty="0">
                          <a:solidFill>
                            <a:srgbClr val="000000"/>
                          </a:solidFill>
                          <a:latin typeface="Arimo" panose="020B0604020202020204"/>
                        </a:rPr>
                        <a:t>Author: </a:t>
                      </a:r>
                      <a:r>
                        <a:rPr lang="en-US" sz="2500" dirty="0" err="1">
                          <a:solidFill>
                            <a:srgbClr val="000000"/>
                          </a:solidFill>
                          <a:latin typeface="Arimo" panose="020B0604020202020204"/>
                        </a:rPr>
                        <a:t>Shrey</a:t>
                      </a:r>
                      <a:r>
                        <a:rPr lang="en-US" sz="2500" dirty="0">
                          <a:solidFill>
                            <a:srgbClr val="000000"/>
                          </a:solidFill>
                          <a:latin typeface="Arimo" panose="020B0604020202020204"/>
                        </a:rPr>
                        <a:t> bhagat, Vithal Kashkari, Shubhangi </a:t>
                      </a:r>
                      <a:r>
                        <a:rPr lang="en-US" sz="2500" dirty="0" err="1">
                          <a:solidFill>
                            <a:srgbClr val="000000"/>
                          </a:solidFill>
                          <a:latin typeface="Arimo" panose="020B0604020202020204"/>
                        </a:rPr>
                        <a:t>Srivarstava</a:t>
                      </a:r>
                      <a:r>
                        <a:rPr lang="en-US" sz="2500" dirty="0">
                          <a:solidFill>
                            <a:srgbClr val="000000"/>
                          </a:solidFill>
                          <a:latin typeface="Arimo" panose="020B0604020202020204"/>
                        </a:rPr>
                        <a:t>, Ashutosh Sharma</a:t>
                      </a: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ts val="3360"/>
                        </a:lnSpc>
                        <a:defRPr/>
                      </a:pPr>
                      <a:r>
                        <a:rPr lang="en-IN" sz="2400" b="1" i="0" kern="1200" dirty="0">
                          <a:solidFill>
                            <a:schemeClr val="tx1"/>
                          </a:solidFill>
                          <a:effectLst/>
                          <a:latin typeface="+mn-lt"/>
                          <a:ea typeface="+mn-ea"/>
                          <a:cs typeface="+mn-cs"/>
                        </a:rPr>
                        <a:t>Publisher Name :</a:t>
                      </a:r>
                      <a:r>
                        <a:rPr lang="en-IN" sz="2400" b="0" i="0" kern="1200" dirty="0">
                          <a:solidFill>
                            <a:schemeClr val="tx1"/>
                          </a:solidFill>
                          <a:effectLst/>
                          <a:latin typeface="+mn-lt"/>
                          <a:ea typeface="+mn-ea"/>
                          <a:cs typeface="+mn-cs"/>
                        </a:rPr>
                        <a:t> IJRASET</a:t>
                      </a:r>
                    </a:p>
                    <a:p>
                      <a:pPr algn="l">
                        <a:lnSpc>
                          <a:spcPts val="3360"/>
                        </a:lnSpc>
                        <a:defRPr/>
                      </a:pPr>
                      <a:r>
                        <a:rPr lang="en-IN" sz="2400" b="1" i="0" kern="1200" dirty="0">
                          <a:solidFill>
                            <a:schemeClr val="tx1"/>
                          </a:solidFill>
                          <a:effectLst/>
                          <a:latin typeface="+mn-lt"/>
                          <a:ea typeface="+mn-ea"/>
                          <a:cs typeface="+mn-cs"/>
                        </a:rPr>
                        <a:t>Publish Date :</a:t>
                      </a:r>
                      <a:r>
                        <a:rPr lang="en-IN" sz="2400" b="0" i="0" kern="1200" dirty="0">
                          <a:solidFill>
                            <a:schemeClr val="tx1"/>
                          </a:solidFill>
                          <a:effectLst/>
                          <a:latin typeface="+mn-lt"/>
                          <a:ea typeface="+mn-ea"/>
                          <a:cs typeface="+mn-cs"/>
                        </a:rPr>
                        <a:t> 2021-12-30</a:t>
                      </a:r>
                      <a:endParaRPr lang="en-US" sz="240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tc>
                  <a:txBody>
                    <a:bodyPr/>
                    <a:lstStyle/>
                    <a:p>
                      <a:pPr algn="l">
                        <a:lnSpc>
                          <a:spcPct val="100000"/>
                        </a:lnSpc>
                        <a:defRPr/>
                      </a:pPr>
                      <a:r>
                        <a:rPr lang="en-US" sz="2200" b="0" i="0" kern="1200" dirty="0">
                          <a:solidFill>
                            <a:schemeClr val="tx1"/>
                          </a:solidFill>
                          <a:effectLst/>
                          <a:latin typeface="+mn-lt"/>
                          <a:ea typeface="+mn-ea"/>
                          <a:cs typeface="+mn-cs"/>
                        </a:rPr>
                        <a:t>Capture a video of people, convert it into frames, link it to a database to ensure their presence or absence, to mark the presence of a real student to keep a record. </a:t>
                      </a:r>
                      <a:endParaRPr lang="en-US" sz="220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D7CD"/>
                    </a:solidFill>
                  </a:tcPr>
                </a:tc>
                <a:extLst>
                  <a:ext uri="{0D108BD9-81ED-4DB2-BD59-A6C34878D82A}">
                    <a16:rowId xmlns:a16="http://schemas.microsoft.com/office/drawing/2014/main" val="10003"/>
                  </a:ext>
                </a:extLst>
              </a:tr>
              <a:tr h="1734302">
                <a:tc>
                  <a:txBody>
                    <a:bodyPr/>
                    <a:lstStyle/>
                    <a:p>
                      <a:pPr algn="ctr">
                        <a:lnSpc>
                          <a:spcPts val="3240"/>
                        </a:lnSpc>
                        <a:defRPr/>
                      </a:pPr>
                      <a:r>
                        <a:rPr lang="en-US" sz="2700" spc="-1" dirty="0">
                          <a:solidFill>
                            <a:srgbClr val="000000"/>
                          </a:solidFill>
                          <a:latin typeface="Times New Roman" panose="02020603050405020304"/>
                        </a:rPr>
                        <a:t>4</a:t>
                      </a:r>
                      <a:endParaRPr lang="en-US" sz="110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3360"/>
                        </a:lnSpc>
                        <a:defRPr/>
                      </a:pPr>
                      <a:r>
                        <a:rPr lang="en-US" sz="2400" dirty="0">
                          <a:solidFill>
                            <a:srgbClr val="000000"/>
                          </a:solidFill>
                          <a:latin typeface="Arimo" panose="020B0604020202020204"/>
                        </a:rPr>
                        <a:t>Attendance Management System Using Face Recognition </a:t>
                      </a:r>
                      <a:endParaRPr lang="en-US" sz="1100" dirty="0"/>
                    </a:p>
                    <a:p>
                      <a:pPr>
                        <a:lnSpc>
                          <a:spcPts val="3360"/>
                        </a:lnSpc>
                      </a:pPr>
                      <a:r>
                        <a:rPr lang="en-US" sz="2400" dirty="0">
                          <a:solidFill>
                            <a:srgbClr val="000000"/>
                          </a:solidFill>
                          <a:latin typeface="Arimo" panose="020B0604020202020204"/>
                        </a:rPr>
                        <a:t>Author: Chaitra T.K, </a:t>
                      </a:r>
                      <a:r>
                        <a:rPr lang="en-US" sz="2400" dirty="0" err="1">
                          <a:solidFill>
                            <a:srgbClr val="000000"/>
                          </a:solidFill>
                          <a:latin typeface="Arimo" panose="020B0604020202020204"/>
                        </a:rPr>
                        <a:t>M.C.Chandrashekher</a:t>
                      </a:r>
                      <a:r>
                        <a:rPr lang="en-US" sz="2400" dirty="0">
                          <a:solidFill>
                            <a:srgbClr val="000000"/>
                          </a:solidFill>
                          <a:latin typeface="Arimo" panose="020B0604020202020204"/>
                        </a:rPr>
                        <a:t>, </a:t>
                      </a:r>
                      <a:r>
                        <a:rPr lang="en-US" sz="2400" dirty="0" err="1">
                          <a:solidFill>
                            <a:srgbClr val="000000"/>
                          </a:solidFill>
                          <a:latin typeface="Arimo" panose="020B0604020202020204"/>
                        </a:rPr>
                        <a:t>Dr.M.Z.Kurian</a:t>
                      </a:r>
                      <a:endParaRPr lang="en-US" sz="2400" dirty="0">
                        <a:solidFill>
                          <a:srgbClr val="000000"/>
                        </a:solidFill>
                        <a:latin typeface="Arimo" panose="020B0604020202020204"/>
                      </a:endParaRPr>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ts val="3360"/>
                        </a:lnSpc>
                        <a:defRPr/>
                      </a:pPr>
                      <a:r>
                        <a:rPr lang="en-IN" sz="2400" b="1" i="0" kern="1200" dirty="0">
                          <a:solidFill>
                            <a:schemeClr val="tx1"/>
                          </a:solidFill>
                          <a:effectLst/>
                          <a:latin typeface="+mn-lt"/>
                          <a:ea typeface="+mn-ea"/>
                          <a:cs typeface="+mn-cs"/>
                        </a:rPr>
                        <a:t>Publisher Name :</a:t>
                      </a:r>
                      <a:r>
                        <a:rPr lang="en-IN" sz="2400" b="0" i="0" kern="1200" dirty="0">
                          <a:solidFill>
                            <a:schemeClr val="tx1"/>
                          </a:solidFill>
                          <a:effectLst/>
                          <a:latin typeface="+mn-lt"/>
                          <a:ea typeface="+mn-ea"/>
                          <a:cs typeface="+mn-cs"/>
                        </a:rPr>
                        <a:t> JETIR</a:t>
                      </a:r>
                    </a:p>
                    <a:p>
                      <a:pPr algn="l">
                        <a:lnSpc>
                          <a:spcPts val="3360"/>
                        </a:lnSpc>
                        <a:defRPr/>
                      </a:pPr>
                      <a:r>
                        <a:rPr lang="en-IN" sz="2400" b="1" i="0" kern="1200" dirty="0">
                          <a:solidFill>
                            <a:schemeClr val="tx1"/>
                          </a:solidFill>
                          <a:effectLst/>
                          <a:latin typeface="+mn-lt"/>
                          <a:ea typeface="+mn-ea"/>
                          <a:cs typeface="+mn-cs"/>
                        </a:rPr>
                        <a:t>Publish Date :</a:t>
                      </a:r>
                      <a:r>
                        <a:rPr lang="en-IN" sz="2400" b="0" i="0" kern="1200" dirty="0">
                          <a:solidFill>
                            <a:schemeClr val="tx1"/>
                          </a:solidFill>
                          <a:effectLst/>
                          <a:latin typeface="+mn-lt"/>
                          <a:ea typeface="+mn-ea"/>
                          <a:cs typeface="+mn-cs"/>
                        </a:rPr>
                        <a:t> August-2018</a:t>
                      </a:r>
                      <a:endParaRPr lang="en-US" sz="2400" b="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tc>
                  <a:txBody>
                    <a:bodyPr/>
                    <a:lstStyle/>
                    <a:p>
                      <a:pPr algn="l">
                        <a:lnSpc>
                          <a:spcPct val="100000"/>
                        </a:lnSpc>
                        <a:defRPr/>
                      </a:pPr>
                      <a:r>
                        <a:rPr lang="en-IN" sz="2200" dirty="0"/>
                        <a:t>Automate the attendance system by integrating the face recognition technology using modified Local Binary Pattern (LBP) and Support Vector Machine (SVM) algorithm with </a:t>
                      </a:r>
                      <a:r>
                        <a:rPr lang="en-IN" sz="2200" dirty="0" err="1"/>
                        <a:t>Matlab</a:t>
                      </a:r>
                      <a:r>
                        <a:rPr lang="en-IN" sz="2200" dirty="0"/>
                        <a:t> Graphical User Interface (GUI).</a:t>
                      </a:r>
                      <a:endParaRPr lang="en-US" sz="2200" dirty="0"/>
                    </a:p>
                  </a:txBody>
                  <a:tcPr marT="91440" marB="9144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CECE8"/>
                    </a:solidFill>
                  </a:tcPr>
                </a:tc>
                <a:extLst>
                  <a:ext uri="{0D108BD9-81ED-4DB2-BD59-A6C34878D82A}">
                    <a16:rowId xmlns:a16="http://schemas.microsoft.com/office/drawing/2014/main" val="10004"/>
                  </a:ext>
                </a:extLst>
              </a:tr>
            </a:tbl>
          </a:graphicData>
        </a:graphic>
      </p:graphicFrame>
      <p:grpSp>
        <p:nvGrpSpPr>
          <p:cNvPr id="4" name="Group 4"/>
          <p:cNvGrpSpPr/>
          <p:nvPr/>
        </p:nvGrpSpPr>
        <p:grpSpPr>
          <a:xfrm>
            <a:off x="-7020" y="-7020"/>
            <a:ext cx="18302220" cy="7309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Literature Survey</a:t>
              </a: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763621"/>
            <a:ext cx="18288180" cy="2523379"/>
          </a:xfrm>
          <a:custGeom>
            <a:avLst/>
            <a:gdLst/>
            <a:ahLst/>
            <a:cxnLst/>
            <a:rect l="l" t="t" r="r" b="b"/>
            <a:pathLst>
              <a:path w="18288180" h="2523379">
                <a:moveTo>
                  <a:pt x="0" y="0"/>
                </a:moveTo>
                <a:lnTo>
                  <a:pt x="18288180" y="0"/>
                </a:lnTo>
                <a:lnTo>
                  <a:pt x="18288180" y="2523379"/>
                </a:lnTo>
                <a:lnTo>
                  <a:pt x="0" y="2523379"/>
                </a:lnTo>
                <a:lnTo>
                  <a:pt x="0" y="0"/>
                </a:lnTo>
                <a:close/>
              </a:path>
            </a:pathLst>
          </a:custGeom>
          <a:blipFill>
            <a:blip r:embed="rId2"/>
            <a:stretch>
              <a:fillRect t="-23812" b="-445"/>
            </a:stretch>
          </a:blipFill>
        </p:spPr>
        <p:txBody>
          <a:bodyPr/>
          <a:lstStyle/>
          <a:p>
            <a:endParaRPr lang="en-IN"/>
          </a:p>
        </p:txBody>
      </p:sp>
      <p:grpSp>
        <p:nvGrpSpPr>
          <p:cNvPr id="3" name="Group 3"/>
          <p:cNvGrpSpPr/>
          <p:nvPr/>
        </p:nvGrpSpPr>
        <p:grpSpPr>
          <a:xfrm>
            <a:off x="-7020" y="-7020"/>
            <a:ext cx="18302220" cy="730920"/>
            <a:chOff x="0" y="0"/>
            <a:chExt cx="24402960" cy="1298160"/>
          </a:xfrm>
        </p:grpSpPr>
        <p:sp>
          <p:nvSpPr>
            <p:cNvPr id="4" name="Freeform 4"/>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5" name="Freeform 5"/>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6" name="TextBox 6"/>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Block Diagram</a:t>
              </a:r>
            </a:p>
          </p:txBody>
        </p:sp>
      </p:grpSp>
      <p:pic>
        <p:nvPicPr>
          <p:cNvPr id="9" name="Picture 8">
            <a:extLst>
              <a:ext uri="{FF2B5EF4-FFF2-40B4-BE49-F238E27FC236}">
                <a16:creationId xmlns:a16="http://schemas.microsoft.com/office/drawing/2014/main" id="{15D2386B-8C78-3A86-FE6C-8004A0E9BA94}"/>
              </a:ext>
            </a:extLst>
          </p:cNvPr>
          <p:cNvPicPr>
            <a:picLocks noChangeAspect="1"/>
          </p:cNvPicPr>
          <p:nvPr/>
        </p:nvPicPr>
        <p:blipFill rotWithShape="1">
          <a:blip r:embed="rId3">
            <a:extLst>
              <a:ext uri="{28A0092B-C50C-407E-A947-70E740481C1C}">
                <a14:useLocalDpi xmlns:a14="http://schemas.microsoft.com/office/drawing/2010/main" val="0"/>
              </a:ext>
            </a:extLst>
          </a:blip>
          <a:srcRect l="25833" t="12963" r="27084" b="17407"/>
          <a:stretch/>
        </p:blipFill>
        <p:spPr>
          <a:xfrm>
            <a:off x="7924800" y="1181100"/>
            <a:ext cx="8610600" cy="7162800"/>
          </a:xfrm>
          <a:prstGeom prst="rect">
            <a:avLst/>
          </a:prstGeom>
        </p:spPr>
      </p:pic>
      <p:pic>
        <p:nvPicPr>
          <p:cNvPr id="1026" name="Picture 2" descr="Flowchart for face detection.">
            <a:extLst>
              <a:ext uri="{FF2B5EF4-FFF2-40B4-BE49-F238E27FC236}">
                <a16:creationId xmlns:a16="http://schemas.microsoft.com/office/drawing/2014/main" id="{0A47C2B9-17C8-19AB-19E5-65D0F2ECB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599" y="745353"/>
            <a:ext cx="5717379" cy="8454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020" y="7302350"/>
            <a:ext cx="18288180" cy="2984650"/>
          </a:xfrm>
          <a:custGeom>
            <a:avLst/>
            <a:gdLst/>
            <a:ahLst/>
            <a:cxnLst/>
            <a:rect l="l" t="t" r="r" b="b"/>
            <a:pathLst>
              <a:path w="18288180" h="2984650">
                <a:moveTo>
                  <a:pt x="0" y="0"/>
                </a:moveTo>
                <a:lnTo>
                  <a:pt x="18288180" y="0"/>
                </a:lnTo>
                <a:lnTo>
                  <a:pt x="18288180" y="2984650"/>
                </a:lnTo>
                <a:lnTo>
                  <a:pt x="0" y="2984650"/>
                </a:lnTo>
                <a:lnTo>
                  <a:pt x="0" y="0"/>
                </a:lnTo>
                <a:close/>
              </a:path>
            </a:pathLst>
          </a:custGeom>
          <a:blipFill>
            <a:blip r:embed="rId2"/>
            <a:stretch>
              <a:fillRect l="-2728" t="-10786" r="-2728"/>
            </a:stretch>
          </a:blipFill>
        </p:spPr>
        <p:txBody>
          <a:bodyPr/>
          <a:lstStyle/>
          <a:p>
            <a:endParaRPr lang="en-IN"/>
          </a:p>
        </p:txBody>
      </p:sp>
      <p:sp>
        <p:nvSpPr>
          <p:cNvPr id="2" name="TextBox 2"/>
          <p:cNvSpPr txBox="1"/>
          <p:nvPr/>
        </p:nvSpPr>
        <p:spPr>
          <a:xfrm>
            <a:off x="533400" y="1257300"/>
            <a:ext cx="13913338" cy="7935506"/>
          </a:xfrm>
          <a:prstGeom prst="rect">
            <a:avLst/>
          </a:prstGeom>
        </p:spPr>
        <p:txBody>
          <a:bodyPr lIns="0" tIns="0" rIns="0" bIns="0" rtlCol="0" anchor="t">
            <a:spAutoFit/>
          </a:bodyPr>
          <a:lstStyle/>
          <a:p>
            <a:pPr algn="l">
              <a:spcBef>
                <a:spcPts val="50"/>
              </a:spcBef>
              <a:spcAft>
                <a:spcPts val="50"/>
              </a:spcAft>
              <a:buFont typeface="+mj-lt"/>
              <a:buAutoNum type="arabicPeriod"/>
            </a:pPr>
            <a:r>
              <a:rPr lang="en-US" sz="3600" b="1" i="0" dirty="0">
                <a:solidFill>
                  <a:srgbClr val="374151"/>
                </a:solidFill>
                <a:effectLst/>
                <a:latin typeface="+mj-lt"/>
              </a:rPr>
              <a:t>Accurate Attendance Tracking:</a:t>
            </a:r>
            <a:r>
              <a:rPr lang="en-US" sz="3600" b="0" i="0" dirty="0">
                <a:solidFill>
                  <a:srgbClr val="374151"/>
                </a:solidFill>
                <a:effectLst/>
                <a:latin typeface="+mj-lt"/>
              </a:rPr>
              <a:t> Precise identification of individuals for attendance records.</a:t>
            </a:r>
          </a:p>
          <a:p>
            <a:pPr algn="l">
              <a:spcBef>
                <a:spcPts val="50"/>
              </a:spcBef>
              <a:spcAft>
                <a:spcPts val="50"/>
              </a:spcAft>
              <a:buFont typeface="+mj-lt"/>
              <a:buAutoNum type="arabicPeriod"/>
            </a:pPr>
            <a:r>
              <a:rPr lang="en-US" sz="3600" b="1" i="0" dirty="0">
                <a:solidFill>
                  <a:srgbClr val="374151"/>
                </a:solidFill>
                <a:effectLst/>
                <a:latin typeface="+mj-lt"/>
              </a:rPr>
              <a:t>Efficiency:</a:t>
            </a:r>
            <a:r>
              <a:rPr lang="en-US" sz="3600" b="0" i="0" dirty="0">
                <a:solidFill>
                  <a:srgbClr val="374151"/>
                </a:solidFill>
                <a:effectLst/>
                <a:latin typeface="+mj-lt"/>
              </a:rPr>
              <a:t> Streamlines attendance management, reducing manual effort.</a:t>
            </a:r>
          </a:p>
          <a:p>
            <a:pPr algn="l">
              <a:spcBef>
                <a:spcPts val="50"/>
              </a:spcBef>
              <a:spcAft>
                <a:spcPts val="50"/>
              </a:spcAft>
              <a:buFont typeface="+mj-lt"/>
              <a:buAutoNum type="arabicPeriod"/>
            </a:pPr>
            <a:r>
              <a:rPr lang="en-US" sz="3600" b="1" i="0" dirty="0">
                <a:solidFill>
                  <a:srgbClr val="374151"/>
                </a:solidFill>
                <a:effectLst/>
                <a:latin typeface="+mj-lt"/>
              </a:rPr>
              <a:t>Real-time Monitoring:</a:t>
            </a:r>
            <a:r>
              <a:rPr lang="en-US" sz="3600" b="0" i="0" dirty="0">
                <a:solidFill>
                  <a:srgbClr val="374151"/>
                </a:solidFill>
                <a:effectLst/>
                <a:latin typeface="+mj-lt"/>
              </a:rPr>
              <a:t> Allows immediate tracking of attendance status.</a:t>
            </a:r>
          </a:p>
          <a:p>
            <a:pPr algn="l">
              <a:spcBef>
                <a:spcPts val="50"/>
              </a:spcBef>
              <a:spcAft>
                <a:spcPts val="50"/>
              </a:spcAft>
              <a:buFont typeface="+mj-lt"/>
              <a:buAutoNum type="arabicPeriod"/>
            </a:pPr>
            <a:r>
              <a:rPr lang="en-US" sz="3600" b="1" i="0" dirty="0">
                <a:solidFill>
                  <a:srgbClr val="374151"/>
                </a:solidFill>
                <a:effectLst/>
                <a:latin typeface="+mj-lt"/>
              </a:rPr>
              <a:t>Enhanced Security:</a:t>
            </a:r>
            <a:r>
              <a:rPr lang="en-US" sz="3600" b="0" i="0" dirty="0">
                <a:solidFill>
                  <a:srgbClr val="374151"/>
                </a:solidFill>
                <a:effectLst/>
                <a:latin typeface="+mj-lt"/>
              </a:rPr>
              <a:t> Ensures access only to authorized individuals, reducing fraud.</a:t>
            </a:r>
          </a:p>
          <a:p>
            <a:pPr algn="l">
              <a:spcBef>
                <a:spcPts val="50"/>
              </a:spcBef>
              <a:spcAft>
                <a:spcPts val="50"/>
              </a:spcAft>
              <a:buFont typeface="+mj-lt"/>
              <a:buAutoNum type="arabicPeriod"/>
            </a:pPr>
            <a:r>
              <a:rPr lang="en-US" sz="3600" b="1" i="0" dirty="0">
                <a:solidFill>
                  <a:srgbClr val="374151"/>
                </a:solidFill>
                <a:effectLst/>
                <a:latin typeface="+mj-lt"/>
              </a:rPr>
              <a:t>Privacy Compliance:</a:t>
            </a:r>
            <a:r>
              <a:rPr lang="en-US" sz="3600" b="0" i="0" dirty="0">
                <a:solidFill>
                  <a:srgbClr val="374151"/>
                </a:solidFill>
                <a:effectLst/>
                <a:latin typeface="+mj-lt"/>
              </a:rPr>
              <a:t> Adheres to data protection regulations, safeguarding personal information.</a:t>
            </a:r>
          </a:p>
          <a:p>
            <a:pPr algn="l">
              <a:spcBef>
                <a:spcPts val="50"/>
              </a:spcBef>
              <a:spcAft>
                <a:spcPts val="50"/>
              </a:spcAft>
              <a:buFont typeface="+mj-lt"/>
              <a:buAutoNum type="arabicPeriod"/>
            </a:pPr>
            <a:r>
              <a:rPr lang="en-US" sz="3600" b="1" i="0" dirty="0">
                <a:solidFill>
                  <a:srgbClr val="374151"/>
                </a:solidFill>
                <a:effectLst/>
                <a:latin typeface="+mj-lt"/>
              </a:rPr>
              <a:t>Convenience:</a:t>
            </a:r>
            <a:r>
              <a:rPr lang="en-US" sz="3600" b="0" i="0" dirty="0">
                <a:solidFill>
                  <a:srgbClr val="374151"/>
                </a:solidFill>
                <a:effectLst/>
                <a:latin typeface="+mj-lt"/>
              </a:rPr>
              <a:t> Offers a user-friendly experience for both administrators and users.</a:t>
            </a:r>
          </a:p>
          <a:p>
            <a:pPr algn="l">
              <a:spcBef>
                <a:spcPts val="50"/>
              </a:spcBef>
              <a:spcAft>
                <a:spcPts val="50"/>
              </a:spcAft>
              <a:buFont typeface="+mj-lt"/>
              <a:buAutoNum type="arabicPeriod"/>
            </a:pPr>
            <a:r>
              <a:rPr lang="en-US" sz="3600" b="1" i="0" dirty="0">
                <a:solidFill>
                  <a:srgbClr val="374151"/>
                </a:solidFill>
                <a:effectLst/>
                <a:latin typeface="+mj-lt"/>
              </a:rPr>
              <a:t>Reduces Errors:</a:t>
            </a:r>
            <a:r>
              <a:rPr lang="en-US" sz="3600" b="0" i="0" dirty="0">
                <a:solidFill>
                  <a:srgbClr val="374151"/>
                </a:solidFill>
                <a:effectLst/>
                <a:latin typeface="+mj-lt"/>
              </a:rPr>
              <a:t> Minimizes inaccuracies associated with traditional attendance methods.</a:t>
            </a:r>
          </a:p>
          <a:p>
            <a:pPr algn="l">
              <a:spcBef>
                <a:spcPts val="50"/>
              </a:spcBef>
              <a:spcAft>
                <a:spcPts val="50"/>
              </a:spcAft>
              <a:buFont typeface="+mj-lt"/>
              <a:buAutoNum type="arabicPeriod"/>
            </a:pPr>
            <a:r>
              <a:rPr lang="en-US" sz="3600" b="1" i="0" dirty="0">
                <a:solidFill>
                  <a:srgbClr val="374151"/>
                </a:solidFill>
                <a:effectLst/>
                <a:latin typeface="+mj-lt"/>
              </a:rPr>
              <a:t>Time-saving:</a:t>
            </a:r>
            <a:r>
              <a:rPr lang="en-US" sz="3600" b="0" i="0" dirty="0">
                <a:solidFill>
                  <a:srgbClr val="374151"/>
                </a:solidFill>
                <a:effectLst/>
                <a:latin typeface="+mj-lt"/>
              </a:rPr>
              <a:t> Increases efficiency in attendance processing, saving valuable time for organizations.</a:t>
            </a:r>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Expected Result</a:t>
              </a: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715014415"/>
              </p:ext>
            </p:extLst>
          </p:nvPr>
        </p:nvGraphicFramePr>
        <p:xfrm>
          <a:off x="1226340" y="1385640"/>
          <a:ext cx="15335251" cy="7301005"/>
        </p:xfrm>
        <a:graphic>
          <a:graphicData uri="http://schemas.openxmlformats.org/drawingml/2006/table">
            <a:tbl>
              <a:tblPr/>
              <a:tblGrid>
                <a:gridCol w="6690363">
                  <a:extLst>
                    <a:ext uri="{9D8B030D-6E8A-4147-A177-3AD203B41FA5}">
                      <a16:colId xmlns:a16="http://schemas.microsoft.com/office/drawing/2014/main" val="20000"/>
                    </a:ext>
                  </a:extLst>
                </a:gridCol>
                <a:gridCol w="2390410">
                  <a:extLst>
                    <a:ext uri="{9D8B030D-6E8A-4147-A177-3AD203B41FA5}">
                      <a16:colId xmlns:a16="http://schemas.microsoft.com/office/drawing/2014/main" val="20001"/>
                    </a:ext>
                  </a:extLst>
                </a:gridCol>
                <a:gridCol w="2161222">
                  <a:extLst>
                    <a:ext uri="{9D8B030D-6E8A-4147-A177-3AD203B41FA5}">
                      <a16:colId xmlns:a16="http://schemas.microsoft.com/office/drawing/2014/main" val="20002"/>
                    </a:ext>
                  </a:extLst>
                </a:gridCol>
                <a:gridCol w="1932034">
                  <a:extLst>
                    <a:ext uri="{9D8B030D-6E8A-4147-A177-3AD203B41FA5}">
                      <a16:colId xmlns:a16="http://schemas.microsoft.com/office/drawing/2014/main" val="20003"/>
                    </a:ext>
                  </a:extLst>
                </a:gridCol>
                <a:gridCol w="2161222">
                  <a:extLst>
                    <a:ext uri="{9D8B030D-6E8A-4147-A177-3AD203B41FA5}">
                      <a16:colId xmlns:a16="http://schemas.microsoft.com/office/drawing/2014/main" val="20004"/>
                    </a:ext>
                  </a:extLst>
                </a:gridCol>
              </a:tblGrid>
              <a:tr h="838456">
                <a:tc>
                  <a:txBody>
                    <a:bodyPr/>
                    <a:lstStyle/>
                    <a:p>
                      <a:pPr algn="ctr">
                        <a:lnSpc>
                          <a:spcPts val="3310"/>
                        </a:lnSpc>
                        <a:defRPr/>
                      </a:pPr>
                      <a:r>
                        <a:rPr lang="en-US" sz="2400" spc="-1">
                          <a:solidFill>
                            <a:srgbClr val="FFFFFF"/>
                          </a:solidFill>
                          <a:latin typeface="Times New Roman Bold" panose="02030802070405020303"/>
                        </a:rPr>
                        <a:t> Months  Activities</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30802070405020303"/>
                        </a:rPr>
                        <a:t>August’23</a:t>
                      </a:r>
                      <a:endParaRPr lang="en-US" sz="1100"/>
                    </a:p>
                    <a:p>
                      <a:pPr algn="ctr">
                        <a:lnSpc>
                          <a:spcPts val="3310"/>
                        </a:lnSpc>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30802070405020303"/>
                        </a:rPr>
                        <a:t>Sept’23</a:t>
                      </a:r>
                      <a:endParaRPr lang="en-US" sz="1100"/>
                    </a:p>
                    <a:p>
                      <a:pPr algn="ctr">
                        <a:lnSpc>
                          <a:spcPts val="3310"/>
                        </a:lnSpc>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30802070405020303"/>
                        </a:rPr>
                        <a:t>Oct’23</a:t>
                      </a:r>
                      <a:endParaRPr lang="en-US" sz="1100"/>
                    </a:p>
                    <a:p>
                      <a:pPr algn="ctr">
                        <a:lnSpc>
                          <a:spcPts val="3310"/>
                        </a:lnSpc>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3310"/>
                        </a:lnSpc>
                        <a:defRPr/>
                      </a:pPr>
                      <a:r>
                        <a:rPr lang="en-US" sz="2400" spc="-1">
                          <a:solidFill>
                            <a:srgbClr val="FFFFFF"/>
                          </a:solidFill>
                          <a:latin typeface="Times New Roman Bold" panose="02030802070405020303"/>
                        </a:rPr>
                        <a:t>Nov’23</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0000"/>
                  </a:ext>
                </a:extLst>
              </a:tr>
              <a:tr h="900525">
                <a:tc>
                  <a:txBody>
                    <a:bodyPr/>
                    <a:lstStyle/>
                    <a:p>
                      <a:pPr algn="l">
                        <a:lnSpc>
                          <a:spcPts val="3310"/>
                        </a:lnSpc>
                        <a:defRPr/>
                      </a:pPr>
                      <a:r>
                        <a:rPr lang="en-US" sz="2400" spc="-1">
                          <a:solidFill>
                            <a:srgbClr val="FFFFFF"/>
                          </a:solidFill>
                          <a:latin typeface="Times New Roman Bold" panose="02030802070405020303"/>
                        </a:rPr>
                        <a:t>Literature Reviews</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panose="02030802070405020303"/>
                        </a:rPr>
                        <a:t>√</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1"/>
                  </a:ext>
                </a:extLst>
              </a:tr>
              <a:tr h="893161">
                <a:tc>
                  <a:txBody>
                    <a:bodyPr/>
                    <a:lstStyle/>
                    <a:p>
                      <a:pPr algn="l">
                        <a:lnSpc>
                          <a:spcPts val="3310"/>
                        </a:lnSpc>
                        <a:defRPr/>
                      </a:pPr>
                      <a:r>
                        <a:rPr lang="en-US" sz="2400" spc="-1" dirty="0">
                          <a:solidFill>
                            <a:srgbClr val="FFFFFF"/>
                          </a:solidFill>
                          <a:latin typeface="Times New Roman Bold" panose="02030802070405020303"/>
                        </a:rPr>
                        <a:t>Requirement Analysis</a:t>
                      </a:r>
                      <a:endParaRPr lang="en-US" sz="1100" dirty="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panose="02030802070405020303"/>
                        </a:rPr>
                        <a:t>√</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2"/>
                  </a:ext>
                </a:extLst>
              </a:tr>
              <a:tr h="854237">
                <a:tc>
                  <a:txBody>
                    <a:bodyPr/>
                    <a:lstStyle/>
                    <a:p>
                      <a:pPr algn="l">
                        <a:lnSpc>
                          <a:spcPts val="3310"/>
                        </a:lnSpc>
                        <a:defRPr/>
                      </a:pPr>
                      <a:r>
                        <a:rPr lang="en-US" sz="2400" spc="-1">
                          <a:solidFill>
                            <a:srgbClr val="FFFFFF"/>
                          </a:solidFill>
                          <a:latin typeface="Times New Roman Bold" panose="02030802070405020303"/>
                        </a:rPr>
                        <a:t>Designing</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panose="02030802070405020303"/>
                        </a:rPr>
                        <a:t>√</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3"/>
                  </a:ext>
                </a:extLst>
              </a:tr>
              <a:tr h="856867">
                <a:tc>
                  <a:txBody>
                    <a:bodyPr/>
                    <a:lstStyle/>
                    <a:p>
                      <a:pPr algn="l">
                        <a:lnSpc>
                          <a:spcPts val="3310"/>
                        </a:lnSpc>
                        <a:defRPr/>
                      </a:pPr>
                      <a:r>
                        <a:rPr lang="en-US" sz="2400" spc="-1">
                          <a:solidFill>
                            <a:srgbClr val="FFFFFF"/>
                          </a:solidFill>
                          <a:latin typeface="Times New Roman Bold" panose="02030802070405020303"/>
                        </a:rPr>
                        <a:t>Experimental Analysis</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ctr">
                        <a:lnSpc>
                          <a:spcPts val="5795"/>
                        </a:lnSpc>
                        <a:defRPr/>
                      </a:pPr>
                      <a:r>
                        <a:rPr lang="en-US" sz="4200" spc="-1">
                          <a:solidFill>
                            <a:srgbClr val="000000"/>
                          </a:solidFill>
                          <a:latin typeface="Times New Roman Bold" panose="02030802070405020303"/>
                        </a:rPr>
                        <a:t>√</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r>
                        <a:rPr lang="en-US" sz="4200" spc="-1" dirty="0">
                          <a:solidFill>
                            <a:srgbClr val="000000"/>
                          </a:solidFill>
                          <a:latin typeface="Times New Roman Bold" panose="02030802070405020303"/>
                        </a:rPr>
                        <a:t>√</a:t>
                      </a:r>
                      <a:endParaRPr lang="en-US" sz="1100" dirty="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dirty="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4"/>
                  </a:ext>
                </a:extLst>
              </a:tr>
              <a:tr h="962792">
                <a:tc>
                  <a:txBody>
                    <a:bodyPr/>
                    <a:lstStyle/>
                    <a:p>
                      <a:pPr algn="l">
                        <a:lnSpc>
                          <a:spcPts val="3310"/>
                        </a:lnSpc>
                        <a:defRPr/>
                      </a:pPr>
                      <a:r>
                        <a:rPr lang="en-US" sz="2400" spc="-1">
                          <a:solidFill>
                            <a:srgbClr val="FFFFFF"/>
                          </a:solidFill>
                          <a:latin typeface="Times New Roman Bold" panose="02030802070405020303"/>
                        </a:rPr>
                        <a:t>Module wise Implementation</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5"/>
                  </a:ext>
                </a:extLst>
              </a:tr>
              <a:tr h="962792">
                <a:tc>
                  <a:txBody>
                    <a:bodyPr/>
                    <a:lstStyle/>
                    <a:p>
                      <a:pPr algn="l">
                        <a:lnSpc>
                          <a:spcPts val="3310"/>
                        </a:lnSpc>
                        <a:defRPr/>
                      </a:pPr>
                      <a:r>
                        <a:rPr lang="en-US" sz="2400" spc="-1">
                          <a:solidFill>
                            <a:srgbClr val="FFFFFF"/>
                          </a:solidFill>
                          <a:latin typeface="Times New Roman Bold" panose="02030802070405020303"/>
                        </a:rPr>
                        <a:t>Testing and Debugging</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6"/>
                  </a:ext>
                </a:extLst>
              </a:tr>
              <a:tr h="962792">
                <a:tc>
                  <a:txBody>
                    <a:bodyPr/>
                    <a:lstStyle/>
                    <a:p>
                      <a:pPr algn="l">
                        <a:lnSpc>
                          <a:spcPts val="3310"/>
                        </a:lnSpc>
                        <a:defRPr/>
                      </a:pPr>
                      <a:r>
                        <a:rPr lang="en-US" sz="2400" spc="-1">
                          <a:solidFill>
                            <a:srgbClr val="FFFFFF"/>
                          </a:solidFill>
                          <a:latin typeface="Times New Roman Bold" panose="02030802070405020303"/>
                        </a:rPr>
                        <a:t>Preparation of Project Report</a:t>
                      </a: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ED7D31"/>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l">
                        <a:lnSpc>
                          <a:spcPts val="1680"/>
                        </a:lnSpc>
                        <a:defRPr/>
                      </a:pPr>
                      <a:endParaRPr lang="en-US" sz="110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tc>
                  <a:txBody>
                    <a:bodyPr/>
                    <a:lstStyle/>
                    <a:p>
                      <a:pPr algn="ctr">
                        <a:lnSpc>
                          <a:spcPts val="5795"/>
                        </a:lnSpc>
                        <a:defRPr/>
                      </a:pPr>
                      <a:endParaRPr lang="en-US" sz="1100" dirty="0"/>
                    </a:p>
                  </a:txBody>
                  <a:tcPr marL="68760" marR="68760" marT="68760" marB="68760">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0007"/>
                  </a:ext>
                </a:extLst>
              </a:tr>
            </a:tbl>
          </a:graphicData>
        </a:graphic>
      </p:graphicFrame>
      <p:sp>
        <p:nvSpPr>
          <p:cNvPr id="3" name="Freeform 3"/>
          <p:cNvSpPr/>
          <p:nvPr/>
        </p:nvSpPr>
        <p:spPr>
          <a:xfrm>
            <a:off x="7020" y="7755783"/>
            <a:ext cx="18288180" cy="2531217"/>
          </a:xfrm>
          <a:custGeom>
            <a:avLst/>
            <a:gdLst/>
            <a:ahLst/>
            <a:cxnLst/>
            <a:rect l="l" t="t" r="r" b="b"/>
            <a:pathLst>
              <a:path w="18288180" h="2531217">
                <a:moveTo>
                  <a:pt x="0" y="0"/>
                </a:moveTo>
                <a:lnTo>
                  <a:pt x="18288180" y="0"/>
                </a:lnTo>
                <a:lnTo>
                  <a:pt x="18288180" y="2531217"/>
                </a:lnTo>
                <a:lnTo>
                  <a:pt x="0" y="2531217"/>
                </a:lnTo>
                <a:lnTo>
                  <a:pt x="0" y="0"/>
                </a:lnTo>
                <a:close/>
              </a:path>
            </a:pathLst>
          </a:custGeom>
          <a:blipFill>
            <a:blip r:embed="rId2"/>
            <a:stretch>
              <a:fillRect t="-23738" b="-134"/>
            </a:stretch>
          </a:blipFill>
        </p:spPr>
        <p:txBody>
          <a:bodyPr/>
          <a:lstStyle/>
          <a:p>
            <a:endParaRPr lang="en-IN"/>
          </a:p>
        </p:txBody>
      </p:sp>
      <p:grpSp>
        <p:nvGrpSpPr>
          <p:cNvPr id="4" name="Group 4"/>
          <p:cNvGrpSpPr/>
          <p:nvPr/>
        </p:nvGrpSpPr>
        <p:grpSpPr>
          <a:xfrm>
            <a:off x="-7020" y="-7020"/>
            <a:ext cx="18302220" cy="973620"/>
            <a:chOff x="0" y="0"/>
            <a:chExt cx="24402960" cy="1298160"/>
          </a:xfrm>
        </p:grpSpPr>
        <p:sp>
          <p:nvSpPr>
            <p:cNvPr id="5" name="Freeform 5"/>
            <p:cNvSpPr/>
            <p:nvPr/>
          </p:nvSpPr>
          <p:spPr>
            <a:xfrm>
              <a:off x="9398" y="9398"/>
              <a:ext cx="24384254" cy="1279398"/>
            </a:xfrm>
            <a:custGeom>
              <a:avLst/>
              <a:gdLst/>
              <a:ahLst/>
              <a:cxnLst/>
              <a:rect l="l" t="t" r="r" b="b"/>
              <a:pathLst>
                <a:path w="24384254" h="1279398">
                  <a:moveTo>
                    <a:pt x="0" y="0"/>
                  </a:moveTo>
                  <a:lnTo>
                    <a:pt x="24384254" y="0"/>
                  </a:lnTo>
                  <a:lnTo>
                    <a:pt x="24384254" y="1279398"/>
                  </a:lnTo>
                  <a:lnTo>
                    <a:pt x="0" y="1279398"/>
                  </a:lnTo>
                  <a:close/>
                </a:path>
              </a:pathLst>
            </a:custGeom>
            <a:solidFill>
              <a:srgbClr val="ED7D31"/>
            </a:solidFill>
          </p:spPr>
          <p:txBody>
            <a:bodyPr/>
            <a:lstStyle/>
            <a:p>
              <a:endParaRPr lang="en-IN"/>
            </a:p>
          </p:txBody>
        </p:sp>
        <p:sp>
          <p:nvSpPr>
            <p:cNvPr id="6" name="Freeform 6"/>
            <p:cNvSpPr/>
            <p:nvPr/>
          </p:nvSpPr>
          <p:spPr>
            <a:xfrm>
              <a:off x="0" y="0"/>
              <a:ext cx="24403050" cy="1298194"/>
            </a:xfrm>
            <a:custGeom>
              <a:avLst/>
              <a:gdLst/>
              <a:ahLst/>
              <a:cxnLst/>
              <a:rect l="l" t="t" r="r" b="b"/>
              <a:pathLst>
                <a:path w="24403050" h="1298194">
                  <a:moveTo>
                    <a:pt x="9398" y="0"/>
                  </a:moveTo>
                  <a:lnTo>
                    <a:pt x="24393652" y="0"/>
                  </a:lnTo>
                  <a:cubicBezTo>
                    <a:pt x="24398860" y="0"/>
                    <a:pt x="24403050" y="4191"/>
                    <a:pt x="24403050" y="9398"/>
                  </a:cubicBezTo>
                  <a:lnTo>
                    <a:pt x="24403050" y="1288796"/>
                  </a:lnTo>
                  <a:cubicBezTo>
                    <a:pt x="24403050" y="1294003"/>
                    <a:pt x="24398860" y="1298194"/>
                    <a:pt x="24393652" y="1298194"/>
                  </a:cubicBezTo>
                  <a:lnTo>
                    <a:pt x="9398" y="1298194"/>
                  </a:lnTo>
                  <a:cubicBezTo>
                    <a:pt x="4191" y="1298194"/>
                    <a:pt x="0" y="1294003"/>
                    <a:pt x="0" y="1288796"/>
                  </a:cubicBezTo>
                  <a:lnTo>
                    <a:pt x="0" y="9398"/>
                  </a:lnTo>
                  <a:cubicBezTo>
                    <a:pt x="0" y="4191"/>
                    <a:pt x="4191" y="0"/>
                    <a:pt x="9398" y="0"/>
                  </a:cubicBezTo>
                  <a:moveTo>
                    <a:pt x="9398" y="18669"/>
                  </a:moveTo>
                  <a:lnTo>
                    <a:pt x="9398" y="9398"/>
                  </a:lnTo>
                  <a:lnTo>
                    <a:pt x="18796" y="9398"/>
                  </a:lnTo>
                  <a:lnTo>
                    <a:pt x="18796" y="1288796"/>
                  </a:lnTo>
                  <a:lnTo>
                    <a:pt x="9398" y="1288796"/>
                  </a:lnTo>
                  <a:lnTo>
                    <a:pt x="9398" y="1279398"/>
                  </a:lnTo>
                  <a:lnTo>
                    <a:pt x="24393652" y="1279398"/>
                  </a:lnTo>
                  <a:lnTo>
                    <a:pt x="24393652" y="1288796"/>
                  </a:lnTo>
                  <a:lnTo>
                    <a:pt x="24384254" y="1288796"/>
                  </a:lnTo>
                  <a:lnTo>
                    <a:pt x="24384254" y="9398"/>
                  </a:lnTo>
                  <a:lnTo>
                    <a:pt x="24393652" y="9398"/>
                  </a:lnTo>
                  <a:lnTo>
                    <a:pt x="24393652" y="18796"/>
                  </a:lnTo>
                  <a:lnTo>
                    <a:pt x="9398" y="18796"/>
                  </a:lnTo>
                  <a:close/>
                </a:path>
              </a:pathLst>
            </a:custGeom>
            <a:solidFill>
              <a:srgbClr val="000000"/>
            </a:solidFill>
          </p:spPr>
          <p:txBody>
            <a:bodyPr/>
            <a:lstStyle/>
            <a:p>
              <a:endParaRPr lang="en-IN"/>
            </a:p>
          </p:txBody>
        </p:sp>
        <p:sp>
          <p:nvSpPr>
            <p:cNvPr id="7" name="TextBox 7"/>
            <p:cNvSpPr txBox="1"/>
            <p:nvPr/>
          </p:nvSpPr>
          <p:spPr>
            <a:xfrm>
              <a:off x="0" y="-38100"/>
              <a:ext cx="24402960" cy="1336260"/>
            </a:xfrm>
            <a:prstGeom prst="rect">
              <a:avLst/>
            </a:prstGeom>
          </p:spPr>
          <p:txBody>
            <a:bodyPr lIns="50800" tIns="50800" rIns="50800" bIns="50800" rtlCol="0" anchor="ctr"/>
            <a:lstStyle/>
            <a:p>
              <a:pPr algn="ctr">
                <a:lnSpc>
                  <a:spcPts val="5020"/>
                </a:lnSpc>
              </a:pPr>
              <a:r>
                <a:rPr lang="en-US" sz="4650" spc="-1">
                  <a:solidFill>
                    <a:srgbClr val="000000"/>
                  </a:solidFill>
                  <a:latin typeface="Times New Roman Bold" panose="02030802070405020303"/>
                </a:rPr>
                <a:t>Work – Plan </a:t>
              </a:r>
            </a:p>
          </p:txBody>
        </p:sp>
      </p:gr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909</Words>
  <Application>Microsoft Office PowerPoint</Application>
  <PresentationFormat>Custom</PresentationFormat>
  <Paragraphs>111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Arimo Bold Italics</vt:lpstr>
      <vt:lpstr>Times New Roman</vt:lpstr>
      <vt:lpstr>Times New Roman Bold</vt:lpstr>
      <vt:lpstr>Arimo</vt:lpstr>
      <vt:lpstr>Times New Roman Bold Italics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PROJECT.ppt</dc:title>
  <dc:creator>Rutuja Nikat</dc:creator>
  <cp:lastModifiedBy>Rutuja Nikat</cp:lastModifiedBy>
  <cp:revision>9</cp:revision>
  <dcterms:created xsi:type="dcterms:W3CDTF">2006-08-16T00:00:00Z</dcterms:created>
  <dcterms:modified xsi:type="dcterms:W3CDTF">2023-09-29T09:37:03Z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1318012E793E4B7882E5608330416B1F_12</vt:lpwstr>
  </property>
  <property fmtid="{D5CDD505-2E9C-101B-9397-08002B2CF9AE}" pid="3" name="KSOProductBuildVer">
    <vt:lpwstr>1033-12.2.0.13215</vt:lpwstr>
  </property>
</Properties>
</file>