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56560" y="309420"/>
            <a:ext cx="2074140" cy="1766880"/>
          </a:xfrm>
          <a:custGeom>
            <a:avLst/>
            <a:gdLst/>
            <a:ahLst/>
            <a:cxnLst/>
            <a:rect r="r" b="b" t="t" l="l"/>
            <a:pathLst>
              <a:path h="1766880" w="2074140">
                <a:moveTo>
                  <a:pt x="0" y="0"/>
                </a:moveTo>
                <a:lnTo>
                  <a:pt x="2074140" y="0"/>
                </a:lnTo>
                <a:lnTo>
                  <a:pt x="2074140" y="1766880"/>
                </a:lnTo>
                <a:lnTo>
                  <a:pt x="0" y="1766880"/>
                </a:lnTo>
                <a:lnTo>
                  <a:pt x="0" y="0"/>
                </a:lnTo>
                <a:close/>
              </a:path>
            </a:pathLst>
          </a:custGeom>
          <a:blipFill>
            <a:blip r:embed="rId2"/>
            <a:stretch>
              <a:fillRect l="-10755" t="0" r="0" b="-13468"/>
            </a:stretch>
          </a:blipFill>
        </p:spPr>
      </p:sp>
      <p:sp>
        <p:nvSpPr>
          <p:cNvPr name="Freeform 3" id="3"/>
          <p:cNvSpPr/>
          <p:nvPr/>
        </p:nvSpPr>
        <p:spPr>
          <a:xfrm flipH="false" flipV="false" rot="0">
            <a:off x="0" y="8346240"/>
            <a:ext cx="18288180" cy="1933740"/>
          </a:xfrm>
          <a:custGeom>
            <a:avLst/>
            <a:gdLst/>
            <a:ahLst/>
            <a:cxnLst/>
            <a:rect r="r" b="b" t="t" l="l"/>
            <a:pathLst>
              <a:path h="1933740" w="18288180">
                <a:moveTo>
                  <a:pt x="0" y="0"/>
                </a:moveTo>
                <a:lnTo>
                  <a:pt x="18288180" y="0"/>
                </a:lnTo>
                <a:lnTo>
                  <a:pt x="18288180" y="1933740"/>
                </a:lnTo>
                <a:lnTo>
                  <a:pt x="0" y="1933740"/>
                </a:lnTo>
                <a:lnTo>
                  <a:pt x="0" y="0"/>
                </a:lnTo>
                <a:close/>
              </a:path>
            </a:pathLst>
          </a:custGeom>
          <a:blipFill>
            <a:blip r:embed="rId3"/>
            <a:stretch>
              <a:fillRect l="0" t="-31073" r="0" b="-31073"/>
            </a:stretch>
          </a:blipFill>
        </p:spPr>
      </p:sp>
      <p:sp>
        <p:nvSpPr>
          <p:cNvPr name="Freeform 4" id="4"/>
          <p:cNvSpPr/>
          <p:nvPr/>
        </p:nvSpPr>
        <p:spPr>
          <a:xfrm flipH="false" flipV="false" rot="0">
            <a:off x="356940" y="319140"/>
            <a:ext cx="1398060" cy="1316520"/>
          </a:xfrm>
          <a:custGeom>
            <a:avLst/>
            <a:gdLst/>
            <a:ahLst/>
            <a:cxnLst/>
            <a:rect r="r" b="b" t="t" l="l"/>
            <a:pathLst>
              <a:path h="1316520" w="1398060">
                <a:moveTo>
                  <a:pt x="0" y="0"/>
                </a:moveTo>
                <a:lnTo>
                  <a:pt x="1398060" y="0"/>
                </a:lnTo>
                <a:lnTo>
                  <a:pt x="1398060" y="1316520"/>
                </a:lnTo>
                <a:lnTo>
                  <a:pt x="0" y="1316520"/>
                </a:lnTo>
                <a:lnTo>
                  <a:pt x="0" y="0"/>
                </a:lnTo>
                <a:close/>
              </a:path>
            </a:pathLst>
          </a:custGeom>
          <a:blipFill>
            <a:blip r:embed="rId4"/>
            <a:stretch>
              <a:fillRect l="0" t="-15" r="0" b="-15"/>
            </a:stretch>
          </a:blipFill>
        </p:spPr>
      </p:sp>
      <p:sp>
        <p:nvSpPr>
          <p:cNvPr name="TextBox 5" id="5"/>
          <p:cNvSpPr txBox="true"/>
          <p:nvPr/>
        </p:nvSpPr>
        <p:spPr>
          <a:xfrm rot="0">
            <a:off x="411300" y="59895"/>
            <a:ext cx="17393760" cy="1961505"/>
          </a:xfrm>
          <a:prstGeom prst="rect">
            <a:avLst/>
          </a:prstGeom>
        </p:spPr>
        <p:txBody>
          <a:bodyPr anchor="t" rtlCol="false" tIns="0" lIns="0" bIns="0" rIns="0">
            <a:spAutoFit/>
          </a:bodyPr>
          <a:lstStyle/>
          <a:p>
            <a:pPr algn="ctr">
              <a:lnSpc>
                <a:spcPts val="5040"/>
              </a:lnSpc>
            </a:pPr>
            <a:r>
              <a:rPr lang="en-US" sz="4200" spc="-1">
                <a:solidFill>
                  <a:srgbClr val="ED7D31"/>
                </a:solidFill>
                <a:latin typeface="Times New Roman Bold"/>
              </a:rPr>
              <a:t>G.H. RAISONI COLLEGE OF ENGINEERING </a:t>
            </a:r>
          </a:p>
          <a:p>
            <a:pPr algn="ctr">
              <a:lnSpc>
                <a:spcPts val="5040"/>
              </a:lnSpc>
            </a:pPr>
            <a:r>
              <a:rPr lang="en-US" sz="4200" spc="-1">
                <a:solidFill>
                  <a:srgbClr val="ED7D31"/>
                </a:solidFill>
                <a:latin typeface="Times New Roman Bold"/>
              </a:rPr>
              <a:t>AND MANAGEMENT, WAGHOLI, PUNE.</a:t>
            </a:r>
          </a:p>
          <a:p>
            <a:pPr algn="ctr">
              <a:lnSpc>
                <a:spcPts val="4320"/>
              </a:lnSpc>
            </a:pPr>
            <a:r>
              <a:rPr lang="en-US" sz="3600" spc="-1">
                <a:solidFill>
                  <a:srgbClr val="000000"/>
                </a:solidFill>
                <a:latin typeface="Times New Roman Bold"/>
              </a:rPr>
              <a:t>Department of AI &amp; AIML</a:t>
            </a:r>
          </a:p>
        </p:txBody>
      </p:sp>
      <p:sp>
        <p:nvSpPr>
          <p:cNvPr name="Freeform 6" id="6"/>
          <p:cNvSpPr/>
          <p:nvPr/>
        </p:nvSpPr>
        <p:spPr>
          <a:xfrm flipH="false" flipV="false" rot="0">
            <a:off x="285660" y="309420"/>
            <a:ext cx="1657260" cy="1405080"/>
          </a:xfrm>
          <a:custGeom>
            <a:avLst/>
            <a:gdLst/>
            <a:ahLst/>
            <a:cxnLst/>
            <a:rect r="r" b="b" t="t" l="l"/>
            <a:pathLst>
              <a:path h="1405080" w="1657260">
                <a:moveTo>
                  <a:pt x="0" y="0"/>
                </a:moveTo>
                <a:lnTo>
                  <a:pt x="1657260" y="0"/>
                </a:lnTo>
                <a:lnTo>
                  <a:pt x="1657260" y="1405080"/>
                </a:lnTo>
                <a:lnTo>
                  <a:pt x="0" y="1405080"/>
                </a:lnTo>
                <a:lnTo>
                  <a:pt x="0" y="0"/>
                </a:lnTo>
                <a:close/>
              </a:path>
            </a:pathLst>
          </a:custGeom>
          <a:blipFill>
            <a:blip r:embed="rId5"/>
            <a:stretch>
              <a:fillRect l="0" t="-8973" r="0" b="-8973"/>
            </a:stretch>
          </a:blipFill>
        </p:spPr>
      </p:sp>
      <p:sp>
        <p:nvSpPr>
          <p:cNvPr name="TextBox 7" id="7"/>
          <p:cNvSpPr txBox="true"/>
          <p:nvPr/>
        </p:nvSpPr>
        <p:spPr>
          <a:xfrm rot="0">
            <a:off x="3061620" y="3063735"/>
            <a:ext cx="12164400" cy="595884"/>
          </a:xfrm>
          <a:prstGeom prst="rect">
            <a:avLst/>
          </a:prstGeom>
        </p:spPr>
        <p:txBody>
          <a:bodyPr anchor="t" rtlCol="false" tIns="0" lIns="0" bIns="0" rIns="0">
            <a:spAutoFit/>
          </a:bodyPr>
          <a:lstStyle/>
          <a:p>
            <a:pPr algn="ctr">
              <a:lnSpc>
                <a:spcPts val="4427"/>
              </a:lnSpc>
            </a:pPr>
            <a:r>
              <a:rPr lang="en-US" sz="4099" spc="-1">
                <a:solidFill>
                  <a:srgbClr val="FF0000"/>
                </a:solidFill>
                <a:latin typeface="Arimo Bold Italics"/>
              </a:rPr>
              <a:t>E-COMMERCE Product Review</a:t>
            </a:r>
            <a:r>
              <a:rPr lang="en-US" sz="4099" spc="-1">
                <a:solidFill>
                  <a:srgbClr val="FF0000"/>
                </a:solidFill>
                <a:latin typeface="Arimo Bold Italics"/>
              </a:rPr>
              <a:t> </a:t>
            </a:r>
          </a:p>
        </p:txBody>
      </p:sp>
      <p:sp>
        <p:nvSpPr>
          <p:cNvPr name="TextBox 8" id="8"/>
          <p:cNvSpPr txBox="true"/>
          <p:nvPr/>
        </p:nvSpPr>
        <p:spPr>
          <a:xfrm rot="0">
            <a:off x="-1733469" y="3956887"/>
            <a:ext cx="20529433" cy="4267200"/>
          </a:xfrm>
          <a:prstGeom prst="rect">
            <a:avLst/>
          </a:prstGeom>
        </p:spPr>
        <p:txBody>
          <a:bodyPr anchor="t" rtlCol="false" tIns="0" lIns="0" bIns="0" rIns="0">
            <a:spAutoFit/>
          </a:bodyPr>
          <a:lstStyle/>
          <a:p>
            <a:pPr algn="ctr">
              <a:lnSpc>
                <a:spcPts val="4745"/>
              </a:lnSpc>
            </a:pPr>
            <a:r>
              <a:rPr lang="en-US" sz="3954" spc="-2">
                <a:solidFill>
                  <a:srgbClr val="000000"/>
                </a:solidFill>
                <a:latin typeface="Times New Roman Bold"/>
              </a:rPr>
              <a:t>                  </a:t>
            </a:r>
            <a:r>
              <a:rPr lang="en-US" sz="3954" spc="-2">
                <a:solidFill>
                  <a:srgbClr val="004AAD"/>
                </a:solidFill>
                <a:latin typeface="Times New Roman Bold"/>
              </a:rPr>
              <a:t> </a:t>
            </a:r>
            <a:r>
              <a:rPr lang="en-US" sz="3954" spc="-2" u="sng">
                <a:solidFill>
                  <a:srgbClr val="004AAD"/>
                </a:solidFill>
                <a:latin typeface="Times New Roman Bold"/>
              </a:rPr>
              <a:t>Guide:</a:t>
            </a:r>
            <a:r>
              <a:rPr lang="en-US" sz="3954" spc="-2">
                <a:solidFill>
                  <a:srgbClr val="004AAD"/>
                </a:solidFill>
                <a:latin typeface="Times New Roman Bold"/>
              </a:rPr>
              <a:t>	 Amitkumar Shinde 		</a:t>
            </a:r>
          </a:p>
          <a:p>
            <a:pPr algn="ctr">
              <a:lnSpc>
                <a:spcPts val="4625"/>
              </a:lnSpc>
            </a:pPr>
            <a:r>
              <a:rPr lang="en-US" sz="3854" spc="-2">
                <a:solidFill>
                  <a:srgbClr val="004AAD"/>
                </a:solidFill>
                <a:latin typeface="Times New Roman Bold"/>
              </a:rPr>
              <a:t>	</a:t>
            </a:r>
            <a:r>
              <a:rPr lang="en-US" sz="3854" spc="-2">
                <a:solidFill>
                  <a:srgbClr val="004AAD"/>
                </a:solidFill>
                <a:latin typeface="Times New Roman Bold Italics"/>
              </a:rPr>
              <a:t>      </a:t>
            </a:r>
          </a:p>
          <a:p>
            <a:pPr algn="ctr">
              <a:lnSpc>
                <a:spcPts val="4265"/>
              </a:lnSpc>
            </a:pPr>
            <a:r>
              <a:rPr lang="en-US" sz="3554" spc="-1" u="sng">
                <a:solidFill>
                  <a:srgbClr val="000000"/>
                </a:solidFill>
                <a:latin typeface="Times New Roman Bold Italics"/>
              </a:rPr>
              <a:t> </a:t>
            </a:r>
            <a:r>
              <a:rPr lang="en-US" sz="3554" spc="-1" u="sng">
                <a:solidFill>
                  <a:srgbClr val="000000"/>
                </a:solidFill>
                <a:latin typeface="Times New Roman Bold"/>
              </a:rPr>
              <a:t>Name of Projectees</a:t>
            </a:r>
          </a:p>
          <a:p>
            <a:pPr algn="ctr">
              <a:lnSpc>
                <a:spcPts val="3905"/>
              </a:lnSpc>
            </a:pPr>
          </a:p>
          <a:p>
            <a:pPr algn="ctr">
              <a:lnSpc>
                <a:spcPts val="3905"/>
              </a:lnSpc>
            </a:pPr>
            <a:r>
              <a:rPr lang="en-US" sz="3254" spc="-1">
                <a:solidFill>
                  <a:srgbClr val="000000"/>
                </a:solidFill>
                <a:latin typeface="Times New Roman Bold Italics"/>
              </a:rPr>
              <a:t>              Shruti Sonaje (B-39)                                                         Surabhi Tupe(B-44)</a:t>
            </a:r>
          </a:p>
          <a:p>
            <a:pPr algn="ctr">
              <a:lnSpc>
                <a:spcPts val="3905"/>
              </a:lnSpc>
            </a:pPr>
            <a:r>
              <a:rPr lang="en-US" sz="3254" spc="-1">
                <a:solidFill>
                  <a:srgbClr val="000000"/>
                </a:solidFill>
                <a:latin typeface="Times New Roman Bold Italics"/>
              </a:rPr>
              <a:t>                         Arpita Udhe(B-46)                </a:t>
            </a:r>
          </a:p>
          <a:p>
            <a:pPr algn="ctr">
              <a:lnSpc>
                <a:spcPts val="3905"/>
              </a:lnSpc>
            </a:pPr>
          </a:p>
          <a:p>
            <a:pPr algn="l">
              <a:lnSpc>
                <a:spcPts val="3905"/>
              </a:lnSpc>
            </a:pPr>
            <a:r>
              <a:rPr lang="en-US" sz="3254" spc="-1">
                <a:solidFill>
                  <a:srgbClr val="000000"/>
                </a:solidFill>
                <a:latin typeface="Times New Roman Bol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40320" y="2956950"/>
            <a:ext cx="12130920" cy="2571750"/>
          </a:xfrm>
          <a:prstGeom prst="rect">
            <a:avLst/>
          </a:prstGeom>
        </p:spPr>
        <p:txBody>
          <a:bodyPr anchor="t" rtlCol="false" tIns="0" lIns="0" bIns="0" rIns="0">
            <a:spAutoFit/>
          </a:bodyPr>
          <a:lstStyle/>
          <a:p>
            <a:pPr algn="ctr">
              <a:lnSpc>
                <a:spcPts val="19860"/>
              </a:lnSpc>
            </a:pPr>
            <a:r>
              <a:rPr lang="en-US" sz="16550" spc="-1">
                <a:solidFill>
                  <a:srgbClr val="262626"/>
                </a:solidFill>
                <a:latin typeface="Arimo Bold Italics"/>
              </a:rPr>
              <a:t>Thank you !</a:t>
            </a:r>
          </a:p>
        </p:txBody>
      </p:sp>
      <p:sp>
        <p:nvSpPr>
          <p:cNvPr name="Freeform 3" id="3"/>
          <p:cNvSpPr/>
          <p:nvPr/>
        </p:nvSpPr>
        <p:spPr>
          <a:xfrm flipH="false" flipV="false" rot="0">
            <a:off x="0" y="8346240"/>
            <a:ext cx="18288180" cy="1933740"/>
          </a:xfrm>
          <a:custGeom>
            <a:avLst/>
            <a:gdLst/>
            <a:ahLst/>
            <a:cxnLst/>
            <a:rect r="r" b="b" t="t" l="l"/>
            <a:pathLst>
              <a:path h="1933740" w="18288180">
                <a:moveTo>
                  <a:pt x="0" y="0"/>
                </a:moveTo>
                <a:lnTo>
                  <a:pt x="18288180" y="0"/>
                </a:lnTo>
                <a:lnTo>
                  <a:pt x="18288180" y="1933740"/>
                </a:lnTo>
                <a:lnTo>
                  <a:pt x="0" y="1933740"/>
                </a:lnTo>
                <a:lnTo>
                  <a:pt x="0" y="0"/>
                </a:lnTo>
                <a:close/>
              </a:path>
            </a:pathLst>
          </a:custGeom>
          <a:blipFill>
            <a:blip r:embed="rId2"/>
            <a:stretch>
              <a:fillRect l="0" t="-31073" r="0" b="-31073"/>
            </a:stretch>
          </a:blipFill>
        </p:spPr>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346240"/>
            <a:ext cx="18288180" cy="1933740"/>
          </a:xfrm>
          <a:custGeom>
            <a:avLst/>
            <a:gdLst/>
            <a:ahLst/>
            <a:cxnLst/>
            <a:rect r="r" b="b" t="t" l="l"/>
            <a:pathLst>
              <a:path h="1933740" w="18288180">
                <a:moveTo>
                  <a:pt x="0" y="0"/>
                </a:moveTo>
                <a:lnTo>
                  <a:pt x="18288180" y="0"/>
                </a:lnTo>
                <a:lnTo>
                  <a:pt x="18288180" y="1933740"/>
                </a:lnTo>
                <a:lnTo>
                  <a:pt x="0" y="1933740"/>
                </a:lnTo>
                <a:lnTo>
                  <a:pt x="0" y="0"/>
                </a:lnTo>
                <a:close/>
              </a:path>
            </a:pathLst>
          </a:custGeom>
          <a:blipFill>
            <a:blip r:embed="rId2"/>
            <a:stretch>
              <a:fillRect l="0" t="-31073" r="0" b="-31073"/>
            </a:stretch>
          </a:blipFill>
        </p:spPr>
      </p:sp>
      <p:sp>
        <p:nvSpPr>
          <p:cNvPr name="TextBox 3" id="3"/>
          <p:cNvSpPr txBox="true"/>
          <p:nvPr/>
        </p:nvSpPr>
        <p:spPr>
          <a:xfrm rot="0">
            <a:off x="733140" y="1580445"/>
            <a:ext cx="15488640" cy="3969639"/>
          </a:xfrm>
          <a:prstGeom prst="rect">
            <a:avLst/>
          </a:prstGeom>
        </p:spPr>
        <p:txBody>
          <a:bodyPr anchor="t" rtlCol="false" tIns="0" lIns="0" bIns="0" rIns="0">
            <a:spAutoFit/>
          </a:bodyPr>
          <a:lstStyle/>
          <a:p>
            <a:pPr algn="just" marL="651510" indent="-325755" lvl="1">
              <a:lnSpc>
                <a:spcPts val="3888"/>
              </a:lnSpc>
              <a:buFont typeface="Arial"/>
              <a:buChar char="•"/>
            </a:pPr>
            <a:r>
              <a:rPr lang="en-US" sz="3600" spc="-1">
                <a:solidFill>
                  <a:srgbClr val="000000"/>
                </a:solidFill>
                <a:latin typeface="Times New Roman"/>
              </a:rPr>
              <a:t>Introduction</a:t>
            </a:r>
          </a:p>
          <a:p>
            <a:pPr algn="just" marL="651510" indent="-325755" lvl="1">
              <a:lnSpc>
                <a:spcPts val="3888"/>
              </a:lnSpc>
              <a:buFont typeface="Arial"/>
              <a:buChar char="•"/>
            </a:pPr>
            <a:r>
              <a:rPr lang="en-US" sz="3600" spc="-1">
                <a:solidFill>
                  <a:srgbClr val="000000"/>
                </a:solidFill>
                <a:latin typeface="Times New Roman"/>
              </a:rPr>
              <a:t>Justifications for Selecting the Title</a:t>
            </a:r>
          </a:p>
          <a:p>
            <a:pPr algn="just" marL="651510" indent="-325755" lvl="1">
              <a:lnSpc>
                <a:spcPts val="3888"/>
              </a:lnSpc>
              <a:buFont typeface="Arial"/>
              <a:buChar char="•"/>
            </a:pPr>
            <a:r>
              <a:rPr lang="en-US" sz="3600" spc="-1">
                <a:solidFill>
                  <a:srgbClr val="000000"/>
                </a:solidFill>
                <a:latin typeface="Times New Roman"/>
              </a:rPr>
              <a:t>Problem Statement</a:t>
            </a:r>
          </a:p>
          <a:p>
            <a:pPr algn="just" marL="651510" indent="-325755" lvl="1">
              <a:lnSpc>
                <a:spcPts val="3888"/>
              </a:lnSpc>
              <a:buFont typeface="Arial"/>
              <a:buChar char="•"/>
            </a:pPr>
            <a:r>
              <a:rPr lang="en-US" sz="3600" spc="-1">
                <a:solidFill>
                  <a:srgbClr val="000000"/>
                </a:solidFill>
                <a:latin typeface="Times New Roman"/>
              </a:rPr>
              <a:t>Literature Survey</a:t>
            </a:r>
          </a:p>
          <a:p>
            <a:pPr algn="just" marL="651510" indent="-325755" lvl="1">
              <a:lnSpc>
                <a:spcPts val="3888"/>
              </a:lnSpc>
              <a:buFont typeface="Arial"/>
              <a:buChar char="•"/>
            </a:pPr>
            <a:r>
              <a:rPr lang="en-US" sz="3600" spc="-1">
                <a:solidFill>
                  <a:srgbClr val="000000"/>
                </a:solidFill>
                <a:latin typeface="Times New Roman"/>
              </a:rPr>
              <a:t>Block Diagram</a:t>
            </a:r>
          </a:p>
          <a:p>
            <a:pPr algn="just" marL="651053" indent="-325526" lvl="1">
              <a:lnSpc>
                <a:spcPts val="3888"/>
              </a:lnSpc>
              <a:buFont typeface="Arial"/>
              <a:buChar char="•"/>
            </a:pPr>
            <a:r>
              <a:rPr lang="en-US" sz="3600">
                <a:solidFill>
                  <a:srgbClr val="000000"/>
                </a:solidFill>
                <a:latin typeface="Times New Roman"/>
              </a:rPr>
              <a:t>Expected Result</a:t>
            </a:r>
          </a:p>
          <a:p>
            <a:pPr algn="just" marL="651510" indent="-325755" lvl="1">
              <a:lnSpc>
                <a:spcPts val="3888"/>
              </a:lnSpc>
              <a:buFont typeface="Arial"/>
              <a:buChar char="•"/>
            </a:pPr>
            <a:r>
              <a:rPr lang="en-US" sz="3600" spc="-1">
                <a:solidFill>
                  <a:srgbClr val="000000"/>
                </a:solidFill>
                <a:latin typeface="Times New Roman"/>
              </a:rPr>
              <a:t>Methodologies</a:t>
            </a:r>
          </a:p>
          <a:p>
            <a:pPr algn="just">
              <a:lnSpc>
                <a:spcPts val="3888"/>
              </a:lnSpc>
            </a:pPr>
          </a:p>
        </p:txBody>
      </p:sp>
      <p:grpSp>
        <p:nvGrpSpPr>
          <p:cNvPr name="Group 4" id="4"/>
          <p:cNvGrpSpPr/>
          <p:nvPr/>
        </p:nvGrpSpPr>
        <p:grpSpPr>
          <a:xfrm rot="0">
            <a:off x="-7020" y="-7020"/>
            <a:ext cx="18302220" cy="973620"/>
            <a:chOff x="0" y="0"/>
            <a:chExt cx="24402960" cy="1298160"/>
          </a:xfrm>
        </p:grpSpPr>
        <p:sp>
          <p:nvSpPr>
            <p:cNvPr name="Freeform 5" id="5"/>
            <p:cNvSpPr/>
            <p:nvPr/>
          </p:nvSpPr>
          <p:spPr>
            <a:xfrm flipH="false" flipV="false" rot="0">
              <a:off x="9398" y="9398"/>
              <a:ext cx="24384254" cy="1279398"/>
            </a:xfrm>
            <a:custGeom>
              <a:avLst/>
              <a:gdLst/>
              <a:ahLst/>
              <a:cxnLst/>
              <a:rect r="r" b="b" t="t" l="l"/>
              <a:pathLst>
                <a:path h="1279398" w="24384254">
                  <a:moveTo>
                    <a:pt x="0" y="0"/>
                  </a:moveTo>
                  <a:lnTo>
                    <a:pt x="24384254" y="0"/>
                  </a:lnTo>
                  <a:lnTo>
                    <a:pt x="24384254" y="1279398"/>
                  </a:lnTo>
                  <a:lnTo>
                    <a:pt x="0" y="1279398"/>
                  </a:lnTo>
                  <a:close/>
                </a:path>
              </a:pathLst>
            </a:custGeom>
            <a:solidFill>
              <a:srgbClr val="ED7D31"/>
            </a:solidFill>
          </p:spPr>
        </p:sp>
        <p:sp>
          <p:nvSpPr>
            <p:cNvPr name="Freeform 6" id="6"/>
            <p:cNvSpPr/>
            <p:nvPr/>
          </p:nvSpPr>
          <p:spPr>
            <a:xfrm flipH="false" flipV="false" rot="0">
              <a:off x="0" y="0"/>
              <a:ext cx="24403050" cy="1298194"/>
            </a:xfrm>
            <a:custGeom>
              <a:avLst/>
              <a:gdLst/>
              <a:ahLst/>
              <a:cxnLst/>
              <a:rect r="r" b="b" t="t" l="l"/>
              <a:pathLst>
                <a:path h="1298194" w="24403050">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name="TextBox 7" id="7"/>
            <p:cNvSpPr txBox="true"/>
            <p:nvPr/>
          </p:nvSpPr>
          <p:spPr>
            <a:xfrm>
              <a:off x="0" y="-38100"/>
              <a:ext cx="24402960" cy="1336260"/>
            </a:xfrm>
            <a:prstGeom prst="rect">
              <a:avLst/>
            </a:prstGeom>
          </p:spPr>
          <p:txBody>
            <a:bodyPr anchor="ctr" rtlCol="false" tIns="50800" lIns="50800" bIns="50800" rIns="50800"/>
            <a:lstStyle/>
            <a:p>
              <a:pPr algn="ctr">
                <a:lnSpc>
                  <a:spcPts val="5022"/>
                </a:lnSpc>
              </a:pPr>
              <a:r>
                <a:rPr lang="en-US" sz="4650" spc="-1">
                  <a:solidFill>
                    <a:srgbClr val="000000"/>
                  </a:solidFill>
                  <a:latin typeface="Times New Roman Bold"/>
                </a:rPr>
                <a:t>Contents</a:t>
              </a:r>
            </a:p>
          </p:txBody>
        </p:sp>
      </p:gr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346240"/>
            <a:ext cx="18288180" cy="1933740"/>
          </a:xfrm>
          <a:custGeom>
            <a:avLst/>
            <a:gdLst/>
            <a:ahLst/>
            <a:cxnLst/>
            <a:rect r="r" b="b" t="t" l="l"/>
            <a:pathLst>
              <a:path h="1933740" w="18288180">
                <a:moveTo>
                  <a:pt x="0" y="0"/>
                </a:moveTo>
                <a:lnTo>
                  <a:pt x="18288180" y="0"/>
                </a:lnTo>
                <a:lnTo>
                  <a:pt x="18288180" y="1933740"/>
                </a:lnTo>
                <a:lnTo>
                  <a:pt x="0" y="1933740"/>
                </a:lnTo>
                <a:lnTo>
                  <a:pt x="0" y="0"/>
                </a:lnTo>
                <a:close/>
              </a:path>
            </a:pathLst>
          </a:custGeom>
          <a:blipFill>
            <a:blip r:embed="rId2"/>
            <a:stretch>
              <a:fillRect l="0" t="-31073" r="0" b="-31073"/>
            </a:stretch>
          </a:blipFill>
        </p:spPr>
      </p:sp>
      <p:grpSp>
        <p:nvGrpSpPr>
          <p:cNvPr name="Group 3" id="3"/>
          <p:cNvGrpSpPr/>
          <p:nvPr/>
        </p:nvGrpSpPr>
        <p:grpSpPr>
          <a:xfrm rot="0">
            <a:off x="-7020" y="-7020"/>
            <a:ext cx="18302220" cy="973620"/>
            <a:chOff x="0" y="0"/>
            <a:chExt cx="24402960" cy="1298160"/>
          </a:xfrm>
        </p:grpSpPr>
        <p:sp>
          <p:nvSpPr>
            <p:cNvPr name="Freeform 4" id="4"/>
            <p:cNvSpPr/>
            <p:nvPr/>
          </p:nvSpPr>
          <p:spPr>
            <a:xfrm flipH="false" flipV="false" rot="0">
              <a:off x="9398" y="9398"/>
              <a:ext cx="24384254" cy="1279398"/>
            </a:xfrm>
            <a:custGeom>
              <a:avLst/>
              <a:gdLst/>
              <a:ahLst/>
              <a:cxnLst/>
              <a:rect r="r" b="b" t="t" l="l"/>
              <a:pathLst>
                <a:path h="1279398" w="24384254">
                  <a:moveTo>
                    <a:pt x="0" y="0"/>
                  </a:moveTo>
                  <a:lnTo>
                    <a:pt x="24384254" y="0"/>
                  </a:lnTo>
                  <a:lnTo>
                    <a:pt x="24384254" y="1279398"/>
                  </a:lnTo>
                  <a:lnTo>
                    <a:pt x="0" y="1279398"/>
                  </a:lnTo>
                  <a:close/>
                </a:path>
              </a:pathLst>
            </a:custGeom>
            <a:solidFill>
              <a:srgbClr val="ED7D31"/>
            </a:solidFill>
          </p:spPr>
        </p:sp>
        <p:sp>
          <p:nvSpPr>
            <p:cNvPr name="Freeform 5" id="5"/>
            <p:cNvSpPr/>
            <p:nvPr/>
          </p:nvSpPr>
          <p:spPr>
            <a:xfrm flipH="false" flipV="false" rot="0">
              <a:off x="0" y="0"/>
              <a:ext cx="24403050" cy="1298194"/>
            </a:xfrm>
            <a:custGeom>
              <a:avLst/>
              <a:gdLst/>
              <a:ahLst/>
              <a:cxnLst/>
              <a:rect r="r" b="b" t="t" l="l"/>
              <a:pathLst>
                <a:path h="1298194" w="24403050">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name="TextBox 6" id="6"/>
            <p:cNvSpPr txBox="true"/>
            <p:nvPr/>
          </p:nvSpPr>
          <p:spPr>
            <a:xfrm>
              <a:off x="0" y="-38100"/>
              <a:ext cx="24402960" cy="1336260"/>
            </a:xfrm>
            <a:prstGeom prst="rect">
              <a:avLst/>
            </a:prstGeom>
          </p:spPr>
          <p:txBody>
            <a:bodyPr anchor="ctr" rtlCol="false" tIns="50800" lIns="50800" bIns="50800" rIns="50800"/>
            <a:lstStyle/>
            <a:p>
              <a:pPr algn="ctr">
                <a:lnSpc>
                  <a:spcPts val="5022"/>
                </a:lnSpc>
              </a:pPr>
              <a:r>
                <a:rPr lang="en-US" sz="4650" spc="-1">
                  <a:solidFill>
                    <a:srgbClr val="000000"/>
                  </a:solidFill>
                  <a:latin typeface="Times New Roman Bold"/>
                </a:rPr>
                <a:t>Introduction</a:t>
              </a:r>
            </a:p>
          </p:txBody>
        </p:sp>
      </p:grpSp>
      <p:sp>
        <p:nvSpPr>
          <p:cNvPr name="TextBox 7" id="7"/>
          <p:cNvSpPr txBox="true"/>
          <p:nvPr/>
        </p:nvSpPr>
        <p:spPr>
          <a:xfrm rot="0">
            <a:off x="1028700" y="2345859"/>
            <a:ext cx="15749432" cy="6023906"/>
          </a:xfrm>
          <a:prstGeom prst="rect">
            <a:avLst/>
          </a:prstGeom>
        </p:spPr>
        <p:txBody>
          <a:bodyPr anchor="t" rtlCol="false" tIns="0" lIns="0" bIns="0" rIns="0">
            <a:spAutoFit/>
          </a:bodyPr>
          <a:lstStyle/>
          <a:p>
            <a:pPr algn="just">
              <a:lnSpc>
                <a:spcPts val="3665"/>
              </a:lnSpc>
              <a:spcBef>
                <a:spcPct val="0"/>
              </a:spcBef>
            </a:pPr>
          </a:p>
          <a:p>
            <a:pPr algn="just">
              <a:lnSpc>
                <a:spcPts val="3665"/>
              </a:lnSpc>
              <a:spcBef>
                <a:spcPct val="0"/>
              </a:spcBef>
            </a:pPr>
            <a:r>
              <a:rPr lang="en-US" sz="3394" spc="-1">
                <a:solidFill>
                  <a:srgbClr val="000000"/>
                </a:solidFill>
                <a:latin typeface="Times New Roman Bold"/>
              </a:rPr>
              <a:t>When companies want to understand public opinion, performing sentiment analysis helps</a:t>
            </a:r>
          </a:p>
          <a:p>
            <a:pPr algn="just">
              <a:lnSpc>
                <a:spcPts val="3665"/>
              </a:lnSpc>
              <a:spcBef>
                <a:spcPct val="0"/>
              </a:spcBef>
            </a:pPr>
            <a:r>
              <a:rPr lang="en-US" sz="3394" spc="-1">
                <a:solidFill>
                  <a:srgbClr val="000000"/>
                </a:solidFill>
                <a:latin typeface="Times New Roman Bold"/>
              </a:rPr>
              <a:t>them recognize what customers like about their products. It also helps to figure out the</a:t>
            </a:r>
          </a:p>
          <a:p>
            <a:pPr algn="just">
              <a:lnSpc>
                <a:spcPts val="3665"/>
              </a:lnSpc>
              <a:spcBef>
                <a:spcPct val="0"/>
              </a:spcBef>
            </a:pPr>
            <a:r>
              <a:rPr lang="en-US" sz="3394">
                <a:solidFill>
                  <a:srgbClr val="000000"/>
                </a:solidFill>
                <a:latin typeface="Times New Roman Bold"/>
              </a:rPr>
              <a:t>primary issues with their products.Reviewing product using sentiment analysis is becoming popular for text mining. Research is also considering research in area of computational linguistics. Research work is focusing correlation among Amazon product reviews.</a:t>
            </a:r>
          </a:p>
          <a:p>
            <a:pPr algn="just">
              <a:lnSpc>
                <a:spcPts val="3665"/>
              </a:lnSpc>
              <a:spcBef>
                <a:spcPct val="0"/>
              </a:spcBef>
            </a:pPr>
          </a:p>
          <a:p>
            <a:pPr algn="just">
              <a:lnSpc>
                <a:spcPts val="3665"/>
              </a:lnSpc>
              <a:spcBef>
                <a:spcPct val="0"/>
              </a:spcBef>
            </a:pPr>
            <a:r>
              <a:rPr lang="en-US" sz="3394" spc="-1">
                <a:solidFill>
                  <a:srgbClr val="000000"/>
                </a:solidFill>
                <a:latin typeface="Times New Roman Bold"/>
              </a:rPr>
              <a:t>Research is also considering rating of products provided by customers.Reserach has considered traditional machine learning algorithms along with Naive Bayes analysis,SVM,Knearest neighbor mechanism. Research has also considered deep neural networks along with Recurrent Neural Network (RNN). Research is supposed to provide better solution for sentimental analysis.</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346240"/>
            <a:ext cx="18288180" cy="1933740"/>
          </a:xfrm>
          <a:custGeom>
            <a:avLst/>
            <a:gdLst/>
            <a:ahLst/>
            <a:cxnLst/>
            <a:rect r="r" b="b" t="t" l="l"/>
            <a:pathLst>
              <a:path h="1933740" w="18288180">
                <a:moveTo>
                  <a:pt x="0" y="0"/>
                </a:moveTo>
                <a:lnTo>
                  <a:pt x="18288180" y="0"/>
                </a:lnTo>
                <a:lnTo>
                  <a:pt x="18288180" y="1933740"/>
                </a:lnTo>
                <a:lnTo>
                  <a:pt x="0" y="1933740"/>
                </a:lnTo>
                <a:lnTo>
                  <a:pt x="0" y="0"/>
                </a:lnTo>
                <a:close/>
              </a:path>
            </a:pathLst>
          </a:custGeom>
          <a:blipFill>
            <a:blip r:embed="rId2"/>
            <a:stretch>
              <a:fillRect l="0" t="-31073" r="0" b="-31073"/>
            </a:stretch>
          </a:blipFill>
        </p:spPr>
      </p:sp>
      <p:grpSp>
        <p:nvGrpSpPr>
          <p:cNvPr name="Group 3" id="3"/>
          <p:cNvGrpSpPr/>
          <p:nvPr/>
        </p:nvGrpSpPr>
        <p:grpSpPr>
          <a:xfrm rot="0">
            <a:off x="-7020" y="-7020"/>
            <a:ext cx="18302220" cy="973620"/>
            <a:chOff x="0" y="0"/>
            <a:chExt cx="24402960" cy="1298160"/>
          </a:xfrm>
        </p:grpSpPr>
        <p:sp>
          <p:nvSpPr>
            <p:cNvPr name="Freeform 4" id="4"/>
            <p:cNvSpPr/>
            <p:nvPr/>
          </p:nvSpPr>
          <p:spPr>
            <a:xfrm flipH="false" flipV="false" rot="0">
              <a:off x="9398" y="9398"/>
              <a:ext cx="24384254" cy="1279398"/>
            </a:xfrm>
            <a:custGeom>
              <a:avLst/>
              <a:gdLst/>
              <a:ahLst/>
              <a:cxnLst/>
              <a:rect r="r" b="b" t="t" l="l"/>
              <a:pathLst>
                <a:path h="1279398" w="24384254">
                  <a:moveTo>
                    <a:pt x="0" y="0"/>
                  </a:moveTo>
                  <a:lnTo>
                    <a:pt x="24384254" y="0"/>
                  </a:lnTo>
                  <a:lnTo>
                    <a:pt x="24384254" y="1279398"/>
                  </a:lnTo>
                  <a:lnTo>
                    <a:pt x="0" y="1279398"/>
                  </a:lnTo>
                  <a:close/>
                </a:path>
              </a:pathLst>
            </a:custGeom>
            <a:solidFill>
              <a:srgbClr val="ED7D31"/>
            </a:solidFill>
          </p:spPr>
        </p:sp>
        <p:sp>
          <p:nvSpPr>
            <p:cNvPr name="Freeform 5" id="5"/>
            <p:cNvSpPr/>
            <p:nvPr/>
          </p:nvSpPr>
          <p:spPr>
            <a:xfrm flipH="false" flipV="false" rot="0">
              <a:off x="0" y="0"/>
              <a:ext cx="24403050" cy="1298194"/>
            </a:xfrm>
            <a:custGeom>
              <a:avLst/>
              <a:gdLst/>
              <a:ahLst/>
              <a:cxnLst/>
              <a:rect r="r" b="b" t="t" l="l"/>
              <a:pathLst>
                <a:path h="1298194" w="24403050">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name="TextBox 6" id="6"/>
            <p:cNvSpPr txBox="true"/>
            <p:nvPr/>
          </p:nvSpPr>
          <p:spPr>
            <a:xfrm>
              <a:off x="0" y="-38100"/>
              <a:ext cx="24402960" cy="1336260"/>
            </a:xfrm>
            <a:prstGeom prst="rect">
              <a:avLst/>
            </a:prstGeom>
          </p:spPr>
          <p:txBody>
            <a:bodyPr anchor="ctr" rtlCol="false" tIns="50800" lIns="50800" bIns="50800" rIns="50800"/>
            <a:lstStyle/>
            <a:p>
              <a:pPr algn="ctr">
                <a:lnSpc>
                  <a:spcPts val="5022"/>
                </a:lnSpc>
              </a:pPr>
              <a:r>
                <a:rPr lang="en-US" sz="4650" spc="-1">
                  <a:solidFill>
                    <a:srgbClr val="000000"/>
                  </a:solidFill>
                  <a:latin typeface="Times New Roman Bold"/>
                </a:rPr>
                <a:t>Justification For Selecting The Title</a:t>
              </a:r>
            </a:p>
          </p:txBody>
        </p:sp>
      </p:grpSp>
      <p:sp>
        <p:nvSpPr>
          <p:cNvPr name="TextBox 7" id="7"/>
          <p:cNvSpPr txBox="true"/>
          <p:nvPr/>
        </p:nvSpPr>
        <p:spPr>
          <a:xfrm rot="0">
            <a:off x="14580" y="1570302"/>
            <a:ext cx="18273420" cy="8933433"/>
          </a:xfrm>
          <a:prstGeom prst="rect">
            <a:avLst/>
          </a:prstGeom>
        </p:spPr>
        <p:txBody>
          <a:bodyPr anchor="t" rtlCol="false" tIns="0" lIns="0" bIns="0" rIns="0">
            <a:spAutoFit/>
          </a:bodyPr>
          <a:lstStyle/>
          <a:p>
            <a:pPr>
              <a:lnSpc>
                <a:spcPts val="3192"/>
              </a:lnSpc>
              <a:spcBef>
                <a:spcPct val="0"/>
              </a:spcBef>
            </a:pPr>
            <a:r>
              <a:rPr lang="en-US" sz="2956">
                <a:solidFill>
                  <a:srgbClr val="000000"/>
                </a:solidFill>
                <a:latin typeface="Arimo"/>
              </a:rPr>
              <a:t>The choice of the title "</a:t>
            </a:r>
            <a:r>
              <a:rPr lang="en-US" sz="2956">
                <a:solidFill>
                  <a:srgbClr val="000000"/>
                </a:solidFill>
                <a:latin typeface="Arimo Bold"/>
              </a:rPr>
              <a:t>E-commerce</a:t>
            </a:r>
            <a:r>
              <a:rPr lang="en-US" sz="2956">
                <a:solidFill>
                  <a:srgbClr val="000000"/>
                </a:solidFill>
                <a:latin typeface="Arimo"/>
              </a:rPr>
              <a:t> </a:t>
            </a:r>
            <a:r>
              <a:rPr lang="en-US" sz="2956">
                <a:solidFill>
                  <a:srgbClr val="000000"/>
                </a:solidFill>
                <a:latin typeface="Arimo Bold"/>
              </a:rPr>
              <a:t>Product Review</a:t>
            </a:r>
            <a:r>
              <a:rPr lang="en-US" sz="2956">
                <a:solidFill>
                  <a:srgbClr val="000000"/>
                </a:solidFill>
                <a:latin typeface="Arimo"/>
              </a:rPr>
              <a:t>" for our minor project is driven by several compelling reasons.</a:t>
            </a:r>
          </a:p>
          <a:p>
            <a:pPr marL="638274" indent="-319137" lvl="1">
              <a:lnSpc>
                <a:spcPts val="3192"/>
              </a:lnSpc>
              <a:buFont typeface="Arial"/>
              <a:buChar char="•"/>
            </a:pPr>
            <a:r>
              <a:rPr lang="en-US" sz="2956">
                <a:solidFill>
                  <a:srgbClr val="000000"/>
                </a:solidFill>
                <a:latin typeface="Arimo Bold"/>
              </a:rPr>
              <a:t>Real-World Application</a:t>
            </a:r>
            <a:r>
              <a:rPr lang="en-US" sz="2956">
                <a:solidFill>
                  <a:srgbClr val="000000"/>
                </a:solidFill>
                <a:latin typeface="Arimo"/>
              </a:rPr>
              <a:t>: E-commerce product reviews are an integral part of online shopping experiences. By working on this project, you will gain hands-on experience in a domain with direct real-world relevance. This experience can be a valuable addition to your portfolio or resume.</a:t>
            </a:r>
          </a:p>
          <a:p>
            <a:pPr>
              <a:lnSpc>
                <a:spcPts val="3192"/>
              </a:lnSpc>
            </a:pPr>
          </a:p>
          <a:p>
            <a:pPr marL="623601" indent="-311800" lvl="1">
              <a:lnSpc>
                <a:spcPts val="3119"/>
              </a:lnSpc>
              <a:buFont typeface="Arial"/>
              <a:buChar char="•"/>
            </a:pPr>
            <a:r>
              <a:rPr lang="en-US" sz="2888">
                <a:solidFill>
                  <a:srgbClr val="000000"/>
                </a:solidFill>
                <a:latin typeface="Arimo Bold"/>
              </a:rPr>
              <a:t>Market Demand:</a:t>
            </a:r>
            <a:r>
              <a:rPr lang="en-US" sz="2888">
                <a:solidFill>
                  <a:srgbClr val="000000"/>
                </a:solidFill>
                <a:latin typeface="Arimo"/>
              </a:rPr>
              <a:t> E-commerce is a rapidly growing industry, and customer reviews play a crucial role in influencing purchasing decisions. Developing a product review system can address the market demand for platforms that facilitate customer feedback.</a:t>
            </a:r>
          </a:p>
          <a:p>
            <a:pPr>
              <a:lnSpc>
                <a:spcPts val="3119"/>
              </a:lnSpc>
            </a:pPr>
          </a:p>
          <a:p>
            <a:pPr marL="638274" indent="-319137" lvl="1">
              <a:lnSpc>
                <a:spcPts val="3192"/>
              </a:lnSpc>
              <a:buFont typeface="Arial"/>
              <a:buChar char="•"/>
            </a:pPr>
            <a:r>
              <a:rPr lang="en-US" sz="2956">
                <a:solidFill>
                  <a:srgbClr val="000000"/>
                </a:solidFill>
                <a:latin typeface="Arimo Bold"/>
              </a:rPr>
              <a:t>Enhancing User Experience</a:t>
            </a:r>
            <a:r>
              <a:rPr lang="en-US" sz="2956">
                <a:solidFill>
                  <a:srgbClr val="000000"/>
                </a:solidFill>
                <a:latin typeface="Arimo"/>
              </a:rPr>
              <a:t>: A well-designed product review system can enhance the user experience on e-commerce websites. By focusing on usability and functionality, you can contribute to making online shopping more enjoyable and efficient for customers.</a:t>
            </a:r>
          </a:p>
          <a:p>
            <a:pPr>
              <a:lnSpc>
                <a:spcPts val="3192"/>
              </a:lnSpc>
            </a:pPr>
          </a:p>
          <a:p>
            <a:pPr marL="638274" indent="-319137" lvl="1">
              <a:lnSpc>
                <a:spcPts val="3192"/>
              </a:lnSpc>
              <a:buFont typeface="Arial"/>
              <a:buChar char="•"/>
            </a:pPr>
            <a:r>
              <a:rPr lang="en-US" sz="2956">
                <a:solidFill>
                  <a:srgbClr val="000000"/>
                </a:solidFill>
                <a:latin typeface="Arimo Bold"/>
              </a:rPr>
              <a:t>Data Analysis Skills</a:t>
            </a:r>
            <a:r>
              <a:rPr lang="en-US" sz="2956">
                <a:solidFill>
                  <a:srgbClr val="000000"/>
                </a:solidFill>
                <a:latin typeface="Arimo"/>
              </a:rPr>
              <a:t>: Analyzing and processing large volumes of product review data can help you develop data analysis skills. You can learn how to extract valuable insights from user-generated content, such as sentiment analysis, trends, and customer preferences.</a:t>
            </a:r>
          </a:p>
          <a:p>
            <a:pPr algn="ctr">
              <a:lnSpc>
                <a:spcPts val="3413"/>
              </a:lnSpc>
              <a:spcBef>
                <a:spcPct val="0"/>
              </a:spcBef>
            </a:pPr>
          </a:p>
          <a:p>
            <a:pPr algn="ctr">
              <a:lnSpc>
                <a:spcPts val="3413"/>
              </a:lnSpc>
              <a:spcBef>
                <a:spcPct val="0"/>
              </a:spcBef>
            </a:pPr>
          </a:p>
          <a:p>
            <a:pPr algn="ctr">
              <a:lnSpc>
                <a:spcPts val="3413"/>
              </a:lnSpc>
              <a:spcBef>
                <a:spcPct val="0"/>
              </a:spcBef>
            </a:pPr>
          </a:p>
          <a:p>
            <a:pPr algn="ctr">
              <a:lnSpc>
                <a:spcPts val="3413"/>
              </a:lnSpc>
              <a:spcBef>
                <a:spcPct val="0"/>
              </a:spcBef>
            </a:pPr>
          </a:p>
          <a:p>
            <a:pPr algn="ctr">
              <a:lnSpc>
                <a:spcPts val="3413"/>
              </a:lnSpc>
              <a:spcBef>
                <a:spcPct val="0"/>
              </a:spcBef>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346240"/>
            <a:ext cx="18288180" cy="1933740"/>
          </a:xfrm>
          <a:custGeom>
            <a:avLst/>
            <a:gdLst/>
            <a:ahLst/>
            <a:cxnLst/>
            <a:rect r="r" b="b" t="t" l="l"/>
            <a:pathLst>
              <a:path h="1933740" w="18288180">
                <a:moveTo>
                  <a:pt x="0" y="0"/>
                </a:moveTo>
                <a:lnTo>
                  <a:pt x="18288180" y="0"/>
                </a:lnTo>
                <a:lnTo>
                  <a:pt x="18288180" y="1933740"/>
                </a:lnTo>
                <a:lnTo>
                  <a:pt x="0" y="1933740"/>
                </a:lnTo>
                <a:lnTo>
                  <a:pt x="0" y="0"/>
                </a:lnTo>
                <a:close/>
              </a:path>
            </a:pathLst>
          </a:custGeom>
          <a:blipFill>
            <a:blip r:embed="rId2"/>
            <a:stretch>
              <a:fillRect l="0" t="-31073" r="0" b="-31073"/>
            </a:stretch>
          </a:blipFill>
        </p:spPr>
      </p:sp>
      <p:grpSp>
        <p:nvGrpSpPr>
          <p:cNvPr name="Group 3" id="3"/>
          <p:cNvGrpSpPr/>
          <p:nvPr/>
        </p:nvGrpSpPr>
        <p:grpSpPr>
          <a:xfrm rot="0">
            <a:off x="-7020" y="-7020"/>
            <a:ext cx="18302220" cy="973620"/>
            <a:chOff x="0" y="0"/>
            <a:chExt cx="24402960" cy="1298160"/>
          </a:xfrm>
        </p:grpSpPr>
        <p:sp>
          <p:nvSpPr>
            <p:cNvPr name="Freeform 4" id="4"/>
            <p:cNvSpPr/>
            <p:nvPr/>
          </p:nvSpPr>
          <p:spPr>
            <a:xfrm flipH="false" flipV="false" rot="0">
              <a:off x="9398" y="9398"/>
              <a:ext cx="24384254" cy="1279398"/>
            </a:xfrm>
            <a:custGeom>
              <a:avLst/>
              <a:gdLst/>
              <a:ahLst/>
              <a:cxnLst/>
              <a:rect r="r" b="b" t="t" l="l"/>
              <a:pathLst>
                <a:path h="1279398" w="24384254">
                  <a:moveTo>
                    <a:pt x="0" y="0"/>
                  </a:moveTo>
                  <a:lnTo>
                    <a:pt x="24384254" y="0"/>
                  </a:lnTo>
                  <a:lnTo>
                    <a:pt x="24384254" y="1279398"/>
                  </a:lnTo>
                  <a:lnTo>
                    <a:pt x="0" y="1279398"/>
                  </a:lnTo>
                  <a:close/>
                </a:path>
              </a:pathLst>
            </a:custGeom>
            <a:solidFill>
              <a:srgbClr val="ED7D31"/>
            </a:solidFill>
          </p:spPr>
        </p:sp>
        <p:sp>
          <p:nvSpPr>
            <p:cNvPr name="Freeform 5" id="5"/>
            <p:cNvSpPr/>
            <p:nvPr/>
          </p:nvSpPr>
          <p:spPr>
            <a:xfrm flipH="false" flipV="false" rot="0">
              <a:off x="0" y="0"/>
              <a:ext cx="24403050" cy="1298194"/>
            </a:xfrm>
            <a:custGeom>
              <a:avLst/>
              <a:gdLst/>
              <a:ahLst/>
              <a:cxnLst/>
              <a:rect r="r" b="b" t="t" l="l"/>
              <a:pathLst>
                <a:path h="1298194" w="24403050">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name="TextBox 6" id="6"/>
            <p:cNvSpPr txBox="true"/>
            <p:nvPr/>
          </p:nvSpPr>
          <p:spPr>
            <a:xfrm>
              <a:off x="0" y="-38100"/>
              <a:ext cx="24402960" cy="1336260"/>
            </a:xfrm>
            <a:prstGeom prst="rect">
              <a:avLst/>
            </a:prstGeom>
          </p:spPr>
          <p:txBody>
            <a:bodyPr anchor="ctr" rtlCol="false" tIns="50800" lIns="50800" bIns="50800" rIns="50800"/>
            <a:lstStyle/>
            <a:p>
              <a:pPr algn="ctr">
                <a:lnSpc>
                  <a:spcPts val="5022"/>
                </a:lnSpc>
              </a:pPr>
              <a:r>
                <a:rPr lang="en-US" sz="4650" spc="-1">
                  <a:solidFill>
                    <a:srgbClr val="000000"/>
                  </a:solidFill>
                  <a:latin typeface="Times New Roman Bold"/>
                </a:rPr>
                <a:t>Problem Statement</a:t>
              </a:r>
            </a:p>
          </p:txBody>
        </p:sp>
      </p:grpSp>
      <p:sp>
        <p:nvSpPr>
          <p:cNvPr name="TextBox 7" id="7"/>
          <p:cNvSpPr txBox="true"/>
          <p:nvPr/>
        </p:nvSpPr>
        <p:spPr>
          <a:xfrm rot="0">
            <a:off x="670578" y="2727082"/>
            <a:ext cx="16946844" cy="3185541"/>
          </a:xfrm>
          <a:prstGeom prst="rect">
            <a:avLst/>
          </a:prstGeom>
        </p:spPr>
        <p:txBody>
          <a:bodyPr anchor="t" rtlCol="false" tIns="0" lIns="0" bIns="0" rIns="0">
            <a:spAutoFit/>
          </a:bodyPr>
          <a:lstStyle/>
          <a:p>
            <a:pPr>
              <a:lnSpc>
                <a:spcPts val="5022"/>
              </a:lnSpc>
              <a:spcBef>
                <a:spcPct val="0"/>
              </a:spcBef>
            </a:pPr>
            <a:r>
              <a:rPr lang="en-US" sz="4650" spc="-1">
                <a:solidFill>
                  <a:srgbClr val="000000"/>
                </a:solidFill>
                <a:latin typeface="Arimo"/>
              </a:rPr>
              <a:t>Design a system for analyzing Amazon product reviews to provide valuable insights to both customers and sellers. The goal is to develop a platform that can process and evaluate large volumes of reviews to extract meaningful information, identify trends, and enhance the overall shopping experience.</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020" y="966600"/>
          <a:ext cx="18288000" cy="10549857"/>
        </p:xfrm>
        <a:graphic>
          <a:graphicData uri="http://schemas.openxmlformats.org/drawingml/2006/table">
            <a:tbl>
              <a:tblPr/>
              <a:tblGrid>
                <a:gridCol w="1734926"/>
                <a:gridCol w="7281425"/>
                <a:gridCol w="4699515"/>
                <a:gridCol w="4572134"/>
              </a:tblGrid>
              <a:tr h="715087">
                <a:tc>
                  <a:txBody>
                    <a:bodyPr anchor="t" rtlCol="false"/>
                    <a:lstStyle/>
                    <a:p>
                      <a:pPr algn="ctr">
                        <a:lnSpc>
                          <a:spcPts val="3240"/>
                        </a:lnSpc>
                        <a:defRPr/>
                      </a:pPr>
                      <a:r>
                        <a:rPr lang="en-US" sz="2700" spc="-1">
                          <a:solidFill>
                            <a:srgbClr val="FFFFFF"/>
                          </a:solidFill>
                          <a:latin typeface="Times New Roman Bold"/>
                        </a:rPr>
                        <a:t>Sr. No.</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ED7D31"/>
                    </a:solidFill>
                  </a:tcPr>
                </a:tc>
                <a:tc>
                  <a:txBody>
                    <a:bodyPr anchor="t" rtlCol="false"/>
                    <a:lstStyle/>
                    <a:p>
                      <a:pPr algn="ctr">
                        <a:lnSpc>
                          <a:spcPts val="3240"/>
                        </a:lnSpc>
                        <a:defRPr/>
                      </a:pPr>
                      <a:r>
                        <a:rPr lang="en-US" sz="2700" spc="-1">
                          <a:solidFill>
                            <a:srgbClr val="FFFFFF"/>
                          </a:solidFill>
                          <a:latin typeface="Times New Roman Bold"/>
                        </a:rPr>
                        <a:t>Paper Title and its Author/year</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ED7D31"/>
                    </a:solidFill>
                  </a:tcPr>
                </a:tc>
                <a:tc>
                  <a:txBody>
                    <a:bodyPr anchor="t" rtlCol="false"/>
                    <a:lstStyle/>
                    <a:p>
                      <a:pPr algn="ctr">
                        <a:lnSpc>
                          <a:spcPts val="3240"/>
                        </a:lnSpc>
                        <a:defRPr/>
                      </a:pPr>
                      <a:r>
                        <a:rPr lang="en-US" sz="2700" spc="-1">
                          <a:solidFill>
                            <a:srgbClr val="FFFFFF"/>
                          </a:solidFill>
                          <a:latin typeface="Times New Roman Bold"/>
                        </a:rPr>
                        <a:t>Details of Publication</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ED7D31"/>
                    </a:solidFill>
                  </a:tcPr>
                </a:tc>
                <a:tc>
                  <a:txBody>
                    <a:bodyPr anchor="t" rtlCol="false"/>
                    <a:lstStyle/>
                    <a:p>
                      <a:pPr algn="ctr">
                        <a:lnSpc>
                          <a:spcPts val="3240"/>
                        </a:lnSpc>
                        <a:defRPr/>
                      </a:pPr>
                      <a:r>
                        <a:rPr lang="en-US" sz="2700" spc="-1">
                          <a:solidFill>
                            <a:srgbClr val="FFFFFF"/>
                          </a:solidFill>
                          <a:latin typeface="Times New Roman Bold"/>
                        </a:rPr>
                        <a:t>Methodology</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ED7D31"/>
                    </a:solidFill>
                  </a:tcPr>
                </a:tc>
              </a:tr>
              <a:tr h="1525519">
                <a:tc>
                  <a:txBody>
                    <a:bodyPr anchor="t" rtlCol="false"/>
                    <a:lstStyle/>
                    <a:p>
                      <a:pPr algn="ctr">
                        <a:lnSpc>
                          <a:spcPts val="3240"/>
                        </a:lnSpc>
                        <a:defRPr/>
                      </a:pPr>
                      <a:r>
                        <a:rPr lang="en-US" sz="2700" spc="-1">
                          <a:solidFill>
                            <a:srgbClr val="000000"/>
                          </a:solidFill>
                          <a:latin typeface="Times New Roman"/>
                        </a:rPr>
                        <a:t>1</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c>
                  <a:txBody>
                    <a:bodyPr anchor="t" rtlCol="false"/>
                    <a:lstStyle/>
                    <a:p>
                      <a:pPr algn="l">
                        <a:lnSpc>
                          <a:spcPts val="5319"/>
                        </a:lnSpc>
                        <a:defRPr/>
                      </a:pPr>
                      <a:r>
                        <a:rPr lang="en-US" sz="3799">
                          <a:solidFill>
                            <a:srgbClr val="000000"/>
                          </a:solidFill>
                          <a:latin typeface="Arimo"/>
                        </a:rPr>
                        <a:t>R.Collobert/2011</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c>
                  <a:txBody>
                    <a:bodyPr anchor="t" rtlCol="false"/>
                    <a:lstStyle/>
                    <a:p>
                      <a:pPr algn="l">
                        <a:lnSpc>
                          <a:spcPts val="4899"/>
                        </a:lnSpc>
                        <a:defRPr/>
                      </a:pPr>
                      <a:r>
                        <a:rPr lang="en-US" sz="3499">
                          <a:solidFill>
                            <a:srgbClr val="000000"/>
                          </a:solidFill>
                          <a:latin typeface="Arimo"/>
                        </a:rPr>
                        <a:t>To implement NLP from scratch.</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c>
                  <a:txBody>
                    <a:bodyPr anchor="t" rtlCol="false"/>
                    <a:lstStyle/>
                    <a:p>
                      <a:pPr algn="l">
                        <a:lnSpc>
                          <a:spcPts val="4899"/>
                        </a:lnSpc>
                        <a:defRPr/>
                      </a:pPr>
                      <a:r>
                        <a:rPr lang="en-US" sz="3499">
                          <a:solidFill>
                            <a:srgbClr val="000000"/>
                          </a:solidFill>
                          <a:latin typeface="Arimo"/>
                        </a:rPr>
                        <a:t>machine Learning</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r>
              <a:tr h="2765003">
                <a:tc>
                  <a:txBody>
                    <a:bodyPr anchor="t" rtlCol="false"/>
                    <a:lstStyle/>
                    <a:p>
                      <a:pPr algn="ctr">
                        <a:lnSpc>
                          <a:spcPts val="3240"/>
                        </a:lnSpc>
                        <a:defRPr/>
                      </a:pPr>
                      <a:r>
                        <a:rPr lang="en-US" sz="2700" spc="-1">
                          <a:solidFill>
                            <a:srgbClr val="000000"/>
                          </a:solidFill>
                          <a:latin typeface="Times New Roman"/>
                        </a:rPr>
                        <a:t>2</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c>
                  <a:txBody>
                    <a:bodyPr anchor="t" rtlCol="false"/>
                    <a:lstStyle/>
                    <a:p>
                      <a:pPr algn="l">
                        <a:lnSpc>
                          <a:spcPts val="5319"/>
                        </a:lnSpc>
                        <a:defRPr/>
                      </a:pPr>
                      <a:r>
                        <a:rPr lang="en-US" sz="3799">
                          <a:solidFill>
                            <a:srgbClr val="000000"/>
                          </a:solidFill>
                          <a:latin typeface="Arimo"/>
                        </a:rPr>
                        <a:t>K.Dave/2003</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c>
                  <a:txBody>
                    <a:bodyPr anchor="t" rtlCol="false"/>
                    <a:lstStyle/>
                    <a:p>
                      <a:pPr algn="l">
                        <a:lnSpc>
                          <a:spcPts val="4899"/>
                        </a:lnSpc>
                        <a:defRPr/>
                      </a:pPr>
                      <a:r>
                        <a:rPr lang="en-US" sz="3499">
                          <a:solidFill>
                            <a:srgbClr val="000000"/>
                          </a:solidFill>
                          <a:latin typeface="Arimo"/>
                        </a:rPr>
                        <a:t>Performing Opinion extraction and sementic classification of product review</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c>
                  <a:txBody>
                    <a:bodyPr anchor="t" rtlCol="false"/>
                    <a:lstStyle/>
                    <a:p>
                      <a:pPr algn="l">
                        <a:lnSpc>
                          <a:spcPts val="5039"/>
                        </a:lnSpc>
                        <a:defRPr/>
                      </a:pPr>
                      <a:r>
                        <a:rPr lang="en-US" sz="3599">
                          <a:solidFill>
                            <a:srgbClr val="000000"/>
                          </a:solidFill>
                          <a:latin typeface="Arimo"/>
                        </a:rPr>
                        <a:t>Sementic classificatin</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r>
              <a:tr h="2208355">
                <a:tc>
                  <a:txBody>
                    <a:bodyPr anchor="t" rtlCol="false"/>
                    <a:lstStyle/>
                    <a:p>
                      <a:pPr algn="ctr">
                        <a:lnSpc>
                          <a:spcPts val="3240"/>
                        </a:lnSpc>
                        <a:defRPr/>
                      </a:pPr>
                      <a:r>
                        <a:rPr lang="en-US" sz="2700" spc="-1">
                          <a:solidFill>
                            <a:srgbClr val="000000"/>
                          </a:solidFill>
                          <a:latin typeface="Times New Roman"/>
                        </a:rPr>
                        <a:t>3</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c>
                  <a:txBody>
                    <a:bodyPr anchor="t" rtlCol="false"/>
                    <a:lstStyle/>
                    <a:p>
                      <a:pPr algn="l">
                        <a:lnSpc>
                          <a:spcPts val="5179"/>
                        </a:lnSpc>
                        <a:defRPr/>
                      </a:pPr>
                      <a:r>
                        <a:rPr lang="en-US" sz="3699">
                          <a:solidFill>
                            <a:srgbClr val="000000"/>
                          </a:solidFill>
                          <a:latin typeface="Arimo"/>
                        </a:rPr>
                        <a:t>M.S Eilli</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c>
                  <a:txBody>
                    <a:bodyPr anchor="t" rtlCol="false"/>
                    <a:lstStyle/>
                    <a:p>
                      <a:pPr algn="l">
                        <a:lnSpc>
                          <a:spcPts val="5039"/>
                        </a:lnSpc>
                        <a:defRPr/>
                      </a:pPr>
                      <a:r>
                        <a:rPr lang="en-US" sz="3599">
                          <a:solidFill>
                            <a:srgbClr val="000000"/>
                          </a:solidFill>
                          <a:latin typeface="Arimo"/>
                        </a:rPr>
                        <a:t>To purpose amzon reviews,with sentimental analysis</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c>
                  <a:txBody>
                    <a:bodyPr anchor="t" rtlCol="false"/>
                    <a:lstStyle/>
                    <a:p>
                      <a:pPr algn="l">
                        <a:lnSpc>
                          <a:spcPts val="4619"/>
                        </a:lnSpc>
                        <a:defRPr/>
                      </a:pPr>
                      <a:r>
                        <a:rPr lang="en-US" sz="3299">
                          <a:solidFill>
                            <a:srgbClr val="000000"/>
                          </a:solidFill>
                          <a:latin typeface="Arimo"/>
                        </a:rPr>
                        <a:t>Analyzing the Sentiment</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r>
              <a:tr h="1906041">
                <a:tc>
                  <a:txBody>
                    <a:bodyPr anchor="t" rtlCol="false"/>
                    <a:lstStyle/>
                    <a:p>
                      <a:pPr algn="ctr">
                        <a:lnSpc>
                          <a:spcPts val="3240"/>
                        </a:lnSpc>
                        <a:defRPr/>
                      </a:pPr>
                      <a:r>
                        <a:rPr lang="en-US" sz="2700" spc="-1">
                          <a:solidFill>
                            <a:srgbClr val="000000"/>
                          </a:solidFill>
                          <a:latin typeface="Times New Roman"/>
                        </a:rPr>
                        <a:t>4</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c>
                  <a:txBody>
                    <a:bodyPr anchor="t" rtlCol="false"/>
                    <a:lstStyle/>
                    <a:p>
                      <a:pPr algn="l">
                        <a:lnSpc>
                          <a:spcPts val="5319"/>
                        </a:lnSpc>
                        <a:defRPr/>
                      </a:pPr>
                      <a:r>
                        <a:rPr lang="en-US" sz="3799">
                          <a:solidFill>
                            <a:srgbClr val="000000"/>
                          </a:solidFill>
                          <a:latin typeface="Arimo"/>
                        </a:rPr>
                        <a:t>C.rain./2013</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c>
                  <a:txBody>
                    <a:bodyPr anchor="t" rtlCol="false"/>
                    <a:lstStyle/>
                    <a:p>
                      <a:pPr algn="l">
                        <a:lnSpc>
                          <a:spcPts val="4339"/>
                        </a:lnSpc>
                        <a:defRPr/>
                      </a:pPr>
                      <a:r>
                        <a:rPr lang="en-US" sz="3099">
                          <a:solidFill>
                            <a:srgbClr val="000000"/>
                          </a:solidFill>
                          <a:latin typeface="Arimo"/>
                        </a:rPr>
                        <a:t>Implement Sentimental Analysis in amzon product review</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c>
                  <a:txBody>
                    <a:bodyPr anchor="t" rtlCol="false"/>
                    <a:lstStyle/>
                    <a:p>
                      <a:pPr algn="l">
                        <a:lnSpc>
                          <a:spcPts val="4479"/>
                        </a:lnSpc>
                        <a:defRPr/>
                      </a:pPr>
                      <a:r>
                        <a:rPr lang="en-US" sz="3199">
                          <a:solidFill>
                            <a:srgbClr val="000000"/>
                          </a:solidFill>
                          <a:latin typeface="Arimo"/>
                        </a:rPr>
                        <a:t>Machine Learning</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r>
              <a:tr h="715087">
                <a:tc>
                  <a:txBody>
                    <a:bodyPr anchor="t" rtlCol="false"/>
                    <a:lstStyle/>
                    <a:p>
                      <a:pPr algn="ctr">
                        <a:lnSpc>
                          <a:spcPts val="3240"/>
                        </a:lnSpc>
                        <a:defRPr/>
                      </a:pP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c>
                  <a:txBody>
                    <a:bodyPr anchor="t" rtlCol="false"/>
                    <a:lstStyle/>
                    <a:p>
                      <a:pPr algn="l">
                        <a:lnSpc>
                          <a:spcPts val="1679"/>
                        </a:lnSpc>
                        <a:defRPr/>
                      </a:pP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c>
                  <a:txBody>
                    <a:bodyPr anchor="t" rtlCol="false"/>
                    <a:lstStyle/>
                    <a:p>
                      <a:pPr algn="l">
                        <a:lnSpc>
                          <a:spcPts val="1679"/>
                        </a:lnSpc>
                        <a:defRPr/>
                      </a:pP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c>
                  <a:txBody>
                    <a:bodyPr anchor="t" rtlCol="false"/>
                    <a:lstStyle/>
                    <a:p>
                      <a:pPr algn="l">
                        <a:lnSpc>
                          <a:spcPts val="1679"/>
                        </a:lnSpc>
                        <a:defRPr/>
                      </a:pP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8D7CD"/>
                    </a:solidFill>
                  </a:tcPr>
                </a:tc>
              </a:tr>
              <a:tr h="714765">
                <a:tc>
                  <a:txBody>
                    <a:bodyPr anchor="t" rtlCol="false"/>
                    <a:lstStyle/>
                    <a:p>
                      <a:pPr algn="ctr">
                        <a:lnSpc>
                          <a:spcPts val="3240"/>
                        </a:lnSpc>
                        <a:defRPr/>
                      </a:pPr>
                      <a:r>
                        <a:rPr lang="en-US" sz="2700" spc="-1">
                          <a:solidFill>
                            <a:srgbClr val="000000"/>
                          </a:solidFill>
                          <a:latin typeface="Times New Roman"/>
                        </a:rPr>
                        <a:t>6</a:t>
                      </a: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c>
                  <a:txBody>
                    <a:bodyPr anchor="t" rtlCol="false"/>
                    <a:lstStyle/>
                    <a:p>
                      <a:pPr algn="l">
                        <a:lnSpc>
                          <a:spcPts val="1679"/>
                        </a:lnSpc>
                        <a:defRPr/>
                      </a:pP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c>
                  <a:txBody>
                    <a:bodyPr anchor="t" rtlCol="false"/>
                    <a:lstStyle/>
                    <a:p>
                      <a:pPr algn="l">
                        <a:lnSpc>
                          <a:spcPts val="1679"/>
                        </a:lnSpc>
                        <a:defRPr/>
                      </a:pP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c>
                  <a:txBody>
                    <a:bodyPr anchor="t" rtlCol="false"/>
                    <a:lstStyle/>
                    <a:p>
                      <a:pPr algn="l">
                        <a:lnSpc>
                          <a:spcPts val="1679"/>
                        </a:lnSpc>
                        <a:defRPr/>
                      </a:pPr>
                      <a:endParaRPr lang="en-US" sz="1100"/>
                    </a:p>
                  </a:txBody>
                  <a:tcPr marL="91440" marR="91440" marT="91440" marB="91440" anchor="ctr">
                    <a:lnL cmpd="sng" algn="ctr" cap="flat" w="5760">
                      <a:solidFill>
                        <a:srgbClr val="000000"/>
                      </a:solidFill>
                      <a:prstDash val="solid"/>
                      <a:round/>
                      <a:headEnd type="none" w="med" len="med"/>
                      <a:tailEnd type="none" w="med" len="med"/>
                    </a:lnL>
                    <a:lnR cmpd="sng" algn="ctr" cap="flat" w="5760">
                      <a:solidFill>
                        <a:srgbClr val="000000"/>
                      </a:solidFill>
                      <a:prstDash val="solid"/>
                      <a:round/>
                      <a:headEnd type="none" w="med" len="med"/>
                      <a:tailEnd type="none" w="med" len="med"/>
                    </a:lnR>
                    <a:lnT cmpd="sng" algn="ctr" cap="flat" w="5760">
                      <a:solidFill>
                        <a:srgbClr val="000000"/>
                      </a:solidFill>
                      <a:prstDash val="solid"/>
                      <a:round/>
                      <a:headEnd type="none" w="med" len="med"/>
                      <a:tailEnd type="none" w="med" len="med"/>
                    </a:lnT>
                    <a:lnB cmpd="sng" algn="ctr" cap="flat" w="5760">
                      <a:solidFill>
                        <a:srgbClr val="000000"/>
                      </a:solidFill>
                      <a:prstDash val="solid"/>
                      <a:round/>
                      <a:headEnd type="none" w="med" len="med"/>
                      <a:tailEnd type="none" w="med" len="med"/>
                    </a:lnB>
                    <a:solidFill>
                      <a:srgbClr val="FCECE8"/>
                    </a:solidFill>
                  </a:tcPr>
                </a:tc>
              </a:tr>
            </a:tbl>
          </a:graphicData>
        </a:graphic>
      </p:graphicFrame>
      <p:sp>
        <p:nvSpPr>
          <p:cNvPr name="Freeform 3" id="3"/>
          <p:cNvSpPr/>
          <p:nvPr/>
        </p:nvSpPr>
        <p:spPr>
          <a:xfrm flipH="false" flipV="false" rot="0">
            <a:off x="0" y="10232355"/>
            <a:ext cx="18288180" cy="47625"/>
          </a:xfrm>
          <a:custGeom>
            <a:avLst/>
            <a:gdLst/>
            <a:ahLst/>
            <a:cxnLst/>
            <a:rect r="r" b="b" t="t" l="l"/>
            <a:pathLst>
              <a:path h="47625" w="18288180">
                <a:moveTo>
                  <a:pt x="0" y="0"/>
                </a:moveTo>
                <a:lnTo>
                  <a:pt x="18288180" y="0"/>
                </a:lnTo>
                <a:lnTo>
                  <a:pt x="18288180" y="47625"/>
                </a:lnTo>
                <a:lnTo>
                  <a:pt x="0" y="47625"/>
                </a:lnTo>
                <a:lnTo>
                  <a:pt x="0" y="0"/>
                </a:lnTo>
                <a:close/>
              </a:path>
            </a:pathLst>
          </a:custGeom>
          <a:blipFill>
            <a:blip r:embed="rId2"/>
            <a:stretch>
              <a:fillRect l="0" t="-5222018" r="0" b="-1261671"/>
            </a:stretch>
          </a:blipFill>
        </p:spPr>
      </p:sp>
      <p:grpSp>
        <p:nvGrpSpPr>
          <p:cNvPr name="Group 4" id="4"/>
          <p:cNvGrpSpPr/>
          <p:nvPr/>
        </p:nvGrpSpPr>
        <p:grpSpPr>
          <a:xfrm rot="0">
            <a:off x="-7020" y="-7020"/>
            <a:ext cx="18302220" cy="973620"/>
            <a:chOff x="0" y="0"/>
            <a:chExt cx="24402960" cy="1298160"/>
          </a:xfrm>
        </p:grpSpPr>
        <p:sp>
          <p:nvSpPr>
            <p:cNvPr name="Freeform 5" id="5"/>
            <p:cNvSpPr/>
            <p:nvPr/>
          </p:nvSpPr>
          <p:spPr>
            <a:xfrm flipH="false" flipV="false" rot="0">
              <a:off x="9398" y="9398"/>
              <a:ext cx="24384254" cy="1279398"/>
            </a:xfrm>
            <a:custGeom>
              <a:avLst/>
              <a:gdLst/>
              <a:ahLst/>
              <a:cxnLst/>
              <a:rect r="r" b="b" t="t" l="l"/>
              <a:pathLst>
                <a:path h="1279398" w="24384254">
                  <a:moveTo>
                    <a:pt x="0" y="0"/>
                  </a:moveTo>
                  <a:lnTo>
                    <a:pt x="24384254" y="0"/>
                  </a:lnTo>
                  <a:lnTo>
                    <a:pt x="24384254" y="1279398"/>
                  </a:lnTo>
                  <a:lnTo>
                    <a:pt x="0" y="1279398"/>
                  </a:lnTo>
                  <a:close/>
                </a:path>
              </a:pathLst>
            </a:custGeom>
            <a:solidFill>
              <a:srgbClr val="ED7D31"/>
            </a:solidFill>
          </p:spPr>
        </p:sp>
        <p:sp>
          <p:nvSpPr>
            <p:cNvPr name="Freeform 6" id="6"/>
            <p:cNvSpPr/>
            <p:nvPr/>
          </p:nvSpPr>
          <p:spPr>
            <a:xfrm flipH="false" flipV="false" rot="0">
              <a:off x="0" y="0"/>
              <a:ext cx="24403050" cy="1298194"/>
            </a:xfrm>
            <a:custGeom>
              <a:avLst/>
              <a:gdLst/>
              <a:ahLst/>
              <a:cxnLst/>
              <a:rect r="r" b="b" t="t" l="l"/>
              <a:pathLst>
                <a:path h="1298194" w="24403050">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name="TextBox 7" id="7"/>
            <p:cNvSpPr txBox="true"/>
            <p:nvPr/>
          </p:nvSpPr>
          <p:spPr>
            <a:xfrm>
              <a:off x="0" y="-38100"/>
              <a:ext cx="24402960" cy="1336260"/>
            </a:xfrm>
            <a:prstGeom prst="rect">
              <a:avLst/>
            </a:prstGeom>
          </p:spPr>
          <p:txBody>
            <a:bodyPr anchor="ctr" rtlCol="false" tIns="50800" lIns="50800" bIns="50800" rIns="50800"/>
            <a:lstStyle/>
            <a:p>
              <a:pPr algn="ctr">
                <a:lnSpc>
                  <a:spcPts val="5022"/>
                </a:lnSpc>
              </a:pPr>
              <a:r>
                <a:rPr lang="en-US" sz="4650" spc="-1">
                  <a:solidFill>
                    <a:srgbClr val="000000"/>
                  </a:solidFill>
                  <a:latin typeface="Times New Roman Bold"/>
                </a:rPr>
                <a:t>Literature Survey</a:t>
              </a:r>
            </a:p>
          </p:txBody>
        </p:sp>
      </p:gr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346240"/>
            <a:ext cx="18288180" cy="1933740"/>
          </a:xfrm>
          <a:custGeom>
            <a:avLst/>
            <a:gdLst/>
            <a:ahLst/>
            <a:cxnLst/>
            <a:rect r="r" b="b" t="t" l="l"/>
            <a:pathLst>
              <a:path h="1933740" w="18288180">
                <a:moveTo>
                  <a:pt x="0" y="0"/>
                </a:moveTo>
                <a:lnTo>
                  <a:pt x="18288180" y="0"/>
                </a:lnTo>
                <a:lnTo>
                  <a:pt x="18288180" y="1933740"/>
                </a:lnTo>
                <a:lnTo>
                  <a:pt x="0" y="1933740"/>
                </a:lnTo>
                <a:lnTo>
                  <a:pt x="0" y="0"/>
                </a:lnTo>
                <a:close/>
              </a:path>
            </a:pathLst>
          </a:custGeom>
          <a:blipFill>
            <a:blip r:embed="rId2"/>
            <a:stretch>
              <a:fillRect l="0" t="-31073" r="0" b="-31073"/>
            </a:stretch>
          </a:blipFill>
        </p:spPr>
      </p:sp>
      <p:grpSp>
        <p:nvGrpSpPr>
          <p:cNvPr name="Group 3" id="3"/>
          <p:cNvGrpSpPr/>
          <p:nvPr/>
        </p:nvGrpSpPr>
        <p:grpSpPr>
          <a:xfrm rot="0">
            <a:off x="-7020" y="-7020"/>
            <a:ext cx="18302220" cy="973620"/>
            <a:chOff x="0" y="0"/>
            <a:chExt cx="24402960" cy="1298160"/>
          </a:xfrm>
        </p:grpSpPr>
        <p:sp>
          <p:nvSpPr>
            <p:cNvPr name="Freeform 4" id="4"/>
            <p:cNvSpPr/>
            <p:nvPr/>
          </p:nvSpPr>
          <p:spPr>
            <a:xfrm flipH="false" flipV="false" rot="0">
              <a:off x="9398" y="9398"/>
              <a:ext cx="24384254" cy="1279398"/>
            </a:xfrm>
            <a:custGeom>
              <a:avLst/>
              <a:gdLst/>
              <a:ahLst/>
              <a:cxnLst/>
              <a:rect r="r" b="b" t="t" l="l"/>
              <a:pathLst>
                <a:path h="1279398" w="24384254">
                  <a:moveTo>
                    <a:pt x="0" y="0"/>
                  </a:moveTo>
                  <a:lnTo>
                    <a:pt x="24384254" y="0"/>
                  </a:lnTo>
                  <a:lnTo>
                    <a:pt x="24384254" y="1279398"/>
                  </a:lnTo>
                  <a:lnTo>
                    <a:pt x="0" y="1279398"/>
                  </a:lnTo>
                  <a:close/>
                </a:path>
              </a:pathLst>
            </a:custGeom>
            <a:solidFill>
              <a:srgbClr val="ED7D31"/>
            </a:solidFill>
          </p:spPr>
        </p:sp>
        <p:sp>
          <p:nvSpPr>
            <p:cNvPr name="Freeform 5" id="5"/>
            <p:cNvSpPr/>
            <p:nvPr/>
          </p:nvSpPr>
          <p:spPr>
            <a:xfrm flipH="false" flipV="false" rot="0">
              <a:off x="0" y="0"/>
              <a:ext cx="24403050" cy="1298194"/>
            </a:xfrm>
            <a:custGeom>
              <a:avLst/>
              <a:gdLst/>
              <a:ahLst/>
              <a:cxnLst/>
              <a:rect r="r" b="b" t="t" l="l"/>
              <a:pathLst>
                <a:path h="1298194" w="24403050">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name="TextBox 6" id="6"/>
            <p:cNvSpPr txBox="true"/>
            <p:nvPr/>
          </p:nvSpPr>
          <p:spPr>
            <a:xfrm>
              <a:off x="0" y="-38100"/>
              <a:ext cx="24402960" cy="1336260"/>
            </a:xfrm>
            <a:prstGeom prst="rect">
              <a:avLst/>
            </a:prstGeom>
          </p:spPr>
          <p:txBody>
            <a:bodyPr anchor="ctr" rtlCol="false" tIns="50800" lIns="50800" bIns="50800" rIns="50800"/>
            <a:lstStyle/>
            <a:p>
              <a:pPr algn="ctr">
                <a:lnSpc>
                  <a:spcPts val="5022"/>
                </a:lnSpc>
              </a:pPr>
              <a:r>
                <a:rPr lang="en-US" sz="4650" spc="-1">
                  <a:solidFill>
                    <a:srgbClr val="000000"/>
                  </a:solidFill>
                  <a:latin typeface="Times New Roman Bold"/>
                </a:rPr>
                <a:t>Block Diagram</a:t>
              </a:r>
            </a:p>
          </p:txBody>
        </p:sp>
      </p:grpSp>
      <p:sp>
        <p:nvSpPr>
          <p:cNvPr name="Freeform 7" id="7"/>
          <p:cNvSpPr/>
          <p:nvPr/>
        </p:nvSpPr>
        <p:spPr>
          <a:xfrm flipH="false" flipV="false" rot="0">
            <a:off x="5038132" y="1332326"/>
            <a:ext cx="7017401" cy="7980784"/>
          </a:xfrm>
          <a:custGeom>
            <a:avLst/>
            <a:gdLst/>
            <a:ahLst/>
            <a:cxnLst/>
            <a:rect r="r" b="b" t="t" l="l"/>
            <a:pathLst>
              <a:path h="7980784" w="7017401">
                <a:moveTo>
                  <a:pt x="0" y="0"/>
                </a:moveTo>
                <a:lnTo>
                  <a:pt x="7017401" y="0"/>
                </a:lnTo>
                <a:lnTo>
                  <a:pt x="7017401" y="7980784"/>
                </a:lnTo>
                <a:lnTo>
                  <a:pt x="0" y="7980784"/>
                </a:lnTo>
                <a:lnTo>
                  <a:pt x="0" y="0"/>
                </a:lnTo>
                <a:close/>
              </a:path>
            </a:pathLst>
          </a:custGeom>
          <a:blipFill>
            <a:blip r:embed="rId3"/>
            <a:stretch>
              <a:fillRect l="-881" t="0" r="-881" b="-689"/>
            </a:stretch>
          </a:blipFill>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346240"/>
            <a:ext cx="18288180" cy="1933740"/>
          </a:xfrm>
          <a:custGeom>
            <a:avLst/>
            <a:gdLst/>
            <a:ahLst/>
            <a:cxnLst/>
            <a:rect r="r" b="b" t="t" l="l"/>
            <a:pathLst>
              <a:path h="1933740" w="18288180">
                <a:moveTo>
                  <a:pt x="0" y="0"/>
                </a:moveTo>
                <a:lnTo>
                  <a:pt x="18288180" y="0"/>
                </a:lnTo>
                <a:lnTo>
                  <a:pt x="18288180" y="1933740"/>
                </a:lnTo>
                <a:lnTo>
                  <a:pt x="0" y="1933740"/>
                </a:lnTo>
                <a:lnTo>
                  <a:pt x="0" y="0"/>
                </a:lnTo>
                <a:close/>
              </a:path>
            </a:pathLst>
          </a:custGeom>
          <a:blipFill>
            <a:blip r:embed="rId2"/>
            <a:stretch>
              <a:fillRect l="0" t="-31073" r="0" b="-31073"/>
            </a:stretch>
          </a:blipFill>
        </p:spPr>
      </p:sp>
      <p:sp>
        <p:nvSpPr>
          <p:cNvPr name="TextBox 3" id="3"/>
          <p:cNvSpPr txBox="true"/>
          <p:nvPr/>
        </p:nvSpPr>
        <p:spPr>
          <a:xfrm rot="0">
            <a:off x="6305325" y="-47625"/>
            <a:ext cx="5160194" cy="778764"/>
          </a:xfrm>
          <a:prstGeom prst="rect">
            <a:avLst/>
          </a:prstGeom>
        </p:spPr>
        <p:txBody>
          <a:bodyPr anchor="t" rtlCol="false" tIns="0" lIns="0" bIns="0" rIns="0">
            <a:spAutoFit/>
          </a:bodyPr>
          <a:lstStyle/>
          <a:p>
            <a:pPr algn="ctr">
              <a:lnSpc>
                <a:spcPts val="5237"/>
              </a:lnSpc>
              <a:spcBef>
                <a:spcPct val="0"/>
              </a:spcBef>
            </a:pPr>
            <a:r>
              <a:rPr lang="en-US" sz="4849" spc="-1">
                <a:solidFill>
                  <a:srgbClr val="000000"/>
                </a:solidFill>
                <a:latin typeface="Times New Roman Bold"/>
              </a:rPr>
              <a:t>Methodologies</a:t>
            </a:r>
          </a:p>
        </p:txBody>
      </p:sp>
      <p:sp>
        <p:nvSpPr>
          <p:cNvPr name="TextBox 4" id="4"/>
          <p:cNvSpPr txBox="true"/>
          <p:nvPr/>
        </p:nvSpPr>
        <p:spPr>
          <a:xfrm rot="0">
            <a:off x="1028700" y="1009650"/>
            <a:ext cx="15920658" cy="10237720"/>
          </a:xfrm>
          <a:prstGeom prst="rect">
            <a:avLst/>
          </a:prstGeom>
        </p:spPr>
        <p:txBody>
          <a:bodyPr anchor="t" rtlCol="false" tIns="0" lIns="0" bIns="0" rIns="0">
            <a:spAutoFit/>
          </a:bodyPr>
          <a:lstStyle/>
          <a:p>
            <a:pPr algn="ctr">
              <a:lnSpc>
                <a:spcPts val="2744"/>
              </a:lnSpc>
            </a:pPr>
            <a:r>
              <a:rPr lang="en-US" sz="2541">
                <a:solidFill>
                  <a:srgbClr val="000000"/>
                </a:solidFill>
                <a:latin typeface="Times New Roman"/>
              </a:rPr>
              <a:t> </a:t>
            </a:r>
            <a:r>
              <a:rPr lang="en-US" sz="2541">
                <a:solidFill>
                  <a:srgbClr val="000000"/>
                </a:solidFill>
                <a:latin typeface="Times New Roman Bold"/>
              </a:rPr>
              <a:t>Naive Bayes:</a:t>
            </a:r>
          </a:p>
          <a:p>
            <a:pPr>
              <a:lnSpc>
                <a:spcPts val="2744"/>
              </a:lnSpc>
            </a:pPr>
            <a:r>
              <a:rPr lang="en-US" sz="2541">
                <a:solidFill>
                  <a:srgbClr val="000000"/>
                </a:solidFill>
                <a:latin typeface="Times New Roman"/>
              </a:rPr>
              <a:t>Naïve Bayes algorithm is a supervised learning algorithm, which is based on </a:t>
            </a:r>
            <a:r>
              <a:rPr lang="en-US" sz="2541">
                <a:solidFill>
                  <a:srgbClr val="000000"/>
                </a:solidFill>
                <a:latin typeface="Times New Roman Bold"/>
              </a:rPr>
              <a:t>Bayes theorem</a:t>
            </a:r>
            <a:r>
              <a:rPr lang="en-US" sz="2541">
                <a:solidFill>
                  <a:srgbClr val="000000"/>
                </a:solidFill>
                <a:latin typeface="Times New Roman"/>
              </a:rPr>
              <a:t> and used for solving classification problems.</a:t>
            </a:r>
            <a:r>
              <a:rPr lang="en-US" sz="2541">
                <a:solidFill>
                  <a:srgbClr val="000000"/>
                </a:solidFill>
                <a:latin typeface="Times New Roman"/>
              </a:rPr>
              <a:t>It is mainly used in text classification that</a:t>
            </a:r>
          </a:p>
          <a:p>
            <a:pPr>
              <a:lnSpc>
                <a:spcPts val="2744"/>
              </a:lnSpc>
            </a:pPr>
            <a:r>
              <a:rPr lang="en-US" sz="2541">
                <a:solidFill>
                  <a:srgbClr val="000000"/>
                </a:solidFill>
                <a:latin typeface="Times New Roman"/>
              </a:rPr>
              <a:t>includes a high-dimensional training dataset.Naïve Bayes Classifier is one of the simple and most effective Classification algorithms which helps in building the fast machine learning models that can make quick predictions.It is a probabilistic classifier, which means it predicts on the basis</a:t>
            </a:r>
            <a:r>
              <a:rPr lang="en-US" sz="2541">
                <a:solidFill>
                  <a:srgbClr val="000000"/>
                </a:solidFill>
                <a:latin typeface="Times New Roman Bold"/>
              </a:rPr>
              <a:t> </a:t>
            </a:r>
            <a:r>
              <a:rPr lang="en-US" sz="2541">
                <a:solidFill>
                  <a:srgbClr val="000000"/>
                </a:solidFill>
                <a:latin typeface="Times New Roman"/>
              </a:rPr>
              <a:t>of</a:t>
            </a:r>
            <a:r>
              <a:rPr lang="en-US" sz="2541">
                <a:solidFill>
                  <a:srgbClr val="000000"/>
                </a:solidFill>
                <a:latin typeface="Times New Roman Bold"/>
              </a:rPr>
              <a:t> t</a:t>
            </a:r>
            <a:r>
              <a:rPr lang="en-US" sz="2541">
                <a:solidFill>
                  <a:srgbClr val="000000"/>
                </a:solidFill>
                <a:latin typeface="Times New Roman"/>
              </a:rPr>
              <a:t>he probability of an object.Some popular examples of Naïve Bayes Algorithm are spam filtration,</a:t>
            </a:r>
            <a:r>
              <a:rPr lang="en-US" sz="2541">
                <a:solidFill>
                  <a:srgbClr val="000000"/>
                </a:solidFill>
                <a:latin typeface="Times New Roman Bold"/>
              </a:rPr>
              <a:t> </a:t>
            </a:r>
            <a:r>
              <a:rPr lang="en-US" sz="2541">
                <a:solidFill>
                  <a:srgbClr val="000000"/>
                </a:solidFill>
                <a:latin typeface="Times New Roman"/>
              </a:rPr>
              <a:t>Sentimental analysis, and classifying articles.</a:t>
            </a:r>
          </a:p>
          <a:p>
            <a:pPr algn="ctr">
              <a:lnSpc>
                <a:spcPts val="2744"/>
              </a:lnSpc>
              <a:spcBef>
                <a:spcPct val="0"/>
              </a:spcBef>
            </a:pPr>
          </a:p>
          <a:p>
            <a:pPr algn="ctr">
              <a:lnSpc>
                <a:spcPts val="2960"/>
              </a:lnSpc>
              <a:spcBef>
                <a:spcPct val="0"/>
              </a:spcBef>
            </a:pPr>
            <a:r>
              <a:rPr lang="en-US" sz="2741">
                <a:solidFill>
                  <a:srgbClr val="000000"/>
                </a:solidFill>
                <a:latin typeface="Times New Roman Bold"/>
              </a:rPr>
              <a:t>K-nearest Neighbor:</a:t>
            </a:r>
            <a:r>
              <a:rPr lang="en-US" sz="2741">
                <a:solidFill>
                  <a:srgbClr val="000000"/>
                </a:solidFill>
                <a:latin typeface="Times New Roman"/>
              </a:rPr>
              <a:t> </a:t>
            </a:r>
          </a:p>
          <a:p>
            <a:pPr>
              <a:lnSpc>
                <a:spcPts val="2744"/>
              </a:lnSpc>
              <a:spcBef>
                <a:spcPct val="0"/>
              </a:spcBef>
            </a:pPr>
            <a:r>
              <a:rPr lang="en-US" sz="2541">
                <a:solidFill>
                  <a:srgbClr val="000000"/>
                </a:solidFill>
                <a:latin typeface="Times New Roman"/>
              </a:rPr>
              <a:t>K-NN algorithm assumes the similarity between the new case/data and available cases and put the new case into the category that is most similar to the available categories.</a:t>
            </a:r>
          </a:p>
          <a:p>
            <a:pPr>
              <a:lnSpc>
                <a:spcPts val="2744"/>
              </a:lnSpc>
              <a:spcBef>
                <a:spcPct val="0"/>
              </a:spcBef>
            </a:pPr>
            <a:r>
              <a:rPr lang="en-US" sz="2541">
                <a:solidFill>
                  <a:srgbClr val="000000"/>
                </a:solidFill>
                <a:latin typeface="Times New Roman"/>
              </a:rPr>
              <a:t>It is also called a lazy learner algorithm because it does not learn from the training set immediately instead it stores the dataset and at the time of classification, it performs an action on the dataset.Example: 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p>
          <a:p>
            <a:pPr algn="ctr">
              <a:lnSpc>
                <a:spcPts val="2744"/>
              </a:lnSpc>
              <a:spcBef>
                <a:spcPct val="0"/>
              </a:spcBef>
            </a:pPr>
          </a:p>
          <a:p>
            <a:pPr algn="ctr">
              <a:lnSpc>
                <a:spcPts val="2852"/>
              </a:lnSpc>
              <a:spcBef>
                <a:spcPct val="0"/>
              </a:spcBef>
            </a:pPr>
            <a:r>
              <a:rPr lang="en-US" sz="2641">
                <a:solidFill>
                  <a:srgbClr val="000000"/>
                </a:solidFill>
                <a:latin typeface="Times New Roman Bold"/>
              </a:rPr>
              <a:t>Linear Support Vector Machine:</a:t>
            </a:r>
          </a:p>
          <a:p>
            <a:pPr>
              <a:lnSpc>
                <a:spcPts val="2744"/>
              </a:lnSpc>
              <a:spcBef>
                <a:spcPct val="0"/>
              </a:spcBef>
            </a:pPr>
            <a:r>
              <a:rPr lang="en-US" sz="2541">
                <a:solidFill>
                  <a:srgbClr val="000000"/>
                </a:solidFill>
                <a:latin typeface="Times New Roman"/>
              </a:rPr>
              <a:t>Support Vector Machine or SVM is one of the most popular Supervised Learning algorithms, which is used for Classification as well as Regression problems. However, primarily, it is used for Classification problems in Machine Learning.</a:t>
            </a:r>
          </a:p>
          <a:p>
            <a:pPr>
              <a:lnSpc>
                <a:spcPts val="2744"/>
              </a:lnSpc>
              <a:spcBef>
                <a:spcPct val="0"/>
              </a:spcBef>
            </a:pPr>
            <a:r>
              <a:rPr lang="en-US" sz="2541">
                <a:solidFill>
                  <a:srgbClr val="000000"/>
                </a:solidFill>
                <a:latin typeface="Times New Roman"/>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ctr">
              <a:lnSpc>
                <a:spcPts val="2744"/>
              </a:lnSpc>
              <a:spcBef>
                <a:spcPct val="0"/>
              </a:spcBef>
            </a:pPr>
          </a:p>
          <a:p>
            <a:pPr algn="ctr">
              <a:lnSpc>
                <a:spcPts val="2420"/>
              </a:lnSpc>
              <a:spcBef>
                <a:spcPct val="0"/>
              </a:spcBef>
            </a:pPr>
          </a:p>
          <a:p>
            <a:pPr algn="ctr">
              <a:lnSpc>
                <a:spcPts val="2420"/>
              </a:lnSpc>
              <a:spcBef>
                <a:spcPct val="0"/>
              </a:spcBef>
            </a:pPr>
            <a:r>
              <a:rPr lang="en-US" sz="2241">
                <a:solidFill>
                  <a:srgbClr val="000000"/>
                </a:solidFill>
                <a:latin typeface="Times New Roman"/>
              </a:rPr>
              <a:t> </a:t>
            </a:r>
          </a:p>
          <a:p>
            <a:pPr algn="ctr">
              <a:lnSpc>
                <a:spcPts val="2420"/>
              </a:lnSpc>
              <a:spcBef>
                <a:spcPct val="0"/>
              </a:spcBef>
            </a:pPr>
          </a:p>
          <a:p>
            <a:pPr algn="ctr">
              <a:lnSpc>
                <a:spcPts val="2420"/>
              </a:lnSpc>
              <a:spcBef>
                <a:spcPct val="0"/>
              </a:spcBef>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346240"/>
            <a:ext cx="18288180" cy="1933740"/>
          </a:xfrm>
          <a:custGeom>
            <a:avLst/>
            <a:gdLst/>
            <a:ahLst/>
            <a:cxnLst/>
            <a:rect r="r" b="b" t="t" l="l"/>
            <a:pathLst>
              <a:path h="1933740" w="18288180">
                <a:moveTo>
                  <a:pt x="0" y="0"/>
                </a:moveTo>
                <a:lnTo>
                  <a:pt x="18288180" y="0"/>
                </a:lnTo>
                <a:lnTo>
                  <a:pt x="18288180" y="1933740"/>
                </a:lnTo>
                <a:lnTo>
                  <a:pt x="0" y="1933740"/>
                </a:lnTo>
                <a:lnTo>
                  <a:pt x="0" y="0"/>
                </a:lnTo>
                <a:close/>
              </a:path>
            </a:pathLst>
          </a:custGeom>
          <a:blipFill>
            <a:blip r:embed="rId2"/>
            <a:stretch>
              <a:fillRect l="0" t="-31073" r="0" b="-31073"/>
            </a:stretch>
          </a:blipFill>
        </p:spPr>
      </p:sp>
      <p:grpSp>
        <p:nvGrpSpPr>
          <p:cNvPr name="Group 3" id="3"/>
          <p:cNvGrpSpPr/>
          <p:nvPr/>
        </p:nvGrpSpPr>
        <p:grpSpPr>
          <a:xfrm rot="0">
            <a:off x="-7020" y="-7020"/>
            <a:ext cx="18302220" cy="973620"/>
            <a:chOff x="0" y="0"/>
            <a:chExt cx="24402960" cy="1298160"/>
          </a:xfrm>
        </p:grpSpPr>
        <p:sp>
          <p:nvSpPr>
            <p:cNvPr name="Freeform 4" id="4"/>
            <p:cNvSpPr/>
            <p:nvPr/>
          </p:nvSpPr>
          <p:spPr>
            <a:xfrm flipH="false" flipV="false" rot="0">
              <a:off x="9398" y="9398"/>
              <a:ext cx="24384254" cy="1279398"/>
            </a:xfrm>
            <a:custGeom>
              <a:avLst/>
              <a:gdLst/>
              <a:ahLst/>
              <a:cxnLst/>
              <a:rect r="r" b="b" t="t" l="l"/>
              <a:pathLst>
                <a:path h="1279398" w="24384254">
                  <a:moveTo>
                    <a:pt x="0" y="0"/>
                  </a:moveTo>
                  <a:lnTo>
                    <a:pt x="24384254" y="0"/>
                  </a:lnTo>
                  <a:lnTo>
                    <a:pt x="24384254" y="1279398"/>
                  </a:lnTo>
                  <a:lnTo>
                    <a:pt x="0" y="1279398"/>
                  </a:lnTo>
                  <a:close/>
                </a:path>
              </a:pathLst>
            </a:custGeom>
            <a:solidFill>
              <a:srgbClr val="ED7D31"/>
            </a:solidFill>
          </p:spPr>
        </p:sp>
        <p:sp>
          <p:nvSpPr>
            <p:cNvPr name="Freeform 5" id="5"/>
            <p:cNvSpPr/>
            <p:nvPr/>
          </p:nvSpPr>
          <p:spPr>
            <a:xfrm flipH="false" flipV="false" rot="0">
              <a:off x="0" y="0"/>
              <a:ext cx="24403050" cy="1298194"/>
            </a:xfrm>
            <a:custGeom>
              <a:avLst/>
              <a:gdLst/>
              <a:ahLst/>
              <a:cxnLst/>
              <a:rect r="r" b="b" t="t" l="l"/>
              <a:pathLst>
                <a:path h="1298194" w="24403050">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sp>
        <p:sp>
          <p:nvSpPr>
            <p:cNvPr name="TextBox 6" id="6"/>
            <p:cNvSpPr txBox="true"/>
            <p:nvPr/>
          </p:nvSpPr>
          <p:spPr>
            <a:xfrm>
              <a:off x="0" y="-38100"/>
              <a:ext cx="24402960" cy="1336260"/>
            </a:xfrm>
            <a:prstGeom prst="rect">
              <a:avLst/>
            </a:prstGeom>
          </p:spPr>
          <p:txBody>
            <a:bodyPr anchor="ctr" rtlCol="false" tIns="50800" lIns="50800" bIns="50800" rIns="50800"/>
            <a:lstStyle/>
            <a:p>
              <a:pPr algn="ctr">
                <a:lnSpc>
                  <a:spcPts val="5022"/>
                </a:lnSpc>
              </a:pPr>
              <a:r>
                <a:rPr lang="en-US" sz="4650" spc="-1">
                  <a:solidFill>
                    <a:srgbClr val="000000"/>
                  </a:solidFill>
                  <a:latin typeface="Times New Roman Bold"/>
                </a:rPr>
                <a:t>Expected Result</a:t>
              </a:r>
            </a:p>
          </p:txBody>
        </p:sp>
      </p:grpSp>
      <p:sp>
        <p:nvSpPr>
          <p:cNvPr name="TextBox 7" id="7"/>
          <p:cNvSpPr txBox="true"/>
          <p:nvPr/>
        </p:nvSpPr>
        <p:spPr>
          <a:xfrm rot="0">
            <a:off x="264386" y="1299210"/>
            <a:ext cx="18023614" cy="8987790"/>
          </a:xfrm>
          <a:prstGeom prst="rect">
            <a:avLst/>
          </a:prstGeom>
        </p:spPr>
        <p:txBody>
          <a:bodyPr anchor="t" rtlCol="false" tIns="0" lIns="0" bIns="0" rIns="0">
            <a:spAutoFit/>
          </a:bodyPr>
          <a:lstStyle/>
          <a:p>
            <a:pPr>
              <a:lnSpc>
                <a:spcPts val="3726"/>
              </a:lnSpc>
              <a:spcBef>
                <a:spcPct val="0"/>
              </a:spcBef>
            </a:pPr>
            <a:r>
              <a:rPr lang="en-US" sz="3450">
                <a:solidFill>
                  <a:srgbClr val="000000"/>
                </a:solidFill>
                <a:latin typeface="Arimo"/>
              </a:rPr>
              <a:t>The expected output of the E-commerce product review project would include various components and deliverables, each designed to achieve specific goals and provide value to both customers and sellers. Here are the expected outputs:</a:t>
            </a:r>
          </a:p>
          <a:p>
            <a:pPr marL="701683" indent="-350841" lvl="1">
              <a:lnSpc>
                <a:spcPts val="3510"/>
              </a:lnSpc>
              <a:spcBef>
                <a:spcPct val="0"/>
              </a:spcBef>
              <a:buFont typeface="Arial"/>
              <a:buChar char="•"/>
            </a:pPr>
            <a:r>
              <a:rPr lang="en-US" sz="3250">
                <a:solidFill>
                  <a:srgbClr val="000000"/>
                </a:solidFill>
                <a:latin typeface="Arimo Bold"/>
              </a:rPr>
              <a:t>Increased User Engagement:</a:t>
            </a:r>
            <a:r>
              <a:rPr lang="en-US" sz="3250">
                <a:solidFill>
                  <a:srgbClr val="000000"/>
                </a:solidFill>
                <a:latin typeface="Arimo"/>
              </a:rPr>
              <a:t> Implementing a product review system can lead to higher user engagement on your e-commerce platform. Users may spend more time on your website, interact with reviews, and participate in discussions.</a:t>
            </a:r>
          </a:p>
          <a:p>
            <a:pPr marL="701683" indent="-350841" lvl="1">
              <a:lnSpc>
                <a:spcPts val="3510"/>
              </a:lnSpc>
              <a:spcBef>
                <a:spcPct val="0"/>
              </a:spcBef>
              <a:buFont typeface="Arial"/>
              <a:buChar char="•"/>
            </a:pPr>
            <a:r>
              <a:rPr lang="en-US" sz="3250">
                <a:solidFill>
                  <a:srgbClr val="000000"/>
                </a:solidFill>
                <a:latin typeface="Arimo Bold"/>
              </a:rPr>
              <a:t>Enhanced User Trust</a:t>
            </a:r>
            <a:r>
              <a:rPr lang="en-US" sz="3250">
                <a:solidFill>
                  <a:srgbClr val="000000"/>
                </a:solidFill>
                <a:latin typeface="Arimo"/>
              </a:rPr>
              <a:t>: Authentic and reliable product reviews can build trust among customers. Users are more likely to make informed purchasing decisions when they trust the reviews on your platform.</a:t>
            </a:r>
          </a:p>
          <a:p>
            <a:pPr marL="701683" indent="-350841" lvl="1">
              <a:lnSpc>
                <a:spcPts val="3510"/>
              </a:lnSpc>
              <a:spcBef>
                <a:spcPct val="0"/>
              </a:spcBef>
              <a:buFont typeface="Arial"/>
              <a:buChar char="•"/>
            </a:pPr>
            <a:r>
              <a:rPr lang="en-US" sz="3250">
                <a:solidFill>
                  <a:srgbClr val="000000"/>
                </a:solidFill>
                <a:latin typeface="Arimo Bold"/>
              </a:rPr>
              <a:t>Improved Conversion Rates</a:t>
            </a:r>
            <a:r>
              <a:rPr lang="en-US" sz="3250">
                <a:solidFill>
                  <a:srgbClr val="000000"/>
                </a:solidFill>
                <a:latin typeface="Arimo"/>
              </a:rPr>
              <a:t>: Positive product reviews can influence potential customers to make a purchase. As more users leave positive reviews, you can expect an increase in conversion rates.</a:t>
            </a:r>
          </a:p>
          <a:p>
            <a:pPr marL="701683" indent="-350841" lvl="1">
              <a:lnSpc>
                <a:spcPts val="3510"/>
              </a:lnSpc>
              <a:spcBef>
                <a:spcPct val="0"/>
              </a:spcBef>
              <a:buFont typeface="Arial"/>
              <a:buChar char="•"/>
            </a:pPr>
            <a:r>
              <a:rPr lang="en-US" sz="3250">
                <a:solidFill>
                  <a:srgbClr val="000000"/>
                </a:solidFill>
                <a:latin typeface="Arimo Bold"/>
              </a:rPr>
              <a:t>Valuable User Data</a:t>
            </a:r>
            <a:r>
              <a:rPr lang="en-US" sz="3250">
                <a:solidFill>
                  <a:srgbClr val="000000"/>
                </a:solidFill>
                <a:latin typeface="Arimo"/>
              </a:rPr>
              <a:t>: The data generated by user reviews can provide valuable insights into customer preferences, sentiments, and behavior. This data can be used for marketing, product development, and customer segmentation.</a:t>
            </a:r>
          </a:p>
          <a:p>
            <a:pPr marL="701683" indent="-350841" lvl="1">
              <a:lnSpc>
                <a:spcPts val="3510"/>
              </a:lnSpc>
              <a:buFont typeface="Arial"/>
              <a:buChar char="•"/>
            </a:pPr>
            <a:r>
              <a:rPr lang="en-US" sz="3250">
                <a:solidFill>
                  <a:srgbClr val="000000"/>
                </a:solidFill>
                <a:latin typeface="Arimo Bold"/>
              </a:rPr>
              <a:t>Customer Feedback Loop</a:t>
            </a:r>
            <a:r>
              <a:rPr lang="en-US" sz="3250">
                <a:solidFill>
                  <a:srgbClr val="000000"/>
                </a:solidFill>
                <a:latin typeface="Arimo"/>
              </a:rPr>
              <a:t>: A product review system allows customers to provide feedback directly to your business. You can use this feedback to make improvements to your products, services, or user experience.</a:t>
            </a:r>
          </a:p>
          <a:p>
            <a:pPr algn="ctr">
              <a:lnSpc>
                <a:spcPts val="3942"/>
              </a:lnSpc>
            </a:pPr>
          </a:p>
          <a:p>
            <a:pPr algn="ctr">
              <a:lnSpc>
                <a:spcPts val="3834"/>
              </a:lnSpc>
              <a:spcBef>
                <a:spcPct val="0"/>
              </a:spcBef>
            </a:pP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DAFvuZ0CgsU</dc:identifier>
  <dcterms:modified xsi:type="dcterms:W3CDTF">2011-08-01T06:04:30Z</dcterms:modified>
  <cp:revision>1</cp:revision>
  <dc:title>MINOR PROJECT.ppt</dc:title>
</cp:coreProperties>
</file>