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7" r:id="rId2"/>
    <p:sldId id="259" r:id="rId3"/>
    <p:sldId id="264" r:id="rId4"/>
    <p:sldId id="267" r:id="rId5"/>
    <p:sldId id="268" r:id="rId6"/>
    <p:sldId id="269" r:id="rId7"/>
    <p:sldId id="270" r:id="rId8"/>
    <p:sldId id="272" r:id="rId9"/>
    <p:sldId id="273" r:id="rId10"/>
    <p:sldId id="276" r:id="rId11"/>
    <p:sldId id="274" r:id="rId12"/>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301" y="317"/>
      </p:cViewPr>
      <p:guideLst>
        <p:guide orient="horz" pos="212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723B22B-98C7-455B-8C4C-99F97203AF20}" type="datetimeFigureOut">
              <a:rPr kumimoji="0" lang="en-I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30-09-2023</a:t>
            </a:fld>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en-IN" altLang="x-none" sz="1200" dirty="0"/>
              <a:t>‹#›</a:t>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solidFill>
            <a:miter/>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dirty="0"/>
          </a:p>
        </p:txBody>
      </p:sp>
      <p:sp>
        <p:nvSpPr>
          <p:cNvPr id="11268"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IN" altLang="x-none" sz="1200" dirty="0"/>
              <a:t>8</a:t>
            </a:fld>
            <a:endParaRPr lang="en-IN" altLang="x-none"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8F7095D-B33D-463D-9CB1-4C8AFC8DF1EE}"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30-09-2023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p:cNvPicPr>
          <p:nvPr/>
        </p:nvPicPr>
        <p:blipFill>
          <a:blip r:embed="rId2"/>
          <a:srcRect l="9709"/>
          <a:stretch>
            <a:fillRect/>
          </a:stretch>
        </p:blipFill>
        <p:spPr>
          <a:xfrm>
            <a:off x="10571163" y="206375"/>
            <a:ext cx="1382712" cy="1177925"/>
          </a:xfrm>
          <a:prstGeom prst="rect">
            <a:avLst/>
          </a:prstGeom>
          <a:noFill/>
          <a:ln w="9525">
            <a:noFill/>
          </a:ln>
        </p:spPr>
      </p:pic>
      <p:pic>
        <p:nvPicPr>
          <p:cNvPr id="3075" name="Picture 7"/>
          <p:cNvPicPr>
            <a:picLocks noChangeAspect="1"/>
          </p:cNvPicPr>
          <p:nvPr/>
        </p:nvPicPr>
        <p:blipFill>
          <a:blip r:embed="rId3"/>
          <a:stretch>
            <a:fillRect/>
          </a:stretch>
        </p:blipFill>
        <p:spPr>
          <a:xfrm>
            <a:off x="0" y="5643563"/>
            <a:ext cx="12192000" cy="1289050"/>
          </a:xfrm>
          <a:prstGeom prst="rect">
            <a:avLst/>
          </a:prstGeom>
          <a:noFill/>
          <a:ln w="9525">
            <a:noFill/>
          </a:ln>
        </p:spPr>
      </p:pic>
      <p:pic>
        <p:nvPicPr>
          <p:cNvPr id="3076" name="Picture 4" descr="logo"/>
          <p:cNvPicPr>
            <a:picLocks noChangeAspect="1"/>
          </p:cNvPicPr>
          <p:nvPr/>
        </p:nvPicPr>
        <p:blipFill>
          <a:blip r:embed="rId4"/>
          <a:stretch>
            <a:fillRect/>
          </a:stretch>
        </p:blipFill>
        <p:spPr>
          <a:xfrm>
            <a:off x="238125" y="212725"/>
            <a:ext cx="931863" cy="877888"/>
          </a:xfrm>
          <a:prstGeom prst="rect">
            <a:avLst/>
          </a:prstGeom>
          <a:noFill/>
          <a:ln w="9525">
            <a:noFill/>
          </a:ln>
        </p:spPr>
      </p:pic>
      <p:sp>
        <p:nvSpPr>
          <p:cNvPr id="3077"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3078" name="Rectangle 8"/>
          <p:cNvSpPr/>
          <p:nvPr/>
        </p:nvSpPr>
        <p:spPr>
          <a:xfrm>
            <a:off x="214313" y="60325"/>
            <a:ext cx="11715750" cy="1323975"/>
          </a:xfrm>
          <a:prstGeom prst="rect">
            <a:avLst/>
          </a:prstGeom>
          <a:noFill/>
          <a:ln w="9525">
            <a:noFill/>
          </a:ln>
        </p:spPr>
        <p:txBody>
          <a:bodyPr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914400">
              <a:lnSpc>
                <a:spcPct val="100000"/>
              </a:lnSpc>
              <a:spcBef>
                <a:spcPct val="0"/>
              </a:spcBef>
              <a:buFontTx/>
              <a:buNone/>
              <a:tabLst>
                <a:tab pos="1303655" algn="r"/>
                <a:tab pos="2865755" algn="ctr"/>
                <a:tab pos="5730875" algn="r"/>
              </a:tabLst>
            </a:pPr>
            <a:r>
              <a:rPr lang="en-US" altLang="en-US" b="1" dirty="0">
                <a:solidFill>
                  <a:schemeClr val="accent2"/>
                </a:solidFill>
                <a:latin typeface="Times New Roman" panose="02020603050405020304" pitchFamily="18" charset="0"/>
                <a:cs typeface="Calibri" panose="020F0502020204030204" pitchFamily="34" charset="0"/>
              </a:rPr>
              <a:t>G.H. RAISONI COLLEGE OF ENGINEERING </a:t>
            </a:r>
          </a:p>
          <a:p>
            <a:pPr marL="0" lvl="0" indent="0" algn="ctr" defTabSz="914400">
              <a:lnSpc>
                <a:spcPct val="100000"/>
              </a:lnSpc>
              <a:spcBef>
                <a:spcPct val="0"/>
              </a:spcBef>
              <a:buFontTx/>
              <a:buNone/>
              <a:tabLst>
                <a:tab pos="1303655" algn="r"/>
                <a:tab pos="2865755" algn="ctr"/>
                <a:tab pos="5730875" algn="r"/>
              </a:tabLst>
            </a:pPr>
            <a:r>
              <a:rPr lang="en-US" altLang="en-US" b="1" dirty="0">
                <a:solidFill>
                  <a:schemeClr val="accent2"/>
                </a:solidFill>
                <a:latin typeface="Times New Roman" panose="02020603050405020304" pitchFamily="18" charset="0"/>
                <a:cs typeface="Calibri" panose="020F0502020204030204" pitchFamily="34" charset="0"/>
              </a:rPr>
              <a:t>AND MANAGEMENT, WAGHOLI, PUNE.</a:t>
            </a:r>
            <a:endParaRPr lang="en-US" altLang="en-US" sz="1400" dirty="0">
              <a:solidFill>
                <a:schemeClr val="accent2"/>
              </a:solidFill>
              <a:latin typeface="Times New Roman" panose="02020603050405020304" pitchFamily="18" charset="0"/>
              <a:cs typeface="Calibri" panose="020F0502020204030204" pitchFamily="34" charset="0"/>
            </a:endParaRPr>
          </a:p>
          <a:p>
            <a:pPr marL="0" lvl="0" indent="0" algn="ctr" defTabSz="914400">
              <a:lnSpc>
                <a:spcPct val="100000"/>
              </a:lnSpc>
              <a:spcBef>
                <a:spcPct val="0"/>
              </a:spcBef>
              <a:buNone/>
              <a:tabLst>
                <a:tab pos="1303655" algn="r"/>
                <a:tab pos="2865755" algn="ctr"/>
                <a:tab pos="5730875" algn="r"/>
              </a:tabLst>
            </a:pPr>
            <a:r>
              <a:rPr lang="en-US" altLang="en-US" sz="2400" b="1" dirty="0">
                <a:latin typeface="Times New Roman" panose="02020603050405020304" pitchFamily="18" charset="0"/>
                <a:cs typeface="Calibri" panose="020F0502020204030204" pitchFamily="34" charset="0"/>
              </a:rPr>
              <a:t>Department of AI &amp; AIML</a:t>
            </a:r>
            <a:endParaRPr lang="en-US" altLang="en-US" sz="2400" dirty="0">
              <a:latin typeface="Times New Roman" panose="02020603050405020304" pitchFamily="18" charset="0"/>
              <a:ea typeface="Calibri" panose="020F0502020204030204" pitchFamily="34" charset="0"/>
            </a:endParaRPr>
          </a:p>
        </p:txBody>
      </p:sp>
      <p:pic>
        <p:nvPicPr>
          <p:cNvPr id="3079" name="Picture 2"/>
          <p:cNvPicPr>
            <a:picLocks noChangeAspect="1"/>
          </p:cNvPicPr>
          <p:nvPr/>
        </p:nvPicPr>
        <p:blipFill>
          <a:blip r:embed="rId5"/>
          <a:stretch>
            <a:fillRect/>
          </a:stretch>
        </p:blipFill>
        <p:spPr>
          <a:xfrm>
            <a:off x="190500" y="206375"/>
            <a:ext cx="1104900" cy="936625"/>
          </a:xfrm>
          <a:prstGeom prst="rect">
            <a:avLst/>
          </a:prstGeom>
          <a:noFill/>
          <a:ln w="9525">
            <a:noFill/>
          </a:ln>
        </p:spPr>
      </p:pic>
      <p:sp>
        <p:nvSpPr>
          <p:cNvPr id="3080" name="Rectangle 5"/>
          <p:cNvSpPr txBox="1"/>
          <p:nvPr/>
        </p:nvSpPr>
        <p:spPr>
          <a:xfrm>
            <a:off x="1981200" y="1992313"/>
            <a:ext cx="8229600" cy="4235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Font typeface="Wingdings 2" panose="05020102010507070707" pitchFamily="18" charset="2"/>
              <a:buNone/>
            </a:pPr>
            <a:r>
              <a:rPr lang="en-US" altLang="en-US" sz="2400" b="1" i="1" dirty="0">
                <a:solidFill>
                  <a:srgbClr val="FF0000"/>
                </a:solidFill>
                <a:latin typeface="Arial Black" panose="020B0A04020102020204" pitchFamily="34" charset="0"/>
                <a:cs typeface="Aharoni" pitchFamily="2" charset="0"/>
              </a:rPr>
              <a:t> Movie Recommendation System  </a:t>
            </a:r>
            <a:endParaRPr lang="en-US" altLang="en-US" sz="2400" b="1" i="1" u="sng" dirty="0">
              <a:solidFill>
                <a:srgbClr val="FF0000"/>
              </a:solidFill>
              <a:latin typeface="Castellar" panose="020A0402060406010301" pitchFamily="18" charset="0"/>
              <a:ea typeface="Arial" panose="020B0604020202020204" pitchFamily="34" charset="0"/>
            </a:endParaRPr>
          </a:p>
        </p:txBody>
      </p:sp>
      <p:sp>
        <p:nvSpPr>
          <p:cNvPr id="4" name="TextBox 3"/>
          <p:cNvSpPr txBox="1"/>
          <p:nvPr/>
        </p:nvSpPr>
        <p:spPr>
          <a:xfrm>
            <a:off x="481013" y="2609850"/>
            <a:ext cx="11472863" cy="2693035"/>
          </a:xfrm>
          <a:prstGeom prst="rect">
            <a:avLst/>
          </a:prstGeom>
          <a:noFill/>
        </p:spPr>
        <p:txBody>
          <a:bodyPr>
            <a:spAutoFit/>
          </a:bodyPr>
          <a:lstStyle/>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Guide:</a:t>
            </a: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p>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r>
              <a:rPr kumimoji="0" lang="en-IN" b="1" kern="1200" cap="none" spc="0" normalizeH="0" baseline="0" noProof="0" dirty="0">
                <a:latin typeface="Arial" panose="020B0604020202020204" pitchFamily="34" charset="0"/>
                <a:ea typeface="+mn-ea"/>
                <a:cs typeface="Arial" panose="020B0604020202020204" pitchFamily="34" charset="0"/>
              </a:rPr>
              <a:t>Nutan Raut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p>
          <a:p>
            <a:pPr marL="274320" marR="0" indent="-274320" algn="ctr" defTabSz="914400" eaLnBrk="1" fontAlgn="auto" hangingPunct="1">
              <a:spcBef>
                <a:spcPct val="20000"/>
              </a:spcBef>
              <a:spcAft>
                <a:spcPts val="0"/>
              </a:spcAft>
              <a:buClr>
                <a:schemeClr val="accent3"/>
              </a:buClr>
              <a:buSzPct val="95000"/>
              <a:buFontTx/>
              <a:buNone/>
              <a:defRPr/>
            </a:pP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R="0" algn="ctr" defTabSz="914400" eaLnBrk="1" fontAlgn="auto" hangingPunct="1">
              <a:spcBef>
                <a:spcPct val="20000"/>
              </a:spcBef>
              <a:spcAft>
                <a:spcPts val="0"/>
              </a:spcAft>
              <a:buClr>
                <a:schemeClr val="accent3"/>
              </a:buClr>
              <a:buSzPct val="95000"/>
              <a:buFontTx/>
              <a:buNone/>
              <a:defRPr/>
            </a:pP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Name of Project</a:t>
            </a:r>
          </a:p>
          <a:p>
            <a:pPr marR="0" algn="ctr" defTabSz="914400" eaLnBrk="1" fontAlgn="auto" hangingPunct="1">
              <a:spcBef>
                <a:spcPct val="20000"/>
              </a:spcBef>
              <a:spcAft>
                <a:spcPts val="0"/>
              </a:spcAft>
              <a:buClr>
                <a:schemeClr val="accent3"/>
              </a:buClr>
              <a:buSzPct val="95000"/>
              <a:buFontTx/>
              <a:buNone/>
              <a:defRPr/>
            </a:pP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l" defTabSz="914400" eaLnBrk="1" fontAlgn="auto" hangingPunct="1">
              <a:spcBef>
                <a:spcPct val="20000"/>
              </a:spcBef>
              <a:spcAft>
                <a:spcPts val="0"/>
              </a:spcAft>
              <a:buClr>
                <a:schemeClr val="accent3"/>
              </a:buClr>
              <a:buSzPct val="95000"/>
              <a:buFontTx/>
              <a:buNone/>
              <a:defRPr/>
            </a:pPr>
            <a:r>
              <a:rPr kumimoji="0" lang="en-US" b="1" i="1" kern="1200" cap="none" spc="0" normalizeH="0" baseline="0" noProof="0" dirty="0">
                <a:latin typeface="Times New Roman" panose="02020603050405020304" pitchFamily="18" charset="0"/>
                <a:ea typeface="+mn-ea"/>
                <a:cs typeface="Times New Roman" panose="02020603050405020304" pitchFamily="18" charset="0"/>
              </a:rPr>
              <a:t>             1. Pratik Shinde                                    2. Jaswant Singh</a:t>
            </a:r>
            <a:r>
              <a:rPr kumimoji="0" lang="en-IN" altLang="en-US" b="1" i="1" kern="1200" cap="none" spc="0" normalizeH="0" baseline="0" noProof="0" dirty="0">
                <a:latin typeface="Times New Roman" panose="02020603050405020304" pitchFamily="18" charset="0"/>
                <a:ea typeface="+mn-ea"/>
                <a:cs typeface="Times New Roman" panose="02020603050405020304" pitchFamily="18" charset="0"/>
              </a:rPr>
              <a:t>                     </a:t>
            </a:r>
            <a:r>
              <a:rPr lang="en-US" b="1" i="1" noProof="0" dirty="0">
                <a:latin typeface="Times New Roman" panose="02020603050405020304" pitchFamily="18" charset="0"/>
                <a:cs typeface="Times New Roman" panose="02020603050405020304" pitchFamily="18" charset="0"/>
                <a:sym typeface="+mn-ea"/>
              </a:rPr>
              <a:t>3. </a:t>
            </a:r>
            <a:r>
              <a:rPr lang="en-US" b="1" i="1" noProof="0" dirty="0" err="1">
                <a:latin typeface="Times New Roman" panose="02020603050405020304" pitchFamily="18" charset="0"/>
                <a:cs typeface="Times New Roman" panose="02020603050405020304" pitchFamily="18" charset="0"/>
                <a:sym typeface="+mn-ea"/>
              </a:rPr>
              <a:t>Shanuj</a:t>
            </a:r>
            <a:r>
              <a:rPr lang="en-US" b="1" i="1" noProof="0" dirty="0">
                <a:latin typeface="Times New Roman" panose="02020603050405020304" pitchFamily="18" charset="0"/>
                <a:cs typeface="Times New Roman" panose="02020603050405020304" pitchFamily="18" charset="0"/>
                <a:sym typeface="+mn-ea"/>
              </a:rPr>
              <a:t> Tiwari</a:t>
            </a: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sz="1050"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sz="1050" kern="1200" cap="none" spc="0" normalizeH="0" baseline="0" noProof="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13316"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p>
        </p:txBody>
      </p:sp>
      <p:sp>
        <p:nvSpPr>
          <p:cNvPr id="2" name="Text Box 1"/>
          <p:cNvSpPr txBox="1"/>
          <p:nvPr/>
        </p:nvSpPr>
        <p:spPr>
          <a:xfrm>
            <a:off x="513080" y="1330960"/>
            <a:ext cx="11395075" cy="5631180"/>
          </a:xfrm>
          <a:prstGeom prst="rect">
            <a:avLst/>
          </a:prstGeom>
          <a:noFill/>
        </p:spPr>
        <p:txBody>
          <a:bodyPr wrap="square" rtlCol="0">
            <a:spAutoFit/>
          </a:bodyPr>
          <a:lstStyle/>
          <a:p>
            <a:pPr marL="285750" indent="-285750">
              <a:buFont typeface="Wingdings" panose="05000000000000000000" charset="0"/>
              <a:buChar char="§"/>
            </a:pPr>
            <a:r>
              <a:rPr lang="en-IN" altLang="en-US"/>
              <a:t>Dataset :  https://www.kaggle.com/datasets/tmdb/tmdb-movie-metadata</a:t>
            </a:r>
          </a:p>
          <a:p>
            <a:pPr marL="285750" indent="-285750">
              <a:buFont typeface="Wingdings" panose="05000000000000000000" charset="0"/>
              <a:buChar char="§"/>
            </a:pPr>
            <a:endParaRPr lang="en-IN" altLang="en-US"/>
          </a:p>
          <a:p>
            <a:pPr marL="285750" indent="-285750">
              <a:buFont typeface="Wingdings" panose="05000000000000000000" charset="0"/>
              <a:buChar char="§"/>
            </a:pPr>
            <a:r>
              <a:rPr lang="en-IN" altLang="en-US"/>
              <a:t>Beel J., Langer S., Genzmehr M., and Nürnberger A.,</a:t>
            </a:r>
          </a:p>
          <a:p>
            <a:pPr>
              <a:buFont typeface="Wingdings" panose="05000000000000000000" charset="0"/>
            </a:pPr>
            <a:r>
              <a:rPr lang="en-IN" altLang="en-US"/>
              <a:t>    “Introducing Docear’s Research Paper Recommender</a:t>
            </a:r>
          </a:p>
          <a:p>
            <a:pPr>
              <a:buFont typeface="Wingdings" panose="05000000000000000000" charset="0"/>
            </a:pPr>
            <a:r>
              <a:rPr lang="en-IN" altLang="en-US"/>
              <a:t>     System,” in Proceedings of the 13th ACM/IEEE-CS</a:t>
            </a:r>
          </a:p>
          <a:p>
            <a:pPr>
              <a:buFont typeface="Wingdings" panose="05000000000000000000" charset="0"/>
            </a:pPr>
            <a:r>
              <a:rPr lang="en-IN" altLang="en-US"/>
              <a:t>     Joint Conference on Digital Libraries (JCDL’13), 2013,</a:t>
            </a:r>
          </a:p>
          <a:p>
            <a:pPr>
              <a:buFont typeface="Wingdings" panose="05000000000000000000" charset="0"/>
            </a:pPr>
            <a:r>
              <a:rPr lang="en-IN" altLang="en-US"/>
              <a:t>     pp. 459–460</a:t>
            </a:r>
          </a:p>
          <a:p>
            <a:pPr marL="285750" indent="-285750">
              <a:buFont typeface="Wingdings" panose="05000000000000000000" charset="0"/>
              <a:buChar char="§"/>
            </a:pPr>
            <a:endParaRPr lang="en-IN" altLang="en-US"/>
          </a:p>
          <a:p>
            <a:pPr marL="285750" indent="-285750">
              <a:buFont typeface="Wingdings" panose="05000000000000000000" charset="0"/>
              <a:buChar char="§"/>
            </a:pPr>
            <a:endParaRPr lang="en-IN" altLang="en-US"/>
          </a:p>
          <a:p>
            <a:pPr marL="285750" indent="-285750" algn="l">
              <a:buFont typeface="Wingdings" panose="05000000000000000000" charset="0"/>
              <a:buChar char="§"/>
            </a:pPr>
            <a:r>
              <a:rPr lang="en-US" dirty="0">
                <a:latin typeface="Times New Roman" panose="02020603050405020304" pitchFamily="18" charset="0"/>
                <a:cs typeface="Times New Roman" panose="02020603050405020304" pitchFamily="18" charset="0"/>
                <a:sym typeface="+mn-ea"/>
              </a:rPr>
              <a:t>Manoj Kumar, D.K. Yadav, Ankur Singh and Vijay Kr. Gupta (2015), “A</a:t>
            </a:r>
            <a:endParaRPr lang="en-US" dirty="0">
              <a:solidFill>
                <a:schemeClr val="tx1"/>
              </a:solidFill>
              <a:latin typeface="Times New Roman" panose="02020603050405020304" pitchFamily="18" charset="0"/>
              <a:cs typeface="Times New Roman" panose="02020603050405020304" pitchFamily="18" charset="0"/>
            </a:endParaRPr>
          </a:p>
          <a:p>
            <a:pPr algn="l"/>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Movie Recommender System: MOVREC”</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International Journal of Computer</a:t>
            </a:r>
            <a:endParaRPr lang="en-US" dirty="0">
              <a:solidFill>
                <a:schemeClr val="tx1"/>
              </a:solidFill>
              <a:latin typeface="Times New Roman" panose="02020603050405020304" pitchFamily="18" charset="0"/>
              <a:cs typeface="Times New Roman" panose="02020603050405020304" pitchFamily="18" charset="0"/>
            </a:endParaRPr>
          </a:p>
          <a:p>
            <a:pPr algn="l"/>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Applications</a:t>
            </a:r>
          </a:p>
          <a:p>
            <a:pPr algn="l"/>
            <a:endParaRPr lang="en-US" dirty="0">
              <a:latin typeface="Times New Roman" panose="02020603050405020304" pitchFamily="18" charset="0"/>
              <a:cs typeface="Times New Roman" panose="02020603050405020304" pitchFamily="18" charset="0"/>
              <a:sym typeface="+mn-ea"/>
            </a:endParaRPr>
          </a:p>
          <a:p>
            <a:pPr algn="l"/>
            <a:endParaRPr lang="en-US" dirty="0">
              <a:latin typeface="Times New Roman" panose="02020603050405020304" pitchFamily="18" charset="0"/>
              <a:cs typeface="Times New Roman" panose="02020603050405020304" pitchFamily="18" charset="0"/>
              <a:sym typeface="+mn-ea"/>
            </a:endParaRPr>
          </a:p>
          <a:p>
            <a:pPr marL="285750" indent="-285750" algn="l">
              <a:buFont typeface="Wingdings" panose="05000000000000000000" charset="0"/>
              <a:buChar char="§"/>
            </a:pPr>
            <a:r>
              <a:rPr lang="en-US" dirty="0">
                <a:latin typeface="Times New Roman" panose="02020603050405020304" pitchFamily="18" charset="0"/>
                <a:cs typeface="Times New Roman" panose="02020603050405020304" pitchFamily="18" charset="0"/>
                <a:sym typeface="+mn-ea"/>
              </a:rPr>
              <a:t>Movie Recommender System by Prateek Sappadla, Yash Sadhwani,</a:t>
            </a:r>
            <a:endParaRPr lang="en-US"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charset="0"/>
            </a:pP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Pranit AroraNYU Couran</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
            </a:pPr>
            <a:endParaRPr lang="en-US" dirty="0">
              <a:latin typeface="Times New Roman" panose="02020603050405020304" pitchFamily="18" charset="0"/>
              <a:cs typeface="Times New Roman" panose="02020603050405020304" pitchFamily="18" charset="0"/>
              <a:sym typeface="+mn-ea"/>
            </a:endParaRPr>
          </a:p>
          <a:p>
            <a:pPr algn="l"/>
            <a:endParaRPr lang="en-IN" altLang="en-US"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endParaRPr lang="en-IN" altLang="en-US" dirty="0">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endParaRPr lang="en-IN" alt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4339" name="Title 1"/>
          <p:cNvSpPr txBox="1"/>
          <p:nvPr/>
        </p:nvSpPr>
        <p:spPr>
          <a:xfrm>
            <a:off x="2251075" y="106997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4341"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4099"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1041400"/>
            <a:ext cx="10445750" cy="4121150"/>
          </a:xfrm>
          <a:prstGeom prst="rect">
            <a:avLst/>
          </a:prstGeom>
          <a:noFill/>
          <a:ln w="9525">
            <a:noFill/>
            <a:miter lim="800000"/>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Justifications for Selecting the Title</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Survey</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Block Diagram</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Expected Result</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Work plan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5123" name="TextBox 1"/>
          <p:cNvSpPr txBox="1"/>
          <p:nvPr/>
        </p:nvSpPr>
        <p:spPr>
          <a:xfrm>
            <a:off x="5694363" y="806450"/>
            <a:ext cx="7159625"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ea typeface="Times New Roman" panose="02020603050405020304" pitchFamily="18" charset="0"/>
            </a:endParaRPr>
          </a:p>
        </p:txBody>
      </p:sp>
      <p:pic>
        <p:nvPicPr>
          <p:cNvPr id="512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p:txBody>
      </p:sp>
      <p:sp>
        <p:nvSpPr>
          <p:cNvPr id="2" name="Text Box 1"/>
          <p:cNvSpPr txBox="1"/>
          <p:nvPr/>
        </p:nvSpPr>
        <p:spPr>
          <a:xfrm>
            <a:off x="3048000" y="2275205"/>
            <a:ext cx="6096000" cy="645160"/>
          </a:xfrm>
          <a:prstGeom prst="rect">
            <a:avLst/>
          </a:prstGeom>
          <a:noFill/>
        </p:spPr>
        <p:txBody>
          <a:bodyPr wrap="square" rtlCol="0" anchor="t">
            <a:spAutoFit/>
          </a:bodyPr>
          <a:lstStyle/>
          <a:p>
            <a:endParaRPr lang="en-US" sz="3600">
              <a:latin typeface="Times New Roman" panose="02020603050405020304" pitchFamily="18" charset="0"/>
              <a:cs typeface="Times New Roman" panose="02020603050405020304" pitchFamily="18" charset="0"/>
            </a:endParaRPr>
          </a:p>
        </p:txBody>
      </p:sp>
      <p:sp>
        <p:nvSpPr>
          <p:cNvPr id="3" name="Text Box 2"/>
          <p:cNvSpPr txBox="1"/>
          <p:nvPr/>
        </p:nvSpPr>
        <p:spPr>
          <a:xfrm>
            <a:off x="408305" y="1176655"/>
            <a:ext cx="10691495" cy="4399915"/>
          </a:xfrm>
          <a:prstGeom prst="rect">
            <a:avLst/>
          </a:prstGeom>
          <a:noFill/>
        </p:spPr>
        <p:txBody>
          <a:bodyPr wrap="square" rtlCol="0">
            <a:spAutoFit/>
          </a:bodyPr>
          <a:lstStyle/>
          <a:p>
            <a:r>
              <a:rPr lang="en-IN" altLang="en-US" sz="2800">
                <a:latin typeface="Times New Roman" panose="02020603050405020304" pitchFamily="18" charset="0"/>
                <a:cs typeface="Times New Roman" panose="02020603050405020304" pitchFamily="18" charset="0"/>
                <a:sym typeface="+mn-ea"/>
              </a:rPr>
              <a:t>        </a:t>
            </a:r>
            <a:r>
              <a:rPr lang="en-US" sz="2800">
                <a:latin typeface="Times New Roman" panose="02020603050405020304" pitchFamily="18" charset="0"/>
                <a:cs typeface="Times New Roman" panose="02020603050405020304" pitchFamily="18" charset="0"/>
                <a:sym typeface="+mn-ea"/>
              </a:rPr>
              <a:t>In a world overflowing with an endless stream of cinematic choices, finding the perfect movie to suit your mood and preferences can often feel like a daunting task. Whether you're a die-hard film buff or a casual moviegoer, the vast sea of options available across various streaming platforms can leave you overwhelmed and unsure of where to start. </a:t>
            </a:r>
          </a:p>
          <a:p>
            <a:endParaRPr lang="en-US" sz="2800">
              <a:latin typeface="Times New Roman" panose="02020603050405020304" pitchFamily="18" charset="0"/>
              <a:cs typeface="Times New Roman" panose="02020603050405020304" pitchFamily="18" charset="0"/>
              <a:sym typeface="+mn-ea"/>
            </a:endParaRPr>
          </a:p>
          <a:p>
            <a:r>
              <a:rPr lang="en-IN" altLang="en-US" sz="2800">
                <a:latin typeface="Times New Roman" panose="02020603050405020304" pitchFamily="18" charset="0"/>
                <a:cs typeface="Times New Roman" panose="02020603050405020304" pitchFamily="18" charset="0"/>
                <a:sym typeface="+mn-ea"/>
              </a:rPr>
              <a:t>       </a:t>
            </a:r>
            <a:r>
              <a:rPr lang="en-US" sz="2800">
                <a:latin typeface="Times New Roman" panose="02020603050405020304" pitchFamily="18" charset="0"/>
                <a:cs typeface="Times New Roman" panose="02020603050405020304" pitchFamily="18" charset="0"/>
                <a:sym typeface="+mn-ea"/>
              </a:rPr>
              <a:t>This is where our project, "</a:t>
            </a:r>
            <a:r>
              <a:rPr lang="en-IN" altLang="en-US" sz="2800" b="1">
                <a:latin typeface="Times New Roman" panose="02020603050405020304" pitchFamily="18" charset="0"/>
                <a:cs typeface="Times New Roman" panose="02020603050405020304" pitchFamily="18" charset="0"/>
                <a:sym typeface="+mn-ea"/>
              </a:rPr>
              <a:t>Movie Recommendation System</a:t>
            </a:r>
            <a:r>
              <a:rPr lang="en-US" sz="2800">
                <a:latin typeface="Times New Roman" panose="02020603050405020304" pitchFamily="18" charset="0"/>
                <a:cs typeface="Times New Roman" panose="02020603050405020304" pitchFamily="18" charset="0"/>
                <a:sym typeface="+mn-ea"/>
              </a:rPr>
              <a:t>" comes to your rescue.</a:t>
            </a:r>
            <a:r>
              <a:rPr lang="en-IN" altLang="en-US" sz="2800">
                <a:latin typeface="Times New Roman" panose="02020603050405020304" pitchFamily="18" charset="0"/>
                <a:cs typeface="Times New Roman" panose="02020603050405020304" pitchFamily="18" charset="0"/>
                <a:sym typeface="+mn-ea"/>
              </a:rPr>
              <a:t> It's a passionate endeavor to make your movie-watching moments truly magical. Welcome to the future of movie recommendations.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6148" name="Picture 7"/>
          <p:cNvPicPr>
            <a:picLocks noChangeAspect="1"/>
          </p:cNvPicPr>
          <p:nvPr/>
        </p:nvPicPr>
        <p:blipFill>
          <a:blip r:embed="rId2"/>
          <a:stretch>
            <a:fillRect/>
          </a:stretch>
        </p:blipFill>
        <p:spPr>
          <a:xfrm>
            <a:off x="0" y="5556250"/>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Justification For Selecting The Title</a:t>
            </a:r>
          </a:p>
        </p:txBody>
      </p:sp>
      <p:sp>
        <p:nvSpPr>
          <p:cNvPr id="2" name="Text Box 1"/>
          <p:cNvSpPr txBox="1"/>
          <p:nvPr/>
        </p:nvSpPr>
        <p:spPr>
          <a:xfrm>
            <a:off x="575310" y="1685290"/>
            <a:ext cx="11041380" cy="4799965"/>
          </a:xfrm>
          <a:prstGeom prst="rect">
            <a:avLst/>
          </a:prstGeom>
          <a:noFill/>
        </p:spPr>
        <p:txBody>
          <a:bodyPr wrap="square" rtlCol="0" anchor="t">
            <a:spAutoFit/>
          </a:bodyPr>
          <a:lstStyle/>
          <a:p>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This project is essential due to the rising demand for personalized movie recommendations in the era of abundant streaming content. It </a:t>
            </a:r>
            <a:r>
              <a:rPr lang="en-US" sz="2800" b="1">
                <a:latin typeface="Times New Roman" panose="02020603050405020304" pitchFamily="18" charset="0"/>
                <a:cs typeface="Times New Roman" panose="02020603050405020304" pitchFamily="18" charset="0"/>
              </a:rPr>
              <a:t>saves time</a:t>
            </a:r>
            <a:r>
              <a:rPr lang="en-US" sz="280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 enhances user satisfaction</a:t>
            </a:r>
            <a:r>
              <a:rPr lang="en-US" sz="2800">
                <a:latin typeface="Times New Roman" panose="02020603050405020304" pitchFamily="18" charset="0"/>
                <a:cs typeface="Times New Roman" panose="02020603050405020304" pitchFamily="18" charset="0"/>
              </a:rPr>
              <a:t>, and </a:t>
            </a:r>
            <a:r>
              <a:rPr lang="en-US" sz="2800" b="1">
                <a:latin typeface="Times New Roman" panose="02020603050405020304" pitchFamily="18" charset="0"/>
                <a:cs typeface="Times New Roman" panose="02020603050405020304" pitchFamily="18" charset="0"/>
              </a:rPr>
              <a:t>boosts engagement</a:t>
            </a:r>
            <a:r>
              <a:rPr lang="en-US" sz="2800">
                <a:latin typeface="Times New Roman" panose="02020603050405020304" pitchFamily="18" charset="0"/>
                <a:cs typeface="Times New Roman" panose="02020603050405020304" pitchFamily="18" charset="0"/>
              </a:rPr>
              <a:t>. Leveraging AI and data analytics, it adapts to evolving user preferences, giving platforms a competitive edge and generating revenue. Additionally, it helps users discover diverse content, reduces churn rates, and aligns with the broader trend of personalization in the digital landscape.</a:t>
            </a:r>
          </a:p>
          <a:p>
            <a:endParaRPr lang="en-US" sz="2800">
              <a:latin typeface="Times New Roman" panose="02020603050405020304" pitchFamily="18" charset="0"/>
              <a:cs typeface="Times New Roman" panose="02020603050405020304" pitchFamily="18" charset="0"/>
            </a:endParaRPr>
          </a:p>
          <a:p>
            <a:r>
              <a:rPr lang="en-IN" altLang="en-US" sz="2800">
                <a:latin typeface="Times New Roman" panose="02020603050405020304" pitchFamily="18" charset="0"/>
                <a:cs typeface="Times New Roman" panose="02020603050405020304" pitchFamily="18" charset="0"/>
              </a:rPr>
              <a:t>         </a:t>
            </a:r>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7171" name="TextBox 7"/>
          <p:cNvSpPr txBox="1"/>
          <p:nvPr/>
        </p:nvSpPr>
        <p:spPr>
          <a:xfrm>
            <a:off x="366395" y="1413510"/>
            <a:ext cx="11459210" cy="339598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altLang="en-US" dirty="0">
                <a:latin typeface="Times New Roman" panose="02020603050405020304" pitchFamily="18" charset="0"/>
                <a:ea typeface="Times New Roman" panose="02020603050405020304" pitchFamily="18" charset="0"/>
              </a:rPr>
              <a:t> </a:t>
            </a:r>
            <a:r>
              <a:rPr lang="en-IN" altLang="en-US" dirty="0">
                <a:latin typeface="Times New Roman" panose="02020603050405020304" pitchFamily="18" charset="0"/>
                <a:ea typeface="Times New Roman" panose="02020603050405020304" pitchFamily="18" charset="0"/>
              </a:rPr>
              <a:t>      </a:t>
            </a:r>
            <a:r>
              <a:rPr lang="en-US" altLang="en-US" dirty="0">
                <a:latin typeface="Times New Roman" panose="02020603050405020304" pitchFamily="18" charset="0"/>
                <a:ea typeface="Times New Roman" panose="02020603050405020304" pitchFamily="18" charset="0"/>
              </a:rPr>
              <a:t> </a:t>
            </a:r>
            <a:r>
              <a:rPr lang="en-IN" altLang="en-US" dirty="0">
                <a:latin typeface="Times New Roman" panose="02020603050405020304" pitchFamily="18" charset="0"/>
                <a:ea typeface="Times New Roman" panose="02020603050405020304" pitchFamily="18" charset="0"/>
              </a:rPr>
              <a:t>       T</a:t>
            </a:r>
            <a:r>
              <a:rPr lang="en-US" altLang="en-US" dirty="0">
                <a:latin typeface="Times New Roman" panose="02020603050405020304" pitchFamily="18" charset="0"/>
                <a:ea typeface="Times New Roman" panose="02020603050405020304" pitchFamily="18" charset="0"/>
              </a:rPr>
              <a:t>he movie recommendation project is to tackle the overwhelming abundance of movie choices across various streaming platforms. This includes helping users efficiently discover movies that align with their preferences, reducing the time spent searching for content, and improving overall user satisfaction. The project aims to utilize AI and data analytics to create a personalized recommendation system that not only simplifies content selection but also keeps users engaged and informed about their movie choices. </a:t>
            </a:r>
          </a:p>
        </p:txBody>
      </p:sp>
      <p:pic>
        <p:nvPicPr>
          <p:cNvPr id="7172" name="Picture 7"/>
          <p:cNvPicPr>
            <a:picLocks noChangeAspect="1"/>
          </p:cNvPicPr>
          <p:nvPr/>
        </p:nvPicPr>
        <p:blipFill>
          <a:blip r:embed="rId2"/>
          <a:stretch>
            <a:fillRect/>
          </a:stretch>
        </p:blipFill>
        <p:spPr>
          <a:xfrm>
            <a:off x="0" y="558323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graphicFrame>
        <p:nvGraphicFramePr>
          <p:cNvPr id="2" name="Table 1"/>
          <p:cNvGraphicFramePr>
            <a:graphicFrameLocks noGrp="1"/>
          </p:cNvGraphicFramePr>
          <p:nvPr/>
        </p:nvGraphicFramePr>
        <p:xfrm>
          <a:off x="535940" y="681990"/>
          <a:ext cx="10587990" cy="4865370"/>
        </p:xfrm>
        <a:graphic>
          <a:graphicData uri="http://schemas.openxmlformats.org/drawingml/2006/table">
            <a:tbl>
              <a:tblPr firstRow="1" bandRow="1">
                <a:tableStyleId>{21E4AEA4-8DFA-4A89-87EB-49C32662AFE0}</a:tableStyleId>
              </a:tblPr>
              <a:tblGrid>
                <a:gridCol w="998220">
                  <a:extLst>
                    <a:ext uri="{9D8B030D-6E8A-4147-A177-3AD203B41FA5}">
                      <a16:colId xmlns:a16="http://schemas.microsoft.com/office/drawing/2014/main" val="20000"/>
                    </a:ext>
                  </a:extLst>
                </a:gridCol>
                <a:gridCol w="4295775">
                  <a:extLst>
                    <a:ext uri="{9D8B030D-6E8A-4147-A177-3AD203B41FA5}">
                      <a16:colId xmlns:a16="http://schemas.microsoft.com/office/drawing/2014/main" val="20001"/>
                    </a:ext>
                  </a:extLst>
                </a:gridCol>
                <a:gridCol w="2646680">
                  <a:extLst>
                    <a:ext uri="{9D8B030D-6E8A-4147-A177-3AD203B41FA5}">
                      <a16:colId xmlns:a16="http://schemas.microsoft.com/office/drawing/2014/main" val="20002"/>
                    </a:ext>
                  </a:extLst>
                </a:gridCol>
                <a:gridCol w="2647315">
                  <a:extLst>
                    <a:ext uri="{9D8B030D-6E8A-4147-A177-3AD203B41FA5}">
                      <a16:colId xmlns:a16="http://schemas.microsoft.com/office/drawing/2014/main" val="20003"/>
                    </a:ext>
                  </a:extLst>
                </a:gridCol>
              </a:tblGrid>
              <a:tr h="567690">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its Author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1168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Manoj Kumar, D.K. Yadav, Ankur Singh and Vijay Kr. Gupta (2015), “A</a:t>
                      </a:r>
                    </a:p>
                    <a:p>
                      <a:pPr algn="l"/>
                      <a:r>
                        <a:rPr lang="en-US" sz="1800" dirty="0">
                          <a:solidFill>
                            <a:schemeClr val="tx1"/>
                          </a:solidFill>
                          <a:latin typeface="Times New Roman" panose="02020603050405020304" pitchFamily="18" charset="0"/>
                          <a:cs typeface="Times New Roman" panose="02020603050405020304" pitchFamily="18" charset="0"/>
                        </a:rPr>
                        <a:t>Movie Recommender System: MOVREC”</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International Journal of Computer</a:t>
                      </a:r>
                    </a:p>
                    <a:p>
                      <a:pPr algn="ctr"/>
                      <a:r>
                        <a:rPr lang="en-US" sz="1800" dirty="0">
                          <a:solidFill>
                            <a:schemeClr val="tx1"/>
                          </a:solidFill>
                          <a:latin typeface="Times New Roman" panose="02020603050405020304" pitchFamily="18" charset="0"/>
                          <a:cs typeface="Times New Roman" panose="02020603050405020304" pitchFamily="18" charset="0"/>
                        </a:rPr>
                        <a:t>Applications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ltLang="en-US" sz="1800" dirty="0">
                          <a:solidFill>
                            <a:schemeClr val="tx1"/>
                          </a:solidFill>
                          <a:latin typeface="Times New Roman" panose="02020603050405020304" pitchFamily="18" charset="0"/>
                          <a:cs typeface="Times New Roman" panose="02020603050405020304" pitchFamily="18" charset="0"/>
                        </a:rPr>
                        <a:t>We learned about various algorithm application on a movie dataset learned about Content based filtering and how to overcome some of the problems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0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Movie Recommender System by Prateek Sappadla, Yash Sadhwani,</a:t>
                      </a:r>
                    </a:p>
                    <a:p>
                      <a:pPr algn="ctr"/>
                      <a:r>
                        <a:rPr lang="en-US" sz="1800" dirty="0">
                          <a:solidFill>
                            <a:schemeClr val="tx1"/>
                          </a:solidFill>
                          <a:latin typeface="Times New Roman" panose="02020603050405020304" pitchFamily="18" charset="0"/>
                          <a:cs typeface="Times New Roman" panose="02020603050405020304" pitchFamily="18" charset="0"/>
                        </a:rPr>
                        <a:t>Pranit Arora;</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sym typeface="+mn-ea"/>
                        </a:rPr>
                        <a:t>NYU Couran</a:t>
                      </a:r>
                      <a:r>
                        <a:rPr lang="en-IN" altLang="en-US" sz="1800" dirty="0">
                          <a:solidFill>
                            <a:schemeClr val="tx1"/>
                          </a:solidFill>
                          <a:latin typeface="Times New Roman" panose="02020603050405020304" pitchFamily="18" charset="0"/>
                          <a:cs typeface="Times New Roman" panose="02020603050405020304" pitchFamily="18" charset="0"/>
                          <a:sym typeface="+mn-ea"/>
                        </a:rPr>
                        <a:t>t</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ltLang="en-US" sz="1800" dirty="0">
                          <a:solidFill>
                            <a:schemeClr val="tx1"/>
                          </a:solidFill>
                          <a:latin typeface="Times New Roman" panose="02020603050405020304" pitchFamily="18" charset="0"/>
                          <a:cs typeface="Times New Roman" panose="02020603050405020304" pitchFamily="18" charset="0"/>
                        </a:rPr>
                        <a:t>In this paperwork we had analyzed result and the discussion held there is been helpful the futurework section helps us  alot to brainstorm for various business case application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8237"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921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Block Diagram</a:t>
            </a:r>
          </a:p>
        </p:txBody>
      </p:sp>
      <p:sp>
        <p:nvSpPr>
          <p:cNvPr id="42" name="Flowchart: Alternate Process 41"/>
          <p:cNvSpPr/>
          <p:nvPr/>
        </p:nvSpPr>
        <p:spPr>
          <a:xfrm>
            <a:off x="986155" y="1388745"/>
            <a:ext cx="192786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3" name="Flowchart: Alternate Process 42"/>
          <p:cNvSpPr/>
          <p:nvPr/>
        </p:nvSpPr>
        <p:spPr>
          <a:xfrm>
            <a:off x="3942080" y="138874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4" name="Text Box 43"/>
          <p:cNvSpPr txBox="1"/>
          <p:nvPr/>
        </p:nvSpPr>
        <p:spPr>
          <a:xfrm>
            <a:off x="1113155" y="1550670"/>
            <a:ext cx="1593215" cy="583565"/>
          </a:xfrm>
          <a:prstGeom prst="rect">
            <a:avLst/>
          </a:prstGeom>
          <a:noFill/>
        </p:spPr>
        <p:txBody>
          <a:bodyPr wrap="square" rtlCol="0">
            <a:spAutoFit/>
          </a:bodyPr>
          <a:lstStyle/>
          <a:p>
            <a:r>
              <a:rPr lang="en-IN" altLang="en-US" sz="1600">
                <a:latin typeface="Times New Roman" panose="02020603050405020304" pitchFamily="18" charset="0"/>
                <a:cs typeface="Times New Roman" panose="02020603050405020304" pitchFamily="18" charset="0"/>
              </a:rPr>
              <a:t>Data Collection</a:t>
            </a:r>
          </a:p>
          <a:p>
            <a:r>
              <a:rPr lang="en-IN" altLang="en-US" sz="1600">
                <a:latin typeface="Times New Roman" panose="02020603050405020304" pitchFamily="18" charset="0"/>
                <a:cs typeface="Times New Roman" panose="02020603050405020304" pitchFamily="18" charset="0"/>
              </a:rPr>
              <a:t>TMDB dataset</a:t>
            </a:r>
          </a:p>
        </p:txBody>
      </p:sp>
      <p:sp>
        <p:nvSpPr>
          <p:cNvPr id="45" name="Text Box 44"/>
          <p:cNvSpPr txBox="1"/>
          <p:nvPr/>
        </p:nvSpPr>
        <p:spPr>
          <a:xfrm>
            <a:off x="3942080" y="1723390"/>
            <a:ext cx="2076450" cy="583565"/>
          </a:xfrm>
          <a:prstGeom prst="rect">
            <a:avLst/>
          </a:prstGeom>
          <a:noFill/>
        </p:spPr>
        <p:txBody>
          <a:bodyPr wrap="square" rtlCol="0">
            <a:spAutoFit/>
          </a:bodyPr>
          <a:lstStyle/>
          <a:p>
            <a:r>
              <a:rPr lang="en-IN" altLang="en-US" sz="1600"/>
              <a:t>Data Pre-processing</a:t>
            </a:r>
          </a:p>
          <a:p>
            <a:endParaRPr lang="en-IN" altLang="en-US" sz="1600"/>
          </a:p>
        </p:txBody>
      </p:sp>
      <p:sp>
        <p:nvSpPr>
          <p:cNvPr id="46" name="Flowchart: Alternate Process 45"/>
          <p:cNvSpPr/>
          <p:nvPr/>
        </p:nvSpPr>
        <p:spPr>
          <a:xfrm>
            <a:off x="6849745" y="138874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7" name="Text Box 46"/>
          <p:cNvSpPr txBox="1"/>
          <p:nvPr/>
        </p:nvSpPr>
        <p:spPr>
          <a:xfrm>
            <a:off x="6885940" y="1400175"/>
            <a:ext cx="1939925" cy="922020"/>
          </a:xfrm>
          <a:prstGeom prst="rect">
            <a:avLst/>
          </a:prstGeom>
          <a:noFill/>
        </p:spPr>
        <p:txBody>
          <a:bodyPr wrap="square" rtlCol="0">
            <a:spAutoFit/>
          </a:bodyPr>
          <a:lstStyle/>
          <a:p>
            <a:r>
              <a:rPr lang="en-IN" altLang="en-US"/>
              <a:t>content feature extraction(e.g genre,cast,etc)</a:t>
            </a:r>
          </a:p>
        </p:txBody>
      </p:sp>
      <p:sp>
        <p:nvSpPr>
          <p:cNvPr id="49" name="Flowchart: Alternate Process 48"/>
          <p:cNvSpPr/>
          <p:nvPr/>
        </p:nvSpPr>
        <p:spPr>
          <a:xfrm>
            <a:off x="9620885" y="138874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0" name="Text Box 49"/>
          <p:cNvSpPr txBox="1"/>
          <p:nvPr/>
        </p:nvSpPr>
        <p:spPr>
          <a:xfrm>
            <a:off x="9620885" y="1550670"/>
            <a:ext cx="1939925" cy="645160"/>
          </a:xfrm>
          <a:prstGeom prst="rect">
            <a:avLst/>
          </a:prstGeom>
          <a:noFill/>
        </p:spPr>
        <p:txBody>
          <a:bodyPr wrap="square" rtlCol="0">
            <a:spAutoFit/>
          </a:bodyPr>
          <a:lstStyle/>
          <a:p>
            <a:pPr algn="ctr"/>
            <a:r>
              <a:rPr lang="en-IN" altLang="en-US"/>
              <a:t>count vectorization</a:t>
            </a:r>
          </a:p>
        </p:txBody>
      </p:sp>
      <p:sp>
        <p:nvSpPr>
          <p:cNvPr id="51" name="Flowchart: Alternate Process 50"/>
          <p:cNvSpPr/>
          <p:nvPr/>
        </p:nvSpPr>
        <p:spPr>
          <a:xfrm>
            <a:off x="9620885" y="347662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2" name="Flowchart: Alternate Process 51"/>
          <p:cNvSpPr/>
          <p:nvPr/>
        </p:nvSpPr>
        <p:spPr>
          <a:xfrm>
            <a:off x="6852920" y="347662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3" name="Flowchart: Alternate Process 52"/>
          <p:cNvSpPr/>
          <p:nvPr/>
        </p:nvSpPr>
        <p:spPr>
          <a:xfrm>
            <a:off x="3957955" y="347662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4" name="Flowchart: Alternate Process 53"/>
          <p:cNvSpPr/>
          <p:nvPr/>
        </p:nvSpPr>
        <p:spPr>
          <a:xfrm>
            <a:off x="986155" y="3476625"/>
            <a:ext cx="2076450" cy="969645"/>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5" name="Text Box 54"/>
          <p:cNvSpPr txBox="1"/>
          <p:nvPr/>
        </p:nvSpPr>
        <p:spPr>
          <a:xfrm>
            <a:off x="9702800" y="3639185"/>
            <a:ext cx="2019935" cy="645160"/>
          </a:xfrm>
          <a:prstGeom prst="rect">
            <a:avLst/>
          </a:prstGeom>
          <a:noFill/>
        </p:spPr>
        <p:txBody>
          <a:bodyPr wrap="square" rtlCol="0">
            <a:spAutoFit/>
          </a:bodyPr>
          <a:lstStyle/>
          <a:p>
            <a:pPr algn="ctr"/>
            <a:r>
              <a:rPr lang="en-IN" altLang="en-US"/>
              <a:t>Cosine Similarity ML Algo</a:t>
            </a:r>
          </a:p>
        </p:txBody>
      </p:sp>
      <p:sp>
        <p:nvSpPr>
          <p:cNvPr id="56" name="Text Box 55"/>
          <p:cNvSpPr txBox="1"/>
          <p:nvPr/>
        </p:nvSpPr>
        <p:spPr>
          <a:xfrm>
            <a:off x="6929755" y="3639185"/>
            <a:ext cx="1882140" cy="645160"/>
          </a:xfrm>
          <a:prstGeom prst="rect">
            <a:avLst/>
          </a:prstGeom>
          <a:noFill/>
        </p:spPr>
        <p:txBody>
          <a:bodyPr wrap="square" rtlCol="0">
            <a:spAutoFit/>
          </a:bodyPr>
          <a:lstStyle/>
          <a:p>
            <a:pPr algn="ctr"/>
            <a:r>
              <a:rPr lang="en-IN" altLang="en-US"/>
              <a:t>Model Evaluation</a:t>
            </a:r>
          </a:p>
        </p:txBody>
      </p:sp>
      <p:sp>
        <p:nvSpPr>
          <p:cNvPr id="57" name="Text Box 56"/>
          <p:cNvSpPr txBox="1"/>
          <p:nvPr/>
        </p:nvSpPr>
        <p:spPr>
          <a:xfrm>
            <a:off x="1113155" y="3639185"/>
            <a:ext cx="1824355" cy="645160"/>
          </a:xfrm>
          <a:prstGeom prst="rect">
            <a:avLst/>
          </a:prstGeom>
          <a:noFill/>
        </p:spPr>
        <p:txBody>
          <a:bodyPr wrap="square" rtlCol="0">
            <a:spAutoFit/>
          </a:bodyPr>
          <a:lstStyle/>
          <a:p>
            <a:pPr algn="ctr"/>
            <a:r>
              <a:rPr lang="en-IN" altLang="en-US"/>
              <a:t>Pickling the model</a:t>
            </a:r>
          </a:p>
        </p:txBody>
      </p:sp>
      <p:sp>
        <p:nvSpPr>
          <p:cNvPr id="58" name="Text Box 57"/>
          <p:cNvSpPr txBox="1"/>
          <p:nvPr/>
        </p:nvSpPr>
        <p:spPr>
          <a:xfrm>
            <a:off x="4068445" y="3639185"/>
            <a:ext cx="1939925" cy="645160"/>
          </a:xfrm>
          <a:prstGeom prst="rect">
            <a:avLst/>
          </a:prstGeom>
          <a:noFill/>
        </p:spPr>
        <p:txBody>
          <a:bodyPr wrap="square" rtlCol="0">
            <a:spAutoFit/>
          </a:bodyPr>
          <a:lstStyle/>
          <a:p>
            <a:pPr algn="ctr"/>
            <a:r>
              <a:rPr lang="en-IN" altLang="en-US"/>
              <a:t>Predicting Output</a:t>
            </a:r>
          </a:p>
        </p:txBody>
      </p:sp>
      <p:sp>
        <p:nvSpPr>
          <p:cNvPr id="59" name="Flowchart: Alternate Process 58"/>
          <p:cNvSpPr/>
          <p:nvPr/>
        </p:nvSpPr>
        <p:spPr>
          <a:xfrm>
            <a:off x="3423920" y="4989830"/>
            <a:ext cx="2929890" cy="1107440"/>
          </a:xfrm>
          <a:prstGeom prst="flowChartAlternateProcess">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0" name="Text Box 59"/>
          <p:cNvSpPr txBox="1"/>
          <p:nvPr/>
        </p:nvSpPr>
        <p:spPr>
          <a:xfrm>
            <a:off x="3686810" y="5302250"/>
            <a:ext cx="2586355" cy="645160"/>
          </a:xfrm>
          <a:prstGeom prst="rect">
            <a:avLst/>
          </a:prstGeom>
          <a:noFill/>
        </p:spPr>
        <p:txBody>
          <a:bodyPr wrap="square" rtlCol="0">
            <a:spAutoFit/>
          </a:bodyPr>
          <a:lstStyle/>
          <a:p>
            <a:pPr algn="ctr"/>
            <a:r>
              <a:rPr lang="en-IN" altLang="en-US"/>
              <a:t>Model Deployment </a:t>
            </a:r>
          </a:p>
          <a:p>
            <a:pPr algn="ctr"/>
            <a:r>
              <a:rPr lang="en-IN" altLang="en-US"/>
              <a:t>using Streamlit</a:t>
            </a:r>
          </a:p>
        </p:txBody>
      </p:sp>
      <p:cxnSp>
        <p:nvCxnSpPr>
          <p:cNvPr id="62" name="Straight Arrow Connector 61"/>
          <p:cNvCxnSpPr/>
          <p:nvPr/>
        </p:nvCxnSpPr>
        <p:spPr>
          <a:xfrm flipV="1">
            <a:off x="2914015" y="1850390"/>
            <a:ext cx="993140" cy="508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63" name="Straight Arrow Connector 62"/>
          <p:cNvCxnSpPr/>
          <p:nvPr/>
        </p:nvCxnSpPr>
        <p:spPr>
          <a:xfrm>
            <a:off x="6018530" y="1850390"/>
            <a:ext cx="763270" cy="11430"/>
          </a:xfrm>
          <a:prstGeom prst="straightConnector1">
            <a:avLst/>
          </a:prstGeom>
          <a:ln w="31750">
            <a:gradFill>
              <a:gsLst>
                <a:gs pos="0">
                  <a:prstClr val="black">
                    <a:hueOff val="-4200000"/>
                  </a:prstClr>
                </a:gs>
                <a:gs pos="100000">
                  <a:prstClr val="black"/>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66" name="Straight Arrow Connector 65"/>
          <p:cNvCxnSpPr>
            <a:stCxn id="49" idx="2"/>
            <a:endCxn id="51" idx="0"/>
          </p:cNvCxnSpPr>
          <p:nvPr/>
        </p:nvCxnSpPr>
        <p:spPr>
          <a:xfrm>
            <a:off x="10659110" y="2358390"/>
            <a:ext cx="0" cy="111823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7" name="Straight Arrow Connector 66"/>
          <p:cNvCxnSpPr>
            <a:stCxn id="47" idx="3"/>
            <a:endCxn id="50" idx="1"/>
          </p:cNvCxnSpPr>
          <p:nvPr/>
        </p:nvCxnSpPr>
        <p:spPr>
          <a:xfrm>
            <a:off x="8825865" y="1861185"/>
            <a:ext cx="795020" cy="1206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8" name="Straight Arrow Connector 67"/>
          <p:cNvCxnSpPr>
            <a:stCxn id="51" idx="1"/>
            <a:endCxn id="52" idx="3"/>
          </p:cNvCxnSpPr>
          <p:nvPr/>
        </p:nvCxnSpPr>
        <p:spPr>
          <a:xfrm flipH="1">
            <a:off x="8929370" y="3961765"/>
            <a:ext cx="691515"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9" name="Straight Arrow Connector 68"/>
          <p:cNvCxnSpPr>
            <a:stCxn id="52" idx="1"/>
            <a:endCxn id="58" idx="3"/>
          </p:cNvCxnSpPr>
          <p:nvPr/>
        </p:nvCxnSpPr>
        <p:spPr>
          <a:xfrm flipH="1">
            <a:off x="6008370" y="3961765"/>
            <a:ext cx="844550"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70" name="Straight Arrow Connector 69"/>
          <p:cNvCxnSpPr>
            <a:stCxn id="53" idx="1"/>
            <a:endCxn id="54" idx="3"/>
          </p:cNvCxnSpPr>
          <p:nvPr/>
        </p:nvCxnSpPr>
        <p:spPr>
          <a:xfrm flipH="1">
            <a:off x="3062605" y="3961765"/>
            <a:ext cx="895350"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cxnSp>
        <p:nvCxnSpPr>
          <p:cNvPr id="72" name="Elbow Connector 71"/>
          <p:cNvCxnSpPr>
            <a:stCxn id="54" idx="2"/>
            <a:endCxn id="59" idx="1"/>
          </p:cNvCxnSpPr>
          <p:nvPr/>
        </p:nvCxnSpPr>
        <p:spPr>
          <a:xfrm rot="5400000" flipV="1">
            <a:off x="2175510" y="4295140"/>
            <a:ext cx="1097280" cy="1399540"/>
          </a:xfrm>
          <a:prstGeom prst="bentConnector2">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0243" name="Title 1"/>
          <p:cNvSpPr txBox="1"/>
          <p:nvPr/>
        </p:nvSpPr>
        <p:spPr>
          <a:xfrm>
            <a:off x="2476500" y="40989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5" name="Picture 7"/>
          <p:cNvPicPr>
            <a:picLocks noChangeAspect="1"/>
          </p:cNvPicPr>
          <p:nvPr/>
        </p:nvPicPr>
        <p:blipFill>
          <a:blip r:embed="rId3"/>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Expected Result</a:t>
            </a:r>
          </a:p>
        </p:txBody>
      </p:sp>
      <p:sp>
        <p:nvSpPr>
          <p:cNvPr id="2" name="Text Box 1"/>
          <p:cNvSpPr txBox="1"/>
          <p:nvPr/>
        </p:nvSpPr>
        <p:spPr>
          <a:xfrm>
            <a:off x="1005205" y="936625"/>
            <a:ext cx="9189720" cy="922020"/>
          </a:xfrm>
          <a:prstGeom prst="rect">
            <a:avLst/>
          </a:prstGeom>
          <a:noFill/>
        </p:spPr>
        <p:txBody>
          <a:bodyPr wrap="square" rtlCol="0" anchor="t">
            <a:spAutoFit/>
          </a:bodyPr>
          <a:lstStyle/>
          <a:p>
            <a:pPr marL="285750" indent="-285750">
              <a:buFont typeface="Wingdings" panose="05000000000000000000" charset="0"/>
              <a:buChar char="v"/>
            </a:pPr>
            <a:r>
              <a:rPr lang="en-US" b="1"/>
              <a:t>User Interface</a:t>
            </a:r>
            <a:r>
              <a:rPr lang="en-US"/>
              <a:t>: A user-friendly interface or platform where users can input their preferences, view recommendations, and explore movie details. The interface should provide a seamless user experience.</a:t>
            </a:r>
          </a:p>
        </p:txBody>
      </p:sp>
      <p:sp>
        <p:nvSpPr>
          <p:cNvPr id="3" name="Text Box 2"/>
          <p:cNvSpPr txBox="1"/>
          <p:nvPr/>
        </p:nvSpPr>
        <p:spPr>
          <a:xfrm>
            <a:off x="1005205" y="2155190"/>
            <a:ext cx="9178925" cy="1198880"/>
          </a:xfrm>
          <a:prstGeom prst="rect">
            <a:avLst/>
          </a:prstGeom>
          <a:noFill/>
        </p:spPr>
        <p:txBody>
          <a:bodyPr wrap="square" rtlCol="0" anchor="t">
            <a:spAutoFit/>
          </a:bodyPr>
          <a:lstStyle/>
          <a:p>
            <a:pPr marL="285750" indent="-285750">
              <a:buFont typeface="Wingdings" panose="05000000000000000000" charset="0"/>
              <a:buChar char="v"/>
            </a:pPr>
            <a:r>
              <a:rPr lang="en-US" b="1"/>
              <a:t>Algorithm and Model Outputs</a:t>
            </a:r>
            <a:r>
              <a:rPr lang="en-US"/>
              <a:t>: Depending on the recommendation algorithms used (e.g., collaborative filtering, content-based filtering, hybrid models, deep learning), the project might output trained models, feature vectors, or data matrices that are used in the recommendation process.</a:t>
            </a:r>
          </a:p>
        </p:txBody>
      </p:sp>
      <p:sp>
        <p:nvSpPr>
          <p:cNvPr id="4" name="Text Box 3"/>
          <p:cNvSpPr txBox="1"/>
          <p:nvPr/>
        </p:nvSpPr>
        <p:spPr>
          <a:xfrm>
            <a:off x="1005205" y="3650615"/>
            <a:ext cx="9317355" cy="1198880"/>
          </a:xfrm>
          <a:prstGeom prst="rect">
            <a:avLst/>
          </a:prstGeom>
          <a:noFill/>
        </p:spPr>
        <p:txBody>
          <a:bodyPr wrap="square" rtlCol="0" anchor="t">
            <a:spAutoFit/>
          </a:bodyPr>
          <a:lstStyle/>
          <a:p>
            <a:pPr marL="285750" indent="-285750">
              <a:buFont typeface="Wingdings" panose="05000000000000000000" charset="0"/>
              <a:buChar char="v"/>
            </a:pPr>
            <a:r>
              <a:rPr lang="en-US" b="1"/>
              <a:t>Personalized Movie Recommendations</a:t>
            </a:r>
            <a:r>
              <a:rPr lang="en-US"/>
              <a:t>: The primary output is personalized movie recommendations for users. These recommendations should be tailored to individual user preferences, taking into account factors such as genre preferences, viewing history, and user ratings.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2291" name="Title 1"/>
          <p:cNvSpPr txBox="1"/>
          <p:nvPr/>
        </p:nvSpPr>
        <p:spPr>
          <a:xfrm>
            <a:off x="2293938" y="20542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graphicFrame>
        <p:nvGraphicFramePr>
          <p:cNvPr id="12292" name="Table 12291"/>
          <p:cNvGraphicFramePr/>
          <p:nvPr/>
        </p:nvGraphicFramePr>
        <p:xfrm>
          <a:off x="817563" y="923925"/>
          <a:ext cx="10252075" cy="4640263"/>
        </p:xfrm>
        <a:graphic>
          <a:graphicData uri="http://schemas.openxmlformats.org/drawingml/2006/table">
            <a:tbl>
              <a:tblPr/>
              <a:tblGrid>
                <a:gridCol w="4486275">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1287462">
                  <a:extLst>
                    <a:ext uri="{9D8B030D-6E8A-4147-A177-3AD203B41FA5}">
                      <a16:colId xmlns:a16="http://schemas.microsoft.com/office/drawing/2014/main" val="20003"/>
                    </a:ext>
                  </a:extLst>
                </a:gridCol>
                <a:gridCol w="1441450">
                  <a:extLst>
                    <a:ext uri="{9D8B030D-6E8A-4147-A177-3AD203B41FA5}">
                      <a16:colId xmlns:a16="http://schemas.microsoft.com/office/drawing/2014/main" val="20004"/>
                    </a:ext>
                  </a:extLst>
                </a:gridCol>
              </a:tblGrid>
              <a:tr h="558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 Months  Activities</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August’23</a:t>
                      </a:r>
                    </a:p>
                    <a:p>
                      <a:pPr lvl="0" algn="ctr" eaLnBrk="1" hangingPunct="1">
                        <a:lnSpc>
                          <a:spcPct val="115000"/>
                        </a:lnSpc>
                        <a:buNone/>
                      </a:pP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Sept’23</a:t>
                      </a:r>
                    </a:p>
                    <a:p>
                      <a:pPr lvl="0" algn="ctr" eaLnBrk="1" hangingPunct="1">
                        <a:lnSpc>
                          <a:spcPct val="115000"/>
                        </a:lnSpc>
                        <a:buNone/>
                      </a:pP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Oct’23</a:t>
                      </a:r>
                    </a:p>
                    <a:p>
                      <a:pPr lvl="0" algn="ctr" eaLnBrk="1" hangingPunct="1">
                        <a:lnSpc>
                          <a:spcPct val="115000"/>
                        </a:lnSpc>
                        <a:buNone/>
                      </a:pP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Nov’23</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048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Literature Reviews</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1"/>
                  </a:ext>
                </a:extLst>
              </a:tr>
              <a:tr h="6016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Requirement Analysis</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2"/>
                  </a:ext>
                </a:extLst>
              </a:tr>
              <a:tr h="57308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Designing</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3"/>
                  </a:ext>
                </a:extLst>
              </a:tr>
              <a:tr h="5762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Experimental Analysis</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4"/>
                  </a:ext>
                </a:extLst>
              </a:tr>
              <a:tr h="5746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Module wise Implementation</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5"/>
                  </a:ext>
                </a:extLst>
              </a:tr>
              <a:tr h="5762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Testing and Debugging</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6"/>
                  </a:ext>
                </a:extLst>
              </a:tr>
              <a:tr h="5746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solidFill>
                            <a:schemeClr val="bg1"/>
                          </a:solidFill>
                          <a:latin typeface="Times New Roman" panose="02020603050405020304" pitchFamily="18" charset="0"/>
                          <a:cs typeface="Times New Roman" panose="02020603050405020304" pitchFamily="18" charset="0"/>
                        </a:rPr>
                        <a:t>Preparation of Project Report</a:t>
                      </a:r>
                      <a:endParaRPr lang="en-US" sz="1600" b="1" dirty="0">
                        <a:solidFill>
                          <a:schemeClr val="bg1"/>
                        </a:solidFill>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5" marR="68585"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7"/>
                  </a:ext>
                </a:extLst>
              </a:tr>
            </a:tbl>
          </a:graphicData>
        </a:graphic>
      </p:graphicFrame>
      <p:pic>
        <p:nvPicPr>
          <p:cNvPr id="12348"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 Plan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4603</Words>
  <Application>Microsoft Office PowerPoint</Application>
  <PresentationFormat>Widescreen</PresentationFormat>
  <Paragraphs>183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Jaswant Singh</cp:lastModifiedBy>
  <cp:revision>72</cp:revision>
  <cp:lastPrinted>2018-01-20T12:20:28Z</cp:lastPrinted>
  <dcterms:created xsi:type="dcterms:W3CDTF">2018-01-20T09:03:31Z</dcterms:created>
  <dcterms:modified xsi:type="dcterms:W3CDTF">2023-09-30T06:50:40Z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9BEF23E105654AFF89360B3A1582E0D6_13</vt:lpwstr>
  </property>
  <property fmtid="{D5CDD505-2E9C-101B-9397-08002B2CF9AE}" pid="3" name="KSOProductBuildVer">
    <vt:lpwstr>1033-12.2.0.13215</vt:lpwstr>
  </property>
</Properties>
</file>