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8288000" cy="10287000"/>
  <p:notesSz cx="6858000" cy="9144000"/>
  <p:embeddedFontLst>
    <p:embeddedFont>
      <p:font typeface="Canva Sans Bold" panose="020B0604020202020204" charset="0"/>
      <p:regular r:id="rId15"/>
    </p:embeddedFont>
    <p:embeddedFont>
      <p:font typeface="Canva Sans" panose="020B0604020202020204" charset="0"/>
      <p:regular r:id="rId16"/>
    </p:embeddedFont>
    <p:embeddedFont>
      <p:font typeface="Times New Roman" panose="02020603050405020304" pitchFamily="18" charset="0"/>
      <p:regular r:id="rId17"/>
    </p:embeddedFont>
    <p:embeddedFont>
      <p:font typeface="Times New Roman Bold" panose="02020803070505020304" pitchFamily="18" charset="0"/>
      <p:regular r:id="rId18"/>
      <p:bold r:id="rId19"/>
    </p:embeddedFont>
    <p:embeddedFont>
      <p:font typeface="Arimo Bold" panose="020B0604020202020204" charset="0"/>
      <p:regular r:id="rId20"/>
    </p:embeddedFont>
    <p:embeddedFont>
      <p:font typeface="Calibri" panose="020F0502020204030204"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4622" autoAdjust="0"/>
  </p:normalViewPr>
  <p:slideViewPr>
    <p:cSldViewPr>
      <p:cViewPr varScale="1">
        <p:scale>
          <a:sx n="56" d="100"/>
          <a:sy n="56" d="100"/>
        </p:scale>
        <p:origin x="413"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66413-355E-4EF7-8987-EF079CFD3B94}" type="datetimeFigureOut">
              <a:rPr lang="en-US" smtClean="0"/>
              <a:t>9/30/2023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E87B4-20CF-4848-9A3F-88E29CDBD8F5}" type="slidenum">
              <a:rPr lang="en-US" smtClean="0"/>
              <a:t>‹#›</a:t>
            </a:fld>
            <a:endParaRPr lang="en-US"/>
          </a:p>
        </p:txBody>
      </p:sp>
    </p:spTree>
    <p:extLst>
      <p:ext uri="{BB962C8B-B14F-4D97-AF65-F5344CB8AC3E}">
        <p14:creationId xmlns:p14="http://schemas.microsoft.com/office/powerpoint/2010/main" val="1664815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856560" y="309420"/>
            <a:ext cx="2074140" cy="1766880"/>
          </a:xfrm>
          <a:custGeom>
            <a:avLst/>
            <a:gdLst/>
            <a:ahLst/>
            <a:cxnLst/>
            <a:rect l="l" t="t" r="r" b="b"/>
            <a:pathLst>
              <a:path w="2074140" h="1766880">
                <a:moveTo>
                  <a:pt x="0" y="0"/>
                </a:moveTo>
                <a:lnTo>
                  <a:pt x="2074140" y="0"/>
                </a:lnTo>
                <a:lnTo>
                  <a:pt x="2074140" y="1766880"/>
                </a:lnTo>
                <a:lnTo>
                  <a:pt x="0" y="1766880"/>
                </a:lnTo>
                <a:lnTo>
                  <a:pt x="0" y="0"/>
                </a:lnTo>
                <a:close/>
              </a:path>
            </a:pathLst>
          </a:custGeom>
          <a:blipFill>
            <a:blip r:embed="rId2"/>
            <a:stretch>
              <a:fillRect l="-10755" b="-13468"/>
            </a:stretch>
          </a:blipFill>
        </p:spPr>
      </p:sp>
      <p:sp>
        <p:nvSpPr>
          <p:cNvPr id="3" name="Freeform 3"/>
          <p:cNvSpPr/>
          <p:nvPr/>
        </p:nvSpPr>
        <p:spPr>
          <a:xfrm>
            <a:off x="-35910" y="7203750"/>
            <a:ext cx="18288180" cy="3055612"/>
          </a:xfrm>
          <a:custGeom>
            <a:avLst/>
            <a:gdLst/>
            <a:ahLst/>
            <a:cxnLst/>
            <a:rect l="l" t="t" r="r" b="b"/>
            <a:pathLst>
              <a:path w="18288180" h="3055612">
                <a:moveTo>
                  <a:pt x="0" y="0"/>
                </a:moveTo>
                <a:lnTo>
                  <a:pt x="18288180" y="0"/>
                </a:lnTo>
                <a:lnTo>
                  <a:pt x="18288180" y="3055612"/>
                </a:lnTo>
                <a:lnTo>
                  <a:pt x="0" y="3055612"/>
                </a:lnTo>
                <a:lnTo>
                  <a:pt x="0" y="0"/>
                </a:lnTo>
                <a:close/>
              </a:path>
            </a:pathLst>
          </a:custGeom>
          <a:blipFill>
            <a:blip r:embed="rId3"/>
            <a:stretch>
              <a:fillRect t="-1421" b="-1192"/>
            </a:stretch>
          </a:blipFill>
        </p:spPr>
      </p:sp>
      <p:sp>
        <p:nvSpPr>
          <p:cNvPr id="4" name="Freeform 4"/>
          <p:cNvSpPr/>
          <p:nvPr/>
        </p:nvSpPr>
        <p:spPr>
          <a:xfrm>
            <a:off x="356940" y="319140"/>
            <a:ext cx="1398060" cy="1316520"/>
          </a:xfrm>
          <a:custGeom>
            <a:avLst/>
            <a:gdLst/>
            <a:ahLst/>
            <a:cxnLst/>
            <a:rect l="l" t="t" r="r" b="b"/>
            <a:pathLst>
              <a:path w="1398060" h="1316520">
                <a:moveTo>
                  <a:pt x="0" y="0"/>
                </a:moveTo>
                <a:lnTo>
                  <a:pt x="1398060" y="0"/>
                </a:lnTo>
                <a:lnTo>
                  <a:pt x="1398060" y="1316520"/>
                </a:lnTo>
                <a:lnTo>
                  <a:pt x="0" y="1316520"/>
                </a:lnTo>
                <a:lnTo>
                  <a:pt x="0" y="0"/>
                </a:lnTo>
                <a:close/>
              </a:path>
            </a:pathLst>
          </a:custGeom>
          <a:blipFill>
            <a:blip r:embed="rId4"/>
            <a:stretch>
              <a:fillRect t="-15" b="-15"/>
            </a:stretch>
          </a:blipFill>
        </p:spPr>
      </p:sp>
      <p:sp>
        <p:nvSpPr>
          <p:cNvPr id="5" name="TextBox 5"/>
          <p:cNvSpPr txBox="1"/>
          <p:nvPr/>
        </p:nvSpPr>
        <p:spPr>
          <a:xfrm>
            <a:off x="411300" y="88148"/>
            <a:ext cx="17393760" cy="1905000"/>
          </a:xfrm>
          <a:prstGeom prst="rect">
            <a:avLst/>
          </a:prstGeom>
        </p:spPr>
        <p:txBody>
          <a:bodyPr lIns="0" tIns="0" rIns="0" bIns="0" rtlCol="0" anchor="t">
            <a:spAutoFit/>
          </a:bodyPr>
          <a:lstStyle/>
          <a:p>
            <a:pPr algn="ctr">
              <a:lnSpc>
                <a:spcPts val="5040"/>
              </a:lnSpc>
            </a:pPr>
            <a:r>
              <a:rPr lang="en-US" sz="4200" spc="-1">
                <a:solidFill>
                  <a:srgbClr val="ED7D31"/>
                </a:solidFill>
                <a:latin typeface="Times New Roman Bold"/>
              </a:rPr>
              <a:t>G.H. RAISONI COLLEGE OF ENGINEERING </a:t>
            </a:r>
          </a:p>
          <a:p>
            <a:pPr algn="ctr">
              <a:lnSpc>
                <a:spcPts val="5040"/>
              </a:lnSpc>
            </a:pPr>
            <a:r>
              <a:rPr lang="en-US" sz="4200" spc="-1">
                <a:solidFill>
                  <a:srgbClr val="ED7D31"/>
                </a:solidFill>
                <a:latin typeface="Times New Roman Bold"/>
              </a:rPr>
              <a:t>AND MANAGEMENT, WAGHOLI, PUNE.</a:t>
            </a:r>
          </a:p>
          <a:p>
            <a:pPr algn="ctr">
              <a:lnSpc>
                <a:spcPts val="4320"/>
              </a:lnSpc>
            </a:pPr>
            <a:r>
              <a:rPr lang="en-US" sz="3600" spc="-1">
                <a:solidFill>
                  <a:srgbClr val="000000"/>
                </a:solidFill>
                <a:latin typeface="Times New Roman Bold"/>
              </a:rPr>
              <a:t>Department of AI &amp; AIML</a:t>
            </a:r>
          </a:p>
        </p:txBody>
      </p:sp>
      <p:sp>
        <p:nvSpPr>
          <p:cNvPr id="6" name="Freeform 6"/>
          <p:cNvSpPr/>
          <p:nvPr/>
        </p:nvSpPr>
        <p:spPr>
          <a:xfrm>
            <a:off x="285660" y="309420"/>
            <a:ext cx="1657260" cy="1405080"/>
          </a:xfrm>
          <a:custGeom>
            <a:avLst/>
            <a:gdLst/>
            <a:ahLst/>
            <a:cxnLst/>
            <a:rect l="l" t="t" r="r" b="b"/>
            <a:pathLst>
              <a:path w="1657260" h="1405080">
                <a:moveTo>
                  <a:pt x="0" y="0"/>
                </a:moveTo>
                <a:lnTo>
                  <a:pt x="1657260" y="0"/>
                </a:lnTo>
                <a:lnTo>
                  <a:pt x="1657260" y="1405080"/>
                </a:lnTo>
                <a:lnTo>
                  <a:pt x="0" y="1405080"/>
                </a:lnTo>
                <a:lnTo>
                  <a:pt x="0" y="0"/>
                </a:lnTo>
                <a:close/>
              </a:path>
            </a:pathLst>
          </a:custGeom>
          <a:blipFill>
            <a:blip r:embed="rId5"/>
            <a:stretch>
              <a:fillRect t="-8973" b="-8973"/>
            </a:stretch>
          </a:blipFill>
        </p:spPr>
      </p:sp>
      <p:sp>
        <p:nvSpPr>
          <p:cNvPr id="7" name="TextBox 7"/>
          <p:cNvSpPr txBox="1"/>
          <p:nvPr/>
        </p:nvSpPr>
        <p:spPr>
          <a:xfrm>
            <a:off x="3061620" y="2975910"/>
            <a:ext cx="12164400" cy="521589"/>
          </a:xfrm>
          <a:prstGeom prst="rect">
            <a:avLst/>
          </a:prstGeom>
        </p:spPr>
        <p:txBody>
          <a:bodyPr lIns="0" tIns="0" rIns="0" bIns="0" rtlCol="0" anchor="t">
            <a:spAutoFit/>
          </a:bodyPr>
          <a:lstStyle/>
          <a:p>
            <a:pPr algn="ctr">
              <a:lnSpc>
                <a:spcPts val="3888"/>
              </a:lnSpc>
            </a:pPr>
            <a:r>
              <a:rPr lang="en-US" sz="3600" spc="-1">
                <a:solidFill>
                  <a:srgbClr val="090606"/>
                </a:solidFill>
                <a:latin typeface="Arimo Bold"/>
              </a:rPr>
              <a:t>ONLINE FOOD  DELIVERY</a:t>
            </a:r>
          </a:p>
        </p:txBody>
      </p:sp>
      <p:sp>
        <p:nvSpPr>
          <p:cNvPr id="8" name="TextBox 8"/>
          <p:cNvSpPr txBox="1"/>
          <p:nvPr/>
        </p:nvSpPr>
        <p:spPr>
          <a:xfrm>
            <a:off x="-135630" y="4002950"/>
            <a:ext cx="17029260" cy="4238625"/>
          </a:xfrm>
          <a:prstGeom prst="rect">
            <a:avLst/>
          </a:prstGeom>
        </p:spPr>
        <p:txBody>
          <a:bodyPr lIns="0" tIns="0" rIns="0" bIns="0" rtlCol="0" anchor="t">
            <a:spAutoFit/>
          </a:bodyPr>
          <a:lstStyle/>
          <a:p>
            <a:pPr algn="ctr">
              <a:lnSpc>
                <a:spcPts val="3240"/>
              </a:lnSpc>
            </a:pPr>
            <a:r>
              <a:rPr lang="en-US" sz="2700" dirty="0">
                <a:solidFill>
                  <a:srgbClr val="000000"/>
                </a:solidFill>
                <a:latin typeface="Canva Sans Bold"/>
              </a:rPr>
              <a:t>                            </a:t>
            </a:r>
            <a:r>
              <a:rPr lang="en-US" sz="2700" u="sng" dirty="0">
                <a:solidFill>
                  <a:srgbClr val="000000"/>
                </a:solidFill>
                <a:latin typeface="Canva Sans Bold"/>
              </a:rPr>
              <a:t>Guided By : Prof .</a:t>
            </a:r>
            <a:r>
              <a:rPr lang="en-US" sz="2700" u="sng" dirty="0" err="1">
                <a:solidFill>
                  <a:srgbClr val="000000"/>
                </a:solidFill>
                <a:latin typeface="Canva Sans Bold"/>
              </a:rPr>
              <a:t>Nutan</a:t>
            </a:r>
            <a:r>
              <a:rPr lang="en-US" sz="2700" u="sng" dirty="0">
                <a:solidFill>
                  <a:srgbClr val="000000"/>
                </a:solidFill>
                <a:latin typeface="Canva Sans Bold"/>
              </a:rPr>
              <a:t> </a:t>
            </a:r>
            <a:r>
              <a:rPr lang="en-US" sz="2700" u="sng" dirty="0" err="1">
                <a:solidFill>
                  <a:srgbClr val="000000"/>
                </a:solidFill>
                <a:latin typeface="Canva Sans Bold"/>
              </a:rPr>
              <a:t>Raut</a:t>
            </a:r>
            <a:r>
              <a:rPr lang="en-US" sz="2700" u="sng" dirty="0">
                <a:solidFill>
                  <a:srgbClr val="000000"/>
                </a:solidFill>
                <a:latin typeface="Canva Sans Bold"/>
              </a:rPr>
              <a:t> </a:t>
            </a:r>
          </a:p>
          <a:p>
            <a:pPr algn="ctr">
              <a:lnSpc>
                <a:spcPts val="3240"/>
              </a:lnSpc>
            </a:pPr>
            <a:r>
              <a:rPr lang="en-US" sz="2700" spc="-1" dirty="0">
                <a:solidFill>
                  <a:srgbClr val="000000"/>
                </a:solidFill>
                <a:latin typeface="Canva Sans Bold"/>
              </a:rPr>
              <a:t>			</a:t>
            </a:r>
          </a:p>
          <a:p>
            <a:pPr algn="ctr">
              <a:lnSpc>
                <a:spcPts val="3240"/>
              </a:lnSpc>
            </a:pPr>
            <a:r>
              <a:rPr lang="en-US" sz="2700" spc="-1" dirty="0">
                <a:solidFill>
                  <a:srgbClr val="000000"/>
                </a:solidFill>
                <a:latin typeface="Canva Sans Bold"/>
              </a:rPr>
              <a:t>	        	</a:t>
            </a:r>
          </a:p>
          <a:p>
            <a:pPr algn="ctr">
              <a:lnSpc>
                <a:spcPts val="3240"/>
              </a:lnSpc>
            </a:pPr>
            <a:endParaRPr lang="en-US" sz="2700" spc="-1" dirty="0">
              <a:solidFill>
                <a:srgbClr val="000000"/>
              </a:solidFill>
              <a:latin typeface="Canva Sans Bold"/>
            </a:endParaRPr>
          </a:p>
          <a:p>
            <a:pPr algn="ctr">
              <a:lnSpc>
                <a:spcPts val="3240"/>
              </a:lnSpc>
            </a:pPr>
            <a:r>
              <a:rPr lang="en-US" sz="2700" spc="-1" dirty="0">
                <a:solidFill>
                  <a:srgbClr val="000000"/>
                </a:solidFill>
                <a:latin typeface="Canva Sans Bold"/>
              </a:rPr>
              <a:t>                     </a:t>
            </a:r>
            <a:r>
              <a:rPr lang="en-US" sz="2700" u="sng" spc="-1" dirty="0">
                <a:solidFill>
                  <a:srgbClr val="000000"/>
                </a:solidFill>
                <a:latin typeface="Canva Sans Bold"/>
              </a:rPr>
              <a:t>Name of </a:t>
            </a:r>
            <a:r>
              <a:rPr lang="en-US" sz="2700" u="sng" spc="-1" dirty="0" err="1">
                <a:solidFill>
                  <a:srgbClr val="000000"/>
                </a:solidFill>
                <a:latin typeface="Canva Sans Bold"/>
              </a:rPr>
              <a:t>Projectees</a:t>
            </a:r>
            <a:endParaRPr lang="en-US" sz="2700" u="sng" spc="-1" dirty="0">
              <a:solidFill>
                <a:srgbClr val="000000"/>
              </a:solidFill>
              <a:latin typeface="Canva Sans Bold"/>
            </a:endParaRPr>
          </a:p>
          <a:p>
            <a:pPr algn="ctr">
              <a:lnSpc>
                <a:spcPts val="3240"/>
              </a:lnSpc>
            </a:pPr>
            <a:endParaRPr lang="en-US" sz="2700" u="sng" spc="-1" dirty="0">
              <a:solidFill>
                <a:srgbClr val="000000"/>
              </a:solidFill>
              <a:latin typeface="Canva Sans Bold"/>
            </a:endParaRPr>
          </a:p>
          <a:p>
            <a:pPr algn="ctr">
              <a:lnSpc>
                <a:spcPts val="3779"/>
              </a:lnSpc>
            </a:pPr>
            <a:r>
              <a:rPr lang="en-US" sz="2700" spc="-1" dirty="0">
                <a:solidFill>
                  <a:srgbClr val="000000"/>
                </a:solidFill>
                <a:latin typeface="Canva Sans Bold"/>
              </a:rPr>
              <a:t>              </a:t>
            </a:r>
            <a:r>
              <a:rPr lang="en-US" sz="2700" spc="-1" dirty="0" err="1">
                <a:solidFill>
                  <a:srgbClr val="000000"/>
                </a:solidFill>
                <a:latin typeface="Canva Sans Bold"/>
              </a:rPr>
              <a:t>Nageshkumar</a:t>
            </a:r>
            <a:r>
              <a:rPr lang="en-US" sz="2700" spc="-1" dirty="0">
                <a:solidFill>
                  <a:srgbClr val="000000"/>
                </a:solidFill>
                <a:latin typeface="Canva Sans Bold"/>
              </a:rPr>
              <a:t> </a:t>
            </a:r>
            <a:r>
              <a:rPr lang="en-US" sz="2700" spc="-1" dirty="0" err="1">
                <a:solidFill>
                  <a:srgbClr val="000000"/>
                </a:solidFill>
                <a:latin typeface="Canva Sans Bold"/>
              </a:rPr>
              <a:t>Kokane</a:t>
            </a:r>
            <a:r>
              <a:rPr lang="en-US" sz="2700" spc="-1" dirty="0">
                <a:solidFill>
                  <a:srgbClr val="000000"/>
                </a:solidFill>
                <a:latin typeface="Canva Sans Bold"/>
              </a:rPr>
              <a:t>                                                           </a:t>
            </a:r>
            <a:r>
              <a:rPr lang="en-US" sz="2700" spc="-1" dirty="0" err="1">
                <a:solidFill>
                  <a:srgbClr val="000000"/>
                </a:solidFill>
                <a:latin typeface="Canva Sans Bold"/>
              </a:rPr>
              <a:t>Soham</a:t>
            </a:r>
            <a:r>
              <a:rPr lang="en-US" sz="2700" spc="-1" dirty="0">
                <a:solidFill>
                  <a:srgbClr val="000000"/>
                </a:solidFill>
                <a:latin typeface="Canva Sans Bold"/>
              </a:rPr>
              <a:t> </a:t>
            </a:r>
            <a:r>
              <a:rPr lang="en-US" sz="2700" spc="-1" dirty="0" err="1">
                <a:solidFill>
                  <a:srgbClr val="000000"/>
                </a:solidFill>
                <a:latin typeface="Canva Sans Bold"/>
              </a:rPr>
              <a:t>Naik</a:t>
            </a:r>
            <a:endParaRPr lang="en-US" sz="2700" spc="-1" dirty="0">
              <a:solidFill>
                <a:srgbClr val="000000"/>
              </a:solidFill>
              <a:latin typeface="Canva Sans Bold"/>
            </a:endParaRPr>
          </a:p>
          <a:p>
            <a:pPr algn="ctr">
              <a:lnSpc>
                <a:spcPts val="3779"/>
              </a:lnSpc>
            </a:pPr>
            <a:r>
              <a:rPr lang="en-US" sz="2700" spc="-1" dirty="0">
                <a:solidFill>
                  <a:srgbClr val="000000"/>
                </a:solidFill>
                <a:latin typeface="Canva Sans Bold"/>
              </a:rPr>
              <a:t>    </a:t>
            </a:r>
            <a:r>
              <a:rPr lang="en-US" sz="2700" spc="-1" dirty="0" smtClean="0">
                <a:solidFill>
                  <a:srgbClr val="000000"/>
                </a:solidFill>
                <a:latin typeface="Canva Sans Bold"/>
              </a:rPr>
              <a:t>          Mahesh </a:t>
            </a:r>
            <a:r>
              <a:rPr lang="en-US" sz="2700" spc="-1" dirty="0" err="1">
                <a:solidFill>
                  <a:srgbClr val="000000"/>
                </a:solidFill>
                <a:latin typeface="Canva Sans Bold"/>
              </a:rPr>
              <a:t>Kalle</a:t>
            </a:r>
            <a:r>
              <a:rPr lang="en-US" sz="2700" spc="-1" dirty="0">
                <a:solidFill>
                  <a:srgbClr val="000000"/>
                </a:solidFill>
                <a:latin typeface="Canva Sans Bold"/>
              </a:rPr>
              <a:t>                                                                                           </a:t>
            </a:r>
          </a:p>
          <a:p>
            <a:pPr algn="ctr">
              <a:lnSpc>
                <a:spcPts val="3240"/>
              </a:lnSpc>
            </a:pPr>
            <a:r>
              <a:rPr lang="en-US" sz="2700" spc="-1" dirty="0" smtClean="0">
                <a:solidFill>
                  <a:srgbClr val="000000"/>
                </a:solidFill>
                <a:latin typeface="Canva Sans Bold"/>
              </a:rPr>
              <a:t> </a:t>
            </a:r>
            <a:endParaRPr lang="en-US" sz="2700" spc="-1" dirty="0">
              <a:solidFill>
                <a:srgbClr val="000000"/>
              </a:solidFill>
              <a:latin typeface="Canva Sans Bold"/>
            </a:endParaRPr>
          </a:p>
          <a:p>
            <a:pPr algn="l">
              <a:lnSpc>
                <a:spcPts val="3240"/>
              </a:lnSpc>
            </a:pPr>
            <a:r>
              <a:rPr lang="en-US" sz="2700" spc="-1" dirty="0">
                <a:solidFill>
                  <a:srgbClr val="000000"/>
                </a:solidFill>
                <a:latin typeface="Times New Roman Bol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226340" y="1385640"/>
          <a:ext cx="15335251" cy="7142702"/>
        </p:xfrm>
        <a:graphic>
          <a:graphicData uri="http://schemas.openxmlformats.org/drawingml/2006/table">
            <a:tbl>
              <a:tblPr/>
              <a:tblGrid>
                <a:gridCol w="6690363">
                  <a:extLst>
                    <a:ext uri="{9D8B030D-6E8A-4147-A177-3AD203B41FA5}">
                      <a16:colId xmlns:a16="http://schemas.microsoft.com/office/drawing/2014/main" val="20000"/>
                    </a:ext>
                  </a:extLst>
                </a:gridCol>
                <a:gridCol w="2390410">
                  <a:extLst>
                    <a:ext uri="{9D8B030D-6E8A-4147-A177-3AD203B41FA5}">
                      <a16:colId xmlns:a16="http://schemas.microsoft.com/office/drawing/2014/main" val="20001"/>
                    </a:ext>
                  </a:extLst>
                </a:gridCol>
                <a:gridCol w="2161222">
                  <a:extLst>
                    <a:ext uri="{9D8B030D-6E8A-4147-A177-3AD203B41FA5}">
                      <a16:colId xmlns:a16="http://schemas.microsoft.com/office/drawing/2014/main" val="20002"/>
                    </a:ext>
                  </a:extLst>
                </a:gridCol>
                <a:gridCol w="1932034">
                  <a:extLst>
                    <a:ext uri="{9D8B030D-6E8A-4147-A177-3AD203B41FA5}">
                      <a16:colId xmlns:a16="http://schemas.microsoft.com/office/drawing/2014/main" val="20003"/>
                    </a:ext>
                  </a:extLst>
                </a:gridCol>
                <a:gridCol w="2161222">
                  <a:extLst>
                    <a:ext uri="{9D8B030D-6E8A-4147-A177-3AD203B41FA5}">
                      <a16:colId xmlns:a16="http://schemas.microsoft.com/office/drawing/2014/main" val="20004"/>
                    </a:ext>
                  </a:extLst>
                </a:gridCol>
              </a:tblGrid>
              <a:tr h="834805">
                <a:tc>
                  <a:txBody>
                    <a:bodyPr/>
                    <a:lstStyle/>
                    <a:p>
                      <a:pPr algn="ctr">
                        <a:lnSpc>
                          <a:spcPts val="3311"/>
                        </a:lnSpc>
                        <a:defRPr/>
                      </a:pPr>
                      <a:r>
                        <a:rPr lang="en-US" sz="2400" spc="-1">
                          <a:solidFill>
                            <a:srgbClr val="FFFFFF"/>
                          </a:solidFill>
                          <a:latin typeface="Times New Roman Bold"/>
                        </a:rPr>
                        <a:t> Months  Activities</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1"/>
                        </a:lnSpc>
                        <a:defRPr/>
                      </a:pPr>
                      <a:r>
                        <a:rPr lang="en-US" sz="2400" spc="-1">
                          <a:solidFill>
                            <a:srgbClr val="FFFFFF"/>
                          </a:solidFill>
                          <a:latin typeface="Times New Roman Bold"/>
                        </a:rPr>
                        <a:t>August’23</a:t>
                      </a:r>
                      <a:endParaRPr lang="en-US" sz="1100"/>
                    </a:p>
                    <a:p>
                      <a:pPr algn="ctr">
                        <a:lnSpc>
                          <a:spcPts val="3311"/>
                        </a:lnSpc>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1"/>
                        </a:lnSpc>
                        <a:defRPr/>
                      </a:pPr>
                      <a:r>
                        <a:rPr lang="en-US" sz="2400" spc="-1">
                          <a:solidFill>
                            <a:srgbClr val="FFFFFF"/>
                          </a:solidFill>
                          <a:latin typeface="Times New Roman Bold"/>
                        </a:rPr>
                        <a:t>Sept’23</a:t>
                      </a:r>
                      <a:endParaRPr lang="en-US" sz="1100"/>
                    </a:p>
                    <a:p>
                      <a:pPr algn="ctr">
                        <a:lnSpc>
                          <a:spcPts val="3311"/>
                        </a:lnSpc>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1"/>
                        </a:lnSpc>
                        <a:defRPr/>
                      </a:pPr>
                      <a:r>
                        <a:rPr lang="en-US" sz="2400" spc="-1">
                          <a:solidFill>
                            <a:srgbClr val="FFFFFF"/>
                          </a:solidFill>
                          <a:latin typeface="Times New Roman Bold"/>
                        </a:rPr>
                        <a:t>Oct’23</a:t>
                      </a:r>
                      <a:endParaRPr lang="en-US" sz="1100"/>
                    </a:p>
                    <a:p>
                      <a:pPr algn="ctr">
                        <a:lnSpc>
                          <a:spcPts val="3311"/>
                        </a:lnSpc>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1"/>
                        </a:lnSpc>
                        <a:defRPr/>
                      </a:pPr>
                      <a:r>
                        <a:rPr lang="en-US" sz="2400" spc="-1">
                          <a:solidFill>
                            <a:srgbClr val="FFFFFF"/>
                          </a:solidFill>
                          <a:latin typeface="Times New Roman Bold"/>
                        </a:rPr>
                        <a:t>Nov’23</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0000"/>
                  </a:ext>
                </a:extLst>
              </a:tr>
              <a:tr h="900558">
                <a:tc>
                  <a:txBody>
                    <a:bodyPr/>
                    <a:lstStyle/>
                    <a:p>
                      <a:pPr algn="l">
                        <a:lnSpc>
                          <a:spcPts val="3311"/>
                        </a:lnSpc>
                        <a:defRPr/>
                      </a:pPr>
                      <a:r>
                        <a:rPr lang="en-US" sz="2400" spc="-1">
                          <a:solidFill>
                            <a:srgbClr val="FFFFFF"/>
                          </a:solidFill>
                          <a:latin typeface="Times New Roman Bold"/>
                        </a:rPr>
                        <a:t>Literature Reviews</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a:solidFill>
                            <a:srgbClr val="000000"/>
                          </a:solidFill>
                          <a:latin typeface="Times New Roman Bold"/>
                        </a:rPr>
                        <a:t>√</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001"/>
                  </a:ext>
                </a:extLst>
              </a:tr>
              <a:tr h="895824">
                <a:tc>
                  <a:txBody>
                    <a:bodyPr/>
                    <a:lstStyle/>
                    <a:p>
                      <a:pPr algn="l">
                        <a:lnSpc>
                          <a:spcPts val="3311"/>
                        </a:lnSpc>
                        <a:defRPr/>
                      </a:pPr>
                      <a:r>
                        <a:rPr lang="en-US" sz="2400" spc="-1">
                          <a:solidFill>
                            <a:srgbClr val="FFFFFF"/>
                          </a:solidFill>
                          <a:latin typeface="Times New Roman Bold"/>
                        </a:rPr>
                        <a:t>Requirement Analysis</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a:solidFill>
                            <a:srgbClr val="000000"/>
                          </a:solidFill>
                          <a:latin typeface="Times New Roman Bold"/>
                        </a:rPr>
                        <a:t>√</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002"/>
                  </a:ext>
                </a:extLst>
              </a:tr>
              <a:tr h="854268">
                <a:tc>
                  <a:txBody>
                    <a:bodyPr/>
                    <a:lstStyle/>
                    <a:p>
                      <a:pPr algn="l">
                        <a:lnSpc>
                          <a:spcPts val="3311"/>
                        </a:lnSpc>
                        <a:defRPr/>
                      </a:pPr>
                      <a:r>
                        <a:rPr lang="en-US" sz="2400" spc="-1">
                          <a:solidFill>
                            <a:srgbClr val="FFFFFF"/>
                          </a:solidFill>
                          <a:latin typeface="Times New Roman Bold"/>
                        </a:rPr>
                        <a:t>Designing</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a:solidFill>
                            <a:srgbClr val="000000"/>
                          </a:solidFill>
                          <a:latin typeface="Times New Roman Bold"/>
                        </a:rPr>
                        <a:t>√</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003"/>
                  </a:ext>
                </a:extLst>
              </a:tr>
              <a:tr h="859002">
                <a:tc>
                  <a:txBody>
                    <a:bodyPr/>
                    <a:lstStyle/>
                    <a:p>
                      <a:pPr algn="l">
                        <a:lnSpc>
                          <a:spcPts val="3311"/>
                        </a:lnSpc>
                        <a:defRPr/>
                      </a:pPr>
                      <a:r>
                        <a:rPr lang="en-US" sz="2400" spc="-1">
                          <a:solidFill>
                            <a:srgbClr val="FFFFFF"/>
                          </a:solidFill>
                          <a:latin typeface="Times New Roman Bold"/>
                        </a:rPr>
                        <a:t>Experimental Analysis</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a:solidFill>
                            <a:srgbClr val="000000"/>
                          </a:solidFill>
                          <a:latin typeface="Times New Roman Bold"/>
                        </a:rPr>
                        <a:t>√</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a:solidFill>
                            <a:srgbClr val="000000"/>
                          </a:solidFill>
                          <a:latin typeface="Times New Roman Bold"/>
                        </a:rPr>
                        <a:t>√</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a:solidFill>
                            <a:srgbClr val="000000"/>
                          </a:solidFill>
                          <a:latin typeface="Times New Roman Bold"/>
                        </a:rPr>
                        <a:t>√</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004"/>
                  </a:ext>
                </a:extLst>
              </a:tr>
              <a:tr h="856372">
                <a:tc>
                  <a:txBody>
                    <a:bodyPr/>
                    <a:lstStyle/>
                    <a:p>
                      <a:pPr algn="l">
                        <a:lnSpc>
                          <a:spcPts val="3311"/>
                        </a:lnSpc>
                        <a:defRPr/>
                      </a:pPr>
                      <a:r>
                        <a:rPr lang="en-US" sz="2400" spc="-1">
                          <a:solidFill>
                            <a:srgbClr val="FFFFFF"/>
                          </a:solidFill>
                          <a:latin typeface="Times New Roman Bold"/>
                        </a:rPr>
                        <a:t>Module wise Implementation</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a:solidFill>
                            <a:srgbClr val="000000"/>
                          </a:solidFill>
                          <a:latin typeface="Times New Roman Bold"/>
                        </a:rPr>
                        <a:t>√</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a:solidFill>
                            <a:srgbClr val="000000"/>
                          </a:solidFill>
                          <a:latin typeface="Times New Roman Bold"/>
                        </a:rPr>
                        <a:t>√</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005"/>
                  </a:ext>
                </a:extLst>
              </a:tr>
              <a:tr h="859002">
                <a:tc>
                  <a:txBody>
                    <a:bodyPr/>
                    <a:lstStyle/>
                    <a:p>
                      <a:pPr algn="l">
                        <a:lnSpc>
                          <a:spcPts val="3311"/>
                        </a:lnSpc>
                        <a:defRPr/>
                      </a:pPr>
                      <a:r>
                        <a:rPr lang="en-US" sz="2400" spc="-1">
                          <a:solidFill>
                            <a:srgbClr val="FFFFFF"/>
                          </a:solidFill>
                          <a:latin typeface="Times New Roman Bold"/>
                        </a:rPr>
                        <a:t>Testing and Debugging</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a:solidFill>
                            <a:srgbClr val="000000"/>
                          </a:solidFill>
                          <a:latin typeface="Times New Roman Bold"/>
                        </a:rPr>
                        <a:t>√</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a:solidFill>
                            <a:srgbClr val="000000"/>
                          </a:solidFill>
                          <a:latin typeface="Times New Roman Bold"/>
                        </a:rPr>
                        <a:t>√</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006"/>
                  </a:ext>
                </a:extLst>
              </a:tr>
              <a:tr h="855320">
                <a:tc>
                  <a:txBody>
                    <a:bodyPr/>
                    <a:lstStyle/>
                    <a:p>
                      <a:pPr algn="l">
                        <a:lnSpc>
                          <a:spcPts val="3311"/>
                        </a:lnSpc>
                        <a:defRPr/>
                      </a:pPr>
                      <a:r>
                        <a:rPr lang="en-US" sz="2400" spc="-1">
                          <a:solidFill>
                            <a:srgbClr val="FFFFFF"/>
                          </a:solidFill>
                          <a:latin typeface="Times New Roman Bold"/>
                        </a:rPr>
                        <a:t>Preparation of Project Report</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79"/>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a:solidFill>
                            <a:srgbClr val="000000"/>
                          </a:solidFill>
                          <a:latin typeface="Times New Roman Bold"/>
                        </a:rPr>
                        <a:t>√</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007"/>
                  </a:ext>
                </a:extLst>
              </a:tr>
            </a:tbl>
          </a:graphicData>
        </a:graphic>
      </p:graphicFrame>
      <p:sp>
        <p:nvSpPr>
          <p:cNvPr id="3" name="Freeform 3"/>
          <p:cNvSpPr/>
          <p:nvPr/>
        </p:nvSpPr>
        <p:spPr>
          <a:xfrm>
            <a:off x="-7020" y="8300790"/>
            <a:ext cx="18288180" cy="1986210"/>
          </a:xfrm>
          <a:custGeom>
            <a:avLst/>
            <a:gdLst/>
            <a:ahLst/>
            <a:cxnLst/>
            <a:rect l="l" t="t" r="r" b="b"/>
            <a:pathLst>
              <a:path w="18288180" h="1986210">
                <a:moveTo>
                  <a:pt x="0" y="0"/>
                </a:moveTo>
                <a:lnTo>
                  <a:pt x="18288180" y="0"/>
                </a:lnTo>
                <a:lnTo>
                  <a:pt x="18288180" y="1986210"/>
                </a:lnTo>
                <a:lnTo>
                  <a:pt x="0" y="1986210"/>
                </a:lnTo>
                <a:lnTo>
                  <a:pt x="0" y="0"/>
                </a:lnTo>
                <a:close/>
              </a:path>
            </a:pathLst>
          </a:custGeom>
          <a:blipFill>
            <a:blip r:embed="rId2"/>
            <a:stretch>
              <a:fillRect l="-257" t="-58676" r="-257"/>
            </a:stretch>
          </a:blipFill>
        </p:spPr>
      </p:sp>
      <p:grpSp>
        <p:nvGrpSpPr>
          <p:cNvPr id="4" name="Group 4"/>
          <p:cNvGrpSpPr/>
          <p:nvPr/>
        </p:nvGrpSpPr>
        <p:grpSpPr>
          <a:xfrm>
            <a:off x="-7020" y="-7020"/>
            <a:ext cx="18302220" cy="973620"/>
            <a:chOff x="0" y="0"/>
            <a:chExt cx="24402960" cy="1298160"/>
          </a:xfrm>
        </p:grpSpPr>
        <p:sp>
          <p:nvSpPr>
            <p:cNvPr id="5" name="Freeform 5"/>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sp>
        <p:sp>
          <p:nvSpPr>
            <p:cNvPr id="6" name="Freeform 6"/>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id="7" name="TextBox 7"/>
            <p:cNvSpPr txBox="1"/>
            <p:nvPr/>
          </p:nvSpPr>
          <p:spPr>
            <a:xfrm>
              <a:off x="0" y="-38100"/>
              <a:ext cx="24402960" cy="1336260"/>
            </a:xfrm>
            <a:prstGeom prst="rect">
              <a:avLst/>
            </a:prstGeom>
          </p:spPr>
          <p:txBody>
            <a:bodyPr lIns="50800" tIns="50800" rIns="50800" bIns="50800" rtlCol="0" anchor="ctr"/>
            <a:lstStyle/>
            <a:p>
              <a:pPr algn="ctr">
                <a:lnSpc>
                  <a:spcPts val="5022"/>
                </a:lnSpc>
              </a:pPr>
              <a:r>
                <a:rPr lang="en-US" sz="4650" spc="-1">
                  <a:solidFill>
                    <a:srgbClr val="000000"/>
                  </a:solidFill>
                  <a:latin typeface="Times New Roman Bold"/>
                </a:rPr>
                <a:t>Work – Plan </a:t>
              </a:r>
            </a:p>
          </p:txBody>
        </p:sp>
      </p:gr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133883"/>
            <a:ext cx="18288180" cy="3153117"/>
          </a:xfrm>
          <a:custGeom>
            <a:avLst/>
            <a:gdLst/>
            <a:ahLst/>
            <a:cxnLst/>
            <a:rect l="l" t="t" r="r" b="b"/>
            <a:pathLst>
              <a:path w="18288180" h="3153117">
                <a:moveTo>
                  <a:pt x="0" y="0"/>
                </a:moveTo>
                <a:lnTo>
                  <a:pt x="18288180" y="0"/>
                </a:lnTo>
                <a:lnTo>
                  <a:pt x="18288180" y="3153117"/>
                </a:lnTo>
                <a:lnTo>
                  <a:pt x="0" y="3153117"/>
                </a:lnTo>
                <a:lnTo>
                  <a:pt x="0" y="0"/>
                </a:lnTo>
                <a:close/>
              </a:path>
            </a:pathLst>
          </a:custGeom>
          <a:blipFill>
            <a:blip r:embed="rId2"/>
            <a:stretch>
              <a:fillRect l="-281" r="-281"/>
            </a:stretch>
          </a:blipFill>
        </p:spPr>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2"/>
                </a:lnSpc>
              </a:pPr>
              <a:r>
                <a:rPr lang="en-US" sz="4650" spc="-1">
                  <a:solidFill>
                    <a:srgbClr val="000000"/>
                  </a:solidFill>
                  <a:latin typeface="Times New Roman Bold"/>
                </a:rPr>
                <a:t>References</a:t>
              </a:r>
            </a:p>
          </p:txBody>
        </p:sp>
      </p:grpSp>
      <p:sp>
        <p:nvSpPr>
          <p:cNvPr id="7" name="TextBox 7"/>
          <p:cNvSpPr txBox="1"/>
          <p:nvPr/>
        </p:nvSpPr>
        <p:spPr>
          <a:xfrm>
            <a:off x="256969" y="1471612"/>
            <a:ext cx="15955200" cy="6270371"/>
          </a:xfrm>
          <a:prstGeom prst="rect">
            <a:avLst/>
          </a:prstGeom>
        </p:spPr>
        <p:txBody>
          <a:bodyPr lIns="0" tIns="0" rIns="0" bIns="0" rtlCol="0" anchor="t">
            <a:spAutoFit/>
          </a:bodyPr>
          <a:lstStyle/>
          <a:p>
            <a:pPr marL="690882" lvl="1" indent="-345441" algn="l">
              <a:lnSpc>
                <a:spcPts val="4192"/>
              </a:lnSpc>
              <a:buFont typeface="Arial"/>
              <a:buChar char="•"/>
            </a:pPr>
            <a:r>
              <a:rPr lang="en-US" sz="3200" spc="-1">
                <a:solidFill>
                  <a:srgbClr val="000000"/>
                </a:solidFill>
                <a:latin typeface="Canva Sans"/>
              </a:rPr>
              <a:t>Properly citing sources and references is essential to acknowledge the foundation of research and development in Foodease, fostering transparency and credibility.</a:t>
            </a:r>
          </a:p>
          <a:p>
            <a:pPr marL="690882" lvl="1" indent="-345441" algn="l">
              <a:lnSpc>
                <a:spcPts val="4192"/>
              </a:lnSpc>
              <a:buFont typeface="Arial"/>
              <a:buChar char="•"/>
            </a:pPr>
            <a:r>
              <a:rPr lang="en-US" sz="3200" spc="-1">
                <a:solidFill>
                  <a:srgbClr val="000000"/>
                </a:solidFill>
                <a:latin typeface="Canva Sans"/>
              </a:rPr>
              <a:t>In-depth links and comprehensive bibliographic information facilitate further reading and validation, enriching the knowledge base for ongoing enhancements.</a:t>
            </a:r>
          </a:p>
          <a:p>
            <a:pPr marL="690882" lvl="1" indent="-345441" algn="l">
              <a:lnSpc>
                <a:spcPts val="4192"/>
              </a:lnSpc>
              <a:buFont typeface="Arial"/>
              <a:buChar char="•"/>
            </a:pPr>
            <a:r>
              <a:rPr lang="en-US" sz="3200" spc="-1">
                <a:solidFill>
                  <a:srgbClr val="000000"/>
                </a:solidFill>
                <a:latin typeface="Canva Sans"/>
              </a:rPr>
              <a:t> Recognizing and crediting the valuable contributions of external projects and resources strengthens collaboration and ensures a well-rounded approach to Foodease's development.</a:t>
            </a:r>
          </a:p>
          <a:p>
            <a:pPr marL="690882" lvl="1" indent="-345441" algn="l">
              <a:lnSpc>
                <a:spcPts val="4192"/>
              </a:lnSpc>
              <a:buFont typeface="Arial"/>
              <a:buChar char="•"/>
            </a:pPr>
            <a:r>
              <a:rPr lang="en-US" sz="3200" spc="-1">
                <a:solidFill>
                  <a:srgbClr val="000000"/>
                </a:solidFill>
                <a:latin typeface="Canva Sans"/>
              </a:rPr>
              <a:t> Incorporating a robust citation and attribution system not only complies with ethical standards but also nurtures a culture of intellectual integrity within the Foodease team and its collaborators.</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40320" y="3014100"/>
            <a:ext cx="12130920" cy="2628900"/>
          </a:xfrm>
          <a:prstGeom prst="rect">
            <a:avLst/>
          </a:prstGeom>
        </p:spPr>
        <p:txBody>
          <a:bodyPr lIns="0" tIns="0" rIns="0" bIns="0" rtlCol="0" anchor="t">
            <a:spAutoFit/>
          </a:bodyPr>
          <a:lstStyle/>
          <a:p>
            <a:pPr algn="ctr">
              <a:lnSpc>
                <a:spcPts val="20700"/>
              </a:lnSpc>
            </a:pPr>
            <a:r>
              <a:rPr lang="en-US" sz="17250" spc="-1">
                <a:solidFill>
                  <a:srgbClr val="262626"/>
                </a:solidFill>
                <a:latin typeface="Canva Sans"/>
              </a:rPr>
              <a:t>Thank You!</a:t>
            </a:r>
          </a:p>
        </p:txBody>
      </p:sp>
      <p:sp>
        <p:nvSpPr>
          <p:cNvPr id="3" name="Freeform 3"/>
          <p:cNvSpPr/>
          <p:nvPr/>
        </p:nvSpPr>
        <p:spPr>
          <a:xfrm>
            <a:off x="-180" y="7155376"/>
            <a:ext cx="18288180" cy="3131624"/>
          </a:xfrm>
          <a:custGeom>
            <a:avLst/>
            <a:gdLst/>
            <a:ahLst/>
            <a:cxnLst/>
            <a:rect l="l" t="t" r="r" b="b"/>
            <a:pathLst>
              <a:path w="18288180" h="3131624">
                <a:moveTo>
                  <a:pt x="0" y="0"/>
                </a:moveTo>
                <a:lnTo>
                  <a:pt x="18288180" y="0"/>
                </a:lnTo>
                <a:lnTo>
                  <a:pt x="18288180" y="3131624"/>
                </a:lnTo>
                <a:lnTo>
                  <a:pt x="0" y="3131624"/>
                </a:lnTo>
                <a:lnTo>
                  <a:pt x="0" y="0"/>
                </a:lnTo>
                <a:close/>
              </a:path>
            </a:pathLst>
          </a:custGeom>
          <a:blipFill>
            <a:blip r:embed="rId2"/>
            <a:stretch>
              <a:fillRect l="-281" t="-686" r="-281"/>
            </a:stretch>
          </a:blipFill>
        </p:spPr>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139374"/>
            <a:ext cx="18288180" cy="3147626"/>
          </a:xfrm>
          <a:custGeom>
            <a:avLst/>
            <a:gdLst/>
            <a:ahLst/>
            <a:cxnLst/>
            <a:rect l="l" t="t" r="r" b="b"/>
            <a:pathLst>
              <a:path w="18288180" h="3147626">
                <a:moveTo>
                  <a:pt x="0" y="0"/>
                </a:moveTo>
                <a:lnTo>
                  <a:pt x="18288180" y="0"/>
                </a:lnTo>
                <a:lnTo>
                  <a:pt x="18288180" y="3147626"/>
                </a:lnTo>
                <a:lnTo>
                  <a:pt x="0" y="3147626"/>
                </a:lnTo>
                <a:lnTo>
                  <a:pt x="0" y="0"/>
                </a:lnTo>
                <a:close/>
              </a:path>
            </a:pathLst>
          </a:custGeom>
          <a:blipFill>
            <a:blip r:embed="rId2"/>
            <a:stretch>
              <a:fillRect l="-898" t="-1405" r="-898"/>
            </a:stretch>
          </a:blipFill>
        </p:spPr>
      </p:sp>
      <p:sp>
        <p:nvSpPr>
          <p:cNvPr id="3" name="TextBox 3"/>
          <p:cNvSpPr txBox="1"/>
          <p:nvPr/>
        </p:nvSpPr>
        <p:spPr>
          <a:xfrm>
            <a:off x="733140" y="1475670"/>
            <a:ext cx="15488640" cy="5451348"/>
          </a:xfrm>
          <a:prstGeom prst="rect">
            <a:avLst/>
          </a:prstGeom>
        </p:spPr>
        <p:txBody>
          <a:bodyPr lIns="0" tIns="0" rIns="0" bIns="0" rtlCol="0" anchor="t">
            <a:spAutoFit/>
          </a:bodyPr>
          <a:lstStyle/>
          <a:p>
            <a:pPr marL="615316" lvl="1" indent="-307658" algn="just">
              <a:lnSpc>
                <a:spcPts val="5406"/>
              </a:lnSpc>
              <a:buFont typeface="Arial"/>
              <a:buChar char="•"/>
            </a:pPr>
            <a:r>
              <a:rPr lang="en-US" sz="3400" spc="-1">
                <a:solidFill>
                  <a:srgbClr val="000000"/>
                </a:solidFill>
                <a:latin typeface="Canva Sans"/>
              </a:rPr>
              <a:t>Introduction</a:t>
            </a:r>
          </a:p>
          <a:p>
            <a:pPr marL="615316" lvl="1" indent="-307658" algn="just">
              <a:lnSpc>
                <a:spcPts val="5406"/>
              </a:lnSpc>
              <a:buFont typeface="Arial"/>
              <a:buChar char="•"/>
            </a:pPr>
            <a:r>
              <a:rPr lang="en-US" sz="3400" spc="-1">
                <a:solidFill>
                  <a:srgbClr val="000000"/>
                </a:solidFill>
                <a:latin typeface="Canva Sans"/>
              </a:rPr>
              <a:t>Justifications for Selecting the Title</a:t>
            </a:r>
          </a:p>
          <a:p>
            <a:pPr marL="615316" lvl="1" indent="-307658" algn="just">
              <a:lnSpc>
                <a:spcPts val="5406"/>
              </a:lnSpc>
              <a:buFont typeface="Arial"/>
              <a:buChar char="•"/>
            </a:pPr>
            <a:r>
              <a:rPr lang="en-US" sz="3400" spc="-1">
                <a:solidFill>
                  <a:srgbClr val="000000"/>
                </a:solidFill>
                <a:latin typeface="Canva Sans"/>
              </a:rPr>
              <a:t>Problem Statement</a:t>
            </a:r>
          </a:p>
          <a:p>
            <a:pPr marL="615316" lvl="1" indent="-307658" algn="just">
              <a:lnSpc>
                <a:spcPts val="5406"/>
              </a:lnSpc>
              <a:buFont typeface="Arial"/>
              <a:buChar char="•"/>
            </a:pPr>
            <a:r>
              <a:rPr lang="en-US" sz="3400" spc="-1">
                <a:solidFill>
                  <a:srgbClr val="000000"/>
                </a:solidFill>
                <a:latin typeface="Canva Sans"/>
              </a:rPr>
              <a:t>Literature Survey</a:t>
            </a:r>
          </a:p>
          <a:p>
            <a:pPr marL="615316" lvl="1" indent="-307658" algn="just">
              <a:lnSpc>
                <a:spcPts val="5406"/>
              </a:lnSpc>
              <a:buFont typeface="Arial"/>
              <a:buChar char="•"/>
            </a:pPr>
            <a:r>
              <a:rPr lang="en-US" sz="3400" spc="-1">
                <a:solidFill>
                  <a:srgbClr val="000000"/>
                </a:solidFill>
                <a:latin typeface="Canva Sans"/>
              </a:rPr>
              <a:t>Block Diagram</a:t>
            </a:r>
          </a:p>
          <a:p>
            <a:pPr marL="615316" lvl="1" indent="-307658" algn="just">
              <a:lnSpc>
                <a:spcPts val="5406"/>
              </a:lnSpc>
              <a:buFont typeface="Arial"/>
              <a:buChar char="•"/>
            </a:pPr>
            <a:r>
              <a:rPr lang="en-US" sz="3400" spc="-1">
                <a:solidFill>
                  <a:srgbClr val="000000"/>
                </a:solidFill>
                <a:latin typeface="Canva Sans"/>
              </a:rPr>
              <a:t>Expected Result</a:t>
            </a:r>
          </a:p>
          <a:p>
            <a:pPr marL="615316" lvl="1" indent="-307658" algn="just">
              <a:lnSpc>
                <a:spcPts val="5406"/>
              </a:lnSpc>
              <a:buFont typeface="Arial"/>
              <a:buChar char="•"/>
            </a:pPr>
            <a:r>
              <a:rPr lang="en-US" sz="3400" spc="-1">
                <a:solidFill>
                  <a:srgbClr val="000000"/>
                </a:solidFill>
                <a:latin typeface="Canva Sans"/>
              </a:rPr>
              <a:t>Work plan</a:t>
            </a:r>
          </a:p>
          <a:p>
            <a:pPr marL="615316" lvl="1" indent="-307658" algn="just">
              <a:lnSpc>
                <a:spcPts val="5406"/>
              </a:lnSpc>
              <a:buFont typeface="Arial"/>
              <a:buChar char="•"/>
            </a:pPr>
            <a:r>
              <a:rPr lang="en-US" sz="3400" spc="-1">
                <a:solidFill>
                  <a:srgbClr val="000000"/>
                </a:solidFill>
                <a:latin typeface="Canva Sans"/>
              </a:rPr>
              <a:t>References</a:t>
            </a:r>
          </a:p>
        </p:txBody>
      </p:sp>
      <p:grpSp>
        <p:nvGrpSpPr>
          <p:cNvPr id="4" name="Group 4"/>
          <p:cNvGrpSpPr/>
          <p:nvPr/>
        </p:nvGrpSpPr>
        <p:grpSpPr>
          <a:xfrm>
            <a:off x="-7020" y="-7020"/>
            <a:ext cx="18302220" cy="973620"/>
            <a:chOff x="0" y="0"/>
            <a:chExt cx="24402960" cy="1298160"/>
          </a:xfrm>
        </p:grpSpPr>
        <p:sp>
          <p:nvSpPr>
            <p:cNvPr id="5" name="Freeform 5"/>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sp>
        <p:sp>
          <p:nvSpPr>
            <p:cNvPr id="6" name="Freeform 6"/>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id="7" name="TextBox 7"/>
            <p:cNvSpPr txBox="1"/>
            <p:nvPr/>
          </p:nvSpPr>
          <p:spPr>
            <a:xfrm>
              <a:off x="0" y="-38100"/>
              <a:ext cx="24402960" cy="1336260"/>
            </a:xfrm>
            <a:prstGeom prst="rect">
              <a:avLst/>
            </a:prstGeom>
          </p:spPr>
          <p:txBody>
            <a:bodyPr lIns="50800" tIns="50800" rIns="50800" bIns="50800" rtlCol="0" anchor="ctr"/>
            <a:lstStyle/>
            <a:p>
              <a:pPr algn="ctr">
                <a:lnSpc>
                  <a:spcPts val="5022"/>
                </a:lnSpc>
              </a:pPr>
              <a:r>
                <a:rPr lang="en-US" sz="4650" spc="-1">
                  <a:solidFill>
                    <a:srgbClr val="000000"/>
                  </a:solidFill>
                  <a:latin typeface="Times New Roman Bold"/>
                </a:rPr>
                <a:t>Contents</a:t>
              </a: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206051"/>
            <a:ext cx="18288180" cy="3080949"/>
          </a:xfrm>
          <a:custGeom>
            <a:avLst/>
            <a:gdLst/>
            <a:ahLst/>
            <a:cxnLst/>
            <a:rect l="l" t="t" r="r" b="b"/>
            <a:pathLst>
              <a:path w="18288180" h="3080949">
                <a:moveTo>
                  <a:pt x="0" y="0"/>
                </a:moveTo>
                <a:lnTo>
                  <a:pt x="18288180" y="0"/>
                </a:lnTo>
                <a:lnTo>
                  <a:pt x="18288180" y="3080949"/>
                </a:lnTo>
                <a:lnTo>
                  <a:pt x="0" y="3080949"/>
                </a:lnTo>
                <a:lnTo>
                  <a:pt x="0" y="0"/>
                </a:lnTo>
                <a:close/>
              </a:path>
            </a:pathLst>
          </a:custGeom>
          <a:blipFill>
            <a:blip r:embed="rId2"/>
            <a:stretch>
              <a:fillRect l="-117" r="-117" b="-2009"/>
            </a:stretch>
          </a:blipFill>
        </p:spPr>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2"/>
                </a:lnSpc>
              </a:pPr>
              <a:r>
                <a:rPr lang="en-US" sz="4650" spc="-1">
                  <a:solidFill>
                    <a:srgbClr val="000000"/>
                  </a:solidFill>
                  <a:latin typeface="Times New Roman Bold"/>
                </a:rPr>
                <a:t>Introduction</a:t>
              </a:r>
            </a:p>
          </p:txBody>
        </p:sp>
      </p:grpSp>
      <p:sp>
        <p:nvSpPr>
          <p:cNvPr id="7" name="Freeform 7"/>
          <p:cNvSpPr/>
          <p:nvPr/>
        </p:nvSpPr>
        <p:spPr>
          <a:xfrm>
            <a:off x="12672427" y="1988767"/>
            <a:ext cx="4586873" cy="3013941"/>
          </a:xfrm>
          <a:custGeom>
            <a:avLst/>
            <a:gdLst/>
            <a:ahLst/>
            <a:cxnLst/>
            <a:rect l="l" t="t" r="r" b="b"/>
            <a:pathLst>
              <a:path w="4586873" h="3013941">
                <a:moveTo>
                  <a:pt x="0" y="0"/>
                </a:moveTo>
                <a:lnTo>
                  <a:pt x="4586873" y="0"/>
                </a:lnTo>
                <a:lnTo>
                  <a:pt x="4586873" y="3013940"/>
                </a:lnTo>
                <a:lnTo>
                  <a:pt x="0" y="3013940"/>
                </a:lnTo>
                <a:lnTo>
                  <a:pt x="0" y="0"/>
                </a:lnTo>
                <a:close/>
              </a:path>
            </a:pathLst>
          </a:custGeom>
          <a:blipFill>
            <a:blip r:embed="rId3"/>
            <a:stretch>
              <a:fillRect l="-107365" t="-52903" r="-26338" b="-47161"/>
            </a:stretch>
          </a:blipFill>
        </p:spPr>
      </p:sp>
      <p:sp>
        <p:nvSpPr>
          <p:cNvPr id="8" name="TextBox 8"/>
          <p:cNvSpPr txBox="1"/>
          <p:nvPr/>
        </p:nvSpPr>
        <p:spPr>
          <a:xfrm>
            <a:off x="-7020" y="7066682"/>
            <a:ext cx="16006021" cy="1325118"/>
          </a:xfrm>
          <a:prstGeom prst="rect">
            <a:avLst/>
          </a:prstGeom>
        </p:spPr>
        <p:txBody>
          <a:bodyPr lIns="0" tIns="0" rIns="0" bIns="0" rtlCol="0" anchor="t">
            <a:spAutoFit/>
          </a:bodyPr>
          <a:lstStyle/>
          <a:p>
            <a:pPr marL="690881" lvl="1" indent="-345440">
              <a:lnSpc>
                <a:spcPts val="3456"/>
              </a:lnSpc>
              <a:buFont typeface="Arial"/>
              <a:buChar char="•"/>
            </a:pPr>
            <a:r>
              <a:rPr lang="en-US" sz="3200" spc="-1">
                <a:solidFill>
                  <a:srgbClr val="000000"/>
                </a:solidFill>
                <a:latin typeface="Canva Sans"/>
              </a:rPr>
              <a:t>Effortless Ordering: Ordering is a breeze with our user-friendly platform. Customize your meal, choose your delivery options, and complete your order in just a few clicks.</a:t>
            </a:r>
          </a:p>
        </p:txBody>
      </p:sp>
      <p:sp>
        <p:nvSpPr>
          <p:cNvPr id="9" name="TextBox 9"/>
          <p:cNvSpPr txBox="1"/>
          <p:nvPr/>
        </p:nvSpPr>
        <p:spPr>
          <a:xfrm>
            <a:off x="7200" y="5374182"/>
            <a:ext cx="18288000" cy="1325118"/>
          </a:xfrm>
          <a:prstGeom prst="rect">
            <a:avLst/>
          </a:prstGeom>
        </p:spPr>
        <p:txBody>
          <a:bodyPr lIns="0" tIns="0" rIns="0" bIns="0" rtlCol="0" anchor="t">
            <a:spAutoFit/>
          </a:bodyPr>
          <a:lstStyle/>
          <a:p>
            <a:pPr marL="690881" lvl="1" indent="-345440">
              <a:lnSpc>
                <a:spcPts val="3456"/>
              </a:lnSpc>
              <a:buFont typeface="Arial"/>
              <a:buChar char="•"/>
            </a:pPr>
            <a:r>
              <a:rPr lang="en-US" sz="3200" spc="-1">
                <a:solidFill>
                  <a:srgbClr val="000000"/>
                </a:solidFill>
                <a:latin typeface="Canva Sans"/>
              </a:rPr>
              <a:t>Explore &amp; Savor: Discover a diverse menu featuring your favorite local eateries and international cuisines. From comfort classics to exotic flavors, there's something to satisfy every craving.</a:t>
            </a:r>
          </a:p>
        </p:txBody>
      </p:sp>
      <p:sp>
        <p:nvSpPr>
          <p:cNvPr id="10" name="TextBox 10"/>
          <p:cNvSpPr txBox="1"/>
          <p:nvPr/>
        </p:nvSpPr>
        <p:spPr>
          <a:xfrm>
            <a:off x="7200" y="3067989"/>
            <a:ext cx="11852266" cy="1763268"/>
          </a:xfrm>
          <a:prstGeom prst="rect">
            <a:avLst/>
          </a:prstGeom>
        </p:spPr>
        <p:txBody>
          <a:bodyPr lIns="0" tIns="0" rIns="0" bIns="0" rtlCol="0" anchor="t">
            <a:spAutoFit/>
          </a:bodyPr>
          <a:lstStyle/>
          <a:p>
            <a:pPr marL="690881" lvl="1" indent="-345440">
              <a:lnSpc>
                <a:spcPts val="3456"/>
              </a:lnSpc>
              <a:buFont typeface="Arial"/>
              <a:buChar char="•"/>
            </a:pPr>
            <a:r>
              <a:rPr lang="en-US" sz="3200" spc="-1">
                <a:solidFill>
                  <a:srgbClr val="000000"/>
                </a:solidFill>
                <a:latin typeface="Canva Sans"/>
              </a:rPr>
              <a:t> Indulge in the ultimate dining convenience. We bring the world of flavors to your doorstep. Say goodbye to cooking    and queuing – say hello to a world of culinary delights at your fingertips.</a:t>
            </a:r>
          </a:p>
        </p:txBody>
      </p:sp>
      <p:sp>
        <p:nvSpPr>
          <p:cNvPr id="11" name="TextBox 11"/>
          <p:cNvSpPr txBox="1"/>
          <p:nvPr/>
        </p:nvSpPr>
        <p:spPr>
          <a:xfrm>
            <a:off x="5584753" y="992769"/>
            <a:ext cx="6274713"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Welcome FoodEase</a:t>
            </a:r>
          </a:p>
        </p:txBody>
      </p:sp>
      <p:sp>
        <p:nvSpPr>
          <p:cNvPr id="12" name="TextBox 12"/>
          <p:cNvSpPr txBox="1"/>
          <p:nvPr/>
        </p:nvSpPr>
        <p:spPr>
          <a:xfrm>
            <a:off x="6356457" y="1954199"/>
            <a:ext cx="4731306" cy="537845"/>
          </a:xfrm>
          <a:prstGeom prst="rect">
            <a:avLst/>
          </a:prstGeom>
        </p:spPr>
        <p:txBody>
          <a:bodyPr lIns="0" tIns="0" rIns="0" bIns="0" rtlCol="0" anchor="t">
            <a:spAutoFit/>
          </a:bodyPr>
          <a:lstStyle/>
          <a:p>
            <a:pPr algn="ctr">
              <a:lnSpc>
                <a:spcPts val="4480"/>
              </a:lnSpc>
            </a:pPr>
            <a:r>
              <a:rPr lang="en-US" sz="3200">
                <a:solidFill>
                  <a:srgbClr val="000000"/>
                </a:solidFill>
                <a:latin typeface="Canva Sans"/>
              </a:rPr>
              <a:t>(Food at your fingertips)</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221086"/>
            <a:ext cx="17984130" cy="3065914"/>
          </a:xfrm>
          <a:custGeom>
            <a:avLst/>
            <a:gdLst/>
            <a:ahLst/>
            <a:cxnLst/>
            <a:rect l="l" t="t" r="r" b="b"/>
            <a:pathLst>
              <a:path w="17984130" h="3065914">
                <a:moveTo>
                  <a:pt x="0" y="0"/>
                </a:moveTo>
                <a:lnTo>
                  <a:pt x="17984130" y="0"/>
                </a:lnTo>
                <a:lnTo>
                  <a:pt x="17984130" y="3065914"/>
                </a:lnTo>
                <a:lnTo>
                  <a:pt x="0" y="3065914"/>
                </a:lnTo>
                <a:lnTo>
                  <a:pt x="0" y="0"/>
                </a:lnTo>
                <a:close/>
              </a:path>
            </a:pathLst>
          </a:custGeom>
          <a:blipFill>
            <a:blip r:embed="rId2"/>
            <a:stretch>
              <a:fillRect l="-1127" t="-590" r="-563" b="-1678"/>
            </a:stretch>
          </a:blipFill>
        </p:spPr>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2"/>
                </a:lnSpc>
              </a:pPr>
              <a:r>
                <a:rPr lang="en-US" sz="4650" spc="-1">
                  <a:solidFill>
                    <a:srgbClr val="000000"/>
                  </a:solidFill>
                  <a:latin typeface="Times New Roman Bold"/>
                </a:rPr>
                <a:t>Justification For Selecting The Title</a:t>
              </a:r>
            </a:p>
          </p:txBody>
        </p:sp>
      </p:grpSp>
      <p:sp>
        <p:nvSpPr>
          <p:cNvPr id="7" name="TextBox 7"/>
          <p:cNvSpPr txBox="1"/>
          <p:nvPr/>
        </p:nvSpPr>
        <p:spPr>
          <a:xfrm>
            <a:off x="535410" y="1186462"/>
            <a:ext cx="17217180" cy="7696200"/>
          </a:xfrm>
          <a:prstGeom prst="rect">
            <a:avLst/>
          </a:prstGeom>
        </p:spPr>
        <p:txBody>
          <a:bodyPr lIns="0" tIns="0" rIns="0" bIns="0" rtlCol="0" anchor="t">
            <a:spAutoFit/>
          </a:bodyPr>
          <a:lstStyle/>
          <a:p>
            <a:pPr marL="647700" lvl="1" indent="-323850" algn="l">
              <a:lnSpc>
                <a:spcPts val="4050"/>
              </a:lnSpc>
              <a:buFont typeface="Arial"/>
              <a:buChar char="•"/>
            </a:pPr>
            <a:r>
              <a:rPr lang="en-US" sz="3000" spc="-1">
                <a:solidFill>
                  <a:srgbClr val="000000"/>
                </a:solidFill>
                <a:latin typeface="Canva Sans"/>
              </a:rPr>
              <a:t>The title</a:t>
            </a:r>
            <a:r>
              <a:rPr lang="en-US" sz="3000" spc="-1">
                <a:solidFill>
                  <a:srgbClr val="000000"/>
                </a:solidFill>
                <a:latin typeface="Canva Sans Bold"/>
              </a:rPr>
              <a:t> FoodEase </a:t>
            </a:r>
            <a:r>
              <a:rPr lang="en-US" sz="3000" spc="-1">
                <a:solidFill>
                  <a:srgbClr val="000000"/>
                </a:solidFill>
                <a:latin typeface="Canva Sans"/>
              </a:rPr>
              <a:t>is a well-considered choice for several reasons. Firstly, it succinctly conveys the website's primary function, instantly informing users that it's a platform for food delivery. This clarity is essential for attracting and retaining customers.</a:t>
            </a:r>
          </a:p>
          <a:p>
            <a:pPr marL="647700" lvl="1" indent="-323850" algn="l">
              <a:lnSpc>
                <a:spcPts val="4050"/>
              </a:lnSpc>
              <a:buFont typeface="Arial"/>
              <a:buChar char="•"/>
            </a:pPr>
            <a:r>
              <a:rPr lang="en-US" sz="3000" spc="-1">
                <a:solidFill>
                  <a:srgbClr val="000000"/>
                </a:solidFill>
                <a:latin typeface="Canva Sans"/>
              </a:rPr>
              <a:t>Secondly, the title is memorable and easy to recall, which is crucial for repeat business. When customers think of ordering food, they are more likely to remember and return to a website with a straightforward name like this.</a:t>
            </a:r>
          </a:p>
          <a:p>
            <a:pPr marL="647700" lvl="1" indent="-323850" algn="l">
              <a:lnSpc>
                <a:spcPts val="4050"/>
              </a:lnSpc>
              <a:buFont typeface="Arial"/>
              <a:buChar char="•"/>
            </a:pPr>
            <a:r>
              <a:rPr lang="en-US" sz="3000" spc="-1">
                <a:solidFill>
                  <a:srgbClr val="000000"/>
                </a:solidFill>
                <a:latin typeface="Canva Sans"/>
              </a:rPr>
              <a:t>Furthermore, incorporating the website's name into the title is a smart branding move. It reinforces the website's identity and helps build trust and recognition among users.</a:t>
            </a:r>
          </a:p>
          <a:p>
            <a:pPr marL="647700" lvl="1" indent="-323850" algn="l">
              <a:lnSpc>
                <a:spcPts val="4050"/>
              </a:lnSpc>
              <a:buFont typeface="Arial"/>
              <a:buChar char="•"/>
            </a:pPr>
            <a:r>
              <a:rPr lang="en-US" sz="3000" spc="-1">
                <a:solidFill>
                  <a:srgbClr val="000000"/>
                </a:solidFill>
                <a:latin typeface="Canva Sans"/>
              </a:rPr>
              <a:t>From an SEO perspective, the title includes relevant keywords such as "food delivery," which can improve the website's visibility in search engine results. This makes it more likely that potential customers will discover the website when searching for food delivery options online.</a:t>
            </a:r>
          </a:p>
          <a:p>
            <a:pPr marL="647700" lvl="1" indent="-323850" algn="l">
              <a:lnSpc>
                <a:spcPts val="4050"/>
              </a:lnSpc>
              <a:buFont typeface="Arial"/>
              <a:buChar char="•"/>
            </a:pPr>
            <a:r>
              <a:rPr lang="en-US" sz="3000" spc="-1">
                <a:solidFill>
                  <a:srgbClr val="000000"/>
                </a:solidFill>
                <a:latin typeface="Canva Sans"/>
              </a:rPr>
              <a:t>In summary,</a:t>
            </a:r>
            <a:r>
              <a:rPr lang="en-US" sz="3000" spc="-1">
                <a:solidFill>
                  <a:srgbClr val="000000"/>
                </a:solidFill>
                <a:latin typeface="Canva Sans Bold"/>
              </a:rPr>
              <a:t> FoodEase</a:t>
            </a:r>
            <a:r>
              <a:rPr lang="en-US" sz="3000" spc="-1">
                <a:solidFill>
                  <a:srgbClr val="000000"/>
                </a:solidFill>
                <a:latin typeface="Canva Sans"/>
              </a:rPr>
              <a:t> is a customer-centric, brand-reinforcing, SEO-friendly, and memorable title choice that aligns perfectly with the website's purpose and marketing efforts.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291963"/>
            <a:ext cx="18498780" cy="2972579"/>
          </a:xfrm>
          <a:custGeom>
            <a:avLst/>
            <a:gdLst/>
            <a:ahLst/>
            <a:cxnLst/>
            <a:rect l="l" t="t" r="r" b="b"/>
            <a:pathLst>
              <a:path w="18498780" h="2972579">
                <a:moveTo>
                  <a:pt x="0" y="0"/>
                </a:moveTo>
                <a:lnTo>
                  <a:pt x="18498780" y="0"/>
                </a:lnTo>
                <a:lnTo>
                  <a:pt x="18498780" y="2972579"/>
                </a:lnTo>
                <a:lnTo>
                  <a:pt x="0" y="2972579"/>
                </a:lnTo>
                <a:lnTo>
                  <a:pt x="0" y="0"/>
                </a:lnTo>
                <a:close/>
              </a:path>
            </a:pathLst>
          </a:custGeom>
          <a:blipFill>
            <a:blip r:embed="rId2"/>
            <a:stretch>
              <a:fillRect t="-3876" b="-2818"/>
            </a:stretch>
          </a:blipFill>
        </p:spPr>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2"/>
                </a:lnSpc>
              </a:pPr>
              <a:r>
                <a:rPr lang="en-US" sz="4650" spc="-1">
                  <a:solidFill>
                    <a:srgbClr val="000000"/>
                  </a:solidFill>
                  <a:latin typeface="Times New Roman Bold"/>
                </a:rPr>
                <a:t>Problem Statement</a:t>
              </a:r>
            </a:p>
          </p:txBody>
        </p:sp>
      </p:grpSp>
      <p:sp>
        <p:nvSpPr>
          <p:cNvPr id="7" name="TextBox 7"/>
          <p:cNvSpPr txBox="1"/>
          <p:nvPr/>
        </p:nvSpPr>
        <p:spPr>
          <a:xfrm>
            <a:off x="391645" y="1600853"/>
            <a:ext cx="17896355" cy="6157595"/>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000000"/>
                </a:solidFill>
                <a:latin typeface="Canva Sans"/>
              </a:rPr>
              <a:t>Develope an online food  delivery website that provides user with a user -friendly delivery</a:t>
            </a:r>
          </a:p>
          <a:p>
            <a:pPr marL="690881" lvl="1" indent="-345440">
              <a:lnSpc>
                <a:spcPts val="4480"/>
              </a:lnSpc>
              <a:buFont typeface="Arial"/>
              <a:buChar char="•"/>
            </a:pPr>
            <a:r>
              <a:rPr lang="en-US" sz="3200">
                <a:solidFill>
                  <a:srgbClr val="000000"/>
                </a:solidFill>
                <a:latin typeface="Canva Sans"/>
              </a:rPr>
              <a:t>The website should allow customers to browse through  a wide range of foods view detailed food information.</a:t>
            </a:r>
          </a:p>
          <a:p>
            <a:pPr marL="690881" lvl="1" indent="-345440">
              <a:lnSpc>
                <a:spcPts val="4480"/>
              </a:lnSpc>
              <a:buFont typeface="Arial"/>
              <a:buChar char="•"/>
            </a:pPr>
            <a:r>
              <a:rPr lang="en-US" sz="3200">
                <a:solidFill>
                  <a:srgbClr val="000000"/>
                </a:solidFill>
                <a:latin typeface="Canva Sans"/>
              </a:rPr>
              <a:t>Additionally,the website should have an efficient search and filtering system to help users find products quickly.</a:t>
            </a:r>
          </a:p>
          <a:p>
            <a:pPr marL="690881" lvl="1" indent="-345440">
              <a:lnSpc>
                <a:spcPts val="4480"/>
              </a:lnSpc>
              <a:buFont typeface="Arial"/>
              <a:buChar char="•"/>
            </a:pPr>
            <a:r>
              <a:rPr lang="en-US" sz="3200">
                <a:solidFill>
                  <a:srgbClr val="000000"/>
                </a:solidFill>
                <a:latin typeface="Canva Sans"/>
              </a:rPr>
              <a:t>User will find all their need in one place because all websites are included in one website like Zomato and Swiggy</a:t>
            </a:r>
          </a:p>
          <a:p>
            <a:pPr marL="690881" lvl="1" indent="-345440">
              <a:lnSpc>
                <a:spcPts val="4480"/>
              </a:lnSpc>
              <a:buFont typeface="Arial"/>
              <a:buChar char="•"/>
            </a:pPr>
            <a:r>
              <a:rPr lang="en-US" sz="3200">
                <a:solidFill>
                  <a:srgbClr val="000000"/>
                </a:solidFill>
                <a:latin typeface="Canva Sans"/>
              </a:rPr>
              <a:t>Implement SEO optimization for the click and order food website to improve its online visibility and attract more local clients.</a:t>
            </a:r>
          </a:p>
          <a:p>
            <a:pPr>
              <a:lnSpc>
                <a:spcPts val="4480"/>
              </a:lnSpc>
            </a:pPr>
            <a:endParaRPr lang="en-US" sz="3200">
              <a:solidFill>
                <a:srgbClr val="000000"/>
              </a:solidFill>
              <a:latin typeface="Canva Sans"/>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789544697"/>
              </p:ext>
            </p:extLst>
          </p:nvPr>
        </p:nvGraphicFramePr>
        <p:xfrm>
          <a:off x="0" y="1233360"/>
          <a:ext cx="18268951" cy="6762723"/>
        </p:xfrm>
        <a:graphic>
          <a:graphicData uri="http://schemas.openxmlformats.org/drawingml/2006/table">
            <a:tbl>
              <a:tblPr/>
              <a:tblGrid>
                <a:gridCol w="1733119">
                  <a:extLst>
                    <a:ext uri="{9D8B030D-6E8A-4147-A177-3AD203B41FA5}">
                      <a16:colId xmlns:a16="http://schemas.microsoft.com/office/drawing/2014/main" val="20000"/>
                    </a:ext>
                  </a:extLst>
                </a:gridCol>
                <a:gridCol w="7401088">
                  <a:extLst>
                    <a:ext uri="{9D8B030D-6E8A-4147-A177-3AD203B41FA5}">
                      <a16:colId xmlns:a16="http://schemas.microsoft.com/office/drawing/2014/main" val="20001"/>
                    </a:ext>
                  </a:extLst>
                </a:gridCol>
                <a:gridCol w="4567372">
                  <a:extLst>
                    <a:ext uri="{9D8B030D-6E8A-4147-A177-3AD203B41FA5}">
                      <a16:colId xmlns:a16="http://schemas.microsoft.com/office/drawing/2014/main" val="20002"/>
                    </a:ext>
                  </a:extLst>
                </a:gridCol>
                <a:gridCol w="4567372">
                  <a:extLst>
                    <a:ext uri="{9D8B030D-6E8A-4147-A177-3AD203B41FA5}">
                      <a16:colId xmlns:a16="http://schemas.microsoft.com/office/drawing/2014/main" val="20003"/>
                    </a:ext>
                  </a:extLst>
                </a:gridCol>
              </a:tblGrid>
              <a:tr h="2867836">
                <a:tc>
                  <a:txBody>
                    <a:bodyPr/>
                    <a:lstStyle/>
                    <a:p>
                      <a:pPr algn="ctr">
                        <a:lnSpc>
                          <a:spcPts val="3240"/>
                        </a:lnSpc>
                        <a:defRPr/>
                      </a:pPr>
                      <a:r>
                        <a:rPr lang="en-US" sz="2700" spc="-1">
                          <a:solidFill>
                            <a:srgbClr val="FFFFFF"/>
                          </a:solidFill>
                          <a:latin typeface="Times New Roman Bold"/>
                        </a:rPr>
                        <a:t>Sr. No.</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240"/>
                        </a:lnSpc>
                        <a:defRPr/>
                      </a:pPr>
                      <a:r>
                        <a:rPr lang="en-US" sz="2700" spc="-1">
                          <a:solidFill>
                            <a:srgbClr val="FFFFFF"/>
                          </a:solidFill>
                          <a:latin typeface="Times New Roman Bold"/>
                        </a:rPr>
                        <a:t>Paper Title and its Author</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240"/>
                        </a:lnSpc>
                        <a:defRPr/>
                      </a:pPr>
                      <a:r>
                        <a:rPr lang="en-US" sz="2700" spc="-1">
                          <a:solidFill>
                            <a:srgbClr val="FFFFFF"/>
                          </a:solidFill>
                          <a:latin typeface="Times New Roman Bold"/>
                        </a:rPr>
                        <a:t>Details of Publication</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240"/>
                        </a:lnSpc>
                        <a:defRPr/>
                      </a:pPr>
                      <a:r>
                        <a:rPr lang="en-US" sz="2700" spc="-1">
                          <a:solidFill>
                            <a:srgbClr val="FFFFFF"/>
                          </a:solidFill>
                          <a:latin typeface="Times New Roman Bold"/>
                        </a:rPr>
                        <a:t>Findings</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0000"/>
                  </a:ext>
                </a:extLst>
              </a:tr>
              <a:tr h="1948008">
                <a:tc>
                  <a:txBody>
                    <a:bodyPr/>
                    <a:lstStyle/>
                    <a:p>
                      <a:pPr algn="ctr">
                        <a:lnSpc>
                          <a:spcPts val="3240"/>
                        </a:lnSpc>
                        <a:defRPr/>
                      </a:pPr>
                      <a:r>
                        <a:rPr lang="en-US" sz="2700" spc="-1">
                          <a:solidFill>
                            <a:srgbClr val="000000"/>
                          </a:solidFill>
                          <a:latin typeface="Times New Roman"/>
                        </a:rPr>
                        <a:t>1</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c>
                  <a:txBody>
                    <a:bodyPr/>
                    <a:lstStyle/>
                    <a:p>
                      <a:pPr algn="l">
                        <a:lnSpc>
                          <a:spcPts val="1679"/>
                        </a:lnSpc>
                        <a:defRPr/>
                      </a:pP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c>
                  <a:txBody>
                    <a:bodyPr/>
                    <a:lstStyle/>
                    <a:p>
                      <a:pPr algn="l">
                        <a:lnSpc>
                          <a:spcPts val="1679"/>
                        </a:lnSpc>
                        <a:defRPr/>
                      </a:pP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c>
                  <a:txBody>
                    <a:bodyPr/>
                    <a:lstStyle/>
                    <a:p>
                      <a:pPr algn="l">
                        <a:lnSpc>
                          <a:spcPts val="1679"/>
                        </a:lnSpc>
                        <a:defRPr/>
                      </a:pP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extLst>
                  <a:ext uri="{0D108BD9-81ED-4DB2-BD59-A6C34878D82A}">
                    <a16:rowId xmlns:a16="http://schemas.microsoft.com/office/drawing/2014/main" val="10001"/>
                  </a:ext>
                </a:extLst>
              </a:tr>
              <a:tr h="1946879">
                <a:tc>
                  <a:txBody>
                    <a:bodyPr/>
                    <a:lstStyle/>
                    <a:p>
                      <a:pPr algn="ctr">
                        <a:lnSpc>
                          <a:spcPts val="3240"/>
                        </a:lnSpc>
                        <a:defRPr/>
                      </a:pPr>
                      <a:r>
                        <a:rPr lang="en-US" sz="2700" spc="-1">
                          <a:solidFill>
                            <a:srgbClr val="000000"/>
                          </a:solidFill>
                          <a:latin typeface="Times New Roman"/>
                        </a:rPr>
                        <a:t>2</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c>
                  <a:txBody>
                    <a:bodyPr/>
                    <a:lstStyle/>
                    <a:p>
                      <a:pPr algn="l">
                        <a:lnSpc>
                          <a:spcPts val="1679"/>
                        </a:lnSpc>
                        <a:defRPr/>
                      </a:pP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c>
                  <a:txBody>
                    <a:bodyPr/>
                    <a:lstStyle/>
                    <a:p>
                      <a:pPr algn="l">
                        <a:lnSpc>
                          <a:spcPts val="1679"/>
                        </a:lnSpc>
                        <a:defRPr/>
                      </a:pP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c>
                  <a:txBody>
                    <a:bodyPr/>
                    <a:lstStyle/>
                    <a:p>
                      <a:pPr algn="l">
                        <a:lnSpc>
                          <a:spcPts val="1679"/>
                        </a:lnSpc>
                        <a:defRPr/>
                      </a:pPr>
                      <a:endParaRPr lang="en-US" sz="1100" dirty="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extLst>
                  <a:ext uri="{0D108BD9-81ED-4DB2-BD59-A6C34878D82A}">
                    <a16:rowId xmlns:a16="http://schemas.microsoft.com/office/drawing/2014/main" val="10002"/>
                  </a:ext>
                </a:extLst>
              </a:tr>
            </a:tbl>
          </a:graphicData>
        </a:graphic>
      </p:graphicFrame>
      <p:sp>
        <p:nvSpPr>
          <p:cNvPr id="3" name="Freeform 3"/>
          <p:cNvSpPr/>
          <p:nvPr/>
        </p:nvSpPr>
        <p:spPr>
          <a:xfrm>
            <a:off x="-57330" y="7996110"/>
            <a:ext cx="18288180" cy="2290890"/>
          </a:xfrm>
          <a:custGeom>
            <a:avLst/>
            <a:gdLst/>
            <a:ahLst/>
            <a:cxnLst/>
            <a:rect l="l" t="t" r="r" b="b"/>
            <a:pathLst>
              <a:path w="18288180" h="2290890">
                <a:moveTo>
                  <a:pt x="0" y="0"/>
                </a:moveTo>
                <a:lnTo>
                  <a:pt x="18288180" y="0"/>
                </a:lnTo>
                <a:lnTo>
                  <a:pt x="18288180" y="2290890"/>
                </a:lnTo>
                <a:lnTo>
                  <a:pt x="0" y="2290890"/>
                </a:lnTo>
                <a:lnTo>
                  <a:pt x="0" y="0"/>
                </a:lnTo>
                <a:close/>
              </a:path>
            </a:pathLst>
          </a:custGeom>
          <a:blipFill>
            <a:blip r:embed="rId2"/>
            <a:stretch>
              <a:fillRect t="-26228" b="-10638"/>
            </a:stretch>
          </a:blipFill>
        </p:spPr>
      </p:sp>
      <p:grpSp>
        <p:nvGrpSpPr>
          <p:cNvPr id="4" name="Group 4"/>
          <p:cNvGrpSpPr/>
          <p:nvPr/>
        </p:nvGrpSpPr>
        <p:grpSpPr>
          <a:xfrm>
            <a:off x="-7020" y="-30780"/>
            <a:ext cx="18302220" cy="973620"/>
            <a:chOff x="0" y="0"/>
            <a:chExt cx="24402960" cy="1298160"/>
          </a:xfrm>
        </p:grpSpPr>
        <p:sp>
          <p:nvSpPr>
            <p:cNvPr id="5" name="Freeform 5"/>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sp>
        <p:sp>
          <p:nvSpPr>
            <p:cNvPr id="6" name="Freeform 6"/>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id="7" name="TextBox 7"/>
            <p:cNvSpPr txBox="1"/>
            <p:nvPr/>
          </p:nvSpPr>
          <p:spPr>
            <a:xfrm>
              <a:off x="0" y="-38100"/>
              <a:ext cx="24402960" cy="1336260"/>
            </a:xfrm>
            <a:prstGeom prst="rect">
              <a:avLst/>
            </a:prstGeom>
          </p:spPr>
          <p:txBody>
            <a:bodyPr lIns="50800" tIns="50800" rIns="50800" bIns="50800" rtlCol="0" anchor="ctr"/>
            <a:lstStyle/>
            <a:p>
              <a:pPr algn="ctr">
                <a:lnSpc>
                  <a:spcPts val="5022"/>
                </a:lnSpc>
              </a:pPr>
              <a:r>
                <a:rPr lang="en-US" sz="4650" spc="-1">
                  <a:solidFill>
                    <a:srgbClr val="000000"/>
                  </a:solidFill>
                  <a:latin typeface="Times New Roman Bold"/>
                </a:rPr>
                <a:t>Literature Survey</a:t>
              </a:r>
            </a:p>
          </p:txBody>
        </p:sp>
      </p:gr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7030" y="7206051"/>
            <a:ext cx="18288180" cy="3080949"/>
          </a:xfrm>
          <a:custGeom>
            <a:avLst/>
            <a:gdLst/>
            <a:ahLst/>
            <a:cxnLst/>
            <a:rect l="l" t="t" r="r" b="b"/>
            <a:pathLst>
              <a:path w="18288180" h="3080949">
                <a:moveTo>
                  <a:pt x="0" y="0"/>
                </a:moveTo>
                <a:lnTo>
                  <a:pt x="18288180" y="0"/>
                </a:lnTo>
                <a:lnTo>
                  <a:pt x="18288180" y="3080949"/>
                </a:lnTo>
                <a:lnTo>
                  <a:pt x="0" y="3080949"/>
                </a:lnTo>
                <a:lnTo>
                  <a:pt x="0" y="0"/>
                </a:lnTo>
                <a:close/>
              </a:path>
            </a:pathLst>
          </a:custGeom>
          <a:blipFill>
            <a:blip r:embed="rId2"/>
            <a:stretch>
              <a:fillRect t="-1410" b="-359"/>
            </a:stretch>
          </a:blipFill>
        </p:spPr>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2"/>
                </a:lnSpc>
              </a:pPr>
              <a:r>
                <a:rPr lang="en-US" sz="4650" spc="-1">
                  <a:solidFill>
                    <a:srgbClr val="000000"/>
                  </a:solidFill>
                  <a:latin typeface="Times New Roman Bold"/>
                </a:rPr>
                <a:t>Block Diagram</a:t>
              </a:r>
            </a:p>
          </p:txBody>
        </p:sp>
      </p:grpSp>
      <p:sp>
        <p:nvSpPr>
          <p:cNvPr id="7" name="Freeform 7"/>
          <p:cNvSpPr/>
          <p:nvPr/>
        </p:nvSpPr>
        <p:spPr>
          <a:xfrm>
            <a:off x="3200580" y="966600"/>
            <a:ext cx="11334600" cy="7779925"/>
          </a:xfrm>
          <a:custGeom>
            <a:avLst/>
            <a:gdLst/>
            <a:ahLst/>
            <a:cxnLst/>
            <a:rect l="l" t="t" r="r" b="b"/>
            <a:pathLst>
              <a:path w="11334600" h="7779925">
                <a:moveTo>
                  <a:pt x="0" y="0"/>
                </a:moveTo>
                <a:lnTo>
                  <a:pt x="11334600" y="0"/>
                </a:lnTo>
                <a:lnTo>
                  <a:pt x="11334600" y="7779925"/>
                </a:lnTo>
                <a:lnTo>
                  <a:pt x="0" y="7779925"/>
                </a:lnTo>
                <a:lnTo>
                  <a:pt x="0" y="0"/>
                </a:lnTo>
                <a:close/>
              </a:path>
            </a:pathLst>
          </a:custGeom>
          <a:blipFill>
            <a:blip r:embed="rId3"/>
            <a:stretch>
              <a:fillRect t="-18863" b="-24795"/>
            </a:stretch>
          </a:blipFill>
          <a:ln cap="sq">
            <a:noFill/>
            <a:prstDash val="solid"/>
            <a:miter/>
          </a:ln>
        </p:spPr>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2"/>
                </a:lnSpc>
              </a:pPr>
              <a:r>
                <a:rPr lang="en-US" sz="4650" spc="-1" dirty="0" smtClean="0">
                  <a:solidFill>
                    <a:srgbClr val="000000"/>
                  </a:solidFill>
                  <a:latin typeface="Times New Roman Bold"/>
                </a:rPr>
                <a:t>Key Features</a:t>
              </a:r>
              <a:endParaRPr lang="en-US" sz="4650" spc="-1" dirty="0">
                <a:solidFill>
                  <a:srgbClr val="000000"/>
                </a:solidFill>
                <a:latin typeface="Times New Roman Bold"/>
              </a:endParaRPr>
            </a:p>
          </p:txBody>
        </p:sp>
      </p:grpSp>
      <p:pic>
        <p:nvPicPr>
          <p:cNvPr id="15" name="Image 0" descr="preencoded.png"/>
          <p:cNvPicPr>
            <a:picLocks noChangeAspect="1"/>
          </p:cNvPicPr>
          <p:nvPr/>
        </p:nvPicPr>
        <p:blipFill>
          <a:blip r:embed="rId2"/>
          <a:stretch>
            <a:fillRect/>
          </a:stretch>
        </p:blipFill>
        <p:spPr>
          <a:xfrm>
            <a:off x="0" y="0"/>
            <a:ext cx="18288000" cy="10287000"/>
          </a:xfrm>
          <a:prstGeom prst="rect">
            <a:avLst/>
          </a:prstGeom>
        </p:spPr>
      </p:pic>
      <p:sp>
        <p:nvSpPr>
          <p:cNvPr id="16" name="Shape 0"/>
          <p:cNvSpPr/>
          <p:nvPr/>
        </p:nvSpPr>
        <p:spPr>
          <a:xfrm>
            <a:off x="13860" y="267296"/>
            <a:ext cx="18288000" cy="10287000"/>
          </a:xfrm>
          <a:prstGeom prst="rect">
            <a:avLst/>
          </a:prstGeom>
          <a:solidFill>
            <a:srgbClr val="FFFFFF">
              <a:alpha val="75000"/>
            </a:srgbClr>
          </a:solidFill>
          <a:ln w="13811">
            <a:solidFill>
              <a:srgbClr val="FFFFFF">
                <a:alpha val="64000"/>
              </a:srgbClr>
            </a:solidFill>
            <a:prstDash val="solid"/>
          </a:ln>
        </p:spPr>
      </p:sp>
      <p:sp>
        <p:nvSpPr>
          <p:cNvPr id="17" name="Text 1"/>
          <p:cNvSpPr/>
          <p:nvPr/>
        </p:nvSpPr>
        <p:spPr>
          <a:xfrm>
            <a:off x="2547491" y="2689473"/>
            <a:ext cx="8562975" cy="867966"/>
          </a:xfrm>
          <a:prstGeom prst="rect">
            <a:avLst/>
          </a:prstGeom>
          <a:noFill/>
          <a:ln/>
        </p:spPr>
        <p:txBody>
          <a:bodyPr wrap="none" rtlCol="0" anchor="t"/>
          <a:lstStyle/>
          <a:p>
            <a:pPr>
              <a:lnSpc>
                <a:spcPts val="6835"/>
              </a:lnSpc>
            </a:pPr>
            <a:r>
              <a:rPr lang="en-US" sz="5468" dirty="0">
                <a:solidFill>
                  <a:srgbClr val="312F2B"/>
                </a:solidFill>
                <a:latin typeface="Gelasio" pitchFamily="34" charset="0"/>
                <a:ea typeface="Gelasio" pitchFamily="34" charset="-122"/>
                <a:cs typeface="Gelasio" pitchFamily="34" charset="-120"/>
              </a:rPr>
              <a:t>Key Features of the Website</a:t>
            </a:r>
            <a:endParaRPr lang="en-US" sz="5468" dirty="0"/>
          </a:p>
        </p:txBody>
      </p:sp>
      <p:sp>
        <p:nvSpPr>
          <p:cNvPr id="18" name="Text 2"/>
          <p:cNvSpPr/>
          <p:nvPr/>
        </p:nvSpPr>
        <p:spPr>
          <a:xfrm>
            <a:off x="1905957" y="4211006"/>
            <a:ext cx="3332858" cy="520601"/>
          </a:xfrm>
          <a:prstGeom prst="rect">
            <a:avLst/>
          </a:prstGeom>
          <a:noFill/>
          <a:ln/>
        </p:spPr>
        <p:txBody>
          <a:bodyPr wrap="none" rtlCol="0" anchor="t"/>
          <a:lstStyle/>
          <a:p>
            <a:pPr>
              <a:lnSpc>
                <a:spcPts val="4101"/>
              </a:lnSpc>
            </a:pPr>
            <a:r>
              <a:rPr lang="en-US" sz="3200" dirty="0">
                <a:solidFill>
                  <a:srgbClr val="312F2B"/>
                </a:solidFill>
                <a:latin typeface="Canva Sans" panose="020B0604020202020204" charset="0"/>
                <a:ea typeface="Gelasio" pitchFamily="34" charset="-122"/>
                <a:cs typeface="Gelasio" pitchFamily="34" charset="-120"/>
              </a:rPr>
              <a:t>Easy Navigation</a:t>
            </a:r>
            <a:endParaRPr lang="en-US" sz="3200" dirty="0">
              <a:latin typeface="Canva Sans" panose="020B0604020202020204" charset="0"/>
            </a:endParaRPr>
          </a:p>
        </p:txBody>
      </p:sp>
      <p:sp>
        <p:nvSpPr>
          <p:cNvPr id="19" name="Text 3"/>
          <p:cNvSpPr/>
          <p:nvPr/>
        </p:nvSpPr>
        <p:spPr>
          <a:xfrm>
            <a:off x="1630823" y="4948049"/>
            <a:ext cx="3945434" cy="2221260"/>
          </a:xfrm>
          <a:prstGeom prst="rect">
            <a:avLst/>
          </a:prstGeom>
          <a:noFill/>
          <a:ln/>
        </p:spPr>
        <p:txBody>
          <a:bodyPr wrap="square" rtlCol="0" anchor="t"/>
          <a:lstStyle/>
          <a:p>
            <a:pPr algn="just">
              <a:lnSpc>
                <a:spcPts val="3499"/>
              </a:lnSpc>
            </a:pPr>
            <a:r>
              <a:rPr lang="en-US" sz="3200" dirty="0">
                <a:solidFill>
                  <a:srgbClr val="272525"/>
                </a:solidFill>
                <a:latin typeface="Canva Sans" panose="020B0604020202020204" charset="0"/>
                <a:ea typeface="Lato" pitchFamily="34" charset="-122"/>
                <a:cs typeface="Lato" pitchFamily="34" charset="-120"/>
              </a:rPr>
              <a:t>Our website is designed with a clean and intuitive interface, making it easy to search for your favorite food or browse by cuisine</a:t>
            </a:r>
            <a:r>
              <a:rPr lang="en-US" sz="2188" dirty="0">
                <a:solidFill>
                  <a:srgbClr val="272525"/>
                </a:solidFill>
                <a:latin typeface="Canva Sans" panose="020B0604020202020204" charset="0"/>
                <a:ea typeface="Lato" pitchFamily="34" charset="-122"/>
                <a:cs typeface="Lato" pitchFamily="34" charset="-120"/>
              </a:rPr>
              <a:t>.</a:t>
            </a:r>
            <a:endParaRPr lang="en-US" sz="2188" dirty="0">
              <a:latin typeface="Canva Sans" panose="020B0604020202020204" charset="0"/>
            </a:endParaRPr>
          </a:p>
        </p:txBody>
      </p:sp>
      <p:sp>
        <p:nvSpPr>
          <p:cNvPr id="20" name="Text 4"/>
          <p:cNvSpPr/>
          <p:nvPr/>
        </p:nvSpPr>
        <p:spPr>
          <a:xfrm>
            <a:off x="6554496" y="4006889"/>
            <a:ext cx="3945434" cy="1041201"/>
          </a:xfrm>
          <a:prstGeom prst="rect">
            <a:avLst/>
          </a:prstGeom>
          <a:noFill/>
          <a:ln/>
        </p:spPr>
        <p:txBody>
          <a:bodyPr wrap="square" rtlCol="0" anchor="t"/>
          <a:lstStyle/>
          <a:p>
            <a:pPr algn="ctr">
              <a:lnSpc>
                <a:spcPts val="4101"/>
              </a:lnSpc>
            </a:pPr>
            <a:r>
              <a:rPr lang="en-US" sz="3200" dirty="0">
                <a:solidFill>
                  <a:srgbClr val="312F2B"/>
                </a:solidFill>
                <a:latin typeface="Canva Sans" panose="020B0604020202020204" charset="0"/>
                <a:ea typeface="Gelasio" pitchFamily="34" charset="-122"/>
                <a:cs typeface="Gelasio" pitchFamily="34" charset="-120"/>
              </a:rPr>
              <a:t>Quick Order Processing</a:t>
            </a:r>
            <a:endParaRPr lang="en-US" sz="3200" dirty="0">
              <a:latin typeface="Canva Sans" panose="020B0604020202020204" charset="0"/>
            </a:endParaRPr>
          </a:p>
        </p:txBody>
      </p:sp>
      <p:sp>
        <p:nvSpPr>
          <p:cNvPr id="21" name="Text 5"/>
          <p:cNvSpPr/>
          <p:nvPr/>
        </p:nvSpPr>
        <p:spPr>
          <a:xfrm>
            <a:off x="7067701" y="5410796"/>
            <a:ext cx="3945434" cy="1777008"/>
          </a:xfrm>
          <a:prstGeom prst="rect">
            <a:avLst/>
          </a:prstGeom>
          <a:noFill/>
          <a:ln/>
        </p:spPr>
        <p:txBody>
          <a:bodyPr wrap="square" rtlCol="0" anchor="t"/>
          <a:lstStyle/>
          <a:p>
            <a:pPr>
              <a:lnSpc>
                <a:spcPts val="3499"/>
              </a:lnSpc>
            </a:pPr>
            <a:r>
              <a:rPr lang="en-US" sz="3200" dirty="0">
                <a:solidFill>
                  <a:srgbClr val="272525"/>
                </a:solidFill>
                <a:latin typeface="Canva Sans" panose="020B0604020202020204" charset="0"/>
                <a:ea typeface="Lato" pitchFamily="34" charset="-122"/>
                <a:cs typeface="Lato" pitchFamily="34" charset="-120"/>
              </a:rPr>
              <a:t>Our streamlined ordering system ensures that orders are processed quic</a:t>
            </a:r>
            <a:r>
              <a:rPr lang="en-US" sz="3200" dirty="0">
                <a:solidFill>
                  <a:srgbClr val="272525"/>
                </a:solidFill>
                <a:latin typeface="Lato" pitchFamily="34" charset="0"/>
                <a:ea typeface="Lato" pitchFamily="34" charset="-122"/>
                <a:cs typeface="Lato" pitchFamily="34" charset="-120"/>
              </a:rPr>
              <a:t>kly and efficiently.</a:t>
            </a:r>
            <a:endParaRPr lang="en-US" sz="3200" dirty="0"/>
          </a:p>
        </p:txBody>
      </p:sp>
      <p:sp>
        <p:nvSpPr>
          <p:cNvPr id="22" name="Text 6"/>
          <p:cNvSpPr/>
          <p:nvPr/>
        </p:nvSpPr>
        <p:spPr>
          <a:xfrm>
            <a:off x="11812340" y="4251723"/>
            <a:ext cx="3514725" cy="520601"/>
          </a:xfrm>
          <a:prstGeom prst="rect">
            <a:avLst/>
          </a:prstGeom>
          <a:noFill/>
          <a:ln/>
        </p:spPr>
        <p:txBody>
          <a:bodyPr wrap="none" rtlCol="0" anchor="t"/>
          <a:lstStyle/>
          <a:p>
            <a:pPr algn="ctr">
              <a:lnSpc>
                <a:spcPts val="4101"/>
              </a:lnSpc>
            </a:pPr>
            <a:r>
              <a:rPr lang="en-US" sz="3200" dirty="0">
                <a:solidFill>
                  <a:srgbClr val="312F2B"/>
                </a:solidFill>
                <a:latin typeface="Gelasio" pitchFamily="34" charset="0"/>
                <a:ea typeface="Gelasio" pitchFamily="34" charset="-122"/>
                <a:cs typeface="Gelasio" pitchFamily="34" charset="-120"/>
              </a:rPr>
              <a:t>Advanced Filtering</a:t>
            </a:r>
            <a:endParaRPr lang="en-US" sz="3200" dirty="0"/>
          </a:p>
        </p:txBody>
      </p:sp>
      <p:sp>
        <p:nvSpPr>
          <p:cNvPr id="23" name="Text 7"/>
          <p:cNvSpPr/>
          <p:nvPr/>
        </p:nvSpPr>
        <p:spPr>
          <a:xfrm>
            <a:off x="11812340" y="4927509"/>
            <a:ext cx="3945434" cy="2221260"/>
          </a:xfrm>
          <a:prstGeom prst="rect">
            <a:avLst/>
          </a:prstGeom>
          <a:noFill/>
          <a:ln/>
        </p:spPr>
        <p:txBody>
          <a:bodyPr wrap="square" rtlCol="0" anchor="t"/>
          <a:lstStyle/>
          <a:p>
            <a:pPr algn="just">
              <a:lnSpc>
                <a:spcPts val="3499"/>
              </a:lnSpc>
            </a:pPr>
            <a:r>
              <a:rPr lang="en-US" sz="3200" dirty="0" smtClean="0">
                <a:solidFill>
                  <a:srgbClr val="272525"/>
                </a:solidFill>
                <a:latin typeface="Lato" pitchFamily="34" charset="0"/>
                <a:ea typeface="Lato" pitchFamily="34" charset="-122"/>
                <a:cs typeface="Lato" pitchFamily="34" charset="-120"/>
              </a:rPr>
              <a:t>a </a:t>
            </a:r>
            <a:r>
              <a:rPr lang="en-US" sz="3200" dirty="0">
                <a:solidFill>
                  <a:srgbClr val="272525"/>
                </a:solidFill>
                <a:latin typeface="Lato" pitchFamily="34" charset="0"/>
                <a:ea typeface="Lato" pitchFamily="34" charset="-122"/>
                <a:cs typeface="Lato" pitchFamily="34" charset="-120"/>
              </a:rPr>
              <a:t>offer advanced filtering options to help you find exactly what you're looking for. </a:t>
            </a:r>
            <a:r>
              <a:rPr lang="en-US" sz="3200" dirty="0">
                <a:solidFill>
                  <a:srgbClr val="272525"/>
                </a:solidFill>
                <a:latin typeface="Lato" pitchFamily="34" charset="0"/>
                <a:ea typeface="Lato" pitchFamily="34" charset="-122"/>
                <a:cs typeface="Lato" pitchFamily="34" charset="-120"/>
              </a:rPr>
              <a:t>Filter by price, rating, cuisine type, and more.</a:t>
            </a:r>
            <a:endParaRPr lang="en-US" sz="3200" dirty="0"/>
          </a:p>
        </p:txBody>
      </p:sp>
      <p:pic>
        <p:nvPicPr>
          <p:cNvPr id="24" name="Image 1" descr="preencoded.png">
            <a:hlinkClick r:id="rId3"/>
          </p:cNvPr>
          <p:cNvPicPr>
            <a:picLocks noChangeAspect="1"/>
          </p:cNvPicPr>
          <p:nvPr/>
        </p:nvPicPr>
        <p:blipFill>
          <a:blip r:embed="rId4"/>
          <a:stretch>
            <a:fillRect/>
          </a:stretch>
        </p:blipFill>
        <p:spPr>
          <a:xfrm>
            <a:off x="15302692" y="9486900"/>
            <a:ext cx="2871009" cy="685800"/>
          </a:xfrm>
          <a:prstGeom prst="rect">
            <a:avLst/>
          </a:prstGeom>
        </p:spPr>
      </p:pic>
      <p:grpSp>
        <p:nvGrpSpPr>
          <p:cNvPr id="25" name="Group 3"/>
          <p:cNvGrpSpPr/>
          <p:nvPr/>
        </p:nvGrpSpPr>
        <p:grpSpPr>
          <a:xfrm>
            <a:off x="-7200" y="-38100"/>
            <a:ext cx="18295200" cy="1119000"/>
            <a:chOff x="0" y="0"/>
            <a:chExt cx="24402960" cy="1298160"/>
          </a:xfrm>
        </p:grpSpPr>
        <p:sp>
          <p:nvSpPr>
            <p:cNvPr id="26"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sp>
        <p:sp>
          <p:nvSpPr>
            <p:cNvPr id="27"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id="28" name="TextBox 6"/>
            <p:cNvSpPr txBox="1"/>
            <p:nvPr/>
          </p:nvSpPr>
          <p:spPr>
            <a:xfrm>
              <a:off x="0" y="-38100"/>
              <a:ext cx="24402960" cy="1336260"/>
            </a:xfrm>
            <a:prstGeom prst="rect">
              <a:avLst/>
            </a:prstGeom>
          </p:spPr>
          <p:txBody>
            <a:bodyPr lIns="50800" tIns="50800" rIns="50800" bIns="50800" rtlCol="0" anchor="ctr"/>
            <a:lstStyle/>
            <a:p>
              <a:pPr algn="ctr">
                <a:lnSpc>
                  <a:spcPts val="5022"/>
                </a:lnSpc>
              </a:pPr>
              <a:r>
                <a:rPr lang="en-US" sz="4650" spc="-1" dirty="0" smtClean="0">
                  <a:solidFill>
                    <a:srgbClr val="000000"/>
                  </a:solidFill>
                  <a:latin typeface="Times New Roman Bold"/>
                </a:rPr>
                <a:t>Key Feature</a:t>
              </a:r>
              <a:endParaRPr lang="en-US" sz="4650" spc="-1" dirty="0">
                <a:solidFill>
                  <a:srgbClr val="000000"/>
                </a:solidFill>
                <a:latin typeface="Times New Roman Bold"/>
              </a:endParaRPr>
            </a:p>
          </p:txBody>
        </p:sp>
      </p:grpSp>
      <p:sp>
        <p:nvSpPr>
          <p:cNvPr id="29" name="Freeform 2"/>
          <p:cNvSpPr/>
          <p:nvPr/>
        </p:nvSpPr>
        <p:spPr>
          <a:xfrm>
            <a:off x="6840" y="7177410"/>
            <a:ext cx="18288180" cy="3080949"/>
          </a:xfrm>
          <a:custGeom>
            <a:avLst/>
            <a:gdLst/>
            <a:ahLst/>
            <a:cxnLst/>
            <a:rect l="l" t="t" r="r" b="b"/>
            <a:pathLst>
              <a:path w="18288180" h="3080949">
                <a:moveTo>
                  <a:pt x="0" y="0"/>
                </a:moveTo>
                <a:lnTo>
                  <a:pt x="18288180" y="0"/>
                </a:lnTo>
                <a:lnTo>
                  <a:pt x="18288180" y="3080949"/>
                </a:lnTo>
                <a:lnTo>
                  <a:pt x="0" y="3080949"/>
                </a:lnTo>
                <a:lnTo>
                  <a:pt x="0" y="0"/>
                </a:lnTo>
                <a:close/>
              </a:path>
            </a:pathLst>
          </a:custGeom>
          <a:blipFill>
            <a:blip r:embed="rId5"/>
            <a:stretch>
              <a:fillRect t="-1410" b="-359"/>
            </a:stretch>
          </a:blipFill>
        </p:spPr>
      </p:sp>
    </p:spTree>
    <p:extLst>
      <p:ext uri="{BB962C8B-B14F-4D97-AF65-F5344CB8AC3E}">
        <p14:creationId xmlns:p14="http://schemas.microsoft.com/office/powerpoint/2010/main" val="18930331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180713"/>
            <a:ext cx="18288180" cy="3106287"/>
          </a:xfrm>
          <a:custGeom>
            <a:avLst/>
            <a:gdLst/>
            <a:ahLst/>
            <a:cxnLst/>
            <a:rect l="l" t="t" r="r" b="b"/>
            <a:pathLst>
              <a:path w="18288180" h="3106287">
                <a:moveTo>
                  <a:pt x="0" y="0"/>
                </a:moveTo>
                <a:lnTo>
                  <a:pt x="18288180" y="0"/>
                </a:lnTo>
                <a:lnTo>
                  <a:pt x="18288180" y="3106287"/>
                </a:lnTo>
                <a:lnTo>
                  <a:pt x="0" y="3106287"/>
                </a:lnTo>
                <a:lnTo>
                  <a:pt x="0" y="0"/>
                </a:lnTo>
                <a:close/>
              </a:path>
            </a:pathLst>
          </a:custGeom>
          <a:blipFill>
            <a:blip r:embed="rId2"/>
            <a:stretch>
              <a:fillRect l="-281" t="-1507" r="-281"/>
            </a:stretch>
          </a:blipFill>
        </p:spPr>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2"/>
                </a:lnSpc>
              </a:pPr>
              <a:r>
                <a:rPr lang="en-US" sz="4650" spc="-1">
                  <a:solidFill>
                    <a:srgbClr val="000000"/>
                  </a:solidFill>
                  <a:latin typeface="Times New Roman Bold"/>
                </a:rPr>
                <a:t>Expected Result</a:t>
              </a:r>
            </a:p>
          </p:txBody>
        </p:sp>
      </p:grpSp>
      <p:sp>
        <p:nvSpPr>
          <p:cNvPr id="7" name="TextBox 7"/>
          <p:cNvSpPr txBox="1"/>
          <p:nvPr/>
        </p:nvSpPr>
        <p:spPr>
          <a:xfrm>
            <a:off x="196200" y="1265490"/>
            <a:ext cx="16057080" cy="6613398"/>
          </a:xfrm>
          <a:prstGeom prst="rect">
            <a:avLst/>
          </a:prstGeom>
        </p:spPr>
        <p:txBody>
          <a:bodyPr lIns="0" tIns="0" rIns="0" bIns="0" rtlCol="0" anchor="t">
            <a:spAutoFit/>
          </a:bodyPr>
          <a:lstStyle/>
          <a:p>
            <a:pPr marL="731801" lvl="1" indent="-365901" algn="l">
              <a:lnSpc>
                <a:spcPts val="4416"/>
              </a:lnSpc>
              <a:buFont typeface="Arial"/>
              <a:buChar char="•"/>
            </a:pPr>
            <a:r>
              <a:rPr lang="en-US" sz="3200" spc="-1" dirty="0" err="1">
                <a:solidFill>
                  <a:srgbClr val="000000"/>
                </a:solidFill>
                <a:latin typeface="Canva Sans"/>
              </a:rPr>
              <a:t>Foodease</a:t>
            </a:r>
            <a:r>
              <a:rPr lang="en-US" sz="3200" spc="-1" dirty="0">
                <a:solidFill>
                  <a:srgbClr val="000000"/>
                </a:solidFill>
                <a:latin typeface="Canva Sans"/>
              </a:rPr>
              <a:t> aims to achieve customer satisfaction and operational excellence as its primary outcomes and goals.</a:t>
            </a:r>
          </a:p>
          <a:p>
            <a:pPr marL="731801" lvl="1" indent="-365901" algn="l">
              <a:lnSpc>
                <a:spcPts val="4416"/>
              </a:lnSpc>
            </a:pPr>
            <a:endParaRPr lang="en-US" sz="3200" spc="-1" dirty="0">
              <a:solidFill>
                <a:srgbClr val="000000"/>
              </a:solidFill>
              <a:latin typeface="Canva Sans"/>
            </a:endParaRPr>
          </a:p>
          <a:p>
            <a:pPr marL="731801" lvl="1" indent="-365901" algn="l">
              <a:lnSpc>
                <a:spcPts val="4416"/>
              </a:lnSpc>
              <a:buFont typeface="Arial"/>
              <a:buChar char="•"/>
            </a:pPr>
            <a:r>
              <a:rPr lang="en-US" sz="3200" spc="-1" dirty="0">
                <a:solidFill>
                  <a:srgbClr val="000000"/>
                </a:solidFill>
                <a:latin typeface="Canva Sans"/>
              </a:rPr>
              <a:t>It sets benchmarks for exceptional customer satisfaction, pinpoint order accuracy, and optimized delivery efficiency.</a:t>
            </a:r>
          </a:p>
          <a:p>
            <a:pPr marL="731801" lvl="1" indent="-365901" algn="l">
              <a:lnSpc>
                <a:spcPts val="4416"/>
              </a:lnSpc>
            </a:pPr>
            <a:endParaRPr lang="en-US" sz="3200" spc="-1" dirty="0">
              <a:solidFill>
                <a:srgbClr val="000000"/>
              </a:solidFill>
              <a:latin typeface="Canva Sans"/>
            </a:endParaRPr>
          </a:p>
          <a:p>
            <a:pPr marL="731801" lvl="1" indent="-365901" algn="l">
              <a:lnSpc>
                <a:spcPts val="4416"/>
              </a:lnSpc>
              <a:buFont typeface="Arial"/>
              <a:buChar char="•"/>
            </a:pPr>
            <a:r>
              <a:rPr lang="en-US" sz="3200" spc="-1" dirty="0">
                <a:solidFill>
                  <a:srgbClr val="000000"/>
                </a:solidFill>
                <a:latin typeface="Canva Sans"/>
              </a:rPr>
              <a:t>Success in </a:t>
            </a:r>
            <a:r>
              <a:rPr lang="en-US" sz="3200" spc="-1" dirty="0" err="1">
                <a:solidFill>
                  <a:srgbClr val="000000"/>
                </a:solidFill>
                <a:latin typeface="Canva Sans"/>
              </a:rPr>
              <a:t>Foodease</a:t>
            </a:r>
            <a:r>
              <a:rPr lang="en-US" sz="3200" spc="-1" dirty="0">
                <a:solidFill>
                  <a:srgbClr val="000000"/>
                </a:solidFill>
                <a:latin typeface="Canva Sans"/>
              </a:rPr>
              <a:t> is measured through metrics such as Net Promoter Score (NPS), order error rates, and on-time delivery performance.</a:t>
            </a:r>
          </a:p>
          <a:p>
            <a:pPr marL="731801" lvl="1" indent="-365901" algn="l">
              <a:lnSpc>
                <a:spcPts val="4416"/>
              </a:lnSpc>
            </a:pPr>
            <a:endParaRPr lang="en-US" sz="3200" spc="-1" dirty="0">
              <a:solidFill>
                <a:srgbClr val="000000"/>
              </a:solidFill>
              <a:latin typeface="Canva Sans"/>
            </a:endParaRPr>
          </a:p>
          <a:p>
            <a:pPr marL="731801" lvl="1" indent="-365901" algn="l">
              <a:lnSpc>
                <a:spcPts val="4416"/>
              </a:lnSpc>
              <a:buFont typeface="Arial"/>
              <a:buChar char="•"/>
            </a:pPr>
            <a:r>
              <a:rPr lang="en-US" sz="3200" spc="-1" dirty="0">
                <a:solidFill>
                  <a:srgbClr val="000000"/>
                </a:solidFill>
                <a:latin typeface="Canva Sans"/>
              </a:rPr>
              <a:t>Key measurements include analyzing customer feedback, tracking order accuracy percentages, and monitoring delivery time variances for continuous improvement.</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760</Words>
  <Application>Microsoft Office PowerPoint</Application>
  <PresentationFormat>Custom</PresentationFormat>
  <Paragraphs>96</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Canva Sans Bold</vt:lpstr>
      <vt:lpstr>Canva Sans</vt:lpstr>
      <vt:lpstr>Lato</vt:lpstr>
      <vt:lpstr>Arial</vt:lpstr>
      <vt:lpstr>Times New Roman</vt:lpstr>
      <vt:lpstr>Times New Roman Bold</vt:lpstr>
      <vt:lpstr>Arimo Bold</vt:lpstr>
      <vt:lpstr>Calibri</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PROJECT[1].ppt</dc:title>
  <cp:lastModifiedBy>Admin</cp:lastModifiedBy>
  <cp:revision>6</cp:revision>
  <dcterms:created xsi:type="dcterms:W3CDTF">2006-08-16T00:00:00Z</dcterms:created>
  <dcterms:modified xsi:type="dcterms:W3CDTF">2023-09-30T08:45:23Z</dcterms:modified>
  <dc:identifier>DAFvvWFMkZQ</dc:identifier>
</cp:coreProperties>
</file>