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9144000" cy="6858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5661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342338"/>
                </a:moveTo>
                <a:lnTo>
                  <a:pt x="9144000" y="0"/>
                </a:lnTo>
                <a:lnTo>
                  <a:pt x="0" y="0"/>
                </a:lnTo>
                <a:lnTo>
                  <a:pt x="0" y="342338"/>
                </a:lnTo>
                <a:lnTo>
                  <a:pt x="9144000" y="342338"/>
                </a:lnTo>
                <a:close/>
              </a:path>
            </a:pathLst>
          </a:custGeom>
          <a:solidFill>
            <a:srgbClr val="46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0"/>
            <a:ext cx="1691638" cy="37523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1337" y="1"/>
            <a:ext cx="1192661" cy="54816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943600"/>
            <a:ext cx="1530183" cy="5793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5661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342338"/>
                </a:moveTo>
                <a:lnTo>
                  <a:pt x="9144000" y="0"/>
                </a:lnTo>
                <a:lnTo>
                  <a:pt x="0" y="0"/>
                </a:lnTo>
                <a:lnTo>
                  <a:pt x="0" y="342338"/>
                </a:lnTo>
                <a:lnTo>
                  <a:pt x="9144000" y="342338"/>
                </a:lnTo>
                <a:close/>
              </a:path>
            </a:pathLst>
          </a:custGeom>
          <a:solidFill>
            <a:srgbClr val="46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0"/>
            <a:ext cx="1691638" cy="37523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1337" y="1"/>
            <a:ext cx="1192661" cy="54816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943600"/>
            <a:ext cx="1530183" cy="57939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62000" y="477359"/>
            <a:ext cx="7924800" cy="5137150"/>
          </a:xfrm>
          <a:custGeom>
            <a:avLst/>
            <a:gdLst/>
            <a:ahLst/>
            <a:cxnLst/>
            <a:rect l="l" t="t" r="r" b="b"/>
            <a:pathLst>
              <a:path w="7924800" h="5137150">
                <a:moveTo>
                  <a:pt x="0" y="0"/>
                </a:moveTo>
                <a:lnTo>
                  <a:pt x="7924800" y="0"/>
                </a:lnTo>
                <a:lnTo>
                  <a:pt x="7924800" y="5136796"/>
                </a:lnTo>
                <a:lnTo>
                  <a:pt x="0" y="513679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5661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342338"/>
                </a:moveTo>
                <a:lnTo>
                  <a:pt x="9144000" y="0"/>
                </a:lnTo>
                <a:lnTo>
                  <a:pt x="0" y="0"/>
                </a:lnTo>
                <a:lnTo>
                  <a:pt x="0" y="342338"/>
                </a:lnTo>
                <a:lnTo>
                  <a:pt x="9144000" y="342338"/>
                </a:lnTo>
                <a:close/>
              </a:path>
            </a:pathLst>
          </a:custGeom>
          <a:solidFill>
            <a:srgbClr val="46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" y="0"/>
            <a:ext cx="1691638" cy="37523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1337" y="1"/>
            <a:ext cx="1192661" cy="5481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2224" y="481821"/>
            <a:ext cx="5639551" cy="982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2989253"/>
            <a:ext cx="8350884" cy="216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531" y="6566475"/>
            <a:ext cx="179451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0706" y="6531943"/>
            <a:ext cx="27432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ryahpcsa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rit.edu/class/simg211/unixintro/Shell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pc.lsu.edu/docs/guides.php#loni" TargetMode="External"/><Relationship Id="rId2" Type="http://schemas.openxmlformats.org/officeDocument/2006/relationships/hyperlink" Target="http://www.hpc.lsu.edu/docs/guides.php#hp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ys-help@loni.org" TargetMode="External"/><Relationship Id="rId5" Type="http://schemas.openxmlformats.org/officeDocument/2006/relationships/hyperlink" Target="http://www.hpc.lsu.edu/training/archive/" TargetMode="External"/><Relationship Id="rId4" Type="http://schemas.openxmlformats.org/officeDocument/2006/relationships/hyperlink" Target="http://www.hpc.lsu.edu/doc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15661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0"/>
                </a:moveTo>
                <a:lnTo>
                  <a:pt x="0" y="0"/>
                </a:lnTo>
                <a:lnTo>
                  <a:pt x="0" y="342337"/>
                </a:lnTo>
                <a:lnTo>
                  <a:pt x="9144000" y="342337"/>
                </a:lnTo>
                <a:lnTo>
                  <a:pt x="9144000" y="0"/>
                </a:lnTo>
                <a:close/>
              </a:path>
            </a:pathLst>
          </a:custGeom>
          <a:solidFill>
            <a:srgbClr val="46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9200" y="1525145"/>
            <a:ext cx="7239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8480" algn="l"/>
              </a:tabLst>
            </a:pPr>
            <a:r>
              <a:rPr sz="4800" b="1" spc="-5" dirty="0">
                <a:solidFill>
                  <a:srgbClr val="7030A0"/>
                </a:solidFill>
                <a:latin typeface="Algerian" panose="04020705040A02060702" pitchFamily="82" charset="0"/>
                <a:cs typeface="Arial"/>
              </a:rPr>
              <a:t>Basic	Shell</a:t>
            </a:r>
            <a:r>
              <a:rPr sz="4800" b="1" spc="-60" dirty="0">
                <a:solidFill>
                  <a:srgbClr val="7030A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4800" b="1" spc="-5" dirty="0">
                <a:solidFill>
                  <a:srgbClr val="7030A0"/>
                </a:solidFill>
                <a:latin typeface="Algerian" panose="04020705040A02060702" pitchFamily="82" charset="0"/>
                <a:cs typeface="Arial"/>
              </a:rPr>
              <a:t>Scripting</a:t>
            </a:r>
            <a:endParaRPr sz="4800" dirty="0">
              <a:latin typeface="Algerian" panose="04020705040A02060702" pitchFamily="82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0" y="3245708"/>
            <a:ext cx="4876799" cy="1245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SURYADEV CHAUDHARY</a:t>
            </a: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lang="en-US" sz="2000" dirty="0">
                <a:solidFill>
                  <a:srgbClr val="0000FF"/>
                </a:solid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Suryahpcsa@gmail.com</a:t>
            </a:r>
            <a:endParaRPr sz="2000" dirty="0">
              <a:latin typeface="Arial MT"/>
              <a:cs typeface="Arial MT"/>
            </a:endParaRPr>
          </a:p>
          <a:p>
            <a:pPr marL="12700" marR="5080" algn="ctr">
              <a:lnSpc>
                <a:spcPct val="113700"/>
              </a:lnSpc>
              <a:spcBef>
                <a:spcPts val="5"/>
              </a:spcBef>
            </a:pPr>
            <a:r>
              <a:rPr lang="en-US" sz="1600" dirty="0">
                <a:latin typeface="Arial MT"/>
                <a:cs typeface="Arial MT"/>
              </a:rPr>
              <a:t>Self Lerner</a:t>
            </a:r>
            <a:endParaRPr sz="16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lang="en-US" sz="1600" spc="-5" dirty="0">
                <a:latin typeface="Arial MT"/>
                <a:cs typeface="Arial MT"/>
              </a:rPr>
              <a:t>January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</a:t>
            </a:r>
            <a:r>
              <a:rPr lang="en-US" sz="1600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</a:t>
            </a:r>
            <a:r>
              <a:rPr lang="en-US" sz="1600" dirty="0">
                <a:latin typeface="Arial MT"/>
                <a:cs typeface="Arial MT"/>
              </a:rPr>
              <a:t>4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7531" y="6549632"/>
            <a:ext cx="1794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Basic</a:t>
            </a:r>
            <a:r>
              <a:rPr sz="1400" b="1" i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C000"/>
                </a:solidFill>
                <a:latin typeface="Arial"/>
                <a:cs typeface="Arial"/>
              </a:rPr>
              <a:t>Shell</a:t>
            </a:r>
            <a:r>
              <a:rPr sz="1400" b="1" i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C000"/>
                </a:solidFill>
                <a:latin typeface="Arial"/>
                <a:cs typeface="Arial"/>
              </a:rPr>
              <a:t>Scripting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2527" y="637183"/>
            <a:ext cx="2118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Hello</a:t>
            </a:r>
            <a:r>
              <a:rPr spc="-80" dirty="0"/>
              <a:t> </a:t>
            </a:r>
            <a:r>
              <a:rPr spc="-15" dirty="0"/>
              <a:t>World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2919857"/>
            <a:ext cx="6714490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#!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spc="-64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"Shebang”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 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 ins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ruct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 in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erpre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er</a:t>
            </a:r>
            <a:r>
              <a:rPr sz="2000" spc="-5" dirty="0">
                <a:latin typeface="Arial MT"/>
                <a:cs typeface="Arial MT"/>
              </a:rPr>
              <a:t> t</a:t>
            </a:r>
            <a:r>
              <a:rPr sz="2000" dirty="0">
                <a:latin typeface="Arial MT"/>
                <a:cs typeface="Arial MT"/>
              </a:rPr>
              <a:t>o use. 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current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bash.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tcsh,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would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#!/ </a:t>
            </a:r>
            <a:r>
              <a:rPr sz="2000" spc="-11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bin/tcsh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469265" algn="l"/>
                <a:tab pos="469900" algn="l"/>
                <a:tab pos="3349625" algn="l"/>
              </a:tabLst>
            </a:pPr>
            <a:r>
              <a:rPr sz="2000" dirty="0">
                <a:latin typeface="Arial MT"/>
                <a:cs typeface="Arial MT"/>
              </a:rPr>
              <a:t>All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comments</a:t>
            </a:r>
            <a:r>
              <a:rPr sz="2000" dirty="0">
                <a:latin typeface="Arial MT"/>
                <a:cs typeface="Arial MT"/>
              </a:rPr>
              <a:t> begin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	"</a:t>
            </a:r>
            <a:r>
              <a:rPr sz="2000" spc="-5" dirty="0">
                <a:solidFill>
                  <a:srgbClr val="339933"/>
                </a:solidFill>
                <a:latin typeface="Arial MT"/>
                <a:cs typeface="Arial MT"/>
              </a:rPr>
              <a:t>#</a:t>
            </a:r>
            <a:r>
              <a:rPr sz="2000" spc="-5" dirty="0">
                <a:latin typeface="Arial MT"/>
                <a:cs typeface="Arial MT"/>
              </a:rPr>
              <a:t>".</a:t>
            </a:r>
            <a:endParaRPr sz="2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 MT"/>
                <a:cs typeface="Arial MT"/>
              </a:rPr>
              <a:t>Print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"Hello</a:t>
            </a:r>
            <a:r>
              <a:rPr sz="2000" spc="-10" dirty="0">
                <a:latin typeface="Arial MT"/>
                <a:cs typeface="Arial MT"/>
              </a:rPr>
              <a:t> World!"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screen.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1524000"/>
            <a:ext cx="6477000" cy="1000125"/>
          </a:xfrm>
          <a:custGeom>
            <a:avLst/>
            <a:gdLst/>
            <a:ahLst/>
            <a:cxnLst/>
            <a:rect l="l" t="t" r="r" b="b"/>
            <a:pathLst>
              <a:path w="6477000" h="1000125">
                <a:moveTo>
                  <a:pt x="0" y="0"/>
                </a:moveTo>
                <a:lnTo>
                  <a:pt x="6477000" y="0"/>
                </a:lnTo>
                <a:lnTo>
                  <a:pt x="6477000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EB4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6659" y="1498103"/>
            <a:ext cx="185737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#!/bin/bash 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#</a:t>
            </a:r>
            <a:r>
              <a:rPr sz="2200" spc="-2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659" y="2158503"/>
            <a:ext cx="683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276" y="1828303"/>
            <a:ext cx="554545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script</a:t>
            </a:r>
            <a:r>
              <a:rPr sz="2200" spc="-7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67005">
              <a:lnSpc>
                <a:spcPts val="2620"/>
              </a:lnSpc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"Hello</a:t>
            </a:r>
            <a:r>
              <a:rPr sz="22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World!"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#</a:t>
            </a:r>
            <a:r>
              <a:rPr sz="2200" spc="-2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print</a:t>
            </a:r>
            <a:r>
              <a:rPr sz="2200" spc="-2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something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6106" y="655329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577" y="4816504"/>
            <a:ext cx="7098030" cy="1234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[fchen14@mike1 shelltut]$ ./hello_world.sh </a:t>
            </a:r>
            <a:r>
              <a:rPr sz="1600" dirty="0">
                <a:solidFill>
                  <a:srgbClr val="339933"/>
                </a:solidFill>
                <a:latin typeface="Courier New"/>
                <a:cs typeface="Courier New"/>
              </a:rPr>
              <a:t># </a:t>
            </a:r>
            <a:r>
              <a:rPr sz="1600" spc="-5" dirty="0">
                <a:solidFill>
                  <a:srgbClr val="339933"/>
                </a:solidFill>
                <a:latin typeface="Courier New"/>
                <a:cs typeface="Courier New"/>
              </a:rPr>
              <a:t>using default </a:t>
            </a:r>
            <a:r>
              <a:rPr sz="1600" spc="-95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Hello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World!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9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[fchen14@mike1 shelltut]$ bash hello_world.sh </a:t>
            </a:r>
            <a:r>
              <a:rPr sz="1600" dirty="0">
                <a:solidFill>
                  <a:srgbClr val="339933"/>
                </a:solidFill>
                <a:latin typeface="Courier New"/>
                <a:cs typeface="Courier New"/>
              </a:rPr>
              <a:t># </a:t>
            </a:r>
            <a:r>
              <a:rPr sz="1600" spc="-5" dirty="0">
                <a:solidFill>
                  <a:srgbClr val="339933"/>
                </a:solidFill>
                <a:latin typeface="Courier New"/>
                <a:cs typeface="Courier New"/>
              </a:rPr>
              <a:t>using bash </a:t>
            </a:r>
            <a:r>
              <a:rPr sz="1600" spc="-95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39933"/>
                </a:solidFill>
                <a:latin typeface="Courier New"/>
                <a:cs typeface="Courier New"/>
              </a:rPr>
              <a:t>script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Hello</a:t>
            </a:r>
            <a:r>
              <a:rPr sz="160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World!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6777" y="4816504"/>
            <a:ext cx="1123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9933"/>
                </a:solidFill>
                <a:latin typeface="Courier New"/>
                <a:cs typeface="Courier New"/>
              </a:rPr>
              <a:t>/bin/bash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6836" y="5299104"/>
            <a:ext cx="1245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9933"/>
                </a:solidFill>
                <a:latin typeface="Courier New"/>
                <a:cs typeface="Courier New"/>
              </a:rPr>
              <a:t>to</a:t>
            </a:r>
            <a:r>
              <a:rPr sz="1600" spc="-5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9933"/>
                </a:solidFill>
                <a:latin typeface="Courier New"/>
                <a:cs typeface="Courier New"/>
              </a:rPr>
              <a:t>run</a:t>
            </a:r>
            <a:r>
              <a:rPr sz="1600" spc="-4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9933"/>
                </a:solidFill>
                <a:latin typeface="Courier New"/>
                <a:cs typeface="Courier New"/>
              </a:rPr>
              <a:t>the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1169" y="359689"/>
            <a:ext cx="6622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Interactive</a:t>
            </a:r>
            <a:r>
              <a:rPr dirty="0">
                <a:solidFill>
                  <a:srgbClr val="0000FF"/>
                </a:solidFill>
              </a:rPr>
              <a:t> and </a:t>
            </a:r>
            <a:r>
              <a:rPr spc="-5" dirty="0">
                <a:solidFill>
                  <a:srgbClr val="0000FF"/>
                </a:solidFill>
              </a:rPr>
              <a:t>non-interactive</a:t>
            </a:r>
            <a:r>
              <a:rPr dirty="0">
                <a:solidFill>
                  <a:srgbClr val="0000FF"/>
                </a:solidFill>
              </a:rPr>
              <a:t> shells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903" y="1118830"/>
            <a:ext cx="8037195" cy="2987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10515" marR="17780" indent="-285750" algn="just">
              <a:lnSpc>
                <a:spcPts val="2100"/>
              </a:lnSpc>
              <a:spcBef>
                <a:spcPts val="219"/>
              </a:spcBef>
              <a:buChar char="•"/>
              <a:tabLst>
                <a:tab pos="311150" algn="l"/>
              </a:tabLst>
            </a:pPr>
            <a:r>
              <a:rPr sz="1800" dirty="0">
                <a:latin typeface="Arial MT"/>
                <a:cs typeface="Arial MT"/>
              </a:rPr>
              <a:t>An </a:t>
            </a:r>
            <a:r>
              <a:rPr sz="1800" spc="-5" dirty="0">
                <a:latin typeface="Arial MT"/>
                <a:cs typeface="Arial MT"/>
              </a:rPr>
              <a:t>interactive </a:t>
            </a:r>
            <a:r>
              <a:rPr sz="1800" dirty="0">
                <a:latin typeface="Arial MT"/>
                <a:cs typeface="Arial MT"/>
              </a:rPr>
              <a:t>shell is one </a:t>
            </a:r>
            <a:r>
              <a:rPr sz="1800" spc="-5" dirty="0">
                <a:latin typeface="Arial MT"/>
                <a:cs typeface="Arial MT"/>
              </a:rPr>
              <a:t>started without non-option arguments, </a:t>
            </a:r>
            <a:r>
              <a:rPr sz="1800" dirty="0">
                <a:latin typeface="Arial MT"/>
                <a:cs typeface="Arial MT"/>
              </a:rPr>
              <a:t>unless -s is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specified, without specifying the </a:t>
            </a:r>
            <a:r>
              <a:rPr sz="1800" dirty="0">
                <a:latin typeface="Arial MT"/>
                <a:cs typeface="Arial MT"/>
              </a:rPr>
              <a:t>-c </a:t>
            </a:r>
            <a:r>
              <a:rPr sz="1800" spc="-5" dirty="0">
                <a:latin typeface="Arial MT"/>
                <a:cs typeface="Arial MT"/>
              </a:rPr>
              <a:t>option, </a:t>
            </a:r>
            <a:r>
              <a:rPr sz="1800" dirty="0">
                <a:latin typeface="Arial MT"/>
                <a:cs typeface="Arial MT"/>
              </a:rPr>
              <a:t>and whose input and error </a:t>
            </a:r>
            <a:r>
              <a:rPr sz="1800" spc="-5" dirty="0">
                <a:latin typeface="Arial MT"/>
                <a:cs typeface="Arial MT"/>
              </a:rPr>
              <a:t>output </a:t>
            </a:r>
            <a:r>
              <a:rPr sz="1800" dirty="0">
                <a:latin typeface="Arial MT"/>
                <a:cs typeface="Arial MT"/>
              </a:rPr>
              <a:t> are </a:t>
            </a:r>
            <a:r>
              <a:rPr sz="1800" spc="-5" dirty="0">
                <a:latin typeface="Arial MT"/>
                <a:cs typeface="Arial MT"/>
              </a:rPr>
              <a:t>both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terminals </a:t>
            </a:r>
            <a:r>
              <a:rPr sz="1800" dirty="0">
                <a:latin typeface="Arial MT"/>
                <a:cs typeface="Arial MT"/>
              </a:rPr>
              <a:t>or one </a:t>
            </a:r>
            <a:r>
              <a:rPr sz="1800" spc="-5" dirty="0">
                <a:latin typeface="Arial MT"/>
                <a:cs typeface="Arial MT"/>
              </a:rPr>
              <a:t>started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-i </a:t>
            </a:r>
            <a:r>
              <a:rPr sz="1800" spc="-5" dirty="0">
                <a:latin typeface="Arial MT"/>
                <a:cs typeface="Arial MT"/>
              </a:rPr>
              <a:t>option.</a:t>
            </a:r>
            <a:endParaRPr sz="1800">
              <a:latin typeface="Arial MT"/>
              <a:cs typeface="Arial MT"/>
            </a:endParaRPr>
          </a:p>
          <a:p>
            <a:pPr marL="767715" lvl="1" indent="-286385">
              <a:lnSpc>
                <a:spcPts val="2010"/>
              </a:lnSpc>
              <a:buFont typeface="Courier New"/>
              <a:buChar char="o"/>
              <a:tabLst>
                <a:tab pos="768350" algn="l"/>
              </a:tabLst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 user can</a:t>
            </a:r>
            <a:r>
              <a:rPr sz="18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interact with</a:t>
            </a:r>
            <a:r>
              <a:rPr sz="18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shell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terminal.</a:t>
            </a:r>
            <a:endParaRPr sz="1800">
              <a:latin typeface="Arial"/>
              <a:cs typeface="Arial"/>
            </a:endParaRPr>
          </a:p>
          <a:p>
            <a:pPr marL="767715" lvl="1" indent="-286385">
              <a:lnSpc>
                <a:spcPts val="2100"/>
              </a:lnSpc>
              <a:buFont typeface="Courier New"/>
              <a:buChar char="o"/>
              <a:tabLst>
                <a:tab pos="768350" algn="l"/>
              </a:tabLst>
            </a:pPr>
            <a:r>
              <a:rPr sz="1800" spc="-5" dirty="0">
                <a:latin typeface="Arial MT"/>
                <a:cs typeface="Arial MT"/>
              </a:rPr>
              <a:t>e.g., </a:t>
            </a:r>
            <a:r>
              <a:rPr sz="1800" dirty="0">
                <a:latin typeface="Arial MT"/>
                <a:cs typeface="Arial MT"/>
              </a:rPr>
              <a:t>open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interactive</a:t>
            </a:r>
            <a:r>
              <a:rPr sz="1800" dirty="0">
                <a:latin typeface="Arial MT"/>
                <a:cs typeface="Arial MT"/>
              </a:rPr>
              <a:t> shell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 </a:t>
            </a:r>
            <a:r>
              <a:rPr sz="1800" spc="-5" dirty="0">
                <a:latin typeface="Arial MT"/>
                <a:cs typeface="Arial MT"/>
              </a:rPr>
              <a:t>typing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bash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or ssh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</a:t>
            </a:r>
            <a:endParaRPr sz="1800">
              <a:latin typeface="Arial MT"/>
              <a:cs typeface="Arial MT"/>
            </a:endParaRPr>
          </a:p>
          <a:p>
            <a:pPr marL="311150" indent="-285750">
              <a:lnSpc>
                <a:spcPts val="2100"/>
              </a:lnSpc>
              <a:buChar char="•"/>
              <a:tabLst>
                <a:tab pos="310515" algn="l"/>
                <a:tab pos="31115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shell running a script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always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non-interactive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shell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767715" marR="569595" lvl="1" indent="-285750">
              <a:lnSpc>
                <a:spcPts val="2100"/>
              </a:lnSpc>
              <a:spcBef>
                <a:spcPts val="90"/>
              </a:spcBef>
              <a:buFont typeface="Courier New"/>
              <a:buChar char="o"/>
              <a:tabLst>
                <a:tab pos="768350" algn="l"/>
              </a:tabLst>
            </a:pP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dirty="0">
                <a:latin typeface="Arial MT"/>
                <a:cs typeface="Arial MT"/>
              </a:rPr>
              <a:t> same,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script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still</a:t>
            </a:r>
            <a:r>
              <a:rPr sz="1800" dirty="0">
                <a:latin typeface="Arial MT"/>
                <a:cs typeface="Arial MT"/>
              </a:rPr>
              <a:t> access</a:t>
            </a:r>
            <a:r>
              <a:rPr sz="1800" spc="-5" dirty="0">
                <a:latin typeface="Arial MT"/>
                <a:cs typeface="Arial MT"/>
              </a:rPr>
              <a:t> 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tty.</a:t>
            </a:r>
            <a:r>
              <a:rPr sz="1800" spc="-5" dirty="0">
                <a:latin typeface="Arial MT"/>
                <a:cs typeface="Arial MT"/>
              </a:rPr>
              <a:t> It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even possible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emulate</a:t>
            </a:r>
            <a:r>
              <a:rPr sz="1800" dirty="0">
                <a:latin typeface="Arial MT"/>
                <a:cs typeface="Arial MT"/>
              </a:rPr>
              <a:t> an </a:t>
            </a:r>
            <a:r>
              <a:rPr sz="1800" spc="-5" dirty="0">
                <a:latin typeface="Arial MT"/>
                <a:cs typeface="Arial MT"/>
              </a:rPr>
              <a:t>interactive</a:t>
            </a:r>
            <a:r>
              <a:rPr sz="1800" dirty="0">
                <a:latin typeface="Arial MT"/>
                <a:cs typeface="Arial MT"/>
              </a:rPr>
              <a:t> shell in a </a:t>
            </a:r>
            <a:r>
              <a:rPr sz="1800" spc="-5" dirty="0">
                <a:latin typeface="Arial MT"/>
                <a:cs typeface="Arial MT"/>
              </a:rPr>
              <a:t>script.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310515" marR="154305" indent="-285750">
              <a:lnSpc>
                <a:spcPct val="100000"/>
              </a:lnSpc>
            </a:pPr>
            <a:r>
              <a:rPr sz="2700" baseline="6172" dirty="0">
                <a:latin typeface="Courier New"/>
                <a:cs typeface="Courier New"/>
              </a:rPr>
              <a:t>o</a:t>
            </a:r>
            <a:r>
              <a:rPr sz="2700" spc="127" baseline="6172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Arial MT"/>
                <a:cs typeface="Arial MT"/>
              </a:rPr>
              <a:t>Test</a:t>
            </a:r>
            <a:r>
              <a:rPr sz="1800" spc="-5" dirty="0">
                <a:latin typeface="Arial MT"/>
                <a:cs typeface="Arial MT"/>
              </a:rPr>
              <a:t> whether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 using an </a:t>
            </a:r>
            <a:r>
              <a:rPr sz="1800" spc="-5" dirty="0">
                <a:latin typeface="Arial MT"/>
                <a:cs typeface="Arial MT"/>
              </a:rPr>
              <a:t>interactive</a:t>
            </a:r>
            <a:r>
              <a:rPr sz="1800" dirty="0">
                <a:latin typeface="Arial MT"/>
                <a:cs typeface="Arial MT"/>
              </a:rPr>
              <a:t> shell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$-</a:t>
            </a:r>
            <a:r>
              <a:rPr sz="1800" spc="-5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 MT"/>
                <a:cs typeface="Arial MT"/>
              </a:rPr>
              <a:t>(prints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current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options </a:t>
            </a:r>
            <a:r>
              <a:rPr sz="1800" dirty="0">
                <a:latin typeface="Arial MT"/>
                <a:cs typeface="Arial MT"/>
              </a:rPr>
              <a:t>in your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5" dirty="0">
                <a:latin typeface="Arial MT"/>
                <a:cs typeface="Arial MT"/>
              </a:rPr>
              <a:t> shell.)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445" y="4078625"/>
            <a:ext cx="2220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shelltut]$</a:t>
            </a:r>
            <a:r>
              <a:rPr sz="16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6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$-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618" y="4078625"/>
            <a:ext cx="1732914" cy="195833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[fchen14@mike1 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mBH 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[fchen14@mike1 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#!/bin/bash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9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#</a:t>
            </a:r>
            <a:r>
              <a:rPr sz="16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read</a:t>
            </a:r>
            <a:r>
              <a:rPr sz="16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value</a:t>
            </a:r>
            <a:r>
              <a:rPr sz="16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sz="1600" spc="-94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echo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$- 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[fchen14@mike1 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hB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445" y="4561225"/>
            <a:ext cx="3439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shelltut]$</a:t>
            </a:r>
            <a:r>
              <a:rPr sz="16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cat</a:t>
            </a:r>
            <a:r>
              <a:rPr sz="16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checkshell.sh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505" y="5043825"/>
            <a:ext cx="46589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you</a:t>
            </a:r>
            <a:r>
              <a:rPr sz="16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can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still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interact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with</a:t>
            </a:r>
            <a:r>
              <a:rPr sz="16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script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445" y="5526425"/>
            <a:ext cx="3195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shelltut]$</a:t>
            </a:r>
            <a:r>
              <a:rPr sz="160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./checkshell.sh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9837" y="359689"/>
            <a:ext cx="1584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FF"/>
                </a:solidFill>
              </a:rPr>
              <a:t>Subshell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257" y="1341078"/>
            <a:ext cx="7757159" cy="244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ts val="2130"/>
              </a:lnSpc>
              <a:spcBef>
                <a:spcPts val="100"/>
              </a:spcBef>
              <a:buFont typeface="Courier New"/>
              <a:buChar char="o"/>
              <a:tabLst>
                <a:tab pos="323850" algn="l"/>
              </a:tabLst>
            </a:pPr>
            <a:r>
              <a:rPr sz="1800" spc="-5" dirty="0">
                <a:latin typeface="Arial MT"/>
                <a:cs typeface="Arial MT"/>
              </a:rPr>
              <a:t>Definition:</a:t>
            </a:r>
            <a:endParaRPr sz="1800">
              <a:latin typeface="Arial MT"/>
              <a:cs typeface="Arial MT"/>
            </a:endParaRPr>
          </a:p>
          <a:p>
            <a:pPr marL="780415" lvl="1" indent="-286385">
              <a:lnSpc>
                <a:spcPts val="2100"/>
              </a:lnSpc>
              <a:buFont typeface="Courier New"/>
              <a:buChar char="o"/>
              <a:tabLst>
                <a:tab pos="781050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subshell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child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process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launched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shell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(or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shell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script).</a:t>
            </a:r>
            <a:endParaRPr sz="1800">
              <a:latin typeface="Arial MT"/>
              <a:cs typeface="Arial MT"/>
            </a:endParaRPr>
          </a:p>
          <a:p>
            <a:pPr marL="780415" marR="30480" lvl="1" indent="-285750">
              <a:lnSpc>
                <a:spcPts val="2100"/>
              </a:lnSpc>
              <a:spcBef>
                <a:spcPts val="90"/>
              </a:spcBef>
              <a:buFont typeface="Courier New"/>
              <a:buChar char="o"/>
              <a:tabLst>
                <a:tab pos="781050" algn="l"/>
              </a:tabLst>
            </a:pPr>
            <a:r>
              <a:rPr sz="1800" dirty="0">
                <a:latin typeface="Arial MT"/>
                <a:cs typeface="Arial MT"/>
              </a:rPr>
              <a:t>Just as your commands are </a:t>
            </a:r>
            <a:r>
              <a:rPr sz="1800" spc="-5" dirty="0">
                <a:latin typeface="Arial MT"/>
                <a:cs typeface="Arial MT"/>
              </a:rPr>
              <a:t>interpreted </a:t>
            </a:r>
            <a:r>
              <a:rPr sz="1800" dirty="0">
                <a:latin typeface="Arial MT"/>
                <a:cs typeface="Arial MT"/>
              </a:rPr>
              <a:t>at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command-line </a:t>
            </a:r>
            <a:r>
              <a:rPr sz="1800" spc="-5" dirty="0">
                <a:latin typeface="Arial MT"/>
                <a:cs typeface="Arial MT"/>
              </a:rPr>
              <a:t>prompt,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similarly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script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batch-process </a:t>
            </a:r>
            <a:r>
              <a:rPr sz="1800" dirty="0">
                <a:latin typeface="Arial MT"/>
                <a:cs typeface="Arial MT"/>
              </a:rPr>
              <a:t>a list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commands.</a:t>
            </a:r>
            <a:endParaRPr sz="1800">
              <a:latin typeface="Arial MT"/>
              <a:cs typeface="Arial MT"/>
            </a:endParaRPr>
          </a:p>
          <a:p>
            <a:pPr marL="780415" marR="34290" lvl="1" indent="-285750">
              <a:lnSpc>
                <a:spcPts val="2100"/>
              </a:lnSpc>
              <a:buFont typeface="Courier New"/>
              <a:buChar char="o"/>
              <a:tabLst>
                <a:tab pos="781050" algn="l"/>
              </a:tabLst>
            </a:pP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shell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script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running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effect,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subprocess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(child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parent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shell.</a:t>
            </a:r>
            <a:endParaRPr sz="1800">
              <a:latin typeface="Arial MT"/>
              <a:cs typeface="Arial MT"/>
            </a:endParaRPr>
          </a:p>
          <a:p>
            <a:pPr marL="323850" indent="-285750">
              <a:lnSpc>
                <a:spcPts val="2010"/>
              </a:lnSpc>
              <a:buFont typeface="Courier New"/>
              <a:buChar char="o"/>
              <a:tabLst>
                <a:tab pos="323850" algn="l"/>
              </a:tabLst>
            </a:pPr>
            <a:r>
              <a:rPr sz="1800" spc="-35" dirty="0">
                <a:latin typeface="Arial MT"/>
                <a:cs typeface="Arial MT"/>
              </a:rPr>
              <a:t>Two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typical </a:t>
            </a:r>
            <a:r>
              <a:rPr sz="1800" dirty="0">
                <a:latin typeface="Arial MT"/>
                <a:cs typeface="Arial MT"/>
              </a:rPr>
              <a:t>examples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starting </a:t>
            </a:r>
            <a:r>
              <a:rPr sz="1800" dirty="0">
                <a:latin typeface="Arial MT"/>
                <a:cs typeface="Arial MT"/>
              </a:rPr>
              <a:t>subshell:</a:t>
            </a:r>
            <a:endParaRPr sz="1800">
              <a:latin typeface="Arial MT"/>
              <a:cs typeface="Arial MT"/>
            </a:endParaRPr>
          </a:p>
          <a:p>
            <a:pPr marL="780415" lvl="1" indent="-286385">
              <a:lnSpc>
                <a:spcPts val="2130"/>
              </a:lnSpc>
              <a:buFont typeface="Courier New"/>
              <a:buChar char="o"/>
              <a:tabLst>
                <a:tab pos="781050" algn="l"/>
              </a:tabLst>
            </a:pP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shell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script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launches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subshell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780415" lvl="1" indent="-286385">
              <a:lnSpc>
                <a:spcPct val="100000"/>
              </a:lnSpc>
              <a:spcBef>
                <a:spcPts val="35"/>
              </a:spcBef>
              <a:buFont typeface="Courier New"/>
              <a:buChar char="o"/>
              <a:tabLst>
                <a:tab pos="781050" algn="l"/>
              </a:tabLst>
            </a:pPr>
            <a:r>
              <a:rPr sz="1800" spc="-25" dirty="0">
                <a:latin typeface="Arial MT"/>
                <a:cs typeface="Arial MT"/>
              </a:rPr>
              <a:t>Type</a:t>
            </a:r>
            <a:r>
              <a:rPr sz="1800" spc="-5" dirty="0">
                <a:latin typeface="Arial MT"/>
                <a:cs typeface="Arial MT"/>
              </a:rPr>
              <a:t> “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bash</a:t>
            </a:r>
            <a:r>
              <a:rPr sz="1800" spc="-5" dirty="0">
                <a:latin typeface="Arial MT"/>
                <a:cs typeface="Arial MT"/>
              </a:rPr>
              <a:t>” 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 </a:t>
            </a:r>
            <a:r>
              <a:rPr sz="1800" spc="-5" dirty="0">
                <a:latin typeface="Arial MT"/>
                <a:cs typeface="Arial MT"/>
              </a:rPr>
              <a:t>interactive </a:t>
            </a:r>
            <a:r>
              <a:rPr sz="1800" dirty="0">
                <a:latin typeface="Arial MT"/>
                <a:cs typeface="Arial MT"/>
              </a:rPr>
              <a:t>shell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821" y="606459"/>
            <a:ext cx="1313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596" y="1539075"/>
            <a:ext cx="5816600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95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Introduction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to</a:t>
            </a:r>
            <a:r>
              <a:rPr sz="25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Linux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Arial MT"/>
                <a:cs typeface="Arial MT"/>
              </a:rPr>
              <a:t>Shell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Scripting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Basics</a:t>
            </a:r>
            <a:endParaRPr sz="2500">
              <a:latin typeface="Arial MT"/>
              <a:cs typeface="Arial MT"/>
            </a:endParaRPr>
          </a:p>
          <a:p>
            <a:pPr marL="812165" lvl="1" indent="-343535">
              <a:lnSpc>
                <a:spcPts val="29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15" dirty="0">
                <a:latin typeface="Arial MT"/>
                <a:cs typeface="Arial MT"/>
              </a:rPr>
              <a:t>Variables/Special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Characters</a:t>
            </a:r>
            <a:endParaRPr sz="2500">
              <a:latin typeface="Arial MT"/>
              <a:cs typeface="Arial MT"/>
            </a:endParaRPr>
          </a:p>
          <a:p>
            <a:pPr marL="812165" lvl="1" indent="-343535">
              <a:lnSpc>
                <a:spcPts val="29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5" dirty="0">
                <a:latin typeface="Arial MT"/>
                <a:cs typeface="Arial MT"/>
              </a:rPr>
              <a:t>Arithmetic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Operations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Beyond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Basic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endParaRPr sz="2500">
              <a:latin typeface="Arial MT"/>
              <a:cs typeface="Arial MT"/>
            </a:endParaRPr>
          </a:p>
          <a:p>
            <a:pPr marL="812165" lvl="1" indent="-343535">
              <a:lnSpc>
                <a:spcPts val="29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Control</a:t>
            </a:r>
            <a:r>
              <a:rPr sz="25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flow</a:t>
            </a:r>
            <a:endParaRPr sz="2500">
              <a:latin typeface="Arial MT"/>
              <a:cs typeface="Arial MT"/>
            </a:endParaRPr>
          </a:p>
          <a:p>
            <a:pPr marL="812165" lvl="1" indent="-343535">
              <a:lnSpc>
                <a:spcPts val="295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Functions</a:t>
            </a:r>
            <a:endParaRPr sz="2500">
              <a:latin typeface="Arial MT"/>
              <a:cs typeface="Arial MT"/>
            </a:endParaRPr>
          </a:p>
          <a:p>
            <a:pPr marL="354965" marR="5080" indent="-342900">
              <a:lnSpc>
                <a:spcPct val="77900"/>
              </a:lnSpc>
              <a:spcBef>
                <a:spcPts val="1160"/>
              </a:spcBef>
              <a:buChar char="•"/>
              <a:tabLst>
                <a:tab pos="354965" algn="l"/>
                <a:tab pos="355600" algn="l"/>
                <a:tab pos="2049145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Advanced</a:t>
            </a:r>
            <a:r>
              <a:rPr sz="2500" spc="-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7F7F7F"/>
                </a:solidFill>
                <a:latin typeface="Arial MT"/>
                <a:cs typeface="Arial MT"/>
              </a:rPr>
              <a:t>Text</a:t>
            </a:r>
            <a:r>
              <a:rPr sz="25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Processing</a:t>
            </a:r>
            <a:r>
              <a:rPr sz="25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Commands </a:t>
            </a:r>
            <a:r>
              <a:rPr sz="2500" spc="-6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(grep,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sed,	awk)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98" y="570598"/>
            <a:ext cx="1677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V</a:t>
            </a:r>
            <a:r>
              <a:rPr dirty="0"/>
              <a:t>ari</a:t>
            </a:r>
            <a:r>
              <a:rPr spc="-5" dirty="0"/>
              <a:t>a</a:t>
            </a:r>
            <a:r>
              <a:rPr spc="-100" dirty="0"/>
              <a:t>b</a:t>
            </a:r>
            <a:r>
              <a:rPr dirty="0"/>
              <a:t>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946" y="1447415"/>
            <a:ext cx="2116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000" spc="-37" baseline="1388" dirty="0">
                <a:latin typeface="Arial MT"/>
                <a:cs typeface="Arial MT"/>
              </a:rPr>
              <a:t>Variable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names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9952" y="1752215"/>
            <a:ext cx="6241415" cy="21101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0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000" baseline="1388" dirty="0">
                <a:latin typeface="Arial MT"/>
                <a:cs typeface="Arial MT"/>
              </a:rPr>
              <a:t>Must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start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spc="-15" baseline="1388" dirty="0">
                <a:latin typeface="Arial MT"/>
                <a:cs typeface="Arial MT"/>
              </a:rPr>
              <a:t>with</a:t>
            </a:r>
            <a:r>
              <a:rPr sz="3000" spc="30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a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letter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or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underscore</a:t>
            </a:r>
            <a:endParaRPr sz="3000" baseline="1388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000" spc="-15" baseline="1388" dirty="0">
                <a:latin typeface="Arial MT"/>
                <a:cs typeface="Arial MT"/>
              </a:rPr>
              <a:t>Number</a:t>
            </a:r>
            <a:r>
              <a:rPr sz="3000" spc="7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can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be used</a:t>
            </a:r>
            <a:r>
              <a:rPr sz="3000" spc="-22" baseline="1388" dirty="0">
                <a:latin typeface="Arial MT"/>
                <a:cs typeface="Arial MT"/>
              </a:rPr>
              <a:t> anywhere</a:t>
            </a:r>
            <a:r>
              <a:rPr sz="3000" spc="67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else</a:t>
            </a:r>
            <a:endParaRPr sz="3000" baseline="1388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38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dirty="0">
                <a:latin typeface="Arial MT"/>
                <a:cs typeface="Arial MT"/>
              </a:rPr>
              <a:t> use</a:t>
            </a:r>
            <a:r>
              <a:rPr sz="2000" spc="-5" dirty="0">
                <a:latin typeface="Arial MT"/>
                <a:cs typeface="Arial MT"/>
              </a:rPr>
              <a:t> special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characters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@,#,%,$</a:t>
            </a:r>
            <a:endParaRPr sz="2000">
              <a:latin typeface="Courier New"/>
              <a:cs typeface="Courier New"/>
            </a:endParaRPr>
          </a:p>
          <a:p>
            <a:pPr marL="354965" indent="-342900">
              <a:lnSpc>
                <a:spcPct val="100000"/>
              </a:lnSpc>
              <a:spcBef>
                <a:spcPts val="385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000" baseline="1388" dirty="0">
                <a:latin typeface="Arial MT"/>
                <a:cs typeface="Arial MT"/>
              </a:rPr>
              <a:t>Case</a:t>
            </a:r>
            <a:r>
              <a:rPr sz="3000" spc="-7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sensitive</a:t>
            </a:r>
            <a:endParaRPr sz="3000" baseline="1388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 MT"/>
                <a:cs typeface="Arial MT"/>
              </a:rPr>
              <a:t>Allowed: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VARIABLE,</a:t>
            </a:r>
            <a:r>
              <a:rPr sz="20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VAR1234able,</a:t>
            </a:r>
            <a:r>
              <a:rPr sz="20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var_name,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0146" y="3178149"/>
            <a:ext cx="632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_VAR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542766" y="3529358"/>
            <a:ext cx="6044565" cy="6438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35"/>
              </a:spcBef>
              <a:tabLst>
                <a:tab pos="2383155" algn="l"/>
              </a:tabLst>
            </a:pPr>
            <a:r>
              <a:rPr sz="2000" spc="-10" dirty="0">
                <a:latin typeface="Arial MT"/>
                <a:cs typeface="Arial MT"/>
              </a:rPr>
              <a:t>Not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allowed: 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1var,	%name, $myvar, var@NAME, </a:t>
            </a:r>
            <a:r>
              <a:rPr sz="2000" spc="-11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myvar-1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946" y="4141538"/>
            <a:ext cx="7312659" cy="7537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65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000" spc="-22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f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spc="-10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ia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spc="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e,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</a:t>
            </a:r>
            <a:r>
              <a:rPr sz="2000" spc="-5" dirty="0">
                <a:latin typeface="Arial MT"/>
                <a:cs typeface="Arial MT"/>
              </a:rPr>
              <a:t>p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$</a:t>
            </a:r>
            <a:r>
              <a:rPr sz="2000" b="1" spc="-6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to the </a:t>
            </a:r>
            <a:r>
              <a:rPr sz="2000" spc="-5" dirty="0">
                <a:latin typeface="Arial MT"/>
                <a:cs typeface="Arial MT"/>
              </a:rPr>
              <a:t>na</a:t>
            </a:r>
            <a:r>
              <a:rPr sz="2000" spc="-1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e 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ia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spc="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65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 MT"/>
                <a:cs typeface="Arial MT"/>
              </a:rPr>
              <a:t>Example: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$PATH,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$LD_LIBRARY_PATH,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$myvar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625" y="609301"/>
            <a:ext cx="4839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Global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and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Local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14" y="1306723"/>
            <a:ext cx="451802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0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000" spc="-60" baseline="1388" dirty="0">
                <a:latin typeface="Arial MT"/>
                <a:cs typeface="Arial MT"/>
              </a:rPr>
              <a:t>Two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types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of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spc="-15" baseline="1388" dirty="0">
                <a:latin typeface="Arial MT"/>
                <a:cs typeface="Arial MT"/>
              </a:rPr>
              <a:t>variables:</a:t>
            </a:r>
            <a:endParaRPr sz="3000" baseline="1388">
              <a:latin typeface="Arial MT"/>
              <a:cs typeface="Arial MT"/>
            </a:endParaRPr>
          </a:p>
          <a:p>
            <a:pPr marL="812165" lvl="1" indent="-343535">
              <a:lnSpc>
                <a:spcPct val="100000"/>
              </a:lnSpc>
              <a:spcBef>
                <a:spcPts val="300"/>
              </a:spcBef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3000" spc="-7" baseline="1388" dirty="0">
                <a:latin typeface="Arial MT"/>
                <a:cs typeface="Arial MT"/>
              </a:rPr>
              <a:t>Global</a:t>
            </a:r>
            <a:r>
              <a:rPr sz="3000" baseline="1388" dirty="0">
                <a:latin typeface="Arial MT"/>
                <a:cs typeface="Arial MT"/>
              </a:rPr>
              <a:t> (Environmental)</a:t>
            </a:r>
            <a:r>
              <a:rPr sz="3000" spc="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variables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8528" y="1969827"/>
            <a:ext cx="1784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o  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1428" y="1988120"/>
            <a:ext cx="6006465" cy="13462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00"/>
              </a:spcBef>
            </a:pPr>
            <a:r>
              <a:rPr sz="2000" spc="-5" dirty="0">
                <a:latin typeface="Arial MT"/>
                <a:cs typeface="Arial MT"/>
              </a:rPr>
              <a:t>Inherited </a:t>
            </a:r>
            <a:r>
              <a:rPr sz="2000" dirty="0">
                <a:latin typeface="Arial MT"/>
                <a:cs typeface="Arial MT"/>
              </a:rPr>
              <a:t>by subshells (child process, see next slide)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provide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simple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way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5" dirty="0">
                <a:latin typeface="Arial MT"/>
                <a:cs typeface="Arial MT"/>
              </a:rPr>
              <a:t>share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configuration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settings </a:t>
            </a:r>
            <a:r>
              <a:rPr sz="2000" dirty="0">
                <a:latin typeface="Arial MT"/>
                <a:cs typeface="Arial MT"/>
              </a:rPr>
              <a:t> between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multiple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applications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processes</a:t>
            </a:r>
            <a:r>
              <a:rPr sz="2000" dirty="0">
                <a:latin typeface="Arial MT"/>
                <a:cs typeface="Arial MT"/>
              </a:rPr>
              <a:t> 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Linux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 MT"/>
                <a:cs typeface="Arial MT"/>
              </a:rPr>
              <a:t>Using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uppercase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letters </a:t>
            </a:r>
            <a:r>
              <a:rPr sz="2000" dirty="0">
                <a:latin typeface="Arial MT"/>
                <a:cs typeface="Arial MT"/>
              </a:rPr>
              <a:t>by </a:t>
            </a:r>
            <a:r>
              <a:rPr sz="2000" spc="-5" dirty="0">
                <a:latin typeface="Arial MT"/>
                <a:cs typeface="Arial MT"/>
              </a:rPr>
              <a:t>convention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8528" y="2937222"/>
            <a:ext cx="178435" cy="10966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17700"/>
              </a:lnSpc>
              <a:spcBef>
                <a:spcPts val="55"/>
              </a:spcBef>
            </a:pPr>
            <a:r>
              <a:rPr sz="2000" dirty="0">
                <a:latin typeface="Courier New"/>
                <a:cs typeface="Courier New"/>
              </a:rPr>
              <a:t>o  o 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031428" y="3300238"/>
            <a:ext cx="6284595" cy="10541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spc="-10" dirty="0">
                <a:latin typeface="Arial MT"/>
                <a:cs typeface="Arial MT"/>
              </a:rPr>
              <a:t>Example: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ourier New"/>
                <a:cs typeface="Courier New"/>
              </a:rPr>
              <a:t>PATH,</a:t>
            </a:r>
            <a:r>
              <a:rPr sz="20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LD_LIBRARY_PATH,</a:t>
            </a:r>
            <a:r>
              <a:rPr sz="2000" spc="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DISPLAY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  <a:p>
            <a:pPr marL="12700" marR="27305">
              <a:lnSpc>
                <a:spcPts val="2370"/>
              </a:lnSpc>
              <a:spcBef>
                <a:spcPts val="570"/>
              </a:spcBef>
            </a:pP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printenv/env</a:t>
            </a:r>
            <a:r>
              <a:rPr sz="2000" spc="-6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current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environmental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variables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your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1521" y="4714242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4336" y="4709839"/>
            <a:ext cx="2484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Local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(shell)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variables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8528" y="4996346"/>
            <a:ext cx="1784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o  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1428" y="5014639"/>
            <a:ext cx="348487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Only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visible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current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shell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inherited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subshells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5" y="256183"/>
            <a:ext cx="3020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Editing</a:t>
            </a:r>
            <a:r>
              <a:rPr spc="-80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796" y="1161825"/>
            <a:ext cx="7416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000" baseline="1388" dirty="0">
                <a:latin typeface="Arial MT"/>
                <a:cs typeface="Arial MT"/>
              </a:rPr>
              <a:t>Local</a:t>
            </a:r>
            <a:r>
              <a:rPr sz="3000" spc="-7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(Shell)</a:t>
            </a:r>
            <a:r>
              <a:rPr sz="3000" spc="-157" baseline="1388" dirty="0">
                <a:latin typeface="Arial MT"/>
                <a:cs typeface="Arial MT"/>
              </a:rPr>
              <a:t> </a:t>
            </a:r>
            <a:r>
              <a:rPr sz="3000" spc="-37" baseline="1388" dirty="0">
                <a:latin typeface="Arial MT"/>
                <a:cs typeface="Arial MT"/>
              </a:rPr>
              <a:t>variables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is</a:t>
            </a:r>
            <a:r>
              <a:rPr sz="3000" spc="-157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only</a:t>
            </a:r>
            <a:r>
              <a:rPr sz="3000" spc="-157" baseline="1388" dirty="0">
                <a:latin typeface="Arial MT"/>
                <a:cs typeface="Arial MT"/>
              </a:rPr>
              <a:t> </a:t>
            </a:r>
            <a:r>
              <a:rPr sz="3000" spc="-37" baseline="1388" dirty="0">
                <a:latin typeface="Arial MT"/>
                <a:cs typeface="Arial MT"/>
              </a:rPr>
              <a:t>valid</a:t>
            </a:r>
            <a:r>
              <a:rPr sz="3000" spc="-7" baseline="1388" dirty="0">
                <a:latin typeface="Arial MT"/>
                <a:cs typeface="Arial MT"/>
              </a:rPr>
              <a:t> </a:t>
            </a:r>
            <a:r>
              <a:rPr sz="3000" spc="-30" baseline="1388" dirty="0">
                <a:latin typeface="Arial MT"/>
                <a:cs typeface="Arial MT"/>
              </a:rPr>
              <a:t>within</a:t>
            </a:r>
            <a:r>
              <a:rPr sz="3000" spc="-15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the</a:t>
            </a:r>
            <a:r>
              <a:rPr sz="3000" spc="-150" baseline="1388" dirty="0">
                <a:latin typeface="Arial MT"/>
                <a:cs typeface="Arial MT"/>
              </a:rPr>
              <a:t> </a:t>
            </a:r>
            <a:r>
              <a:rPr sz="3000" spc="-22" baseline="1388" dirty="0">
                <a:latin typeface="Arial MT"/>
                <a:cs typeface="Arial MT"/>
              </a:rPr>
              <a:t>current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spc="-30" baseline="1388" dirty="0">
                <a:latin typeface="Arial MT"/>
                <a:cs typeface="Arial MT"/>
              </a:rPr>
              <a:t>shell,</a:t>
            </a:r>
            <a:r>
              <a:rPr sz="3000" baseline="1388" dirty="0">
                <a:latin typeface="Arial MT"/>
                <a:cs typeface="Arial MT"/>
              </a:rPr>
              <a:t> </a:t>
            </a:r>
            <a:r>
              <a:rPr sz="3000" spc="-37" baseline="1388" dirty="0">
                <a:latin typeface="Arial MT"/>
                <a:cs typeface="Arial MT"/>
              </a:rPr>
              <a:t>while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310" y="1486282"/>
            <a:ext cx="215328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20" dirty="0">
                <a:latin typeface="Arial MT"/>
                <a:cs typeface="Arial MT"/>
              </a:rPr>
              <a:t>environment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variabl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4357" y="1486282"/>
            <a:ext cx="26504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10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 </a:t>
            </a:r>
            <a:r>
              <a:rPr sz="2000" spc="-10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105" dirty="0">
                <a:latin typeface="Arial MT"/>
                <a:cs typeface="Arial MT"/>
              </a:rPr>
              <a:t>v</a:t>
            </a:r>
            <a:r>
              <a:rPr sz="2000" spc="-1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li</a:t>
            </a:r>
            <a:r>
              <a:rPr sz="2000" dirty="0">
                <a:latin typeface="Arial MT"/>
                <a:cs typeface="Arial MT"/>
              </a:rPr>
              <a:t>d for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-10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ll sub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1691" y="1486282"/>
            <a:ext cx="246443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dirty="0">
                <a:latin typeface="Arial MT"/>
                <a:cs typeface="Arial MT"/>
              </a:rPr>
              <a:t>q</a:t>
            </a:r>
            <a:r>
              <a:rPr sz="2000" spc="-5" dirty="0">
                <a:latin typeface="Arial MT"/>
                <a:cs typeface="Arial MT"/>
              </a:rPr>
              <a:t>u</a:t>
            </a:r>
            <a:r>
              <a:rPr sz="2000" spc="-10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ntly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spc="-10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-10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hells.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496" y="1817958"/>
            <a:ext cx="2475230" cy="5873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2265" indent="-342900">
              <a:lnSpc>
                <a:spcPts val="2270"/>
              </a:lnSpc>
              <a:spcBef>
                <a:spcPts val="80"/>
              </a:spcBef>
              <a:tabLst>
                <a:tab pos="342265" algn="l"/>
              </a:tabLst>
            </a:pPr>
            <a:r>
              <a:rPr sz="2000" spc="300" dirty="0">
                <a:latin typeface="Trebuchet MS"/>
                <a:cs typeface="Trebuchet MS"/>
              </a:rPr>
              <a:t>▪	</a:t>
            </a:r>
            <a:r>
              <a:rPr sz="3000" spc="-37" baseline="1388" dirty="0">
                <a:latin typeface="Arial MT"/>
                <a:cs typeface="Arial MT"/>
              </a:rPr>
              <a:t>Example: </a:t>
            </a:r>
            <a:r>
              <a:rPr sz="3000" spc="-7" baseline="1388" dirty="0">
                <a:latin typeface="Arial MT"/>
                <a:cs typeface="Arial MT"/>
              </a:rPr>
              <a:t>useful </a:t>
            </a:r>
            <a:r>
              <a:rPr sz="3000" baseline="1388" dirty="0">
                <a:latin typeface="Arial MT"/>
                <a:cs typeface="Arial MT"/>
              </a:rPr>
              <a:t>w </a:t>
            </a:r>
            <a:r>
              <a:rPr sz="3000" spc="7" baseline="138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(global)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term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077147" y="1829182"/>
            <a:ext cx="2750820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running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script,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</a:t>
            </a:r>
            <a:endParaRPr sz="2000">
              <a:latin typeface="Arial MT"/>
              <a:cs typeface="Arial MT"/>
            </a:endParaRPr>
          </a:p>
          <a:p>
            <a:pPr marL="95885">
              <a:lnSpc>
                <a:spcPts val="2350"/>
              </a:lnSpc>
            </a:pPr>
            <a:r>
              <a:rPr sz="2000" dirty="0">
                <a:latin typeface="Arial MT"/>
                <a:cs typeface="Arial MT"/>
              </a:rPr>
              <a:t>inal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inherited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4099" y="1829182"/>
            <a:ext cx="2513965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exported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variables</a:t>
            </a:r>
            <a:endParaRPr sz="2000">
              <a:latin typeface="Arial MT"/>
              <a:cs typeface="Arial MT"/>
            </a:endParaRPr>
          </a:p>
          <a:p>
            <a:pPr marL="53340">
              <a:lnSpc>
                <a:spcPts val="2350"/>
              </a:lnSpc>
            </a:pPr>
            <a:r>
              <a:rPr sz="2000" dirty="0">
                <a:latin typeface="Arial MT"/>
                <a:cs typeface="Arial MT"/>
              </a:rPr>
              <a:t>hin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script.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27050" y="1606550"/>
          <a:ext cx="7924800" cy="95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21">
                <a:tc>
                  <a:txBody>
                    <a:bodyPr/>
                    <a:lstStyle/>
                    <a:p>
                      <a:pPr marL="116839">
                        <a:lnSpc>
                          <a:spcPts val="2070"/>
                        </a:lnSpc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18A0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sh/ksh/bash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18A0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csh/tcsh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18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24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Shell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(local)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name=value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r>
                        <a:rPr sz="1800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name=value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Environment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(global)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export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name=value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071880" algn="l"/>
                        </a:tabLst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setenv	name</a:t>
                      </a:r>
                      <a:r>
                        <a:rPr sz="1800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60450" y="4489450"/>
          <a:ext cx="6934200" cy="1465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621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export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Without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export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3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export</a:t>
                      </a:r>
                      <a:r>
                        <a:rPr sz="1800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v1=one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spc="-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v1=one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116839">
                        <a:lnSpc>
                          <a:spcPts val="1964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spc="-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bash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964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spc="-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bash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42">
                <a:tc>
                  <a:txBody>
                    <a:bodyPr/>
                    <a:lstStyle/>
                    <a:p>
                      <a:pPr marL="116839">
                        <a:lnSpc>
                          <a:spcPts val="1964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800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$v1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964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800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$v1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56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203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985">
              <a:lnSpc>
                <a:spcPts val="377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Global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and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Local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Variables</a:t>
            </a:r>
          </a:p>
          <a:p>
            <a:pPr marL="768985">
              <a:lnSpc>
                <a:spcPts val="3770"/>
              </a:lnSpc>
            </a:pPr>
            <a:r>
              <a:rPr dirty="0">
                <a:solidFill>
                  <a:srgbClr val="0000FF"/>
                </a:solidFill>
              </a:rPr>
              <a:t>-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current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shell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and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subshell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82900" y="2044700"/>
            <a:ext cx="3100070" cy="3911600"/>
            <a:chOff x="2882900" y="2044700"/>
            <a:chExt cx="3100070" cy="3911600"/>
          </a:xfrm>
        </p:grpSpPr>
        <p:sp>
          <p:nvSpPr>
            <p:cNvPr id="5" name="object 5"/>
            <p:cNvSpPr/>
            <p:nvPr/>
          </p:nvSpPr>
          <p:spPr>
            <a:xfrm>
              <a:off x="2895600" y="2057400"/>
              <a:ext cx="304800" cy="1905000"/>
            </a:xfrm>
            <a:custGeom>
              <a:avLst/>
              <a:gdLst/>
              <a:ahLst/>
              <a:cxnLst/>
              <a:rect l="l" t="t" r="r" b="b"/>
              <a:pathLst>
                <a:path w="304800" h="1905000">
                  <a:moveTo>
                    <a:pt x="304800" y="1752600"/>
                  </a:moveTo>
                  <a:lnTo>
                    <a:pt x="0" y="1752600"/>
                  </a:lnTo>
                  <a:lnTo>
                    <a:pt x="152400" y="1905000"/>
                  </a:lnTo>
                  <a:lnTo>
                    <a:pt x="304800" y="1752600"/>
                  </a:lnTo>
                  <a:close/>
                </a:path>
                <a:path w="304800" h="1905000">
                  <a:moveTo>
                    <a:pt x="228600" y="0"/>
                  </a:moveTo>
                  <a:lnTo>
                    <a:pt x="76200" y="0"/>
                  </a:lnTo>
                  <a:lnTo>
                    <a:pt x="76200" y="1752600"/>
                  </a:lnTo>
                  <a:lnTo>
                    <a:pt x="228600" y="1752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5600" y="2057400"/>
              <a:ext cx="304800" cy="1905000"/>
            </a:xfrm>
            <a:custGeom>
              <a:avLst/>
              <a:gdLst/>
              <a:ahLst/>
              <a:cxnLst/>
              <a:rect l="l" t="t" r="r" b="b"/>
              <a:pathLst>
                <a:path w="304800" h="1905000">
                  <a:moveTo>
                    <a:pt x="0" y="1752600"/>
                  </a:moveTo>
                  <a:lnTo>
                    <a:pt x="76200" y="1752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1752600"/>
                  </a:lnTo>
                  <a:lnTo>
                    <a:pt x="304800" y="1752600"/>
                  </a:lnTo>
                  <a:lnTo>
                    <a:pt x="152400" y="1905000"/>
                  </a:lnTo>
                  <a:lnTo>
                    <a:pt x="0" y="1752600"/>
                  </a:lnTo>
                  <a:close/>
                </a:path>
              </a:pathLst>
            </a:custGeom>
            <a:ln w="25400">
              <a:solidFill>
                <a:srgbClr val="3A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2923262"/>
              <a:ext cx="2381250" cy="1039494"/>
            </a:xfrm>
            <a:custGeom>
              <a:avLst/>
              <a:gdLst/>
              <a:ahLst/>
              <a:cxnLst/>
              <a:rect l="l" t="t" r="r" b="b"/>
              <a:pathLst>
                <a:path w="2381250" h="1039495">
                  <a:moveTo>
                    <a:pt x="0" y="1039138"/>
                  </a:moveTo>
                  <a:lnTo>
                    <a:pt x="2369304" y="5080"/>
                  </a:lnTo>
                  <a:lnTo>
                    <a:pt x="2380944" y="0"/>
                  </a:lnTo>
                </a:path>
              </a:pathLst>
            </a:custGeom>
            <a:ln w="254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67749" y="2881528"/>
              <a:ext cx="97790" cy="80645"/>
            </a:xfrm>
            <a:custGeom>
              <a:avLst/>
              <a:gdLst/>
              <a:ahLst/>
              <a:cxnLst/>
              <a:rect l="l" t="t" r="r" b="b"/>
              <a:pathLst>
                <a:path w="97789" h="80644">
                  <a:moveTo>
                    <a:pt x="0" y="0"/>
                  </a:moveTo>
                  <a:lnTo>
                    <a:pt x="34950" y="80081"/>
                  </a:lnTo>
                  <a:lnTo>
                    <a:pt x="97556" y="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65306" y="2857795"/>
              <a:ext cx="304800" cy="2247900"/>
            </a:xfrm>
            <a:custGeom>
              <a:avLst/>
              <a:gdLst/>
              <a:ahLst/>
              <a:cxnLst/>
              <a:rect l="l" t="t" r="r" b="b"/>
              <a:pathLst>
                <a:path w="304800" h="2247900">
                  <a:moveTo>
                    <a:pt x="304800" y="2095202"/>
                  </a:moveTo>
                  <a:lnTo>
                    <a:pt x="0" y="2095202"/>
                  </a:lnTo>
                  <a:lnTo>
                    <a:pt x="152400" y="2247602"/>
                  </a:lnTo>
                  <a:lnTo>
                    <a:pt x="304800" y="2095202"/>
                  </a:lnTo>
                  <a:close/>
                </a:path>
                <a:path w="304800" h="2247900">
                  <a:moveTo>
                    <a:pt x="228600" y="0"/>
                  </a:moveTo>
                  <a:lnTo>
                    <a:pt x="76200" y="0"/>
                  </a:lnTo>
                  <a:lnTo>
                    <a:pt x="76200" y="2095202"/>
                  </a:lnTo>
                  <a:lnTo>
                    <a:pt x="228600" y="209520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5306" y="2857795"/>
              <a:ext cx="304800" cy="2247900"/>
            </a:xfrm>
            <a:custGeom>
              <a:avLst/>
              <a:gdLst/>
              <a:ahLst/>
              <a:cxnLst/>
              <a:rect l="l" t="t" r="r" b="b"/>
              <a:pathLst>
                <a:path w="304800" h="2247900">
                  <a:moveTo>
                    <a:pt x="0" y="2095202"/>
                  </a:moveTo>
                  <a:lnTo>
                    <a:pt x="76200" y="2095202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095202"/>
                  </a:lnTo>
                  <a:lnTo>
                    <a:pt x="304800" y="2095202"/>
                  </a:lnTo>
                  <a:lnTo>
                    <a:pt x="152400" y="2247602"/>
                  </a:lnTo>
                  <a:lnTo>
                    <a:pt x="0" y="2095202"/>
                  </a:lnTo>
                  <a:close/>
                </a:path>
              </a:pathLst>
            </a:custGeom>
            <a:ln w="25400">
              <a:solidFill>
                <a:srgbClr val="3A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441" y="4090894"/>
              <a:ext cx="2532380" cy="1014730"/>
            </a:xfrm>
            <a:custGeom>
              <a:avLst/>
              <a:gdLst/>
              <a:ahLst/>
              <a:cxnLst/>
              <a:rect l="l" t="t" r="r" b="b"/>
              <a:pathLst>
                <a:path w="2532379" h="1014729">
                  <a:moveTo>
                    <a:pt x="2532265" y="1014504"/>
                  </a:moveTo>
                  <a:lnTo>
                    <a:pt x="11789" y="4723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5600" y="4038600"/>
              <a:ext cx="304800" cy="1905000"/>
            </a:xfrm>
            <a:custGeom>
              <a:avLst/>
              <a:gdLst/>
              <a:ahLst/>
              <a:cxnLst/>
              <a:rect l="l" t="t" r="r" b="b"/>
              <a:pathLst>
                <a:path w="304800" h="1905000">
                  <a:moveTo>
                    <a:pt x="304800" y="1752600"/>
                  </a:moveTo>
                  <a:lnTo>
                    <a:pt x="0" y="1752600"/>
                  </a:lnTo>
                  <a:lnTo>
                    <a:pt x="152400" y="1905000"/>
                  </a:lnTo>
                  <a:lnTo>
                    <a:pt x="304800" y="1752600"/>
                  </a:lnTo>
                  <a:close/>
                </a:path>
                <a:path w="304800" h="1905000">
                  <a:moveTo>
                    <a:pt x="228600" y="0"/>
                  </a:moveTo>
                  <a:lnTo>
                    <a:pt x="76200" y="0"/>
                  </a:lnTo>
                  <a:lnTo>
                    <a:pt x="76200" y="1752600"/>
                  </a:lnTo>
                  <a:lnTo>
                    <a:pt x="228600" y="1752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4038600"/>
              <a:ext cx="304800" cy="1905000"/>
            </a:xfrm>
            <a:custGeom>
              <a:avLst/>
              <a:gdLst/>
              <a:ahLst/>
              <a:cxnLst/>
              <a:rect l="l" t="t" r="r" b="b"/>
              <a:pathLst>
                <a:path w="304800" h="1905000">
                  <a:moveTo>
                    <a:pt x="0" y="1752600"/>
                  </a:moveTo>
                  <a:lnTo>
                    <a:pt x="76200" y="1752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1752600"/>
                  </a:lnTo>
                  <a:lnTo>
                    <a:pt x="304800" y="1752600"/>
                  </a:lnTo>
                  <a:lnTo>
                    <a:pt x="152400" y="1905000"/>
                  </a:lnTo>
                  <a:lnTo>
                    <a:pt x="0" y="1752600"/>
                  </a:lnTo>
                  <a:close/>
                </a:path>
              </a:pathLst>
            </a:custGeom>
            <a:ln w="25400">
              <a:solidFill>
                <a:srgbClr val="3A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0401" y="4048765"/>
              <a:ext cx="97790" cy="81280"/>
            </a:xfrm>
            <a:custGeom>
              <a:avLst/>
              <a:gdLst/>
              <a:ahLst/>
              <a:cxnLst/>
              <a:rect l="l" t="t" r="r" b="b"/>
              <a:pathLst>
                <a:path w="97789" h="81279">
                  <a:moveTo>
                    <a:pt x="97356" y="0"/>
                  </a:moveTo>
                  <a:lnTo>
                    <a:pt x="0" y="8059"/>
                  </a:lnTo>
                  <a:lnTo>
                    <a:pt x="64861" y="81108"/>
                  </a:lnTo>
                  <a:lnTo>
                    <a:pt x="97356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19200" y="2057994"/>
            <a:ext cx="1676400" cy="381000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Shell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2503" y="2857797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1676400" y="0"/>
                </a:moveTo>
                <a:lnTo>
                  <a:pt x="0" y="0"/>
                </a:lnTo>
                <a:lnTo>
                  <a:pt x="0" y="381000"/>
                </a:lnTo>
                <a:lnTo>
                  <a:pt x="1676400" y="381000"/>
                </a:lnTo>
                <a:lnTo>
                  <a:pt x="1676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22503" y="2857797"/>
            <a:ext cx="1676400" cy="38100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Sub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Shell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694" y="3048297"/>
            <a:ext cx="2312670" cy="38100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Courier New"/>
                <a:cs typeface="Courier New"/>
              </a:rPr>
              <a:t>export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VARC=XX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24151" y="3130762"/>
            <a:ext cx="2990850" cy="216535"/>
            <a:chOff x="2724151" y="3130762"/>
            <a:chExt cx="2990850" cy="216535"/>
          </a:xfrm>
        </p:grpSpPr>
        <p:sp>
          <p:nvSpPr>
            <p:cNvPr id="20" name="object 20"/>
            <p:cNvSpPr/>
            <p:nvPr/>
          </p:nvSpPr>
          <p:spPr>
            <a:xfrm>
              <a:off x="2743201" y="3238797"/>
              <a:ext cx="2823845" cy="0"/>
            </a:xfrm>
            <a:custGeom>
              <a:avLst/>
              <a:gdLst/>
              <a:ahLst/>
              <a:cxnLst/>
              <a:rect l="l" t="t" r="r" b="b"/>
              <a:pathLst>
                <a:path w="2823845">
                  <a:moveTo>
                    <a:pt x="0" y="0"/>
                  </a:moveTo>
                  <a:lnTo>
                    <a:pt x="2804469" y="0"/>
                  </a:lnTo>
                  <a:lnTo>
                    <a:pt x="2823519" y="0"/>
                  </a:lnTo>
                </a:path>
              </a:pathLst>
            </a:custGeom>
            <a:ln w="38100">
              <a:solidFill>
                <a:srgbClr val="33993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98931" y="3130762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0"/>
                  </a:moveTo>
                  <a:lnTo>
                    <a:pt x="72022" y="108035"/>
                  </a:lnTo>
                  <a:lnTo>
                    <a:pt x="0" y="216070"/>
                  </a:lnTo>
                  <a:lnTo>
                    <a:pt x="216068" y="108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40013" y="2934257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9933"/>
                </a:solidFill>
                <a:latin typeface="Courier New"/>
                <a:cs typeface="Courier New"/>
              </a:rPr>
              <a:t>visible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3602" y="3476819"/>
            <a:ext cx="2312670" cy="38100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Courier New"/>
                <a:cs typeface="Courier New"/>
              </a:rPr>
              <a:t>export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VARS=YY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17057" y="3851469"/>
            <a:ext cx="3564890" cy="934085"/>
            <a:chOff x="2717057" y="3851469"/>
            <a:chExt cx="3564890" cy="934085"/>
          </a:xfrm>
        </p:grpSpPr>
        <p:sp>
          <p:nvSpPr>
            <p:cNvPr id="25" name="object 25"/>
            <p:cNvSpPr/>
            <p:nvPr/>
          </p:nvSpPr>
          <p:spPr>
            <a:xfrm>
              <a:off x="2861152" y="3870519"/>
              <a:ext cx="3401695" cy="826135"/>
            </a:xfrm>
            <a:custGeom>
              <a:avLst/>
              <a:gdLst/>
              <a:ahLst/>
              <a:cxnLst/>
              <a:rect l="l" t="t" r="r" b="b"/>
              <a:pathLst>
                <a:path w="3401695" h="826135">
                  <a:moveTo>
                    <a:pt x="3401617" y="0"/>
                  </a:moveTo>
                  <a:lnTo>
                    <a:pt x="18535" y="821232"/>
                  </a:lnTo>
                  <a:lnTo>
                    <a:pt x="0" y="825734"/>
                  </a:lnTo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17057" y="4575277"/>
              <a:ext cx="235585" cy="210185"/>
            </a:xfrm>
            <a:custGeom>
              <a:avLst/>
              <a:gdLst/>
              <a:ahLst/>
              <a:cxnLst/>
              <a:rect l="l" t="t" r="r" b="b"/>
              <a:pathLst>
                <a:path w="235585" h="210185">
                  <a:moveTo>
                    <a:pt x="184489" y="0"/>
                  </a:moveTo>
                  <a:lnTo>
                    <a:pt x="0" y="155952"/>
                  </a:lnTo>
                  <a:lnTo>
                    <a:pt x="235455" y="209972"/>
                  </a:lnTo>
                  <a:lnTo>
                    <a:pt x="139980" y="121974"/>
                  </a:lnTo>
                  <a:lnTo>
                    <a:pt x="1844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 rot="20940000">
            <a:off x="3427279" y="4694737"/>
            <a:ext cx="72651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5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*not*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 rot="20940000">
            <a:off x="4234882" y="4497471"/>
            <a:ext cx="9906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visible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57206" y="1628250"/>
            <a:ext cx="2437765" cy="2813050"/>
            <a:chOff x="4357206" y="1628250"/>
            <a:chExt cx="2437765" cy="2813050"/>
          </a:xfrm>
        </p:grpSpPr>
        <p:sp>
          <p:nvSpPr>
            <p:cNvPr id="30" name="object 30"/>
            <p:cNvSpPr/>
            <p:nvPr/>
          </p:nvSpPr>
          <p:spPr>
            <a:xfrm>
              <a:off x="4369906" y="404729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5031" y="234180"/>
                  </a:lnTo>
                  <a:lnTo>
                    <a:pt x="19362" y="274277"/>
                  </a:lnTo>
                  <a:lnTo>
                    <a:pt x="41850" y="309648"/>
                  </a:lnTo>
                  <a:lnTo>
                    <a:pt x="71351" y="339149"/>
                  </a:lnTo>
                  <a:lnTo>
                    <a:pt x="106722" y="361637"/>
                  </a:lnTo>
                  <a:lnTo>
                    <a:pt x="146819" y="375968"/>
                  </a:lnTo>
                  <a:lnTo>
                    <a:pt x="190500" y="381000"/>
                  </a:lnTo>
                  <a:lnTo>
                    <a:pt x="234180" y="375968"/>
                  </a:lnTo>
                  <a:lnTo>
                    <a:pt x="250046" y="370297"/>
                  </a:lnTo>
                  <a:lnTo>
                    <a:pt x="190499" y="370297"/>
                  </a:lnTo>
                  <a:lnTo>
                    <a:pt x="146523" y="364860"/>
                  </a:lnTo>
                  <a:lnTo>
                    <a:pt x="104704" y="348548"/>
                  </a:lnTo>
                  <a:lnTo>
                    <a:pt x="67202" y="321362"/>
                  </a:lnTo>
                  <a:lnTo>
                    <a:pt x="36817" y="283910"/>
                  </a:lnTo>
                  <a:lnTo>
                    <a:pt x="17987" y="241265"/>
                  </a:lnTo>
                  <a:lnTo>
                    <a:pt x="10781" y="195848"/>
                  </a:lnTo>
                  <a:lnTo>
                    <a:pt x="15273" y="150084"/>
                  </a:lnTo>
                  <a:lnTo>
                    <a:pt x="31534" y="106394"/>
                  </a:lnTo>
                  <a:lnTo>
                    <a:pt x="59637" y="67202"/>
                  </a:lnTo>
                  <a:lnTo>
                    <a:pt x="74766" y="67202"/>
                  </a:lnTo>
                  <a:lnTo>
                    <a:pt x="67202" y="59637"/>
                  </a:lnTo>
                  <a:lnTo>
                    <a:pt x="104704" y="32451"/>
                  </a:lnTo>
                  <a:lnTo>
                    <a:pt x="146523" y="16139"/>
                  </a:lnTo>
                  <a:lnTo>
                    <a:pt x="190500" y="10702"/>
                  </a:lnTo>
                  <a:lnTo>
                    <a:pt x="250046" y="10702"/>
                  </a:lnTo>
                  <a:lnTo>
                    <a:pt x="234180" y="5031"/>
                  </a:lnTo>
                  <a:lnTo>
                    <a:pt x="190500" y="0"/>
                  </a:lnTo>
                  <a:close/>
                </a:path>
                <a:path w="381000" h="381000">
                  <a:moveTo>
                    <a:pt x="74766" y="67202"/>
                  </a:moveTo>
                  <a:lnTo>
                    <a:pt x="59637" y="67202"/>
                  </a:lnTo>
                  <a:lnTo>
                    <a:pt x="313797" y="321362"/>
                  </a:lnTo>
                  <a:lnTo>
                    <a:pt x="276295" y="348548"/>
                  </a:lnTo>
                  <a:lnTo>
                    <a:pt x="234476" y="364860"/>
                  </a:lnTo>
                  <a:lnTo>
                    <a:pt x="190499" y="370297"/>
                  </a:lnTo>
                  <a:lnTo>
                    <a:pt x="250046" y="370297"/>
                  </a:lnTo>
                  <a:lnTo>
                    <a:pt x="274277" y="361637"/>
                  </a:lnTo>
                  <a:lnTo>
                    <a:pt x="309648" y="339149"/>
                  </a:lnTo>
                  <a:lnTo>
                    <a:pt x="334999" y="313797"/>
                  </a:lnTo>
                  <a:lnTo>
                    <a:pt x="321362" y="313797"/>
                  </a:lnTo>
                  <a:lnTo>
                    <a:pt x="74766" y="67202"/>
                  </a:lnTo>
                  <a:close/>
                </a:path>
                <a:path w="381000" h="381000">
                  <a:moveTo>
                    <a:pt x="250046" y="10702"/>
                  </a:moveTo>
                  <a:lnTo>
                    <a:pt x="190500" y="10702"/>
                  </a:lnTo>
                  <a:lnTo>
                    <a:pt x="234476" y="16139"/>
                  </a:lnTo>
                  <a:lnTo>
                    <a:pt x="276295" y="32451"/>
                  </a:lnTo>
                  <a:lnTo>
                    <a:pt x="313797" y="59637"/>
                  </a:lnTo>
                  <a:lnTo>
                    <a:pt x="344181" y="97090"/>
                  </a:lnTo>
                  <a:lnTo>
                    <a:pt x="363012" y="139735"/>
                  </a:lnTo>
                  <a:lnTo>
                    <a:pt x="370218" y="185151"/>
                  </a:lnTo>
                  <a:lnTo>
                    <a:pt x="365726" y="230915"/>
                  </a:lnTo>
                  <a:lnTo>
                    <a:pt x="349464" y="274605"/>
                  </a:lnTo>
                  <a:lnTo>
                    <a:pt x="321362" y="313797"/>
                  </a:lnTo>
                  <a:lnTo>
                    <a:pt x="334999" y="313797"/>
                  </a:lnTo>
                  <a:lnTo>
                    <a:pt x="339149" y="309648"/>
                  </a:lnTo>
                  <a:lnTo>
                    <a:pt x="361637" y="274277"/>
                  </a:lnTo>
                  <a:lnTo>
                    <a:pt x="375968" y="234180"/>
                  </a:lnTo>
                  <a:lnTo>
                    <a:pt x="381000" y="190500"/>
                  </a:lnTo>
                  <a:lnTo>
                    <a:pt x="375968" y="146819"/>
                  </a:lnTo>
                  <a:lnTo>
                    <a:pt x="361637" y="106722"/>
                  </a:lnTo>
                  <a:lnTo>
                    <a:pt x="339149" y="71351"/>
                  </a:lnTo>
                  <a:lnTo>
                    <a:pt x="309648" y="41850"/>
                  </a:lnTo>
                  <a:lnTo>
                    <a:pt x="274277" y="19362"/>
                  </a:lnTo>
                  <a:lnTo>
                    <a:pt x="250046" y="1070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9906" y="404729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234179" y="5031"/>
                  </a:lnTo>
                  <a:lnTo>
                    <a:pt x="274277" y="19362"/>
                  </a:lnTo>
                  <a:lnTo>
                    <a:pt x="309648" y="41850"/>
                  </a:lnTo>
                  <a:lnTo>
                    <a:pt x="339149" y="71351"/>
                  </a:lnTo>
                  <a:lnTo>
                    <a:pt x="361637" y="106722"/>
                  </a:lnTo>
                  <a:lnTo>
                    <a:pt x="375968" y="146820"/>
                  </a:lnTo>
                  <a:lnTo>
                    <a:pt x="381000" y="190500"/>
                  </a:lnTo>
                  <a:lnTo>
                    <a:pt x="375968" y="234179"/>
                  </a:lnTo>
                  <a:lnTo>
                    <a:pt x="361637" y="274277"/>
                  </a:lnTo>
                  <a:lnTo>
                    <a:pt x="339149" y="309648"/>
                  </a:lnTo>
                  <a:lnTo>
                    <a:pt x="309648" y="339149"/>
                  </a:lnTo>
                  <a:lnTo>
                    <a:pt x="274277" y="361637"/>
                  </a:lnTo>
                  <a:lnTo>
                    <a:pt x="234179" y="375968"/>
                  </a:lnTo>
                  <a:lnTo>
                    <a:pt x="190500" y="381000"/>
                  </a:lnTo>
                  <a:lnTo>
                    <a:pt x="146820" y="375968"/>
                  </a:lnTo>
                  <a:lnTo>
                    <a:pt x="106722" y="361637"/>
                  </a:lnTo>
                  <a:lnTo>
                    <a:pt x="71351" y="339149"/>
                  </a:lnTo>
                  <a:lnTo>
                    <a:pt x="41850" y="309648"/>
                  </a:lnTo>
                  <a:lnTo>
                    <a:pt x="19362" y="274277"/>
                  </a:lnTo>
                  <a:lnTo>
                    <a:pt x="5031" y="234179"/>
                  </a:lnTo>
                  <a:lnTo>
                    <a:pt x="0" y="190500"/>
                  </a:lnTo>
                  <a:close/>
                </a:path>
                <a:path w="381000" h="381000">
                  <a:moveTo>
                    <a:pt x="321361" y="313797"/>
                  </a:moveTo>
                  <a:lnTo>
                    <a:pt x="349464" y="274605"/>
                  </a:lnTo>
                  <a:lnTo>
                    <a:pt x="365726" y="230915"/>
                  </a:lnTo>
                  <a:lnTo>
                    <a:pt x="370218" y="185151"/>
                  </a:lnTo>
                  <a:lnTo>
                    <a:pt x="363012" y="139735"/>
                  </a:lnTo>
                  <a:lnTo>
                    <a:pt x="344181" y="97089"/>
                  </a:lnTo>
                  <a:lnTo>
                    <a:pt x="313797" y="59637"/>
                  </a:lnTo>
                  <a:lnTo>
                    <a:pt x="276295" y="32451"/>
                  </a:lnTo>
                  <a:lnTo>
                    <a:pt x="234476" y="16139"/>
                  </a:lnTo>
                  <a:lnTo>
                    <a:pt x="190499" y="10702"/>
                  </a:lnTo>
                  <a:lnTo>
                    <a:pt x="146523" y="16139"/>
                  </a:lnTo>
                  <a:lnTo>
                    <a:pt x="104704" y="32451"/>
                  </a:lnTo>
                  <a:lnTo>
                    <a:pt x="67201" y="59637"/>
                  </a:lnTo>
                  <a:lnTo>
                    <a:pt x="321361" y="313797"/>
                  </a:lnTo>
                  <a:close/>
                </a:path>
                <a:path w="381000" h="381000">
                  <a:moveTo>
                    <a:pt x="59638" y="67201"/>
                  </a:moveTo>
                  <a:lnTo>
                    <a:pt x="31535" y="106394"/>
                  </a:lnTo>
                  <a:lnTo>
                    <a:pt x="15273" y="150084"/>
                  </a:lnTo>
                  <a:lnTo>
                    <a:pt x="10781" y="195848"/>
                  </a:lnTo>
                  <a:lnTo>
                    <a:pt x="17987" y="241264"/>
                  </a:lnTo>
                  <a:lnTo>
                    <a:pt x="36818" y="283910"/>
                  </a:lnTo>
                  <a:lnTo>
                    <a:pt x="67202" y="321362"/>
                  </a:lnTo>
                  <a:lnTo>
                    <a:pt x="104704" y="348548"/>
                  </a:lnTo>
                  <a:lnTo>
                    <a:pt x="146523" y="364860"/>
                  </a:lnTo>
                  <a:lnTo>
                    <a:pt x="190500" y="370297"/>
                  </a:lnTo>
                  <a:lnTo>
                    <a:pt x="234476" y="364860"/>
                  </a:lnTo>
                  <a:lnTo>
                    <a:pt x="276295" y="348548"/>
                  </a:lnTo>
                  <a:lnTo>
                    <a:pt x="313798" y="321362"/>
                  </a:lnTo>
                  <a:lnTo>
                    <a:pt x="59638" y="67201"/>
                  </a:lnTo>
                  <a:close/>
                </a:path>
              </a:pathLst>
            </a:custGeom>
            <a:ln w="25400">
              <a:solidFill>
                <a:srgbClr val="3A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50906" y="1640950"/>
              <a:ext cx="2031364" cy="1489075"/>
            </a:xfrm>
            <a:custGeom>
              <a:avLst/>
              <a:gdLst/>
              <a:ahLst/>
              <a:cxnLst/>
              <a:rect l="l" t="t" r="r" b="b"/>
              <a:pathLst>
                <a:path w="2031365" h="1489075">
                  <a:moveTo>
                    <a:pt x="0" y="0"/>
                  </a:moveTo>
                  <a:lnTo>
                    <a:pt x="2030893" y="0"/>
                  </a:lnTo>
                  <a:lnTo>
                    <a:pt x="2030893" y="816945"/>
                  </a:lnTo>
                  <a:lnTo>
                    <a:pt x="846205" y="816945"/>
                  </a:lnTo>
                  <a:lnTo>
                    <a:pt x="400126" y="1488997"/>
                  </a:lnTo>
                  <a:lnTo>
                    <a:pt x="338482" y="816945"/>
                  </a:lnTo>
                  <a:lnTo>
                    <a:pt x="0" y="816945"/>
                  </a:lnTo>
                  <a:lnTo>
                    <a:pt x="0" y="4765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A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982686" y="1725745"/>
            <a:ext cx="156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Type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bash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00725" y="2017845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another</a:t>
            </a:r>
            <a:r>
              <a:rPr sz="18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84934" y="4709760"/>
            <a:ext cx="2048510" cy="1485265"/>
          </a:xfrm>
          <a:custGeom>
            <a:avLst/>
            <a:gdLst/>
            <a:ahLst/>
            <a:cxnLst/>
            <a:rect l="l" t="t" r="r" b="b"/>
            <a:pathLst>
              <a:path w="2048509" h="1485264">
                <a:moveTo>
                  <a:pt x="17323" y="667794"/>
                </a:moveTo>
                <a:lnTo>
                  <a:pt x="355805" y="667794"/>
                </a:lnTo>
                <a:lnTo>
                  <a:pt x="0" y="0"/>
                </a:lnTo>
                <a:lnTo>
                  <a:pt x="863530" y="667794"/>
                </a:lnTo>
                <a:lnTo>
                  <a:pt x="2048217" y="667794"/>
                </a:lnTo>
                <a:lnTo>
                  <a:pt x="2048217" y="1484740"/>
                </a:lnTo>
                <a:lnTo>
                  <a:pt x="17323" y="1484740"/>
                </a:lnTo>
                <a:lnTo>
                  <a:pt x="17323" y="803953"/>
                </a:lnTo>
                <a:lnTo>
                  <a:pt x="17323" y="667794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007919" y="5608401"/>
            <a:ext cx="161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Exit</a:t>
            </a:r>
            <a:r>
              <a:rPr sz="18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Sub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391766" y="4696020"/>
            <a:ext cx="2312670" cy="63817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69900" marR="462280">
              <a:lnSpc>
                <a:spcPct val="101899"/>
              </a:lnSpc>
              <a:spcBef>
                <a:spcPts val="225"/>
              </a:spcBef>
            </a:pPr>
            <a:r>
              <a:rPr sz="1800" spc="-5" dirty="0">
                <a:latin typeface="Courier New"/>
                <a:cs typeface="Courier New"/>
              </a:rPr>
              <a:t>echo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$VARC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echo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$VARS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30350" y="3938729"/>
            <a:ext cx="2312670" cy="63817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69900" marR="462280">
              <a:lnSpc>
                <a:spcPct val="101899"/>
              </a:lnSpc>
              <a:spcBef>
                <a:spcPts val="225"/>
              </a:spcBef>
            </a:pPr>
            <a:r>
              <a:rPr sz="1800" spc="-5" dirty="0">
                <a:latin typeface="Courier New"/>
                <a:cs typeface="Courier New"/>
              </a:rPr>
              <a:t>echo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$VARC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echo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$VARS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956" y="359689"/>
            <a:ext cx="7345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FF"/>
                </a:solidFill>
              </a:rPr>
              <a:t>How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to </a:t>
            </a:r>
            <a:r>
              <a:rPr dirty="0">
                <a:solidFill>
                  <a:srgbClr val="0000FF"/>
                </a:solidFill>
              </a:rPr>
              <a:t>inherit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the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variables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in</a:t>
            </a:r>
            <a:r>
              <a:rPr spc="-5" dirty="0">
                <a:solidFill>
                  <a:srgbClr val="0000FF"/>
                </a:solidFill>
              </a:rPr>
              <a:t> the script?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603" y="112891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353" y="1131195"/>
            <a:ext cx="7726045" cy="220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source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command,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synonym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latin typeface="Arial MT"/>
                <a:cs typeface="Arial MT"/>
              </a:rPr>
              <a:t>”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(period)</a:t>
            </a:r>
            <a:endParaRPr sz="1800">
              <a:latin typeface="Arial MT"/>
              <a:cs typeface="Arial MT"/>
            </a:endParaRPr>
          </a:p>
          <a:p>
            <a:pPr marL="469265" indent="-286385">
              <a:lnSpc>
                <a:spcPct val="100000"/>
              </a:lnSpc>
              <a:buFont typeface="Courier New"/>
              <a:buChar char="o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Syntax:</a:t>
            </a:r>
            <a:endParaRPr sz="1800">
              <a:latin typeface="Arial MT"/>
              <a:cs typeface="Arial MT"/>
            </a:endParaRPr>
          </a:p>
          <a:p>
            <a:pPr marL="640715" marR="3373120">
              <a:lnSpc>
                <a:spcPts val="2200"/>
              </a:lnSpc>
              <a:spcBef>
                <a:spcPts val="75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.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filename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[arguments] </a:t>
            </a:r>
            <a:r>
              <a:rPr sz="18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source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filename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[arguments]</a:t>
            </a:r>
            <a:endParaRPr sz="1800">
              <a:latin typeface="Courier New"/>
              <a:cs typeface="Courier New"/>
            </a:endParaRPr>
          </a:p>
          <a:p>
            <a:pPr marL="469265" indent="-286385">
              <a:lnSpc>
                <a:spcPts val="1995"/>
              </a:lnSpc>
              <a:buFont typeface="Courier New"/>
              <a:buChar char="o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script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</a:t>
            </a:r>
            <a:r>
              <a:rPr sz="1800" spc="-5" dirty="0">
                <a:latin typeface="Arial MT"/>
                <a:cs typeface="Arial MT"/>
              </a:rPr>
              <a:t> execute</a:t>
            </a:r>
            <a:r>
              <a:rPr sz="1800" dirty="0">
                <a:latin typeface="Arial MT"/>
                <a:cs typeface="Arial MT"/>
              </a:rPr>
              <a:t> permission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case.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Commands</a:t>
            </a:r>
            <a:endParaRPr sz="1800">
              <a:latin typeface="Arial MT"/>
              <a:cs typeface="Arial MT"/>
            </a:endParaRPr>
          </a:p>
          <a:p>
            <a:pPr marL="469265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 MT"/>
                <a:cs typeface="Arial MT"/>
              </a:rPr>
              <a:t>are </a:t>
            </a:r>
            <a:r>
              <a:rPr sz="1800" spc="-5" dirty="0">
                <a:latin typeface="Arial MT"/>
                <a:cs typeface="Arial MT"/>
              </a:rPr>
              <a:t>executed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current shell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process</a:t>
            </a:r>
            <a:r>
              <a:rPr sz="1800" spc="-5" dirty="0">
                <a:latin typeface="Arial MT"/>
                <a:cs typeface="Arial MT"/>
              </a:rPr>
              <a:t>, </a:t>
            </a:r>
            <a:r>
              <a:rPr sz="1800" dirty="0">
                <a:latin typeface="Arial MT"/>
                <a:cs typeface="Arial MT"/>
              </a:rPr>
              <a:t>so any changes made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your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environment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 be visible when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script</a:t>
            </a:r>
            <a:r>
              <a:rPr sz="1800" spc="-5" dirty="0">
                <a:latin typeface="Arial MT"/>
                <a:cs typeface="Arial MT"/>
              </a:rPr>
              <a:t> finishes execution.</a:t>
            </a:r>
            <a:endParaRPr sz="1800">
              <a:latin typeface="Arial MT"/>
              <a:cs typeface="Arial MT"/>
            </a:endParaRPr>
          </a:p>
          <a:p>
            <a:pPr marL="469265" indent="-286385">
              <a:lnSpc>
                <a:spcPts val="2039"/>
              </a:lnSpc>
              <a:buFont typeface="Courier New"/>
              <a:buChar char="o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Executing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run</a:t>
            </a:r>
            <a:r>
              <a:rPr sz="1800" spc="-5" dirty="0">
                <a:latin typeface="Arial MT"/>
                <a:cs typeface="Arial MT"/>
              </a:rPr>
              <a:t> the </a:t>
            </a:r>
            <a:r>
              <a:rPr sz="1800" dirty="0">
                <a:latin typeface="Arial MT"/>
                <a:cs typeface="Arial MT"/>
              </a:rPr>
              <a:t>commands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shell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(subshell).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0955" y="3563242"/>
            <a:ext cx="3435985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[fchen14@mike1 shelltut]$ </a:t>
            </a:r>
            <a:r>
              <a:rPr sz="1800" spc="-10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#!/bin/bash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18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myvar="newvalue"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560" y="3563242"/>
            <a:ext cx="2345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cat</a:t>
            </a:r>
            <a:r>
              <a:rPr sz="18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source_var.sh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0955" y="4401442"/>
            <a:ext cx="602805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[fchen14@mike1 shelltut]$ bash source_var.sh </a:t>
            </a:r>
            <a:r>
              <a:rPr sz="1800" spc="-10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[fchen14@mike1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shelltut]$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$myvar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0955" y="5239642"/>
            <a:ext cx="1935480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5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[fchen14@mike1  [fchen14@mike1  newvalue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7070" y="5239642"/>
            <a:ext cx="42545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shelltut]$ source source_var.sh </a:t>
            </a:r>
            <a:r>
              <a:rPr sz="1800" spc="-10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shelltut]$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$myvar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771" y="561744"/>
            <a:ext cx="6354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30" dirty="0"/>
              <a:t> </a:t>
            </a:r>
            <a:r>
              <a:rPr spc="-50" dirty="0"/>
              <a:t>of</a:t>
            </a:r>
            <a:r>
              <a:rPr spc="-120" dirty="0"/>
              <a:t> </a:t>
            </a:r>
            <a:r>
              <a:rPr dirty="0"/>
              <a:t>Some</a:t>
            </a:r>
            <a:r>
              <a:rPr spc="-130" dirty="0"/>
              <a:t> </a:t>
            </a:r>
            <a:r>
              <a:rPr spc="-20" dirty="0"/>
              <a:t>Environment</a:t>
            </a:r>
            <a:r>
              <a:rPr spc="-125" dirty="0"/>
              <a:t> </a:t>
            </a:r>
            <a:r>
              <a:rPr spc="-50" dirty="0"/>
              <a:t>Variables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479550"/>
          <a:ext cx="8229600" cy="4450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110" dirty="0">
                          <a:latin typeface="Arial MT"/>
                          <a:cs typeface="Arial MT"/>
                        </a:rPr>
                        <a:t>PATH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li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direc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ory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paths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w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hich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ill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searched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hen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issued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40" dirty="0">
                          <a:latin typeface="Arial MT"/>
                          <a:cs typeface="Arial MT"/>
                        </a:rPr>
                        <a:t>LD_LIBRARY_PATH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colon-separated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directories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libraries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searched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first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indicate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user's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home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directory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located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system.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PWD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contains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path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working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directory.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OLDPWD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contains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path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previous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working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directory.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TERM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specifies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type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computer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terminal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terminal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emulator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being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SHELL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contains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running,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interactive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shell.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PS1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default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command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prompt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PS2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Secondary</a:t>
                      </a:r>
                      <a:r>
                        <a:rPr sz="1400" spc="3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command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prompt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host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USER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logged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user's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35" dirty="0">
                          <a:latin typeface="Arial MT"/>
                          <a:cs typeface="Arial MT"/>
                        </a:rPr>
                        <a:t>DISPLAY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X11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display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connect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to,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available.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821" y="606459"/>
            <a:ext cx="1313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596" y="1539075"/>
            <a:ext cx="581660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95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Introduction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Linux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Shell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Arial MT"/>
                <a:cs typeface="Arial MT"/>
              </a:rPr>
              <a:t>Shell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Scripting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Basics</a:t>
            </a:r>
            <a:endParaRPr sz="2500">
              <a:latin typeface="Arial MT"/>
              <a:cs typeface="Arial MT"/>
            </a:endParaRPr>
          </a:p>
          <a:p>
            <a:pPr marL="812165" lvl="1" indent="-343535">
              <a:lnSpc>
                <a:spcPts val="29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15" dirty="0">
                <a:latin typeface="Arial MT"/>
                <a:cs typeface="Arial MT"/>
              </a:rPr>
              <a:t>Variables/Special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Characters</a:t>
            </a:r>
            <a:endParaRPr sz="2500">
              <a:latin typeface="Arial MT"/>
              <a:cs typeface="Arial MT"/>
            </a:endParaRPr>
          </a:p>
          <a:p>
            <a:pPr marL="812165" lvl="1" indent="-343535">
              <a:lnSpc>
                <a:spcPts val="29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5" dirty="0">
                <a:latin typeface="Arial MT"/>
                <a:cs typeface="Arial MT"/>
              </a:rPr>
              <a:t>Arithmetic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Operations</a:t>
            </a:r>
            <a:endParaRPr sz="2500">
              <a:latin typeface="Arial MT"/>
              <a:cs typeface="Arial MT"/>
            </a:endParaRPr>
          </a:p>
          <a:p>
            <a:pPr marL="812165" lvl="1" indent="-343535">
              <a:lnSpc>
                <a:spcPts val="29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dirty="0">
                <a:latin typeface="Arial MT"/>
                <a:cs typeface="Arial MT"/>
              </a:rPr>
              <a:t>Arrays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Arial MT"/>
                <a:cs typeface="Arial MT"/>
              </a:rPr>
              <a:t>Beyond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Basic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Shell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Scripting</a:t>
            </a:r>
            <a:endParaRPr sz="2500">
              <a:latin typeface="Arial MT"/>
              <a:cs typeface="Arial MT"/>
            </a:endParaRPr>
          </a:p>
          <a:p>
            <a:pPr marL="755650" indent="-287020">
              <a:lnSpc>
                <a:spcPts val="2875"/>
              </a:lnSpc>
              <a:buChar char="–"/>
              <a:tabLst>
                <a:tab pos="756285" algn="l"/>
              </a:tabLst>
            </a:pPr>
            <a:r>
              <a:rPr sz="2500" spc="-5" dirty="0">
                <a:latin typeface="Arial MT"/>
                <a:cs typeface="Arial MT"/>
              </a:rPr>
              <a:t>Flow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Control</a:t>
            </a:r>
            <a:endParaRPr sz="2500">
              <a:latin typeface="Arial MT"/>
              <a:cs typeface="Arial MT"/>
            </a:endParaRPr>
          </a:p>
          <a:p>
            <a:pPr marL="755650" indent="-287020">
              <a:lnSpc>
                <a:spcPts val="2925"/>
              </a:lnSpc>
              <a:buChar char="–"/>
              <a:tabLst>
                <a:tab pos="756285" algn="l"/>
              </a:tabLst>
            </a:pPr>
            <a:r>
              <a:rPr sz="2500" spc="-5" dirty="0">
                <a:latin typeface="Arial MT"/>
                <a:cs typeface="Arial MT"/>
              </a:rPr>
              <a:t>Functions</a:t>
            </a:r>
            <a:endParaRPr sz="2500">
              <a:latin typeface="Arial MT"/>
              <a:cs typeface="Arial MT"/>
            </a:endParaRPr>
          </a:p>
          <a:p>
            <a:pPr marL="354965" marR="5080" indent="-342900">
              <a:lnSpc>
                <a:spcPct val="77900"/>
              </a:lnSpc>
              <a:spcBef>
                <a:spcPts val="1110"/>
              </a:spcBef>
              <a:buChar char="•"/>
              <a:tabLst>
                <a:tab pos="354965" algn="l"/>
                <a:tab pos="355600" algn="l"/>
                <a:tab pos="2049145" algn="l"/>
              </a:tabLst>
            </a:pPr>
            <a:r>
              <a:rPr sz="2500" dirty="0">
                <a:latin typeface="Arial MT"/>
                <a:cs typeface="Arial MT"/>
              </a:rPr>
              <a:t>Advanced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spc="-70" dirty="0">
                <a:latin typeface="Arial MT"/>
                <a:cs typeface="Arial MT"/>
              </a:rPr>
              <a:t>Text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Processing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Commands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(grep,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sed,	awk)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00741" y="6570135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0804" y="747876"/>
            <a:ext cx="1991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Quotations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599" y="1286728"/>
            <a:ext cx="6587490" cy="48888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quotation</a:t>
            </a:r>
            <a:endParaRPr sz="2400">
              <a:latin typeface="Arial MT"/>
              <a:cs typeface="Arial MT"/>
            </a:endParaRPr>
          </a:p>
          <a:p>
            <a:pPr marL="756285" marR="5080" lvl="1" indent="-286385">
              <a:lnSpc>
                <a:spcPct val="96800"/>
              </a:lnSpc>
              <a:spcBef>
                <a:spcPts val="695"/>
              </a:spcBef>
              <a:buChar char="–"/>
              <a:tabLst>
                <a:tab pos="755650" algn="l"/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Enclosing </a:t>
            </a:r>
            <a:r>
              <a:rPr sz="2000" spc="-5" dirty="0">
                <a:latin typeface="Arial MT"/>
                <a:cs typeface="Arial MT"/>
              </a:rPr>
              <a:t>characters </a:t>
            </a:r>
            <a:r>
              <a:rPr sz="2000" dirty="0">
                <a:latin typeface="Arial MT"/>
                <a:cs typeface="Arial MT"/>
              </a:rPr>
              <a:t>in single </a:t>
            </a:r>
            <a:r>
              <a:rPr sz="2000" spc="-5" dirty="0">
                <a:latin typeface="Arial MT"/>
                <a:cs typeface="Arial MT"/>
              </a:rPr>
              <a:t>quotes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(') </a:t>
            </a:r>
            <a:r>
              <a:rPr sz="20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preserves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literal</a:t>
            </a:r>
            <a:r>
              <a:rPr sz="2000" dirty="0">
                <a:latin typeface="Arial MT"/>
                <a:cs typeface="Arial MT"/>
              </a:rPr>
              <a:t> value 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 </a:t>
            </a:r>
            <a:r>
              <a:rPr sz="2000" spc="-5" dirty="0">
                <a:latin typeface="Arial MT"/>
                <a:cs typeface="Arial MT"/>
              </a:rPr>
              <a:t>character within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quotes. </a:t>
            </a:r>
            <a:r>
              <a:rPr sz="2000" dirty="0">
                <a:latin typeface="Arial MT"/>
                <a:cs typeface="Arial MT"/>
              </a:rPr>
              <a:t>A single </a:t>
            </a:r>
            <a:r>
              <a:rPr sz="2000" spc="-5" dirty="0">
                <a:latin typeface="Arial MT"/>
                <a:cs typeface="Arial MT"/>
              </a:rPr>
              <a:t>quote </a:t>
            </a:r>
            <a:r>
              <a:rPr sz="2000" dirty="0">
                <a:latin typeface="Arial MT"/>
                <a:cs typeface="Arial MT"/>
              </a:rPr>
              <a:t>may not occur </a:t>
            </a:r>
            <a:r>
              <a:rPr sz="2000" spc="-5" dirty="0">
                <a:latin typeface="Arial MT"/>
                <a:cs typeface="Arial MT"/>
              </a:rPr>
              <a:t>between </a:t>
            </a:r>
            <a:r>
              <a:rPr sz="2000" dirty="0">
                <a:latin typeface="Arial MT"/>
                <a:cs typeface="Arial MT"/>
              </a:rPr>
              <a:t> single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quotes,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preceded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backslash.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Double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quotation</a:t>
            </a:r>
            <a:endParaRPr sz="2400">
              <a:latin typeface="Arial MT"/>
              <a:cs typeface="Arial MT"/>
            </a:endParaRPr>
          </a:p>
          <a:p>
            <a:pPr marL="756285" marR="127635" lvl="1" indent="-286385">
              <a:lnSpc>
                <a:spcPct val="99300"/>
              </a:lnSpc>
              <a:spcBef>
                <a:spcPts val="630"/>
              </a:spcBef>
              <a:buChar char="–"/>
              <a:tabLst>
                <a:tab pos="755650" algn="l"/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Enclosing </a:t>
            </a:r>
            <a:r>
              <a:rPr sz="2000" spc="-5" dirty="0">
                <a:latin typeface="Arial MT"/>
                <a:cs typeface="Arial MT"/>
              </a:rPr>
              <a:t>characters </a:t>
            </a:r>
            <a:r>
              <a:rPr sz="2000" dirty="0">
                <a:latin typeface="Arial MT"/>
                <a:cs typeface="Arial MT"/>
              </a:rPr>
              <a:t>in double </a:t>
            </a:r>
            <a:r>
              <a:rPr sz="2000" spc="-5" dirty="0">
                <a:latin typeface="Arial MT"/>
                <a:cs typeface="Arial MT"/>
              </a:rPr>
              <a:t>quotes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(") </a:t>
            </a:r>
            <a:r>
              <a:rPr sz="20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preserves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literal</a:t>
            </a:r>
            <a:r>
              <a:rPr sz="2000" dirty="0">
                <a:latin typeface="Arial MT"/>
                <a:cs typeface="Arial MT"/>
              </a:rPr>
              <a:t> value 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characters within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quotes, with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exception</a:t>
            </a:r>
            <a:r>
              <a:rPr sz="2000" dirty="0">
                <a:latin typeface="Arial MT"/>
                <a:cs typeface="Arial MT"/>
              </a:rPr>
              <a:t> 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‘$’,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‘`’, </a:t>
            </a:r>
            <a:r>
              <a:rPr sz="2000" dirty="0">
                <a:latin typeface="Courier New"/>
                <a:cs typeface="Courier New"/>
              </a:rPr>
              <a:t>‘\’</a:t>
            </a:r>
            <a:endParaRPr sz="20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Back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“quotation?”</a:t>
            </a:r>
            <a:endParaRPr sz="2400">
              <a:latin typeface="Arial MT"/>
              <a:cs typeface="Arial MT"/>
            </a:endParaRPr>
          </a:p>
          <a:p>
            <a:pPr marL="756285" marR="104775" lvl="1" indent="-286385" algn="just">
              <a:lnSpc>
                <a:spcPct val="98100"/>
              </a:lnSpc>
              <a:spcBef>
                <a:spcPts val="660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Command subs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ion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(``)</a:t>
            </a:r>
            <a:r>
              <a:rPr sz="2000" spc="-6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allows</a:t>
            </a:r>
            <a:r>
              <a:rPr sz="2000" spc="-5" dirty="0">
                <a:latin typeface="Arial MT"/>
                <a:cs typeface="Arial MT"/>
              </a:rPr>
              <a:t> t</a:t>
            </a:r>
            <a:r>
              <a:rPr sz="2000" dirty="0">
                <a:latin typeface="Arial MT"/>
                <a:cs typeface="Arial MT"/>
              </a:rPr>
              <a:t>he ou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put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 command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replace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command </a:t>
            </a:r>
            <a:r>
              <a:rPr sz="2000" spc="-5" dirty="0">
                <a:latin typeface="Arial MT"/>
                <a:cs typeface="Arial MT"/>
              </a:rPr>
              <a:t>itself, </a:t>
            </a:r>
            <a:r>
              <a:rPr sz="2000" dirty="0">
                <a:latin typeface="Arial MT"/>
                <a:cs typeface="Arial MT"/>
              </a:rPr>
              <a:t>enclosed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string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executed </a:t>
            </a:r>
            <a:r>
              <a:rPr sz="2000" dirty="0">
                <a:latin typeface="Arial MT"/>
                <a:cs typeface="Arial MT"/>
              </a:rPr>
              <a:t>as a command, almost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same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Courier New"/>
                <a:cs typeface="Courier New"/>
              </a:rPr>
              <a:t>$()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0263" y="747876"/>
            <a:ext cx="3933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Quotation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Examples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8457" y="5155084"/>
            <a:ext cx="6055360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Always use double quotes around variable substitutions and </a:t>
            </a:r>
            <a:r>
              <a:rPr sz="1800" spc="-4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command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substitutions: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"$foo",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"${foo}"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70505" y="1655006"/>
          <a:ext cx="5110479" cy="330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[fchen14@mike1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7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~]$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str1='echo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$USER'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[fchen14@mike1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~]$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"$str1"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$USER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[fchen14@mike1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~]$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str2="echo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$USER"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[fchen14@mike1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~]$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"$str2"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fchen14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[fchen14@mike1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~]$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str3=`echo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$USER`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399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[fchen14@mike1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~]$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$str3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fchen14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[fchen14@mike1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~]$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str3=$(echo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$USER)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[fchen14@mike1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~]$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"$str3"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fchen14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898650"/>
          <a:ext cx="8388350" cy="3816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comment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line.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Indicate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variable.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\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Escape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display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next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literally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{}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Enclose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variable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160020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Command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separator.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Permits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putting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two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or more commands on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same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line.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Terminator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option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4113529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“dot”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command, equivalent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source	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(for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bash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only)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Pipe: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use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output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command as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input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another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one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Redirections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0&lt;:</a:t>
                      </a:r>
                      <a:r>
                        <a:rPr sz="18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input;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1&gt;:</a:t>
                      </a:r>
                      <a:r>
                        <a:rPr sz="18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out;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2&gt;:</a:t>
                      </a:r>
                      <a:r>
                        <a:rPr sz="1800" spc="-57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error)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8741" y="761211"/>
            <a:ext cx="40690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D0D0D"/>
                </a:solidFill>
              </a:rPr>
              <a:t>Special</a:t>
            </a:r>
            <a:r>
              <a:rPr spc="-30" dirty="0">
                <a:solidFill>
                  <a:srgbClr val="0D0D0D"/>
                </a:solidFill>
              </a:rPr>
              <a:t> </a:t>
            </a:r>
            <a:r>
              <a:rPr spc="-5" dirty="0">
                <a:solidFill>
                  <a:srgbClr val="0D0D0D"/>
                </a:solidFill>
              </a:rPr>
              <a:t>Characters</a:t>
            </a:r>
            <a:r>
              <a:rPr spc="-3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(1)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8741" y="747876"/>
            <a:ext cx="40690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D0D0D"/>
                </a:solidFill>
              </a:rPr>
              <a:t>Special</a:t>
            </a:r>
            <a:r>
              <a:rPr spc="-30" dirty="0">
                <a:solidFill>
                  <a:srgbClr val="0D0D0D"/>
                </a:solidFill>
              </a:rPr>
              <a:t> </a:t>
            </a:r>
            <a:r>
              <a:rPr spc="-5" dirty="0">
                <a:solidFill>
                  <a:srgbClr val="0D0D0D"/>
                </a:solidFill>
              </a:rPr>
              <a:t>Characters</a:t>
            </a:r>
            <a:r>
              <a:rPr spc="-3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(2)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8950" y="1898650"/>
          <a:ext cx="8159750" cy="279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$?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Exit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status for the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last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command, 0 is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success,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failure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otherwise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$$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Process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ID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variable.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[]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070"/>
                        </a:lnSpc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Test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expression,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eg.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condition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[[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Extended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test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expression,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more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flexible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[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]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$[],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((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))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Integer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expansion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||,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&amp;&amp;,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!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Logical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OR,</a:t>
                      </a:r>
                      <a:r>
                        <a:rPr sz="18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821" y="606459"/>
            <a:ext cx="1313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596" y="1539075"/>
            <a:ext cx="581660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95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Introduction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to</a:t>
            </a:r>
            <a:r>
              <a:rPr sz="25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Linux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Basics</a:t>
            </a:r>
            <a:endParaRPr sz="2500">
              <a:latin typeface="Arial MT"/>
              <a:cs typeface="Arial MT"/>
            </a:endParaRPr>
          </a:p>
          <a:p>
            <a:pPr marL="812165" lvl="1" indent="-343535">
              <a:lnSpc>
                <a:spcPts val="29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Variables/Special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Characters</a:t>
            </a:r>
            <a:endParaRPr sz="2500">
              <a:latin typeface="Arial MT"/>
              <a:cs typeface="Arial MT"/>
            </a:endParaRPr>
          </a:p>
          <a:p>
            <a:pPr marL="812165" lvl="1" indent="-343535">
              <a:lnSpc>
                <a:spcPts val="29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5" dirty="0">
                <a:latin typeface="Arial MT"/>
                <a:cs typeface="Arial MT"/>
              </a:rPr>
              <a:t>Arithmetic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Operations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Beyond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Basic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endParaRPr sz="2500">
              <a:latin typeface="Arial MT"/>
              <a:cs typeface="Arial MT"/>
            </a:endParaRPr>
          </a:p>
          <a:p>
            <a:pPr marL="755650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Arrays</a:t>
            </a:r>
            <a:endParaRPr sz="2500">
              <a:latin typeface="Arial MT"/>
              <a:cs typeface="Arial MT"/>
            </a:endParaRPr>
          </a:p>
          <a:p>
            <a:pPr marL="755650" indent="-287020">
              <a:lnSpc>
                <a:spcPts val="2875"/>
              </a:lnSpc>
              <a:buChar char="–"/>
              <a:tabLst>
                <a:tab pos="756285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Flow</a:t>
            </a:r>
            <a:r>
              <a:rPr sz="25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Control</a:t>
            </a:r>
            <a:endParaRPr sz="2500">
              <a:latin typeface="Arial MT"/>
              <a:cs typeface="Arial MT"/>
            </a:endParaRPr>
          </a:p>
          <a:p>
            <a:pPr marL="755650" indent="-287020">
              <a:lnSpc>
                <a:spcPts val="2925"/>
              </a:lnSpc>
              <a:buChar char="–"/>
              <a:tabLst>
                <a:tab pos="756285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Functions</a:t>
            </a:r>
            <a:endParaRPr sz="2500">
              <a:latin typeface="Arial MT"/>
              <a:cs typeface="Arial MT"/>
            </a:endParaRPr>
          </a:p>
          <a:p>
            <a:pPr marL="354965" marR="5080" indent="-342900">
              <a:lnSpc>
                <a:spcPct val="77900"/>
              </a:lnSpc>
              <a:spcBef>
                <a:spcPts val="1110"/>
              </a:spcBef>
              <a:buChar char="•"/>
              <a:tabLst>
                <a:tab pos="354965" algn="l"/>
                <a:tab pos="355600" algn="l"/>
                <a:tab pos="2049145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Advanced</a:t>
            </a:r>
            <a:r>
              <a:rPr sz="2500" spc="-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7F7F7F"/>
                </a:solidFill>
                <a:latin typeface="Arial MT"/>
                <a:cs typeface="Arial MT"/>
              </a:rPr>
              <a:t>Text</a:t>
            </a:r>
            <a:r>
              <a:rPr sz="25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Processing</a:t>
            </a:r>
            <a:r>
              <a:rPr sz="25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Commands </a:t>
            </a:r>
            <a:r>
              <a:rPr sz="2500" spc="-6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(grep,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sed,	awk)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7870" y="713383"/>
            <a:ext cx="5288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Integer</a:t>
            </a:r>
            <a:r>
              <a:rPr spc="-180" dirty="0"/>
              <a:t> </a:t>
            </a:r>
            <a:r>
              <a:rPr spc="-5" dirty="0"/>
              <a:t>Arithmetic Operations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450" y="2203450"/>
          <a:ext cx="6096000" cy="259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Addition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Subtraction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Multiplication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Division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Exponentiation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(bash</a:t>
                      </a:r>
                      <a:r>
                        <a:rPr sz="20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only)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Modulo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%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4589" y="747876"/>
            <a:ext cx="5288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Integer</a:t>
            </a:r>
            <a:r>
              <a:rPr spc="-180" dirty="0"/>
              <a:t> </a:t>
            </a:r>
            <a:r>
              <a:rPr spc="-5" dirty="0"/>
              <a:t>Arithmetic Operations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941" y="1637973"/>
            <a:ext cx="50349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Trebuchet MS"/>
              <a:buChar char="▪"/>
              <a:tabLst>
                <a:tab pos="469265" algn="l"/>
                <a:tab pos="469900" algn="l"/>
              </a:tabLst>
            </a:pPr>
            <a:r>
              <a:rPr sz="3300" spc="-7" baseline="2525" dirty="0">
                <a:latin typeface="Courier New"/>
                <a:cs typeface="Courier New"/>
              </a:rPr>
              <a:t>$((...))</a:t>
            </a:r>
            <a:r>
              <a:rPr sz="3300" spc="-52" baseline="2525" dirty="0">
                <a:latin typeface="Courier New"/>
                <a:cs typeface="Courier New"/>
              </a:rPr>
              <a:t> </a:t>
            </a:r>
            <a:r>
              <a:rPr sz="3300" spc="-7" baseline="2525" dirty="0">
                <a:latin typeface="Courier New"/>
                <a:cs typeface="Courier New"/>
              </a:rPr>
              <a:t>or</a:t>
            </a:r>
            <a:r>
              <a:rPr sz="3300" spc="-44" baseline="2525" dirty="0">
                <a:latin typeface="Courier New"/>
                <a:cs typeface="Courier New"/>
              </a:rPr>
              <a:t> </a:t>
            </a:r>
            <a:r>
              <a:rPr sz="3300" spc="-7" baseline="2525" dirty="0">
                <a:latin typeface="Courier New"/>
                <a:cs typeface="Courier New"/>
              </a:rPr>
              <a:t>$[...]</a:t>
            </a:r>
            <a:r>
              <a:rPr sz="3300" spc="-44" baseline="2525" dirty="0">
                <a:latin typeface="Courier New"/>
                <a:cs typeface="Courier New"/>
              </a:rPr>
              <a:t> </a:t>
            </a:r>
            <a:r>
              <a:rPr sz="3300" baseline="2525" dirty="0">
                <a:latin typeface="Arial MT"/>
                <a:cs typeface="Arial MT"/>
              </a:rPr>
              <a:t>commands</a:t>
            </a:r>
            <a:endParaRPr sz="3300" baseline="2525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2011" y="1993096"/>
            <a:ext cx="15347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suggested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026" y="1951282"/>
            <a:ext cx="193675" cy="73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o  </a:t>
            </a:r>
            <a:r>
              <a:rPr sz="2200" dirty="0">
                <a:latin typeface="Courier New"/>
                <a:cs typeface="Courier New"/>
              </a:rPr>
              <a:t>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2926" y="1972776"/>
            <a:ext cx="4217035" cy="73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95"/>
              </a:spcBef>
              <a:tabLst>
                <a:tab pos="2359660" algn="l"/>
              </a:tabLst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x=$((1+2))	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#</a:t>
            </a:r>
            <a:r>
              <a:rPr sz="2200" spc="-10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Addition, </a:t>
            </a:r>
            <a:r>
              <a:rPr sz="2200" spc="-130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echo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$[$x*$x]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#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5577" y="2348696"/>
            <a:ext cx="4384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Multiplication,</a:t>
            </a:r>
            <a:r>
              <a:rPr sz="2200" spc="-9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deprecated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941" y="2714323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30" dirty="0">
                <a:latin typeface="Trebuchet MS"/>
                <a:cs typeface="Trebuchet MS"/>
              </a:rPr>
              <a:t>▪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027" y="2704705"/>
            <a:ext cx="19107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let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command: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6978" y="3049126"/>
            <a:ext cx="237299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3260" marR="5080">
              <a:lnSpc>
                <a:spcPct val="106100"/>
              </a:lnSpc>
              <a:spcBef>
                <a:spcPts val="95"/>
              </a:spcBef>
            </a:pP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#</a:t>
            </a:r>
            <a:r>
              <a:rPr sz="2200" spc="-5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no</a:t>
            </a:r>
            <a:r>
              <a:rPr sz="2200" spc="-5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space </a:t>
            </a:r>
            <a:r>
              <a:rPr sz="2200" spc="-130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#</a:t>
            </a:r>
            <a:r>
              <a:rPr sz="2200" spc="-4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you</a:t>
            </a:r>
            <a:r>
              <a:rPr sz="2200" spc="-3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can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683260" algn="l"/>
              </a:tabLst>
            </a:pPr>
            <a:r>
              <a:rPr sz="2200" spc="-5" dirty="0">
                <a:latin typeface="Courier New"/>
                <a:cs typeface="Courier New"/>
              </a:rPr>
              <a:t>x"	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#</a:t>
            </a:r>
            <a:r>
              <a:rPr sz="2200" spc="-5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can</a:t>
            </a:r>
            <a:r>
              <a:rPr sz="2200" spc="-5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have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4347" y="3404726"/>
            <a:ext cx="2540635" cy="73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marR="5080" indent="-167640">
              <a:lnSpc>
                <a:spcPct val="106100"/>
              </a:lnSpc>
              <a:spcBef>
                <a:spcPts val="95"/>
              </a:spcBef>
            </a:pP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omit</a:t>
            </a:r>
            <a:r>
              <a:rPr sz="2200" spc="-3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the</a:t>
            </a:r>
            <a:r>
              <a:rPr sz="2200" spc="-3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$</a:t>
            </a:r>
            <a:r>
              <a:rPr sz="2200" spc="-3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sign </a:t>
            </a:r>
            <a:r>
              <a:rPr sz="2200" spc="-130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space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949" y="3027633"/>
            <a:ext cx="193675" cy="144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o  o  o  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2849" y="3049126"/>
            <a:ext cx="1870075" cy="144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let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c=$x+$x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let c=x+x 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Courier New"/>
                <a:cs typeface="Courier New"/>
              </a:rPr>
              <a:t>let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3439" y="3760326"/>
            <a:ext cx="7402830" cy="7366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200" spc="-5" dirty="0">
                <a:latin typeface="Courier New"/>
                <a:cs typeface="Courier New"/>
              </a:rPr>
              <a:t>c="x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Courier New"/>
                <a:cs typeface="Courier New"/>
              </a:rPr>
              <a:t>c+=1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or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--c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#</a:t>
            </a:r>
            <a:r>
              <a:rPr sz="2200" spc="-1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C-style</a:t>
            </a:r>
            <a:r>
              <a:rPr sz="2200" spc="-1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9933"/>
                </a:solidFill>
                <a:latin typeface="Courier New"/>
                <a:cs typeface="Courier New"/>
              </a:rPr>
              <a:t>increment</a:t>
            </a:r>
            <a:r>
              <a:rPr sz="2200" spc="-15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9933"/>
                </a:solidFill>
                <a:latin typeface="Courier New"/>
                <a:cs typeface="Courier New"/>
              </a:rPr>
              <a:t>operator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941" y="4514573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30" dirty="0">
                <a:latin typeface="Trebuchet MS"/>
                <a:cs typeface="Trebuchet MS"/>
              </a:rPr>
              <a:t>▪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0027" y="4504955"/>
            <a:ext cx="20783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expr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command: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6955" y="4882804"/>
            <a:ext cx="5224145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300" baseline="3787" dirty="0">
                <a:latin typeface="Courier New"/>
                <a:cs typeface="Courier New"/>
              </a:rPr>
              <a:t>o	</a:t>
            </a:r>
            <a:r>
              <a:rPr sz="2200" spc="-5" dirty="0">
                <a:latin typeface="Courier New"/>
                <a:cs typeface="Courier New"/>
              </a:rPr>
              <a:t>expr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10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/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(space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required)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 MT"/>
              <a:cs typeface="Arial MT"/>
            </a:endParaRPr>
          </a:p>
          <a:p>
            <a:pPr marL="1017269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Note:</a:t>
            </a:r>
            <a:r>
              <a:rPr sz="22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Bash</a:t>
            </a:r>
            <a:r>
              <a:rPr sz="2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picky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about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spaces!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885190" marR="5080" indent="699770">
              <a:lnSpc>
                <a:spcPts val="3700"/>
              </a:lnSpc>
              <a:spcBef>
                <a:spcPts val="340"/>
              </a:spcBef>
            </a:pPr>
            <a:r>
              <a:rPr spc="-5" dirty="0"/>
              <a:t>Floating-Point </a:t>
            </a:r>
            <a:r>
              <a:rPr dirty="0"/>
              <a:t> </a:t>
            </a:r>
            <a:r>
              <a:rPr spc="-5" dirty="0"/>
              <a:t>Arithmetic</a:t>
            </a:r>
            <a:r>
              <a:rPr spc="-2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491" y="1832077"/>
            <a:ext cx="7295515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GNU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basic </a:t>
            </a:r>
            <a:r>
              <a:rPr sz="2200" spc="-5" dirty="0">
                <a:latin typeface="Arial MT"/>
                <a:cs typeface="Arial MT"/>
              </a:rPr>
              <a:t>calculator</a:t>
            </a:r>
            <a:r>
              <a:rPr sz="2200" dirty="0">
                <a:latin typeface="Arial MT"/>
                <a:cs typeface="Arial MT"/>
              </a:rPr>
              <a:t> (bc) </a:t>
            </a:r>
            <a:r>
              <a:rPr sz="2200" spc="-5" dirty="0">
                <a:latin typeface="Arial MT"/>
                <a:cs typeface="Arial MT"/>
              </a:rPr>
              <a:t>external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calculator</a:t>
            </a:r>
            <a:endParaRPr sz="2200">
              <a:latin typeface="Arial MT"/>
              <a:cs typeface="Arial MT"/>
            </a:endParaRPr>
          </a:p>
          <a:p>
            <a:pPr marL="354965" indent="-342900">
              <a:lnSpc>
                <a:spcPts val="2600"/>
              </a:lnSpc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300" baseline="1262" dirty="0">
                <a:latin typeface="Arial MT"/>
                <a:cs typeface="Arial MT"/>
              </a:rPr>
              <a:t>Add</a:t>
            </a:r>
            <a:r>
              <a:rPr sz="3300" spc="-44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two</a:t>
            </a:r>
            <a:r>
              <a:rPr sz="3300" spc="-44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numbers</a:t>
            </a:r>
            <a:endParaRPr sz="3300" baseline="1262">
              <a:latin typeface="Arial MT"/>
              <a:cs typeface="Arial MT"/>
            </a:endParaRPr>
          </a:p>
          <a:p>
            <a:pPr marL="926465">
              <a:lnSpc>
                <a:spcPts val="2600"/>
              </a:lnSpc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"3.8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4.2"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bc</a:t>
            </a:r>
            <a:endParaRPr sz="2200">
              <a:latin typeface="Courier New"/>
              <a:cs typeface="Courier New"/>
            </a:endParaRPr>
          </a:p>
          <a:p>
            <a:pPr marL="354965" marR="5080" indent="-342900">
              <a:lnSpc>
                <a:spcPts val="2560"/>
              </a:lnSpc>
              <a:spcBef>
                <a:spcPts val="15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300" baseline="1262" dirty="0">
                <a:latin typeface="Arial MT"/>
                <a:cs typeface="Arial MT"/>
              </a:rPr>
              <a:t>Divide</a:t>
            </a:r>
            <a:r>
              <a:rPr sz="3300" spc="-15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two </a:t>
            </a:r>
            <a:r>
              <a:rPr sz="3300" baseline="1262" dirty="0">
                <a:latin typeface="Arial MT"/>
                <a:cs typeface="Arial MT"/>
              </a:rPr>
              <a:t>numbers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and</a:t>
            </a:r>
            <a:r>
              <a:rPr sz="3300" spc="-7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print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result</a:t>
            </a:r>
            <a:r>
              <a:rPr sz="3300" spc="-15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with</a:t>
            </a:r>
            <a:r>
              <a:rPr sz="3300" spc="-15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a</a:t>
            </a:r>
            <a:r>
              <a:rPr sz="3300" spc="-7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precision</a:t>
            </a:r>
            <a:r>
              <a:rPr sz="3300" spc="-15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of</a:t>
            </a:r>
            <a:r>
              <a:rPr sz="3300" spc="-15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5 </a:t>
            </a:r>
            <a:r>
              <a:rPr sz="3300" spc="-900" baseline="1262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digits:</a:t>
            </a:r>
            <a:endParaRPr sz="2200">
              <a:latin typeface="Arial MT"/>
              <a:cs typeface="Arial MT"/>
            </a:endParaRPr>
          </a:p>
          <a:p>
            <a:pPr marL="926465">
              <a:lnSpc>
                <a:spcPts val="2525"/>
              </a:lnSpc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"scale=5;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2/5"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bc</a:t>
            </a:r>
            <a:endParaRPr sz="2200">
              <a:latin typeface="Courier New"/>
              <a:cs typeface="Courier New"/>
            </a:endParaRPr>
          </a:p>
          <a:p>
            <a:pPr marL="354965" indent="-342900">
              <a:lnSpc>
                <a:spcPts val="2600"/>
              </a:lnSpc>
              <a:spcBef>
                <a:spcPts val="5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300" baseline="1262" dirty="0">
                <a:latin typeface="Arial MT"/>
                <a:cs typeface="Arial MT"/>
              </a:rPr>
              <a:t>Convert</a:t>
            </a:r>
            <a:r>
              <a:rPr sz="3300" spc="-30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between</a:t>
            </a:r>
            <a:r>
              <a:rPr sz="3300" spc="-15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decimal</a:t>
            </a:r>
            <a:r>
              <a:rPr sz="3300" spc="-15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and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binary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numbers</a:t>
            </a:r>
            <a:endParaRPr sz="3300" baseline="1262">
              <a:latin typeface="Arial MT"/>
              <a:cs typeface="Arial MT"/>
            </a:endParaRPr>
          </a:p>
          <a:p>
            <a:pPr marL="926465">
              <a:lnSpc>
                <a:spcPts val="2600"/>
              </a:lnSpc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"ibase=10;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obase=2;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10"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|bc</a:t>
            </a:r>
            <a:endParaRPr sz="2200">
              <a:latin typeface="Courier New"/>
              <a:cs typeface="Courier New"/>
            </a:endParaRPr>
          </a:p>
          <a:p>
            <a:pPr marL="354965" indent="-342900">
              <a:lnSpc>
                <a:spcPts val="2600"/>
              </a:lnSpc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300" baseline="1262" dirty="0">
                <a:latin typeface="Arial MT"/>
                <a:cs typeface="Arial MT"/>
              </a:rPr>
              <a:t>Call</a:t>
            </a:r>
            <a:r>
              <a:rPr sz="3300" spc="-30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bc</a:t>
            </a:r>
            <a:r>
              <a:rPr sz="3300" spc="-37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directly:</a:t>
            </a:r>
            <a:endParaRPr sz="3300" baseline="1262">
              <a:latin typeface="Arial MT"/>
              <a:cs typeface="Arial MT"/>
            </a:endParaRPr>
          </a:p>
          <a:p>
            <a:pPr marL="926465">
              <a:lnSpc>
                <a:spcPts val="2600"/>
              </a:lnSpc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bc</a:t>
            </a:r>
            <a:r>
              <a:rPr sz="22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&lt;&lt;&lt;</a:t>
            </a:r>
            <a:r>
              <a:rPr sz="22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"scale=5;</a:t>
            </a:r>
            <a:r>
              <a:rPr sz="22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sqrt(2)"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821" y="606459"/>
            <a:ext cx="1313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596" y="1548395"/>
            <a:ext cx="5970270" cy="403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62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7F7F7F"/>
                </a:solidFill>
                <a:latin typeface="Arial MT"/>
                <a:cs typeface="Arial MT"/>
              </a:rPr>
              <a:t>Introduction</a:t>
            </a:r>
            <a:r>
              <a:rPr sz="22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7F7F7F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Linux</a:t>
            </a:r>
            <a:r>
              <a:rPr sz="22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endParaRPr sz="2200">
              <a:latin typeface="Arial MT"/>
              <a:cs typeface="Arial MT"/>
            </a:endParaRPr>
          </a:p>
          <a:p>
            <a:pPr marL="354965" indent="-342900">
              <a:lnSpc>
                <a:spcPts val="26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2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r>
              <a:rPr sz="22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Basics</a:t>
            </a:r>
            <a:endParaRPr sz="2200">
              <a:latin typeface="Arial MT"/>
              <a:cs typeface="Arial MT"/>
            </a:endParaRPr>
          </a:p>
          <a:p>
            <a:pPr marL="755650" lvl="1" indent="-287020">
              <a:lnSpc>
                <a:spcPts val="2600"/>
              </a:lnSpc>
              <a:buChar char="–"/>
              <a:tabLst>
                <a:tab pos="755650" algn="l"/>
                <a:tab pos="756285" algn="l"/>
              </a:tabLst>
            </a:pPr>
            <a:r>
              <a:rPr sz="2200" spc="-20" dirty="0">
                <a:solidFill>
                  <a:srgbClr val="7F7F7F"/>
                </a:solidFill>
                <a:latin typeface="Arial MT"/>
                <a:cs typeface="Arial MT"/>
              </a:rPr>
              <a:t>Variables</a:t>
            </a:r>
            <a:endParaRPr sz="2200">
              <a:latin typeface="Arial MT"/>
              <a:cs typeface="Arial MT"/>
            </a:endParaRPr>
          </a:p>
          <a:p>
            <a:pPr marL="755650" lvl="1" indent="-287020">
              <a:lnSpc>
                <a:spcPts val="2600"/>
              </a:lnSpc>
              <a:buChar char="–"/>
              <a:tabLst>
                <a:tab pos="755650" algn="l"/>
                <a:tab pos="756285" algn="l"/>
              </a:tabLst>
            </a:pPr>
            <a:r>
              <a:rPr sz="2200" spc="-5" dirty="0">
                <a:solidFill>
                  <a:srgbClr val="7F7F7F"/>
                </a:solidFill>
                <a:latin typeface="Arial MT"/>
                <a:cs typeface="Arial MT"/>
              </a:rPr>
              <a:t>Quotations</a:t>
            </a:r>
            <a:endParaRPr sz="2200">
              <a:latin typeface="Arial MT"/>
              <a:cs typeface="Arial MT"/>
            </a:endParaRPr>
          </a:p>
          <a:p>
            <a:pPr marL="755650" lvl="1" indent="-287020">
              <a:lnSpc>
                <a:spcPts val="2600"/>
              </a:lnSpc>
              <a:buChar char="–"/>
              <a:tabLst>
                <a:tab pos="755650" algn="l"/>
                <a:tab pos="756285" algn="l"/>
              </a:tabLst>
            </a:pPr>
            <a:r>
              <a:rPr sz="2200" spc="-5" dirty="0">
                <a:solidFill>
                  <a:srgbClr val="7F7F7F"/>
                </a:solidFill>
                <a:latin typeface="Arial MT"/>
                <a:cs typeface="Arial MT"/>
              </a:rPr>
              <a:t>Arithmetic</a:t>
            </a:r>
            <a:r>
              <a:rPr sz="22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7F7F7F"/>
                </a:solidFill>
                <a:latin typeface="Arial MT"/>
                <a:cs typeface="Arial MT"/>
              </a:rPr>
              <a:t>Operations</a:t>
            </a:r>
            <a:endParaRPr sz="2200">
              <a:latin typeface="Arial MT"/>
              <a:cs typeface="Arial MT"/>
            </a:endParaRPr>
          </a:p>
          <a:p>
            <a:pPr marL="755650" lvl="1" indent="-287020">
              <a:lnSpc>
                <a:spcPts val="2600"/>
              </a:lnSpc>
              <a:buChar char="–"/>
              <a:tabLst>
                <a:tab pos="755650" algn="l"/>
                <a:tab pos="756285" algn="l"/>
              </a:tabLst>
            </a:pPr>
            <a:r>
              <a:rPr sz="2200" dirty="0">
                <a:latin typeface="Arial MT"/>
                <a:cs typeface="Arial MT"/>
              </a:rPr>
              <a:t>Arrays</a:t>
            </a:r>
            <a:endParaRPr sz="2200">
              <a:latin typeface="Arial MT"/>
              <a:cs typeface="Arial MT"/>
            </a:endParaRPr>
          </a:p>
          <a:p>
            <a:pPr marL="354965" indent="-342900">
              <a:lnSpc>
                <a:spcPts val="26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Beyond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Basic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Shell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Scripting</a:t>
            </a:r>
            <a:endParaRPr sz="2200">
              <a:latin typeface="Arial MT"/>
              <a:cs typeface="Arial MT"/>
            </a:endParaRPr>
          </a:p>
          <a:p>
            <a:pPr marL="755650" lvl="1" indent="-287020">
              <a:lnSpc>
                <a:spcPts val="2600"/>
              </a:lnSpc>
              <a:buChar char="–"/>
              <a:tabLst>
                <a:tab pos="755650" algn="l"/>
                <a:tab pos="756285" algn="l"/>
              </a:tabLst>
            </a:pPr>
            <a:r>
              <a:rPr sz="2200" spc="-5" dirty="0">
                <a:latin typeface="Arial MT"/>
                <a:cs typeface="Arial MT"/>
              </a:rPr>
              <a:t>Flow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Control</a:t>
            </a:r>
            <a:endParaRPr sz="2200">
              <a:latin typeface="Arial MT"/>
              <a:cs typeface="Arial MT"/>
            </a:endParaRPr>
          </a:p>
          <a:p>
            <a:pPr marL="755650" lvl="1" indent="-287020">
              <a:lnSpc>
                <a:spcPts val="2620"/>
              </a:lnSpc>
              <a:buChar char="–"/>
              <a:tabLst>
                <a:tab pos="755650" algn="l"/>
                <a:tab pos="756285" algn="l"/>
              </a:tabLst>
            </a:pPr>
            <a:r>
              <a:rPr sz="2200" dirty="0">
                <a:latin typeface="Arial MT"/>
                <a:cs typeface="Arial MT"/>
              </a:rPr>
              <a:t>Command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Line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Arguments</a:t>
            </a:r>
            <a:endParaRPr sz="2200">
              <a:latin typeface="Arial MT"/>
              <a:cs typeface="Arial MT"/>
            </a:endParaRPr>
          </a:p>
          <a:p>
            <a:pPr marL="755650" lvl="1" indent="-287020">
              <a:lnSpc>
                <a:spcPct val="100000"/>
              </a:lnSpc>
              <a:spcBef>
                <a:spcPts val="135"/>
              </a:spcBef>
              <a:buChar char="–"/>
              <a:tabLst>
                <a:tab pos="755650" algn="l"/>
                <a:tab pos="756285" algn="l"/>
              </a:tabLst>
            </a:pPr>
            <a:r>
              <a:rPr sz="2200" spc="-5" dirty="0">
                <a:latin typeface="Arial MT"/>
                <a:cs typeface="Arial MT"/>
              </a:rPr>
              <a:t>Functions</a:t>
            </a:r>
            <a:endParaRPr sz="2200">
              <a:latin typeface="Arial MT"/>
              <a:cs typeface="Arial MT"/>
            </a:endParaRPr>
          </a:p>
          <a:p>
            <a:pPr marL="354965" marR="5080" indent="-342900">
              <a:lnSpc>
                <a:spcPct val="79300"/>
              </a:lnSpc>
              <a:spcBef>
                <a:spcPts val="1130"/>
              </a:spcBef>
              <a:buChar char="•"/>
              <a:tabLst>
                <a:tab pos="354965" algn="l"/>
                <a:tab pos="355600" algn="l"/>
                <a:tab pos="1038225" algn="l"/>
              </a:tabLst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Advanced</a:t>
            </a:r>
            <a:r>
              <a:rPr sz="2200" spc="-6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spc="-65" dirty="0">
                <a:solidFill>
                  <a:srgbClr val="7F7F7F"/>
                </a:solidFill>
                <a:latin typeface="Arial MT"/>
                <a:cs typeface="Arial MT"/>
              </a:rPr>
              <a:t>Text</a:t>
            </a:r>
            <a:r>
              <a:rPr sz="22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Processing</a:t>
            </a:r>
            <a:r>
              <a:rPr sz="22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Commands</a:t>
            </a:r>
            <a:r>
              <a:rPr sz="22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(grep, </a:t>
            </a:r>
            <a:r>
              <a:rPr sz="2200" spc="-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sed,	awk)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2999" y="1348197"/>
            <a:ext cx="5792470" cy="155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4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Initialization</a:t>
            </a:r>
            <a:endParaRPr sz="2000">
              <a:latin typeface="Arial MT"/>
              <a:cs typeface="Arial MT"/>
            </a:endParaRPr>
          </a:p>
          <a:p>
            <a:pPr marL="1207135">
              <a:lnSpc>
                <a:spcPts val="2400"/>
              </a:lnSpc>
            </a:pPr>
            <a:r>
              <a:rPr sz="2000" spc="-5" dirty="0">
                <a:latin typeface="Courier New"/>
                <a:cs typeface="Courier New"/>
              </a:rPr>
              <a:t>my_array=("Alice"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"Bill"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"Cox”</a:t>
            </a:r>
            <a:endParaRPr sz="2000">
              <a:latin typeface="Courier New"/>
              <a:cs typeface="Courier New"/>
            </a:endParaRPr>
          </a:p>
          <a:p>
            <a:pPr marL="739775" marR="1974214" indent="21590">
              <a:lnSpc>
                <a:spcPct val="100000"/>
              </a:lnSpc>
              <a:spcBef>
                <a:spcPts val="65"/>
              </a:spcBef>
            </a:pPr>
            <a:r>
              <a:rPr sz="2000" spc="-5" dirty="0">
                <a:latin typeface="Courier New"/>
                <a:cs typeface="Courier New"/>
              </a:rPr>
              <a:t>my_array[0]="Alice";  </a:t>
            </a:r>
            <a:r>
              <a:rPr sz="2000" dirty="0">
                <a:latin typeface="Courier New"/>
                <a:cs typeface="Courier New"/>
              </a:rPr>
              <a:t>my_array[1]="Bill”</a:t>
            </a:r>
            <a:endParaRPr sz="2000">
              <a:latin typeface="Courier New"/>
              <a:cs typeface="Courier New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Bash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supports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one-dimensional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arrays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2368" y="1652625"/>
            <a:ext cx="1245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"David")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999" y="2880507"/>
            <a:ext cx="7785100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Index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starts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812165" indent="-343535">
              <a:lnSpc>
                <a:spcPts val="235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around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“=“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ts val="235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Reference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element</a:t>
            </a:r>
            <a:endParaRPr sz="2000">
              <a:latin typeface="Arial MT"/>
              <a:cs typeface="Arial MT"/>
            </a:endParaRPr>
          </a:p>
          <a:p>
            <a:pPr marL="1370965">
              <a:lnSpc>
                <a:spcPts val="2400"/>
              </a:lnSpc>
            </a:pPr>
            <a:r>
              <a:rPr sz="2000" spc="-5" dirty="0">
                <a:latin typeface="Courier New"/>
                <a:cs typeface="Courier New"/>
              </a:rPr>
              <a:t>${my_array[i]}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9933"/>
                </a:solidFill>
                <a:latin typeface="Courier New"/>
                <a:cs typeface="Courier New"/>
              </a:rPr>
              <a:t>#</a:t>
            </a:r>
            <a:r>
              <a:rPr sz="2000" spc="-2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9933"/>
                </a:solidFill>
                <a:latin typeface="Courier New"/>
                <a:cs typeface="Courier New"/>
              </a:rPr>
              <a:t>must</a:t>
            </a:r>
            <a:r>
              <a:rPr sz="2000" spc="-2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9933"/>
                </a:solidFill>
                <a:latin typeface="Courier New"/>
                <a:cs typeface="Courier New"/>
              </a:rPr>
              <a:t>include</a:t>
            </a:r>
            <a:r>
              <a:rPr sz="2000" spc="-2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9933"/>
                </a:solidFill>
                <a:latin typeface="Courier New"/>
                <a:cs typeface="Courier New"/>
              </a:rPr>
              <a:t>curly</a:t>
            </a:r>
            <a:r>
              <a:rPr sz="2000" spc="-20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9933"/>
                </a:solidFill>
                <a:latin typeface="Courier New"/>
                <a:cs typeface="Courier New"/>
              </a:rPr>
              <a:t>braces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spcBef>
                <a:spcPts val="65"/>
              </a:spcBef>
            </a:pPr>
            <a:r>
              <a:rPr sz="2000" dirty="0">
                <a:solidFill>
                  <a:srgbClr val="339933"/>
                </a:solidFill>
                <a:latin typeface="Courier New"/>
                <a:cs typeface="Courier New"/>
              </a:rPr>
              <a:t>{}</a:t>
            </a:r>
            <a:endParaRPr sz="2000">
              <a:latin typeface="Courier New"/>
              <a:cs typeface="Courier New"/>
            </a:endParaRPr>
          </a:p>
          <a:p>
            <a:pPr marL="354965" indent="-342900">
              <a:lnSpc>
                <a:spcPts val="235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Print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whole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array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${my_array[@]}</a:t>
            </a:r>
            <a:endParaRPr sz="2000">
              <a:latin typeface="Courier New"/>
              <a:cs typeface="Courier New"/>
            </a:endParaRPr>
          </a:p>
          <a:p>
            <a:pPr marL="354965" indent="-342900">
              <a:lnSpc>
                <a:spcPts val="235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Length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array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ts val="2400"/>
              </a:lnSpc>
            </a:pPr>
            <a:r>
              <a:rPr sz="2000" dirty="0">
                <a:latin typeface="Courier New"/>
                <a:cs typeface="Courier New"/>
              </a:rPr>
              <a:t>${#my_array[@]}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2555" y="484783"/>
            <a:ext cx="3895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Arrays</a:t>
            </a:r>
            <a:r>
              <a:rPr spc="-55" dirty="0"/>
              <a:t> </a:t>
            </a:r>
            <a:r>
              <a:rPr spc="-5" dirty="0"/>
              <a:t>Operations</a:t>
            </a:r>
            <a:r>
              <a:rPr spc="-55" dirty="0"/>
              <a:t> </a:t>
            </a:r>
            <a:r>
              <a:rPr spc="-10" dirty="0"/>
              <a:t>(1)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537" y="256183"/>
            <a:ext cx="4723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spc="-20" dirty="0"/>
              <a:t> </a:t>
            </a:r>
            <a:r>
              <a:rPr spc="-5" dirty="0"/>
              <a:t>System</a:t>
            </a:r>
            <a:r>
              <a:rPr spc="-190" dirty="0"/>
              <a:t> </a:t>
            </a:r>
            <a:r>
              <a:rPr spc="-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17931" y="1332915"/>
            <a:ext cx="5958205" cy="4788535"/>
            <a:chOff x="1617931" y="1332915"/>
            <a:chExt cx="5958205" cy="4788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7931" y="1332915"/>
              <a:ext cx="5957740" cy="47884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78657" y="2362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10570" y="66955"/>
                  </a:moveTo>
                  <a:lnTo>
                    <a:pt x="958307" y="90365"/>
                  </a:lnTo>
                  <a:lnTo>
                    <a:pt x="997364" y="115701"/>
                  </a:lnTo>
                  <a:lnTo>
                    <a:pt x="1027742" y="142577"/>
                  </a:lnTo>
                  <a:lnTo>
                    <a:pt x="1062460" y="199412"/>
                  </a:lnTo>
                  <a:lnTo>
                    <a:pt x="1066799" y="228599"/>
                  </a:lnTo>
                  <a:lnTo>
                    <a:pt x="1062460" y="257787"/>
                  </a:lnTo>
                  <a:lnTo>
                    <a:pt x="1027742" y="314622"/>
                  </a:lnTo>
                  <a:lnTo>
                    <a:pt x="997364" y="341498"/>
                  </a:lnTo>
                  <a:lnTo>
                    <a:pt x="958307" y="366834"/>
                  </a:lnTo>
                  <a:lnTo>
                    <a:pt x="910570" y="390244"/>
                  </a:lnTo>
                  <a:lnTo>
                    <a:pt x="870059" y="405937"/>
                  </a:lnTo>
                  <a:lnTo>
                    <a:pt x="826894" y="419537"/>
                  </a:lnTo>
                  <a:lnTo>
                    <a:pt x="781454" y="431045"/>
                  </a:lnTo>
                  <a:lnTo>
                    <a:pt x="734118" y="440461"/>
                  </a:lnTo>
                  <a:lnTo>
                    <a:pt x="685266" y="447784"/>
                  </a:lnTo>
                  <a:lnTo>
                    <a:pt x="635276" y="453015"/>
                  </a:lnTo>
                  <a:lnTo>
                    <a:pt x="584527" y="456153"/>
                  </a:lnTo>
                  <a:lnTo>
                    <a:pt x="533400" y="457199"/>
                  </a:lnTo>
                  <a:lnTo>
                    <a:pt x="482272" y="456153"/>
                  </a:lnTo>
                  <a:lnTo>
                    <a:pt x="431523" y="453015"/>
                  </a:lnTo>
                  <a:lnTo>
                    <a:pt x="381533" y="447784"/>
                  </a:lnTo>
                  <a:lnTo>
                    <a:pt x="332681" y="440461"/>
                  </a:lnTo>
                  <a:lnTo>
                    <a:pt x="285345" y="431045"/>
                  </a:lnTo>
                  <a:lnTo>
                    <a:pt x="239905" y="419537"/>
                  </a:lnTo>
                  <a:lnTo>
                    <a:pt x="196740" y="405937"/>
                  </a:lnTo>
                  <a:lnTo>
                    <a:pt x="156229" y="390244"/>
                  </a:lnTo>
                  <a:lnTo>
                    <a:pt x="108492" y="366834"/>
                  </a:lnTo>
                  <a:lnTo>
                    <a:pt x="69435" y="341498"/>
                  </a:lnTo>
                  <a:lnTo>
                    <a:pt x="39057" y="314622"/>
                  </a:lnTo>
                  <a:lnTo>
                    <a:pt x="4339" y="257787"/>
                  </a:lnTo>
                  <a:lnTo>
                    <a:pt x="0" y="228599"/>
                  </a:lnTo>
                  <a:lnTo>
                    <a:pt x="4339" y="199412"/>
                  </a:lnTo>
                  <a:lnTo>
                    <a:pt x="39057" y="142577"/>
                  </a:lnTo>
                  <a:lnTo>
                    <a:pt x="69435" y="115701"/>
                  </a:lnTo>
                  <a:lnTo>
                    <a:pt x="108492" y="90365"/>
                  </a:lnTo>
                  <a:lnTo>
                    <a:pt x="156229" y="66955"/>
                  </a:lnTo>
                  <a:lnTo>
                    <a:pt x="196740" y="51262"/>
                  </a:lnTo>
                  <a:lnTo>
                    <a:pt x="239905" y="37662"/>
                  </a:lnTo>
                  <a:lnTo>
                    <a:pt x="285345" y="26154"/>
                  </a:lnTo>
                  <a:lnTo>
                    <a:pt x="332681" y="16738"/>
                  </a:lnTo>
                  <a:lnTo>
                    <a:pt x="381533" y="9415"/>
                  </a:lnTo>
                  <a:lnTo>
                    <a:pt x="431523" y="4184"/>
                  </a:lnTo>
                  <a:lnTo>
                    <a:pt x="482272" y="1046"/>
                  </a:lnTo>
                  <a:lnTo>
                    <a:pt x="533400" y="0"/>
                  </a:lnTo>
                  <a:lnTo>
                    <a:pt x="584527" y="1046"/>
                  </a:lnTo>
                  <a:lnTo>
                    <a:pt x="635276" y="4184"/>
                  </a:lnTo>
                  <a:lnTo>
                    <a:pt x="685266" y="9415"/>
                  </a:lnTo>
                  <a:lnTo>
                    <a:pt x="734118" y="16738"/>
                  </a:lnTo>
                  <a:lnTo>
                    <a:pt x="781454" y="26154"/>
                  </a:lnTo>
                  <a:lnTo>
                    <a:pt x="826894" y="37662"/>
                  </a:lnTo>
                  <a:lnTo>
                    <a:pt x="870059" y="51262"/>
                  </a:lnTo>
                  <a:lnTo>
                    <a:pt x="910570" y="6695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0741" y="6570135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198" y="713383"/>
            <a:ext cx="3454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Arra</a:t>
            </a:r>
            <a:r>
              <a:rPr dirty="0"/>
              <a:t>y</a:t>
            </a:r>
            <a:r>
              <a:rPr spc="-200" dirty="0"/>
              <a:t> </a:t>
            </a:r>
            <a:r>
              <a:rPr spc="-100" dirty="0"/>
              <a:t>Operation</a:t>
            </a:r>
            <a:r>
              <a:rPr dirty="0"/>
              <a:t>s</a:t>
            </a:r>
            <a:r>
              <a:rPr spc="-200" dirty="0"/>
              <a:t> </a:t>
            </a:r>
            <a:r>
              <a:rPr spc="-105" dirty="0"/>
              <a:t>(2)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843530"/>
            <a:ext cx="7359650" cy="314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635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Add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element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existing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array</a:t>
            </a:r>
            <a:endParaRPr sz="2200">
              <a:latin typeface="Arial MT"/>
              <a:cs typeface="Arial MT"/>
            </a:endParaRPr>
          </a:p>
          <a:p>
            <a:pPr marL="812165" lvl="1" indent="-343535">
              <a:lnSpc>
                <a:spcPts val="2395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15" dirty="0">
                <a:latin typeface="Courier New"/>
                <a:cs typeface="Courier New"/>
              </a:rPr>
              <a:t>my_array=(first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${my_array[@]})</a:t>
            </a:r>
            <a:endParaRPr sz="2000">
              <a:latin typeface="Courier New"/>
              <a:cs typeface="Courier New"/>
            </a:endParaRPr>
          </a:p>
          <a:p>
            <a:pPr marL="812165" lvl="1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ourier New"/>
                <a:cs typeface="Courier New"/>
              </a:rPr>
              <a:t>my_array=("${my_array[@]}"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last)</a:t>
            </a:r>
            <a:endParaRPr sz="2000">
              <a:latin typeface="Courier New"/>
              <a:cs typeface="Courier New"/>
            </a:endParaRPr>
          </a:p>
          <a:p>
            <a:pPr marL="812165" lvl="1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ourier New"/>
                <a:cs typeface="Courier New"/>
              </a:rPr>
              <a:t>my_array[4]=(“Nason”)</a:t>
            </a:r>
            <a:endParaRPr sz="20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000">
              <a:latin typeface="Courier New"/>
              <a:cs typeface="Courier New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Copy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current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array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new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array</a:t>
            </a:r>
            <a:endParaRPr sz="2200">
              <a:latin typeface="Arial MT"/>
              <a:cs typeface="Arial MT"/>
            </a:endParaRPr>
          </a:p>
          <a:p>
            <a:pPr marL="812165" lvl="1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ourier New"/>
                <a:cs typeface="Courier New"/>
              </a:rPr>
              <a:t>new_array=(${my_array[@]})</a:t>
            </a:r>
            <a:endParaRPr sz="20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050">
              <a:latin typeface="Courier New"/>
              <a:cs typeface="Courier New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Concatenate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arrays</a:t>
            </a:r>
            <a:endParaRPr sz="2200">
              <a:latin typeface="Arial MT"/>
              <a:cs typeface="Arial MT"/>
            </a:endParaRPr>
          </a:p>
          <a:p>
            <a:pPr marL="812165" lvl="1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ourier New"/>
                <a:cs typeface="Courier New"/>
              </a:rPr>
              <a:t>two_arrays=(${my_array[@]}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${new_array[@]})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198" y="713383"/>
            <a:ext cx="3454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Arra</a:t>
            </a:r>
            <a:r>
              <a:rPr dirty="0"/>
              <a:t>y</a:t>
            </a:r>
            <a:r>
              <a:rPr spc="-200" dirty="0"/>
              <a:t> </a:t>
            </a:r>
            <a:r>
              <a:rPr spc="-100" dirty="0"/>
              <a:t>Operation</a:t>
            </a:r>
            <a:r>
              <a:rPr dirty="0"/>
              <a:t>s</a:t>
            </a:r>
            <a:r>
              <a:rPr spc="-200" dirty="0"/>
              <a:t> </a:t>
            </a:r>
            <a:r>
              <a:rPr spc="-105" dirty="0"/>
              <a:t>(3)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799" y="1843530"/>
            <a:ext cx="5025390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62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Delete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entire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array</a:t>
            </a:r>
            <a:endParaRPr sz="2200">
              <a:latin typeface="Arial MT"/>
              <a:cs typeface="Arial MT"/>
            </a:endParaRPr>
          </a:p>
          <a:p>
            <a:pPr marL="812165" lvl="1" indent="-343535">
              <a:lnSpc>
                <a:spcPts val="2620"/>
              </a:lnSpc>
              <a:buChar char="•"/>
              <a:tabLst>
                <a:tab pos="812800" algn="l"/>
              </a:tabLst>
            </a:pPr>
            <a:r>
              <a:rPr sz="2200" spc="-15" dirty="0">
                <a:latin typeface="Courier New"/>
                <a:cs typeface="Courier New"/>
              </a:rPr>
              <a:t>unset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my_array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•"/>
            </a:pPr>
            <a:endParaRPr sz="2250">
              <a:latin typeface="Courier New"/>
              <a:cs typeface="Courier New"/>
            </a:endParaRPr>
          </a:p>
          <a:p>
            <a:pPr marL="354965" indent="-342900">
              <a:lnSpc>
                <a:spcPts val="262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Delete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element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existing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array</a:t>
            </a:r>
            <a:endParaRPr sz="2200">
              <a:latin typeface="Arial MT"/>
              <a:cs typeface="Arial MT"/>
            </a:endParaRPr>
          </a:p>
          <a:p>
            <a:pPr marL="812165" lvl="1" indent="-343535">
              <a:lnSpc>
                <a:spcPts val="2620"/>
              </a:lnSpc>
              <a:buChar char="•"/>
              <a:tabLst>
                <a:tab pos="812800" algn="l"/>
              </a:tabLst>
            </a:pPr>
            <a:r>
              <a:rPr sz="2200" spc="-15" dirty="0">
                <a:latin typeface="Courier New"/>
                <a:cs typeface="Courier New"/>
              </a:rPr>
              <a:t>unset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my_array[0]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821" y="606459"/>
            <a:ext cx="1313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596" y="1539075"/>
            <a:ext cx="5816600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95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Introduction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to</a:t>
            </a:r>
            <a:r>
              <a:rPr sz="25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Linux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Basics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Arrays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Arithmetic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Operations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Beyond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Basic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spc="-5" dirty="0">
                <a:latin typeface="Arial MT"/>
                <a:cs typeface="Arial MT"/>
              </a:rPr>
              <a:t>Flow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Control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50"/>
              </a:lnSpc>
              <a:buChar char="–"/>
              <a:tabLst>
                <a:tab pos="756285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Functions</a:t>
            </a:r>
            <a:endParaRPr sz="2500">
              <a:latin typeface="Arial MT"/>
              <a:cs typeface="Arial MT"/>
            </a:endParaRPr>
          </a:p>
          <a:p>
            <a:pPr marL="354965" marR="5080" indent="-342900">
              <a:lnSpc>
                <a:spcPct val="77900"/>
              </a:lnSpc>
              <a:spcBef>
                <a:spcPts val="1160"/>
              </a:spcBef>
              <a:buChar char="•"/>
              <a:tabLst>
                <a:tab pos="354965" algn="l"/>
                <a:tab pos="355600" algn="l"/>
                <a:tab pos="2049145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Advanced</a:t>
            </a:r>
            <a:r>
              <a:rPr sz="2500" spc="-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7F7F7F"/>
                </a:solidFill>
                <a:latin typeface="Arial MT"/>
                <a:cs typeface="Arial MT"/>
              </a:rPr>
              <a:t>Text</a:t>
            </a:r>
            <a:r>
              <a:rPr sz="25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Processing</a:t>
            </a:r>
            <a:r>
              <a:rPr sz="25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Commands </a:t>
            </a:r>
            <a:r>
              <a:rPr sz="2500" spc="-6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(grep,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sed,	awk)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5816" y="747876"/>
            <a:ext cx="2153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Flo</a:t>
            </a:r>
            <a:r>
              <a:rPr dirty="0"/>
              <a:t>w</a:t>
            </a:r>
            <a:r>
              <a:rPr spc="-200" dirty="0"/>
              <a:t> </a:t>
            </a:r>
            <a:r>
              <a:rPr spc="-105" dirty="0"/>
              <a:t>Control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07008"/>
            <a:ext cx="7489190" cy="28613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marR="5080" indent="-342900">
              <a:lnSpc>
                <a:spcPct val="793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Shell scripting languages execute commands </a:t>
            </a:r>
            <a:r>
              <a:rPr sz="2200" spc="-10" dirty="0">
                <a:latin typeface="Arial MT"/>
                <a:cs typeface="Arial MT"/>
              </a:rPr>
              <a:t>in </a:t>
            </a:r>
            <a:r>
              <a:rPr sz="2200" spc="-15" dirty="0">
                <a:latin typeface="Arial MT"/>
                <a:cs typeface="Arial MT"/>
              </a:rPr>
              <a:t>sequence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similar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programming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languages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such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Fortran</a:t>
            </a:r>
            <a:endParaRPr sz="2200">
              <a:latin typeface="Arial MT"/>
              <a:cs typeface="Arial MT"/>
            </a:endParaRPr>
          </a:p>
          <a:p>
            <a:pPr marL="756285" marR="201930" lvl="1" indent="-286385">
              <a:lnSpc>
                <a:spcPts val="2300"/>
              </a:lnSpc>
              <a:spcBef>
                <a:spcPts val="95"/>
              </a:spcBef>
              <a:buChar char="–"/>
              <a:tabLst>
                <a:tab pos="755650" algn="l"/>
                <a:tab pos="756285" algn="l"/>
              </a:tabLst>
            </a:pPr>
            <a:r>
              <a:rPr sz="2200" spc="-15" dirty="0">
                <a:latin typeface="Arial MT"/>
                <a:cs typeface="Arial MT"/>
              </a:rPr>
              <a:t>Control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constructs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change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order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command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execution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48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Control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constructs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bash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ts val="2600"/>
              </a:lnSpc>
              <a:buChar char="–"/>
              <a:tabLst>
                <a:tab pos="755650" algn="l"/>
                <a:tab pos="756285" algn="l"/>
              </a:tabLst>
            </a:pPr>
            <a:r>
              <a:rPr sz="2200" spc="-15" dirty="0">
                <a:latin typeface="Arial MT"/>
                <a:cs typeface="Arial MT"/>
              </a:rPr>
              <a:t>Conditionals:</a:t>
            </a:r>
            <a:endParaRPr sz="2200">
              <a:latin typeface="Arial MT"/>
              <a:cs typeface="Arial MT"/>
            </a:endParaRPr>
          </a:p>
          <a:p>
            <a:pPr marL="1269365" lvl="2" indent="-343535">
              <a:lnSpc>
                <a:spcPts val="2600"/>
              </a:lnSpc>
              <a:buFont typeface="MS UI Gothic"/>
              <a:buChar char="➢"/>
              <a:tabLst>
                <a:tab pos="1270000" algn="l"/>
              </a:tabLst>
            </a:pPr>
            <a:r>
              <a:rPr sz="2200" spc="-15" dirty="0">
                <a:latin typeface="Arial MT"/>
                <a:cs typeface="Arial MT"/>
              </a:rPr>
              <a:t>if-then-else</a:t>
            </a:r>
            <a:endParaRPr sz="2200">
              <a:latin typeface="Arial MT"/>
              <a:cs typeface="Arial MT"/>
            </a:endParaRPr>
          </a:p>
          <a:p>
            <a:pPr marL="1269365" lvl="2" indent="-343535">
              <a:lnSpc>
                <a:spcPts val="2600"/>
              </a:lnSpc>
              <a:buFont typeface="MS UI Gothic"/>
              <a:buChar char="➢"/>
              <a:tabLst>
                <a:tab pos="1270000" algn="l"/>
              </a:tabLst>
            </a:pPr>
            <a:r>
              <a:rPr sz="2200" spc="-15" dirty="0">
                <a:latin typeface="Arial MT"/>
                <a:cs typeface="Arial MT"/>
              </a:rPr>
              <a:t>Switches: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case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ts val="2620"/>
              </a:lnSpc>
              <a:buChar char="–"/>
              <a:tabLst>
                <a:tab pos="755650" algn="l"/>
                <a:tab pos="756285" algn="l"/>
              </a:tabLst>
            </a:pPr>
            <a:r>
              <a:rPr sz="2200" spc="-15" dirty="0">
                <a:latin typeface="Arial MT"/>
                <a:cs typeface="Arial MT"/>
              </a:rPr>
              <a:t>Loops:</a:t>
            </a:r>
            <a:r>
              <a:rPr sz="2200" spc="-40" dirty="0">
                <a:latin typeface="Arial MT"/>
                <a:cs typeface="Arial MT"/>
              </a:rPr>
              <a:t> for,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while,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until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444" y="747876"/>
            <a:ext cx="2126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6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550" y="1631419"/>
            <a:ext cx="7015480" cy="8928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marR="5080" indent="-342900">
              <a:lnSpc>
                <a:spcPct val="793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if/then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construct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whether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exit </a:t>
            </a:r>
            <a:r>
              <a:rPr sz="2200" spc="-5" dirty="0">
                <a:latin typeface="Arial MT"/>
                <a:cs typeface="Arial MT"/>
              </a:rPr>
              <a:t>status </a:t>
            </a:r>
            <a:r>
              <a:rPr sz="2200" dirty="0">
                <a:latin typeface="Arial MT"/>
                <a:cs typeface="Arial MT"/>
              </a:rPr>
              <a:t>of 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list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commands is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200" dirty="0">
                <a:latin typeface="Arial MT"/>
                <a:cs typeface="Arial MT"/>
              </a:rPr>
              <a:t>, and if so, </a:t>
            </a:r>
            <a:r>
              <a:rPr sz="2200" spc="-5" dirty="0">
                <a:latin typeface="Arial MT"/>
                <a:cs typeface="Arial MT"/>
              </a:rPr>
              <a:t>execute </a:t>
            </a:r>
            <a:r>
              <a:rPr sz="2200" dirty="0">
                <a:latin typeface="Arial MT"/>
                <a:cs typeface="Arial MT"/>
              </a:rPr>
              <a:t>one or more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commands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9565" y="2505174"/>
            <a:ext cx="3714115" cy="20624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69265" marR="5080" indent="-457200">
              <a:lnSpc>
                <a:spcPct val="101499"/>
              </a:lnSpc>
              <a:spcBef>
                <a:spcPts val="60"/>
              </a:spcBef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2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condition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];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then </a:t>
            </a:r>
            <a:r>
              <a:rPr sz="2200" spc="-13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something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elif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condition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 marR="1224280" indent="456565">
              <a:lnSpc>
                <a:spcPct val="101499"/>
              </a:lnSpc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r>
              <a:rPr sz="22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something </a:t>
            </a:r>
            <a:r>
              <a:rPr sz="2200" spc="-13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0"/>
              </a:spcBef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r>
              <a:rPr sz="22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something</a:t>
            </a:r>
            <a:r>
              <a:rPr sz="22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5464" y="3185893"/>
            <a:ext cx="6965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then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" y="4547334"/>
            <a:ext cx="724725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5240">
              <a:lnSpc>
                <a:spcPts val="2545"/>
              </a:lnSpc>
              <a:spcBef>
                <a:spcPts val="100"/>
              </a:spcBef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fi</a:t>
            </a:r>
            <a:endParaRPr sz="2200">
              <a:latin typeface="Courier New"/>
              <a:cs typeface="Courier New"/>
            </a:endParaRPr>
          </a:p>
          <a:p>
            <a:pPr marL="355600" indent="-342900">
              <a:lnSpc>
                <a:spcPts val="2545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Strict</a:t>
            </a:r>
            <a:r>
              <a:rPr sz="2200" dirty="0">
                <a:latin typeface="Arial MT"/>
                <a:cs typeface="Arial MT"/>
              </a:rPr>
              <a:t> spaces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between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brackets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</a:t>
            </a:r>
            <a:r>
              <a:rPr sz="2000" spc="-5" dirty="0">
                <a:latin typeface="Arial MT"/>
                <a:cs typeface="Arial MT"/>
              </a:rPr>
              <a:t>bash)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[[</a:t>
            </a:r>
            <a:r>
              <a:rPr sz="2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condition</a:t>
            </a:r>
            <a:r>
              <a:rPr sz="2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]]</a:t>
            </a:r>
            <a:r>
              <a:rPr sz="2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extended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Arial MT"/>
                <a:cs typeface="Arial MT"/>
              </a:rPr>
              <a:t>Bash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sz="20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condition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7126" y="5194656"/>
            <a:ext cx="4215130" cy="64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test </a:t>
            </a:r>
            <a:r>
              <a:rPr sz="2000" spc="-5" dirty="0">
                <a:latin typeface="Arial MT"/>
                <a:cs typeface="Arial MT"/>
              </a:rPr>
              <a:t>construct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more </a:t>
            </a:r>
            <a:r>
              <a:rPr sz="2000" spc="-5" dirty="0">
                <a:latin typeface="Arial MT"/>
                <a:cs typeface="Arial MT"/>
              </a:rPr>
              <a:t>versatile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,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g</a:t>
            </a:r>
            <a:r>
              <a:rPr sz="2000" dirty="0">
                <a:latin typeface="Arial MT"/>
                <a:cs typeface="Arial MT"/>
              </a:rPr>
              <a:t>enerally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safer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0919" y="747876"/>
            <a:ext cx="2781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4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050" y="1860550"/>
          <a:ext cx="6400799" cy="3006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8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exists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05410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-e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test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regular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-f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test]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directory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-d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/home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zero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size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0541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-s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test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read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permission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0541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-r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test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permission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0541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-w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test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execute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permission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0541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-x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test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1278" y="747876"/>
            <a:ext cx="3798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Integer</a:t>
            </a:r>
            <a:r>
              <a:rPr spc="-75" dirty="0"/>
              <a:t> </a:t>
            </a:r>
            <a:r>
              <a:rPr dirty="0"/>
              <a:t>Comparisons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450" y="1974850"/>
          <a:ext cx="6559550" cy="2592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–eq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$a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–ne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$b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than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$a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–gt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$b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–ge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$b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than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$a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–lt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$a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–le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$b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1362" y="881861"/>
            <a:ext cx="3594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70" dirty="0"/>
              <a:t> </a:t>
            </a:r>
            <a:r>
              <a:rPr dirty="0"/>
              <a:t>Comparisons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2038350"/>
          <a:ext cx="6858000" cy="1847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$a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$b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$a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$b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Zero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length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null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-z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$a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Non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zero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length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-n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$a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3942" y="747876"/>
            <a:ext cx="323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6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1650" y="1758950"/>
          <a:ext cx="8229598" cy="2562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!</a:t>
                      </a:r>
                      <a:r>
                        <a:rPr sz="18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(NOT)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!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–e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test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4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18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(AND)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8905" marR="60960" algn="just">
                        <a:lnSpc>
                          <a:spcPts val="22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if  if  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42265" algn="l"/>
                          <a:tab pos="1569720" algn="l"/>
                          <a:tab pos="225361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[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-f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test]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-s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test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 marR="2534920" indent="-635">
                        <a:lnSpc>
                          <a:spcPts val="2200"/>
                        </a:lnSpc>
                        <a:spcBef>
                          <a:spcPts val="80"/>
                        </a:spcBef>
                        <a:tabLst>
                          <a:tab pos="342265" algn="l"/>
                          <a:tab pos="211518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[[ -f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test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&amp;&amp;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-s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test ]] </a:t>
                      </a:r>
                      <a:r>
                        <a:rPr sz="1800" spc="-10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(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-e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test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&amp;&amp;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!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–z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test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(OR)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289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42265" algn="l"/>
                          <a:tab pos="1841500" algn="l"/>
                          <a:tab pos="252539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[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-f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test1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[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-f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test2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[[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-f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test1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-f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test2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]]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400" y="332383"/>
            <a:ext cx="38214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35" dirty="0"/>
              <a:t> </a:t>
            </a:r>
            <a:r>
              <a:rPr spc="-5" dirty="0"/>
              <a:t>condition</a:t>
            </a:r>
            <a:r>
              <a:rPr spc="-30" dirty="0"/>
              <a:t> </a:t>
            </a:r>
            <a:r>
              <a:rPr dirty="0"/>
              <a:t>examples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2739" y="999583"/>
            <a:ext cx="38360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Example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spc="-5" dirty="0">
                <a:latin typeface="Courier New"/>
                <a:cs typeface="Courier New"/>
              </a:rPr>
              <a:t>read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input</a:t>
            </a:r>
            <a:endParaRPr sz="2000">
              <a:latin typeface="Courier New"/>
              <a:cs typeface="Courier New"/>
            </a:endParaRPr>
          </a:p>
          <a:p>
            <a:pPr marL="469265" marR="5080" indent="-4572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if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$input == "hello" ];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hello;</a:t>
            </a:r>
            <a:endParaRPr sz="2000">
              <a:latin typeface="Courier New"/>
              <a:cs typeface="Courier New"/>
            </a:endParaRPr>
          </a:p>
          <a:p>
            <a:pPr marL="12700" marR="12242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else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wrong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;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5304" y="1608811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then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39" y="3120483"/>
            <a:ext cx="5055235" cy="281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Example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spc="-5" dirty="0">
                <a:latin typeface="Courier New"/>
                <a:cs typeface="Courier New"/>
              </a:rPr>
              <a:t>touch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test.txt</a:t>
            </a:r>
            <a:endParaRPr sz="2000">
              <a:latin typeface="Courier New"/>
              <a:cs typeface="Courier New"/>
            </a:endParaRPr>
          </a:p>
          <a:p>
            <a:pPr marL="469265" marR="1376680" indent="-4572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-e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test.txt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];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then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“file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exist”</a:t>
            </a:r>
            <a:endParaRPr sz="2000">
              <a:latin typeface="Courier New"/>
              <a:cs typeface="Courier New"/>
            </a:endParaRPr>
          </a:p>
          <a:p>
            <a:pPr marL="469265" marR="767080" indent="-4572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elif </a:t>
            </a:r>
            <a:r>
              <a:rPr sz="2000" dirty="0">
                <a:latin typeface="Courier New"/>
                <a:cs typeface="Courier New"/>
              </a:rPr>
              <a:t>[ ! </a:t>
            </a:r>
            <a:r>
              <a:rPr sz="2000" spc="-5" dirty="0">
                <a:latin typeface="Courier New"/>
                <a:cs typeface="Courier New"/>
              </a:rPr>
              <a:t>-s test.txt ]; </a:t>
            </a:r>
            <a:r>
              <a:rPr sz="2000" dirty="0">
                <a:latin typeface="Courier New"/>
                <a:cs typeface="Courier New"/>
              </a:rPr>
              <a:t>then </a:t>
            </a:r>
            <a:r>
              <a:rPr sz="2000" spc="-11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“file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empty”;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fi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595"/>
              </a:lnSpc>
            </a:pPr>
            <a:r>
              <a:rPr sz="2200" b="1" spc="-5" dirty="0">
                <a:latin typeface="Arial"/>
                <a:cs typeface="Arial"/>
              </a:rPr>
              <a:t>What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happens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after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echo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“hello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world”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&gt;&gt;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test.txt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421" y="1217305"/>
            <a:ext cx="6546850" cy="1488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7815" marR="408940" indent="-285750">
              <a:lnSpc>
                <a:spcPts val="2070"/>
              </a:lnSpc>
              <a:spcBef>
                <a:spcPts val="240"/>
              </a:spcBef>
              <a:buFont typeface="Trebuchet MS"/>
              <a:buChar char="▪"/>
              <a:tabLst>
                <a:tab pos="297815" algn="l"/>
                <a:tab pos="298450" algn="l"/>
              </a:tabLst>
            </a:pPr>
            <a:r>
              <a:rPr sz="2700" spc="-7" baseline="1543" dirty="0">
                <a:latin typeface="Arial MT"/>
                <a:cs typeface="Arial MT"/>
              </a:rPr>
              <a:t>An application</a:t>
            </a:r>
            <a:r>
              <a:rPr sz="2700" spc="44" baseline="1543" dirty="0">
                <a:latin typeface="Arial MT"/>
                <a:cs typeface="Arial MT"/>
              </a:rPr>
              <a:t> </a:t>
            </a:r>
            <a:r>
              <a:rPr sz="2700" spc="-7" baseline="1543" dirty="0">
                <a:latin typeface="Arial MT"/>
                <a:cs typeface="Arial MT"/>
              </a:rPr>
              <a:t>running</a:t>
            </a:r>
            <a:r>
              <a:rPr sz="2700" baseline="1543" dirty="0">
                <a:latin typeface="Arial MT"/>
                <a:cs typeface="Arial MT"/>
              </a:rPr>
              <a:t> on</a:t>
            </a:r>
            <a:r>
              <a:rPr sz="2700" spc="7" baseline="1543" dirty="0">
                <a:latin typeface="Arial MT"/>
                <a:cs typeface="Arial MT"/>
              </a:rPr>
              <a:t> </a:t>
            </a:r>
            <a:r>
              <a:rPr sz="2700" spc="-7" baseline="1543" dirty="0">
                <a:latin typeface="Arial MT"/>
                <a:cs typeface="Arial MT"/>
              </a:rPr>
              <a:t>top</a:t>
            </a:r>
            <a:r>
              <a:rPr sz="2700" spc="-15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of</a:t>
            </a:r>
            <a:r>
              <a:rPr sz="2700" spc="-30" baseline="1543" dirty="0">
                <a:latin typeface="Arial MT"/>
                <a:cs typeface="Arial MT"/>
              </a:rPr>
              <a:t> </a:t>
            </a:r>
            <a:r>
              <a:rPr sz="2700" spc="-7" baseline="1543" dirty="0">
                <a:latin typeface="Arial MT"/>
                <a:cs typeface="Arial MT"/>
              </a:rPr>
              <a:t>the</a:t>
            </a:r>
            <a:r>
              <a:rPr sz="2700" spc="-15" baseline="1543" dirty="0">
                <a:latin typeface="Arial MT"/>
                <a:cs typeface="Arial MT"/>
              </a:rPr>
              <a:t> </a:t>
            </a:r>
            <a:r>
              <a:rPr sz="2700" spc="-7" baseline="1543" dirty="0">
                <a:latin typeface="Arial MT"/>
                <a:cs typeface="Arial MT"/>
              </a:rPr>
              <a:t>kernel </a:t>
            </a:r>
            <a:r>
              <a:rPr sz="2700" spc="-15" baseline="1543" dirty="0">
                <a:latin typeface="Arial MT"/>
                <a:cs typeface="Arial MT"/>
              </a:rPr>
              <a:t>and</a:t>
            </a:r>
            <a:r>
              <a:rPr sz="2700" spc="7" baseline="1543" dirty="0">
                <a:latin typeface="Arial MT"/>
                <a:cs typeface="Arial MT"/>
              </a:rPr>
              <a:t> </a:t>
            </a:r>
            <a:r>
              <a:rPr sz="2700" spc="-15" baseline="1543" dirty="0">
                <a:latin typeface="Arial MT"/>
                <a:cs typeface="Arial MT"/>
              </a:rPr>
              <a:t>provides</a:t>
            </a:r>
            <a:r>
              <a:rPr sz="2700" spc="15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a </a:t>
            </a:r>
            <a:r>
              <a:rPr sz="2700" spc="-727" baseline="154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interface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spcBef>
                <a:spcPts val="360"/>
              </a:spcBef>
              <a:buFont typeface="Trebuchet MS"/>
              <a:buChar char="▪"/>
              <a:tabLst>
                <a:tab pos="755015" algn="l"/>
                <a:tab pos="755650" algn="l"/>
              </a:tabLst>
            </a:pPr>
            <a:r>
              <a:rPr sz="2100" spc="7" baseline="1984" dirty="0">
                <a:latin typeface="Arial MT"/>
                <a:cs typeface="Arial MT"/>
              </a:rPr>
              <a:t>Process</a:t>
            </a:r>
            <a:r>
              <a:rPr sz="2100" spc="30" baseline="1984" dirty="0">
                <a:latin typeface="Arial MT"/>
                <a:cs typeface="Arial MT"/>
              </a:rPr>
              <a:t> </a:t>
            </a:r>
            <a:r>
              <a:rPr sz="2100" spc="7" baseline="1984" dirty="0">
                <a:latin typeface="Arial MT"/>
                <a:cs typeface="Arial MT"/>
              </a:rPr>
              <a:t>user’s</a:t>
            </a:r>
            <a:r>
              <a:rPr sz="2100" spc="30" baseline="1984" dirty="0">
                <a:latin typeface="Arial MT"/>
                <a:cs typeface="Arial MT"/>
              </a:rPr>
              <a:t> </a:t>
            </a:r>
            <a:r>
              <a:rPr sz="2100" baseline="1984" dirty="0">
                <a:latin typeface="Arial MT"/>
                <a:cs typeface="Arial MT"/>
              </a:rPr>
              <a:t>commands,</a:t>
            </a:r>
            <a:r>
              <a:rPr sz="2100" spc="30" baseline="1984" dirty="0">
                <a:latin typeface="Arial MT"/>
                <a:cs typeface="Arial MT"/>
              </a:rPr>
              <a:t> </a:t>
            </a:r>
            <a:r>
              <a:rPr sz="2100" baseline="1984" dirty="0">
                <a:latin typeface="Arial MT"/>
                <a:cs typeface="Arial MT"/>
              </a:rPr>
              <a:t>gather</a:t>
            </a:r>
            <a:r>
              <a:rPr sz="2100" spc="-7" baseline="1984" dirty="0">
                <a:latin typeface="Arial MT"/>
                <a:cs typeface="Arial MT"/>
              </a:rPr>
              <a:t> </a:t>
            </a:r>
            <a:r>
              <a:rPr sz="2100" baseline="1984" dirty="0">
                <a:latin typeface="Arial MT"/>
                <a:cs typeface="Arial MT"/>
              </a:rPr>
              <a:t>input</a:t>
            </a:r>
            <a:r>
              <a:rPr sz="2100" spc="-7" baseline="1984" dirty="0">
                <a:latin typeface="Arial MT"/>
                <a:cs typeface="Arial MT"/>
              </a:rPr>
              <a:t> </a:t>
            </a:r>
            <a:r>
              <a:rPr sz="2100" baseline="1984" dirty="0">
                <a:latin typeface="Arial MT"/>
                <a:cs typeface="Arial MT"/>
              </a:rPr>
              <a:t>from</a:t>
            </a:r>
            <a:r>
              <a:rPr sz="2100" spc="-7" baseline="1984" dirty="0">
                <a:latin typeface="Arial MT"/>
                <a:cs typeface="Arial MT"/>
              </a:rPr>
              <a:t> </a:t>
            </a:r>
            <a:r>
              <a:rPr sz="2100" baseline="1984" dirty="0">
                <a:latin typeface="Arial MT"/>
                <a:cs typeface="Arial MT"/>
              </a:rPr>
              <a:t>user</a:t>
            </a:r>
            <a:r>
              <a:rPr sz="2100" spc="-7" baseline="1984" dirty="0">
                <a:latin typeface="Arial MT"/>
                <a:cs typeface="Arial MT"/>
              </a:rPr>
              <a:t> </a:t>
            </a:r>
            <a:r>
              <a:rPr sz="2100" baseline="1984" dirty="0">
                <a:latin typeface="Arial MT"/>
                <a:cs typeface="Arial MT"/>
              </a:rPr>
              <a:t>and execute programs</a:t>
            </a:r>
            <a:endParaRPr sz="2100" baseline="1984">
              <a:latin typeface="Arial MT"/>
              <a:cs typeface="Arial MT"/>
            </a:endParaRPr>
          </a:p>
          <a:p>
            <a:pPr marL="297815" indent="-285750">
              <a:lnSpc>
                <a:spcPct val="100000"/>
              </a:lnSpc>
              <a:spcBef>
                <a:spcPts val="280"/>
              </a:spcBef>
              <a:buFont typeface="Trebuchet MS"/>
              <a:buChar char="▪"/>
              <a:tabLst>
                <a:tab pos="297815" algn="l"/>
                <a:tab pos="298450" algn="l"/>
              </a:tabLst>
            </a:pPr>
            <a:r>
              <a:rPr sz="2700" spc="-30" baseline="1543" dirty="0">
                <a:latin typeface="Arial MT"/>
                <a:cs typeface="Arial MT"/>
              </a:rPr>
              <a:t>Types </a:t>
            </a:r>
            <a:r>
              <a:rPr sz="2700" baseline="1543" dirty="0">
                <a:latin typeface="Arial MT"/>
                <a:cs typeface="Arial MT"/>
              </a:rPr>
              <a:t>of</a:t>
            </a:r>
            <a:r>
              <a:rPr sz="2700" spc="-22" baseline="1543" dirty="0">
                <a:latin typeface="Arial MT"/>
                <a:cs typeface="Arial MT"/>
              </a:rPr>
              <a:t> </a:t>
            </a:r>
            <a:r>
              <a:rPr sz="2700" spc="-7" baseline="1543" dirty="0">
                <a:latin typeface="Arial MT"/>
                <a:cs typeface="Arial MT"/>
              </a:rPr>
              <a:t>shell</a:t>
            </a:r>
            <a:r>
              <a:rPr sz="2700" baseline="1543" dirty="0">
                <a:latin typeface="Arial MT"/>
                <a:cs typeface="Arial MT"/>
              </a:rPr>
              <a:t> with</a:t>
            </a:r>
            <a:r>
              <a:rPr sz="2700" spc="-7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varied</a:t>
            </a:r>
            <a:r>
              <a:rPr sz="2700" spc="7" baseline="1543" dirty="0">
                <a:latin typeface="Arial MT"/>
                <a:cs typeface="Arial MT"/>
              </a:rPr>
              <a:t> </a:t>
            </a:r>
            <a:r>
              <a:rPr sz="2700" spc="-7" baseline="1543" dirty="0">
                <a:latin typeface="Arial MT"/>
                <a:cs typeface="Arial MT"/>
              </a:rPr>
              <a:t>features</a:t>
            </a:r>
            <a:endParaRPr sz="2700" baseline="1543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355"/>
              </a:spcBef>
            </a:pPr>
            <a:r>
              <a:rPr sz="3000" baseline="4166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3000" spc="337" baseline="416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5136" y="2711564"/>
            <a:ext cx="1073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336" y="2724369"/>
            <a:ext cx="1983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original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Bourne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shell.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5427" y="2964641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327" y="298475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ksh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2436" y="3321164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5336" y="3333969"/>
            <a:ext cx="4990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three: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domain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ksh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(pdksh),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AT&amp;T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ksh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mksh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5427" y="357424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327" y="3594356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bash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2436" y="3930764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5336" y="3943569"/>
            <a:ext cx="5600065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the GNU Bourne-again shell. It is </a:t>
            </a:r>
            <a:r>
              <a:rPr sz="1400" spc="-5" dirty="0">
                <a:latin typeface="Arial MT"/>
                <a:cs typeface="Arial MT"/>
              </a:rPr>
              <a:t>mostly </a:t>
            </a:r>
            <a:r>
              <a:rPr sz="1400" dirty="0">
                <a:latin typeface="Arial MT"/>
                <a:cs typeface="Arial MT"/>
              </a:rPr>
              <a:t>Bourne-compatible, </a:t>
            </a:r>
            <a:r>
              <a:rPr sz="1400" spc="-5" dirty="0">
                <a:latin typeface="Arial MT"/>
                <a:cs typeface="Arial MT"/>
              </a:rPr>
              <a:t>mostly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POSIX-compatible, </a:t>
            </a:r>
            <a:r>
              <a:rPr sz="1400" dirty="0">
                <a:latin typeface="Arial MT"/>
                <a:cs typeface="Arial MT"/>
              </a:rPr>
              <a:t>and has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useful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extensions. </a:t>
            </a:r>
            <a:r>
              <a:rPr sz="1400" dirty="0">
                <a:latin typeface="Arial MT"/>
                <a:cs typeface="Arial MT"/>
              </a:rPr>
              <a:t>It is 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Linux </a:t>
            </a:r>
            <a:r>
              <a:rPr sz="1400" spc="-5" dirty="0">
                <a:latin typeface="Arial MT"/>
                <a:cs typeface="Arial MT"/>
              </a:rPr>
              <a:t>systems.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5427" y="459024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327" y="461035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csh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2436" y="4946764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5336" y="4959569"/>
            <a:ext cx="556006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BSD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introduced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shell,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sometimes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resembles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slightly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programming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language.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5427" y="540304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8327" y="5423157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tcsh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2436" y="5759564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5336" y="5772370"/>
            <a:ext cx="482536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20"/>
              </a:spcBef>
            </a:pPr>
            <a:r>
              <a:rPr sz="1400" dirty="0">
                <a:latin typeface="Arial MT"/>
                <a:cs typeface="Arial MT"/>
              </a:rPr>
              <a:t>csh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csh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tcsh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shells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Bourne-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compatible.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314464" y="593928"/>
            <a:ext cx="3808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What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is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a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25" dirty="0">
                <a:solidFill>
                  <a:srgbClr val="0000FF"/>
                </a:solidFill>
              </a:rPr>
              <a:t>Linux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Shell</a:t>
            </a:r>
          </a:p>
        </p:txBody>
      </p:sp>
      <p:sp>
        <p:nvSpPr>
          <p:cNvPr id="23" name="object 23"/>
          <p:cNvSpPr/>
          <p:nvPr/>
        </p:nvSpPr>
        <p:spPr>
          <a:xfrm>
            <a:off x="1118011" y="3679295"/>
            <a:ext cx="1524000" cy="362585"/>
          </a:xfrm>
          <a:custGeom>
            <a:avLst/>
            <a:gdLst/>
            <a:ahLst/>
            <a:cxnLst/>
            <a:rect l="l" t="t" r="r" b="b"/>
            <a:pathLst>
              <a:path w="1524000" h="362585">
                <a:moveTo>
                  <a:pt x="1300815" y="53047"/>
                </a:moveTo>
                <a:lnTo>
                  <a:pt x="1360027" y="68844"/>
                </a:lnTo>
                <a:lnTo>
                  <a:pt x="1410130" y="85794"/>
                </a:lnTo>
                <a:lnTo>
                  <a:pt x="1451123" y="103706"/>
                </a:lnTo>
                <a:lnTo>
                  <a:pt x="1505781" y="141642"/>
                </a:lnTo>
                <a:lnTo>
                  <a:pt x="1524000" y="181116"/>
                </a:lnTo>
                <a:lnTo>
                  <a:pt x="1519445" y="200948"/>
                </a:lnTo>
                <a:lnTo>
                  <a:pt x="1483007" y="239846"/>
                </a:lnTo>
                <a:lnTo>
                  <a:pt x="1410130" y="276437"/>
                </a:lnTo>
                <a:lnTo>
                  <a:pt x="1360027" y="293387"/>
                </a:lnTo>
                <a:lnTo>
                  <a:pt x="1300815" y="309184"/>
                </a:lnTo>
                <a:lnTo>
                  <a:pt x="1259124" y="318390"/>
                </a:lnTo>
                <a:lnTo>
                  <a:pt x="1215350" y="326720"/>
                </a:lnTo>
                <a:lnTo>
                  <a:pt x="1169701" y="334173"/>
                </a:lnTo>
                <a:lnTo>
                  <a:pt x="1122385" y="340749"/>
                </a:lnTo>
                <a:lnTo>
                  <a:pt x="1073610" y="346449"/>
                </a:lnTo>
                <a:lnTo>
                  <a:pt x="1023585" y="351271"/>
                </a:lnTo>
                <a:lnTo>
                  <a:pt x="972518" y="355217"/>
                </a:lnTo>
                <a:lnTo>
                  <a:pt x="920618" y="358286"/>
                </a:lnTo>
                <a:lnTo>
                  <a:pt x="868092" y="360478"/>
                </a:lnTo>
                <a:lnTo>
                  <a:pt x="815150" y="361793"/>
                </a:lnTo>
                <a:lnTo>
                  <a:pt x="761999" y="362231"/>
                </a:lnTo>
                <a:lnTo>
                  <a:pt x="708849" y="361793"/>
                </a:lnTo>
                <a:lnTo>
                  <a:pt x="655907" y="360478"/>
                </a:lnTo>
                <a:lnTo>
                  <a:pt x="603381" y="358286"/>
                </a:lnTo>
                <a:lnTo>
                  <a:pt x="551481" y="355217"/>
                </a:lnTo>
                <a:lnTo>
                  <a:pt x="500414" y="351271"/>
                </a:lnTo>
                <a:lnTo>
                  <a:pt x="450389" y="346449"/>
                </a:lnTo>
                <a:lnTo>
                  <a:pt x="401614" y="340749"/>
                </a:lnTo>
                <a:lnTo>
                  <a:pt x="354298" y="334173"/>
                </a:lnTo>
                <a:lnTo>
                  <a:pt x="308648" y="326720"/>
                </a:lnTo>
                <a:lnTo>
                  <a:pt x="264874" y="318390"/>
                </a:lnTo>
                <a:lnTo>
                  <a:pt x="223184" y="309184"/>
                </a:lnTo>
                <a:lnTo>
                  <a:pt x="163972" y="293387"/>
                </a:lnTo>
                <a:lnTo>
                  <a:pt x="113869" y="276437"/>
                </a:lnTo>
                <a:lnTo>
                  <a:pt x="72876" y="258525"/>
                </a:lnTo>
                <a:lnTo>
                  <a:pt x="18219" y="220589"/>
                </a:lnTo>
                <a:lnTo>
                  <a:pt x="0" y="181116"/>
                </a:lnTo>
                <a:lnTo>
                  <a:pt x="4554" y="161283"/>
                </a:lnTo>
                <a:lnTo>
                  <a:pt x="40993" y="122385"/>
                </a:lnTo>
                <a:lnTo>
                  <a:pt x="113869" y="85794"/>
                </a:lnTo>
                <a:lnTo>
                  <a:pt x="163972" y="68844"/>
                </a:lnTo>
                <a:lnTo>
                  <a:pt x="223184" y="53047"/>
                </a:lnTo>
                <a:lnTo>
                  <a:pt x="264874" y="43841"/>
                </a:lnTo>
                <a:lnTo>
                  <a:pt x="308648" y="35511"/>
                </a:lnTo>
                <a:lnTo>
                  <a:pt x="354298" y="28058"/>
                </a:lnTo>
                <a:lnTo>
                  <a:pt x="401614" y="21482"/>
                </a:lnTo>
                <a:lnTo>
                  <a:pt x="450389" y="15782"/>
                </a:lnTo>
                <a:lnTo>
                  <a:pt x="500414" y="10960"/>
                </a:lnTo>
                <a:lnTo>
                  <a:pt x="551481" y="7014"/>
                </a:lnTo>
                <a:lnTo>
                  <a:pt x="603381" y="3945"/>
                </a:lnTo>
                <a:lnTo>
                  <a:pt x="655907" y="1753"/>
                </a:lnTo>
                <a:lnTo>
                  <a:pt x="708849" y="438"/>
                </a:lnTo>
                <a:lnTo>
                  <a:pt x="761999" y="0"/>
                </a:lnTo>
                <a:lnTo>
                  <a:pt x="815150" y="438"/>
                </a:lnTo>
                <a:lnTo>
                  <a:pt x="868092" y="1753"/>
                </a:lnTo>
                <a:lnTo>
                  <a:pt x="920618" y="3945"/>
                </a:lnTo>
                <a:lnTo>
                  <a:pt x="972518" y="7014"/>
                </a:lnTo>
                <a:lnTo>
                  <a:pt x="1023585" y="10960"/>
                </a:lnTo>
                <a:lnTo>
                  <a:pt x="1073610" y="15782"/>
                </a:lnTo>
                <a:lnTo>
                  <a:pt x="1122385" y="21482"/>
                </a:lnTo>
                <a:lnTo>
                  <a:pt x="1169701" y="28058"/>
                </a:lnTo>
                <a:lnTo>
                  <a:pt x="1215350" y="35511"/>
                </a:lnTo>
                <a:lnTo>
                  <a:pt x="1259124" y="43841"/>
                </a:lnTo>
                <a:lnTo>
                  <a:pt x="1300815" y="5304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900741" y="6570135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5672" y="747876"/>
            <a:ext cx="2985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</a:t>
            </a:r>
            <a:r>
              <a:rPr spc="-55" dirty="0"/>
              <a:t> </a:t>
            </a:r>
            <a:r>
              <a:rPr spc="-5" dirty="0"/>
              <a:t>Constructs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896106"/>
            <a:ext cx="7344409" cy="21488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A loop is a block of code </a:t>
            </a:r>
            <a:r>
              <a:rPr sz="2600" spc="-5" dirty="0">
                <a:latin typeface="Arial MT"/>
                <a:cs typeface="Arial MT"/>
              </a:rPr>
              <a:t>that iterates </a:t>
            </a:r>
            <a:r>
              <a:rPr sz="2600" dirty="0">
                <a:latin typeface="Arial MT"/>
                <a:cs typeface="Arial MT"/>
              </a:rPr>
              <a:t>a list of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commands as long as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loop </a:t>
            </a:r>
            <a:r>
              <a:rPr sz="2600" spc="-5" dirty="0">
                <a:latin typeface="Arial MT"/>
                <a:cs typeface="Arial MT"/>
              </a:rPr>
              <a:t>control condition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stays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true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Loop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constructs</a:t>
            </a:r>
            <a:endParaRPr sz="2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600" spc="-5" dirty="0">
                <a:latin typeface="Courier New"/>
                <a:cs typeface="Courier New"/>
              </a:rPr>
              <a:t>for,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while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Courier New"/>
                <a:cs typeface="Courier New"/>
              </a:rPr>
              <a:t>until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332383"/>
            <a:ext cx="323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</a:t>
            </a:r>
            <a:r>
              <a:rPr spc="-50" dirty="0"/>
              <a:t> </a:t>
            </a:r>
            <a:r>
              <a:rPr dirty="0"/>
              <a:t>loop</a:t>
            </a:r>
            <a:r>
              <a:rPr spc="-40" dirty="0"/>
              <a:t> </a:t>
            </a:r>
            <a:r>
              <a:rPr dirty="0"/>
              <a:t>examples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6539" y="1126978"/>
            <a:ext cx="337883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Exmaple1: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ts val="260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for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arg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`seq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4`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776" y="2117169"/>
            <a:ext cx="1701164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79705" marR="5080" indent="-16764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ourier New"/>
                <a:cs typeface="Courier New"/>
              </a:rPr>
              <a:t>$arg; 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test.$ar</a:t>
            </a:r>
            <a:r>
              <a:rPr sz="2200" dirty="0">
                <a:latin typeface="Courier New"/>
                <a:cs typeface="Courier New"/>
              </a:rPr>
              <a:t>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539" y="2117169"/>
            <a:ext cx="13208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69265" marR="5080" indent="-63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Courier New"/>
                <a:cs typeface="Courier New"/>
              </a:rPr>
              <a:t>echo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touc</a:t>
            </a:r>
            <a:r>
              <a:rPr sz="2200" dirty="0"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ourier New"/>
                <a:cs typeface="Courier New"/>
              </a:rPr>
              <a:t>done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539" y="3438378"/>
            <a:ext cx="4719955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How</a:t>
            </a:r>
            <a:r>
              <a:rPr sz="2200" spc="-5" dirty="0">
                <a:latin typeface="Arial MT"/>
                <a:cs typeface="Arial MT"/>
              </a:rPr>
              <a:t> to delete 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loop?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rm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test.[1-4]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Example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2: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ts val="260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for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file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`ls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/home/$USER`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12700" marR="2733040" indent="45656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cat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$file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done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2790" y="747876"/>
            <a:ext cx="2058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While</a:t>
            </a:r>
            <a:r>
              <a:rPr spc="-90" dirty="0"/>
              <a:t> </a:t>
            </a:r>
            <a:r>
              <a:rPr spc="-5" dirty="0"/>
              <a:t>Loop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69212"/>
            <a:ext cx="12382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856865"/>
            <a:ext cx="7477125" cy="12065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ct val="79500"/>
              </a:lnSpc>
              <a:spcBef>
                <a:spcPts val="640"/>
              </a:spcBef>
              <a:tabLst>
                <a:tab pos="63373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construct test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</a:t>
            </a:r>
            <a:r>
              <a:rPr sz="2200" dirty="0">
                <a:latin typeface="Arial MT"/>
                <a:cs typeface="Arial MT"/>
              </a:rPr>
              <a:t> at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top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loop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	keeps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going as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long as</a:t>
            </a:r>
            <a:r>
              <a:rPr sz="2200" spc="-5" dirty="0">
                <a:latin typeface="Arial MT"/>
                <a:cs typeface="Arial MT"/>
              </a:rPr>
              <a:t> that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</a:t>
            </a:r>
            <a:r>
              <a:rPr sz="2200" dirty="0">
                <a:latin typeface="Arial MT"/>
                <a:cs typeface="Arial MT"/>
              </a:rPr>
              <a:t> is</a:t>
            </a:r>
            <a:r>
              <a:rPr sz="2200" spc="-5" dirty="0">
                <a:latin typeface="Arial MT"/>
                <a:cs typeface="Arial MT"/>
              </a:rPr>
              <a:t> true.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090"/>
              </a:lnSpc>
            </a:pPr>
            <a:r>
              <a:rPr sz="2200" spc="-5" dirty="0">
                <a:latin typeface="Arial MT"/>
                <a:cs typeface="Arial MT"/>
              </a:rPr>
              <a:t>In contrast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spc="-5" dirty="0">
                <a:latin typeface="Arial MT"/>
                <a:cs typeface="Arial MT"/>
              </a:rPr>
              <a:t>loop,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while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 when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loop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470"/>
              </a:lnSpc>
            </a:pPr>
            <a:r>
              <a:rPr sz="2200" spc="-5" dirty="0">
                <a:latin typeface="Arial MT"/>
                <a:cs typeface="Arial MT"/>
              </a:rPr>
              <a:t>repetitions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known </a:t>
            </a:r>
            <a:r>
              <a:rPr sz="2200" spc="-5" dirty="0">
                <a:latin typeface="Arial MT"/>
                <a:cs typeface="Arial MT"/>
              </a:rPr>
              <a:t>beforehand.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374309"/>
            <a:ext cx="2952115" cy="1864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Courier New"/>
                <a:cs typeface="Courier New"/>
              </a:rPr>
              <a:t>read </a:t>
            </a:r>
            <a:r>
              <a:rPr sz="2400" dirty="0">
                <a:latin typeface="Courier New"/>
                <a:cs typeface="Courier New"/>
              </a:rPr>
              <a:t>counter 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while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[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$counter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let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counter--</a:t>
            </a:r>
            <a:endParaRPr sz="2400">
              <a:latin typeface="Courier New"/>
              <a:cs typeface="Courier New"/>
            </a:endParaRPr>
          </a:p>
          <a:p>
            <a:pPr marL="12700" marR="5080" indent="54864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echo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$counter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done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4601" y="3742609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-ge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0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138" y="747876"/>
            <a:ext cx="1855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Until</a:t>
            </a:r>
            <a:r>
              <a:rPr spc="-85" dirty="0"/>
              <a:t> </a:t>
            </a:r>
            <a:r>
              <a:rPr dirty="0"/>
              <a:t>Loop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6198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•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682168"/>
            <a:ext cx="7346315" cy="1022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80800"/>
              </a:lnSpc>
              <a:spcBef>
                <a:spcPts val="675"/>
              </a:spcBef>
            </a:pPr>
            <a:r>
              <a:rPr sz="2500" dirty="0">
                <a:latin typeface="Arial MT"/>
                <a:cs typeface="Arial MT"/>
              </a:rPr>
              <a:t>The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until</a:t>
            </a:r>
            <a:r>
              <a:rPr sz="2500" spc="5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Arial MT"/>
                <a:cs typeface="Arial MT"/>
              </a:rPr>
              <a:t>construct test </a:t>
            </a:r>
            <a:r>
              <a:rPr sz="2500" dirty="0">
                <a:latin typeface="Arial MT"/>
                <a:cs typeface="Arial MT"/>
              </a:rPr>
              <a:t>a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condition</a:t>
            </a:r>
            <a:r>
              <a:rPr sz="2500" dirty="0">
                <a:latin typeface="Arial MT"/>
                <a:cs typeface="Arial MT"/>
              </a:rPr>
              <a:t> at</a:t>
            </a:r>
            <a:r>
              <a:rPr sz="2500" spc="-5" dirty="0">
                <a:latin typeface="Arial MT"/>
                <a:cs typeface="Arial MT"/>
              </a:rPr>
              <a:t> the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top</a:t>
            </a:r>
            <a:r>
              <a:rPr sz="2500" dirty="0">
                <a:latin typeface="Arial MT"/>
                <a:cs typeface="Arial MT"/>
              </a:rPr>
              <a:t> of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 </a:t>
            </a:r>
            <a:r>
              <a:rPr sz="2500" spc="-67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loop, and </a:t>
            </a:r>
            <a:r>
              <a:rPr sz="2500" spc="-5" dirty="0">
                <a:latin typeface="Arial MT"/>
                <a:cs typeface="Arial MT"/>
              </a:rPr>
              <a:t>stops </a:t>
            </a:r>
            <a:r>
              <a:rPr sz="2500" dirty="0">
                <a:latin typeface="Arial MT"/>
                <a:cs typeface="Arial MT"/>
              </a:rPr>
              <a:t>looping when </a:t>
            </a:r>
            <a:r>
              <a:rPr sz="2500" spc="-5" dirty="0">
                <a:latin typeface="Arial MT"/>
                <a:cs typeface="Arial MT"/>
              </a:rPr>
              <a:t>the condition </a:t>
            </a:r>
            <a:r>
              <a:rPr sz="2500" dirty="0">
                <a:latin typeface="Arial MT"/>
                <a:cs typeface="Arial MT"/>
              </a:rPr>
              <a:t>is met 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(opposite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while</a:t>
            </a:r>
            <a:r>
              <a:rPr sz="2500" dirty="0">
                <a:latin typeface="Courier New"/>
                <a:cs typeface="Courier New"/>
              </a:rPr>
              <a:t> </a:t>
            </a:r>
            <a:r>
              <a:rPr sz="2500" dirty="0">
                <a:latin typeface="Arial MT"/>
                <a:cs typeface="Arial MT"/>
              </a:rPr>
              <a:t>loop)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917109"/>
            <a:ext cx="2952115" cy="1864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Courier New"/>
                <a:cs typeface="Courier New"/>
              </a:rPr>
              <a:t>read </a:t>
            </a:r>
            <a:r>
              <a:rPr sz="2400" dirty="0">
                <a:latin typeface="Courier New"/>
                <a:cs typeface="Courier New"/>
              </a:rPr>
              <a:t>counter 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until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[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$counter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let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counter--</a:t>
            </a:r>
            <a:endParaRPr sz="2400">
              <a:latin typeface="Courier New"/>
              <a:cs typeface="Courier New"/>
            </a:endParaRPr>
          </a:p>
          <a:p>
            <a:pPr marL="12700" marR="5080" indent="54864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echo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$counter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done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201" y="3285409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-lt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0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1537" y="249695"/>
            <a:ext cx="4747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Switching</a:t>
            </a:r>
            <a:r>
              <a:rPr sz="3000" spc="-10" dirty="0"/>
              <a:t> </a:t>
            </a:r>
            <a:r>
              <a:rPr sz="3000" spc="-5" dirty="0"/>
              <a:t>Constructs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dirty="0"/>
              <a:t>bash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972761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962659"/>
            <a:ext cx="7599045" cy="52717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case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 MT"/>
                <a:cs typeface="Arial MT"/>
              </a:rPr>
              <a:t>constructs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technically</a:t>
            </a:r>
            <a:r>
              <a:rPr sz="1800" dirty="0">
                <a:latin typeface="Arial MT"/>
                <a:cs typeface="Arial MT"/>
              </a:rPr>
              <a:t> not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loops since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 </a:t>
            </a:r>
            <a:r>
              <a:rPr sz="1800" spc="-5" dirty="0">
                <a:latin typeface="Arial MT"/>
                <a:cs typeface="Arial MT"/>
              </a:rPr>
              <a:t>iterate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code block</a:t>
            </a:r>
            <a:endParaRPr sz="1800">
              <a:latin typeface="Arial MT"/>
              <a:cs typeface="Arial MT"/>
            </a:endParaRPr>
          </a:p>
          <a:p>
            <a:pPr marL="358140">
              <a:lnSpc>
                <a:spcPts val="1910"/>
              </a:lnSpc>
              <a:spcBef>
                <a:spcPts val="865"/>
              </a:spcBef>
            </a:pPr>
            <a:r>
              <a:rPr sz="1600" dirty="0">
                <a:latin typeface="Courier New"/>
                <a:cs typeface="Courier New"/>
              </a:rPr>
              <a:t>#!/bin/sh</a:t>
            </a:r>
            <a:endParaRPr sz="1600">
              <a:latin typeface="Courier New"/>
              <a:cs typeface="Courier New"/>
            </a:endParaRPr>
          </a:p>
          <a:p>
            <a:pPr marL="358140" marR="3818890">
              <a:lnSpc>
                <a:spcPts val="1900"/>
              </a:lnSpc>
              <a:spcBef>
                <a:spcPts val="70"/>
              </a:spcBef>
            </a:pPr>
            <a:r>
              <a:rPr sz="1600" spc="-5" dirty="0">
                <a:latin typeface="Courier New"/>
                <a:cs typeface="Courier New"/>
              </a:rPr>
              <a:t>echo "Please talk to me </a:t>
            </a:r>
            <a:r>
              <a:rPr sz="1600" dirty="0">
                <a:latin typeface="Courier New"/>
                <a:cs typeface="Courier New"/>
              </a:rPr>
              <a:t>..."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while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358140">
              <a:lnSpc>
                <a:spcPts val="1830"/>
              </a:lnSpc>
            </a:pPr>
            <a:r>
              <a:rPr sz="1600" dirty="0"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601980" marR="4428490">
              <a:lnSpc>
                <a:spcPts val="1900"/>
              </a:lnSpc>
              <a:spcBef>
                <a:spcPts val="70"/>
              </a:spcBef>
            </a:pPr>
            <a:r>
              <a:rPr sz="1600" spc="-5" dirty="0">
                <a:latin typeface="Courier New"/>
                <a:cs typeface="Courier New"/>
              </a:rPr>
              <a:t>read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INPUT_STRING 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case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$INPUT_STRING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marL="814705">
              <a:lnSpc>
                <a:spcPts val="1830"/>
              </a:lnSpc>
            </a:pPr>
            <a:r>
              <a:rPr sz="1600" dirty="0">
                <a:latin typeface="Courier New"/>
                <a:cs typeface="Courier New"/>
              </a:rPr>
              <a:t>hello)</a:t>
            </a:r>
            <a:endParaRPr sz="1600">
              <a:latin typeface="Courier New"/>
              <a:cs typeface="Courier New"/>
            </a:endParaRPr>
          </a:p>
          <a:p>
            <a:pPr marL="1271905">
              <a:lnSpc>
                <a:spcPts val="1900"/>
              </a:lnSpc>
            </a:pPr>
            <a:r>
              <a:rPr sz="1600" spc="-5" dirty="0">
                <a:latin typeface="Courier New"/>
                <a:cs typeface="Courier New"/>
              </a:rPr>
              <a:t>echo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"Hello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yourself!"</a:t>
            </a:r>
            <a:endParaRPr sz="1600">
              <a:latin typeface="Courier New"/>
              <a:cs typeface="Courier New"/>
            </a:endParaRPr>
          </a:p>
          <a:p>
            <a:pPr marL="1271905">
              <a:lnSpc>
                <a:spcPts val="1900"/>
              </a:lnSpc>
            </a:pPr>
            <a:r>
              <a:rPr sz="1600" dirty="0">
                <a:latin typeface="Courier New"/>
                <a:cs typeface="Courier New"/>
              </a:rPr>
              <a:t>;;</a:t>
            </a:r>
            <a:endParaRPr sz="1600">
              <a:latin typeface="Courier New"/>
              <a:cs typeface="Courier New"/>
            </a:endParaRPr>
          </a:p>
          <a:p>
            <a:pPr marL="814705">
              <a:lnSpc>
                <a:spcPts val="1900"/>
              </a:lnSpc>
            </a:pPr>
            <a:r>
              <a:rPr sz="1600" dirty="0">
                <a:latin typeface="Courier New"/>
                <a:cs typeface="Courier New"/>
              </a:rPr>
              <a:t>bye)</a:t>
            </a:r>
            <a:endParaRPr sz="1600">
              <a:latin typeface="Courier New"/>
              <a:cs typeface="Courier New"/>
            </a:endParaRPr>
          </a:p>
          <a:p>
            <a:pPr marL="1271905" marR="3758565">
              <a:lnSpc>
                <a:spcPts val="1900"/>
              </a:lnSpc>
              <a:spcBef>
                <a:spcPts val="70"/>
              </a:spcBef>
            </a:pPr>
            <a:r>
              <a:rPr sz="1600" spc="-5" dirty="0">
                <a:latin typeface="Courier New"/>
                <a:cs typeface="Courier New"/>
              </a:rPr>
              <a:t>echo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"See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you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again!"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break</a:t>
            </a:r>
            <a:endParaRPr sz="1600">
              <a:latin typeface="Courier New"/>
              <a:cs typeface="Courier New"/>
            </a:endParaRPr>
          </a:p>
          <a:p>
            <a:pPr marL="1271905">
              <a:lnSpc>
                <a:spcPts val="1830"/>
              </a:lnSpc>
            </a:pPr>
            <a:r>
              <a:rPr sz="1600" dirty="0">
                <a:latin typeface="Courier New"/>
                <a:cs typeface="Courier New"/>
              </a:rPr>
              <a:t>;;</a:t>
            </a:r>
            <a:endParaRPr sz="1600">
              <a:latin typeface="Courier New"/>
              <a:cs typeface="Courier New"/>
            </a:endParaRPr>
          </a:p>
          <a:p>
            <a:pPr marL="814705">
              <a:lnSpc>
                <a:spcPts val="1900"/>
              </a:lnSpc>
            </a:pPr>
            <a:r>
              <a:rPr sz="1600" dirty="0">
                <a:latin typeface="Courier New"/>
                <a:cs typeface="Courier New"/>
              </a:rPr>
              <a:t>*)</a:t>
            </a:r>
            <a:endParaRPr sz="1600">
              <a:latin typeface="Courier New"/>
              <a:cs typeface="Courier New"/>
            </a:endParaRPr>
          </a:p>
          <a:p>
            <a:pPr marL="1271905">
              <a:lnSpc>
                <a:spcPts val="1900"/>
              </a:lnSpc>
            </a:pPr>
            <a:r>
              <a:rPr sz="1600" spc="-5" dirty="0">
                <a:latin typeface="Courier New"/>
                <a:cs typeface="Courier New"/>
              </a:rPr>
              <a:t>echo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"Sorry,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don't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understand"</a:t>
            </a:r>
            <a:endParaRPr sz="1600">
              <a:latin typeface="Courier New"/>
              <a:cs typeface="Courier New"/>
            </a:endParaRPr>
          </a:p>
          <a:p>
            <a:pPr marL="1271905">
              <a:lnSpc>
                <a:spcPts val="1900"/>
              </a:lnSpc>
            </a:pPr>
            <a:r>
              <a:rPr sz="1600" dirty="0">
                <a:latin typeface="Courier New"/>
                <a:cs typeface="Courier New"/>
              </a:rPr>
              <a:t>;;</a:t>
            </a:r>
            <a:endParaRPr sz="1600">
              <a:latin typeface="Courier New"/>
              <a:cs typeface="Courier New"/>
            </a:endParaRPr>
          </a:p>
          <a:p>
            <a:pPr marL="358140" marR="6501130" indent="243840">
              <a:lnSpc>
                <a:spcPts val="1900"/>
              </a:lnSpc>
              <a:spcBef>
                <a:spcPts val="70"/>
              </a:spcBef>
            </a:pPr>
            <a:r>
              <a:rPr sz="1600" dirty="0">
                <a:latin typeface="Courier New"/>
                <a:cs typeface="Courier New"/>
              </a:rPr>
              <a:t>esac  Done</a:t>
            </a:r>
            <a:endParaRPr sz="1600">
              <a:latin typeface="Courier New"/>
              <a:cs typeface="Courier New"/>
            </a:endParaRPr>
          </a:p>
          <a:p>
            <a:pPr marL="358140">
              <a:lnSpc>
                <a:spcPts val="1839"/>
              </a:lnSpc>
            </a:pPr>
            <a:r>
              <a:rPr sz="1600" spc="-5" dirty="0">
                <a:latin typeface="Courier New"/>
                <a:cs typeface="Courier New"/>
              </a:rPr>
              <a:t>echo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"That's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all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folks!"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821" y="606459"/>
            <a:ext cx="1313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596" y="1539075"/>
            <a:ext cx="5816600" cy="3345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95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Introduction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to</a:t>
            </a:r>
            <a:r>
              <a:rPr sz="25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Linux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Basics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Beyond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Basic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Arithmetic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Operations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Arrays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875"/>
              </a:lnSpc>
              <a:buChar char="–"/>
              <a:tabLst>
                <a:tab pos="756285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Flow</a:t>
            </a:r>
            <a:r>
              <a:rPr sz="25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Control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25"/>
              </a:lnSpc>
              <a:buChar char="–"/>
              <a:tabLst>
                <a:tab pos="756285" algn="l"/>
              </a:tabLst>
            </a:pPr>
            <a:r>
              <a:rPr sz="2500" spc="-5" dirty="0">
                <a:latin typeface="Arial MT"/>
                <a:cs typeface="Arial MT"/>
              </a:rPr>
              <a:t>Functions</a:t>
            </a:r>
            <a:endParaRPr sz="2500">
              <a:latin typeface="Arial MT"/>
              <a:cs typeface="Arial MT"/>
            </a:endParaRPr>
          </a:p>
          <a:p>
            <a:pPr marL="354965" marR="5080" indent="-342900">
              <a:lnSpc>
                <a:spcPct val="77900"/>
              </a:lnSpc>
              <a:spcBef>
                <a:spcPts val="1110"/>
              </a:spcBef>
              <a:buChar char="•"/>
              <a:tabLst>
                <a:tab pos="354965" algn="l"/>
                <a:tab pos="355600" algn="l"/>
                <a:tab pos="2049145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Advanced</a:t>
            </a:r>
            <a:r>
              <a:rPr sz="2500" spc="-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7F7F7F"/>
                </a:solidFill>
                <a:latin typeface="Arial MT"/>
                <a:cs typeface="Arial MT"/>
              </a:rPr>
              <a:t>Text</a:t>
            </a:r>
            <a:r>
              <a:rPr sz="25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Processing</a:t>
            </a:r>
            <a:r>
              <a:rPr sz="25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Commands </a:t>
            </a:r>
            <a:r>
              <a:rPr sz="2500" spc="-6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(grep,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sed,	awk)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2288" y="747876"/>
            <a:ext cx="1787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14553"/>
            <a:ext cx="7179945" cy="40195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588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r>
              <a:rPr sz="2400" dirty="0">
                <a:latin typeface="Arial MT"/>
                <a:cs typeface="Arial MT"/>
              </a:rPr>
              <a:t> 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code block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 implements </a:t>
            </a:r>
            <a:r>
              <a:rPr sz="2400" dirty="0">
                <a:latin typeface="Arial MT"/>
                <a:cs typeface="Arial MT"/>
              </a:rPr>
              <a:t>a set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operations. </a:t>
            </a:r>
            <a:r>
              <a:rPr sz="2400" dirty="0">
                <a:latin typeface="Arial MT"/>
                <a:cs typeface="Arial MT"/>
              </a:rPr>
              <a:t>Code reuse by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passing </a:t>
            </a:r>
            <a:r>
              <a:rPr sz="2400" spc="-5" dirty="0">
                <a:latin typeface="Arial MT"/>
                <a:cs typeface="Arial MT"/>
              </a:rPr>
              <a:t>parameters,</a:t>
            </a:r>
            <a:endParaRPr sz="2400">
              <a:latin typeface="Arial MT"/>
              <a:cs typeface="Arial MT"/>
            </a:endParaRPr>
          </a:p>
          <a:p>
            <a:pPr marL="812165" lvl="1" indent="-343535">
              <a:lnSpc>
                <a:spcPts val="272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 MT"/>
                <a:cs typeface="Arial MT"/>
              </a:rPr>
              <a:t>Syntax:</a:t>
            </a:r>
            <a:endParaRPr sz="2400">
              <a:latin typeface="Arial MT"/>
              <a:cs typeface="Arial MT"/>
            </a:endParaRPr>
          </a:p>
          <a:p>
            <a:pPr marL="1370965" marR="2952750" indent="-444500">
              <a:lnSpc>
                <a:spcPts val="2900"/>
              </a:lnSpc>
              <a:spcBef>
                <a:spcPts val="95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function_name</a:t>
            </a:r>
            <a:r>
              <a:rPr sz="24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sz="24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command...</a:t>
            </a:r>
            <a:endParaRPr sz="2400">
              <a:latin typeface="Courier New"/>
              <a:cs typeface="Courier New"/>
            </a:endParaRPr>
          </a:p>
          <a:p>
            <a:pPr marL="926465">
              <a:lnSpc>
                <a:spcPts val="2760"/>
              </a:lnSpc>
            </a:pP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ts val="284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By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default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global.</a:t>
            </a:r>
            <a:endParaRPr sz="2400">
              <a:latin typeface="Arial MT"/>
              <a:cs typeface="Arial MT"/>
            </a:endParaRPr>
          </a:p>
          <a:p>
            <a:pPr marL="355600" marR="72390" indent="-342900">
              <a:lnSpc>
                <a:spcPts val="25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Modifying </a:t>
            </a:r>
            <a:r>
              <a:rPr sz="2400" dirty="0">
                <a:latin typeface="Arial MT"/>
                <a:cs typeface="Arial MT"/>
              </a:rPr>
              <a:t>a variable in a </a:t>
            </a:r>
            <a:r>
              <a:rPr sz="2400" spc="-5" dirty="0">
                <a:latin typeface="Arial MT"/>
                <a:cs typeface="Arial MT"/>
              </a:rPr>
              <a:t>function </a:t>
            </a:r>
            <a:r>
              <a:rPr sz="2400" dirty="0">
                <a:latin typeface="Arial MT"/>
                <a:cs typeface="Arial MT"/>
              </a:rPr>
              <a:t>changes it in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whole</a:t>
            </a:r>
            <a:r>
              <a:rPr sz="2400" spc="-5" dirty="0">
                <a:latin typeface="Arial MT"/>
                <a:cs typeface="Arial MT"/>
              </a:rPr>
              <a:t> script.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6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5743575" algn="l"/>
              </a:tabLst>
            </a:pPr>
            <a:r>
              <a:rPr sz="2400" dirty="0">
                <a:latin typeface="Arial MT"/>
                <a:cs typeface="Arial MT"/>
              </a:rPr>
              <a:t>Crea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e a local variables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 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he local	command,  which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invisible </a:t>
            </a:r>
            <a:r>
              <a:rPr sz="2400" spc="-5" dirty="0">
                <a:latin typeface="Arial MT"/>
                <a:cs typeface="Arial MT"/>
              </a:rPr>
              <a:t>outside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function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739" y="5505796"/>
            <a:ext cx="93980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local  local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2054" y="5505796"/>
            <a:ext cx="167195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var=value  </a:t>
            </a: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varName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313" y="651343"/>
            <a:ext cx="5088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/>
              <a:t>Pas</a:t>
            </a:r>
            <a:r>
              <a:rPr sz="3000" dirty="0"/>
              <a:t>s</a:t>
            </a:r>
            <a:r>
              <a:rPr sz="3000" spc="-365" dirty="0"/>
              <a:t> </a:t>
            </a:r>
            <a:r>
              <a:rPr sz="3000" spc="-100" dirty="0"/>
              <a:t>Argument</a:t>
            </a:r>
            <a:r>
              <a:rPr sz="3000" dirty="0"/>
              <a:t>s</a:t>
            </a:r>
            <a:r>
              <a:rPr sz="3000" spc="-200" dirty="0"/>
              <a:t> </a:t>
            </a:r>
            <a:r>
              <a:rPr sz="3000" spc="-100" dirty="0"/>
              <a:t>t</a:t>
            </a:r>
            <a:r>
              <a:rPr sz="3000" dirty="0"/>
              <a:t>o</a:t>
            </a:r>
            <a:r>
              <a:rPr sz="3000" spc="-200" dirty="0"/>
              <a:t> </a:t>
            </a:r>
            <a:r>
              <a:rPr sz="3000" spc="-100" dirty="0"/>
              <a:t>Bas</a:t>
            </a:r>
            <a:r>
              <a:rPr sz="3000" dirty="0"/>
              <a:t>h</a:t>
            </a:r>
            <a:r>
              <a:rPr sz="3000" spc="-200" dirty="0"/>
              <a:t> </a:t>
            </a:r>
            <a:r>
              <a:rPr sz="3000" spc="-100" dirty="0"/>
              <a:t>Scripts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0562" y="1277216"/>
            <a:ext cx="76219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149225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Note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difference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between</a:t>
            </a:r>
            <a:r>
              <a:rPr sz="22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arguments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passed</a:t>
            </a:r>
            <a:r>
              <a:rPr sz="22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the </a:t>
            </a:r>
            <a:r>
              <a:rPr sz="2200" spc="-5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script</a:t>
            </a:r>
            <a:r>
              <a:rPr sz="2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and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function.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52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5" dirty="0">
                <a:latin typeface="Arial MT"/>
                <a:cs typeface="Arial MT"/>
              </a:rPr>
              <a:t> parameters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 be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passed 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runtime</a:t>
            </a:r>
            <a:r>
              <a:rPr sz="2200" dirty="0">
                <a:latin typeface="Arial MT"/>
                <a:cs typeface="Arial MT"/>
              </a:rPr>
              <a:t> and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accessed via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562" y="2267405"/>
            <a:ext cx="5230495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$1,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$2,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$3…,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add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{}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when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&gt;=10</a:t>
            </a:r>
            <a:endParaRPr sz="2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300" spc="-7" baseline="1262" dirty="0">
                <a:latin typeface="Courier New"/>
                <a:cs typeface="Courier New"/>
              </a:rPr>
              <a:t>$0:</a:t>
            </a:r>
            <a:r>
              <a:rPr sz="3300" spc="-44" baseline="1262" dirty="0">
                <a:latin typeface="Courier New"/>
                <a:cs typeface="Courier New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the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shell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script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name</a:t>
            </a:r>
            <a:endParaRPr sz="3300" baseline="1262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562" y="3007479"/>
            <a:ext cx="6879590" cy="26568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287020">
              <a:lnSpc>
                <a:spcPct val="1032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Array variable called </a:t>
            </a:r>
            <a:r>
              <a:rPr sz="2000" spc="-5" dirty="0">
                <a:latin typeface="Courier New"/>
                <a:cs typeface="Courier New"/>
              </a:rPr>
              <a:t>FUNCNAME </a:t>
            </a:r>
            <a:r>
              <a:rPr sz="2000" spc="-5" dirty="0">
                <a:latin typeface="Arial MT"/>
                <a:cs typeface="Arial MT"/>
              </a:rPr>
              <a:t>contains the </a:t>
            </a:r>
            <a:r>
              <a:rPr sz="2000" dirty="0">
                <a:latin typeface="Arial MT"/>
                <a:cs typeface="Arial MT"/>
              </a:rPr>
              <a:t>names of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 shell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currently</a:t>
            </a:r>
            <a:r>
              <a:rPr sz="2000" dirty="0">
                <a:latin typeface="Arial MT"/>
                <a:cs typeface="Arial MT"/>
              </a:rPr>
              <a:t> 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stack.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  <a:tab pos="355600" algn="l"/>
                <a:tab pos="5480050" algn="l"/>
              </a:tabLst>
            </a:pPr>
            <a:r>
              <a:rPr sz="3300" spc="-7" baseline="1262" dirty="0">
                <a:latin typeface="Courier New"/>
                <a:cs typeface="Courier New"/>
              </a:rPr>
              <a:t>$*</a:t>
            </a:r>
            <a:r>
              <a:rPr sz="3300" spc="7" baseline="1262" dirty="0">
                <a:latin typeface="Courier New"/>
                <a:cs typeface="Courier New"/>
              </a:rPr>
              <a:t> </a:t>
            </a:r>
            <a:r>
              <a:rPr sz="3300" spc="-7" baseline="1262" dirty="0">
                <a:latin typeface="Courier New"/>
                <a:cs typeface="Courier New"/>
              </a:rPr>
              <a:t>or</a:t>
            </a:r>
            <a:r>
              <a:rPr sz="3300" spc="7" baseline="1262" dirty="0">
                <a:latin typeface="Courier New"/>
                <a:cs typeface="Courier New"/>
              </a:rPr>
              <a:t> </a:t>
            </a:r>
            <a:r>
              <a:rPr sz="3300" spc="-7" baseline="1262" dirty="0">
                <a:latin typeface="Courier New"/>
                <a:cs typeface="Courier New"/>
              </a:rPr>
              <a:t>$@:</a:t>
            </a:r>
            <a:r>
              <a:rPr sz="3300" spc="15" baseline="1262" dirty="0">
                <a:latin typeface="Courier New"/>
                <a:cs typeface="Courier New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all</a:t>
            </a:r>
            <a:r>
              <a:rPr sz="3300" spc="7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parameters</a:t>
            </a:r>
            <a:r>
              <a:rPr sz="3300" baseline="1262" dirty="0">
                <a:latin typeface="Arial MT"/>
                <a:cs typeface="Arial MT"/>
              </a:rPr>
              <a:t> passed</a:t>
            </a:r>
            <a:r>
              <a:rPr sz="3300" spc="7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to</a:t>
            </a:r>
            <a:r>
              <a:rPr sz="3300" spc="7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a	</a:t>
            </a:r>
            <a:r>
              <a:rPr sz="3300" spc="-7" baseline="1262" dirty="0">
                <a:latin typeface="Arial MT"/>
                <a:cs typeface="Arial MT"/>
              </a:rPr>
              <a:t>function</a:t>
            </a:r>
            <a:endParaRPr sz="3300" baseline="1262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  <a:tab pos="5188585" algn="l"/>
              </a:tabLst>
            </a:pPr>
            <a:r>
              <a:rPr sz="3300" spc="-7" baseline="1262" dirty="0">
                <a:latin typeface="Courier New"/>
                <a:cs typeface="Courier New"/>
              </a:rPr>
              <a:t>$#:</a:t>
            </a:r>
            <a:r>
              <a:rPr sz="3300" spc="37" baseline="1262" dirty="0">
                <a:latin typeface="Courier New"/>
                <a:cs typeface="Courier New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number</a:t>
            </a:r>
            <a:r>
              <a:rPr sz="3300" spc="15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of</a:t>
            </a:r>
            <a:r>
              <a:rPr sz="3300" spc="7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positional</a:t>
            </a:r>
            <a:r>
              <a:rPr sz="3300" spc="22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parameters	</a:t>
            </a:r>
            <a:r>
              <a:rPr sz="3300" baseline="1262" dirty="0">
                <a:latin typeface="Arial MT"/>
                <a:cs typeface="Arial MT"/>
              </a:rPr>
              <a:t>passed</a:t>
            </a:r>
            <a:r>
              <a:rPr sz="3300" spc="-60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to</a:t>
            </a:r>
            <a:r>
              <a:rPr sz="3300" spc="-67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the </a:t>
            </a:r>
            <a:r>
              <a:rPr sz="3300" spc="-892" baseline="1262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$?: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exist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code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last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command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$$: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PID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current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484783"/>
            <a:ext cx="323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5" dirty="0"/>
              <a:t> </a:t>
            </a:r>
            <a:r>
              <a:rPr dirty="0"/>
              <a:t>example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392713"/>
            <a:ext cx="465899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latin typeface="Courier New"/>
                <a:cs typeface="Courier New"/>
              </a:rPr>
              <a:t>func_add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804000"/>
                </a:solidFill>
                <a:latin typeface="Courier New"/>
                <a:cs typeface="Courier New"/>
              </a:rPr>
              <a:t>()</a:t>
            </a:r>
            <a:r>
              <a:rPr sz="1600" b="1" spc="-15" dirty="0">
                <a:solidFill>
                  <a:srgbClr val="804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define</a:t>
            </a:r>
            <a:r>
              <a:rPr sz="1600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simple</a:t>
            </a:r>
            <a:r>
              <a:rPr sz="1600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function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899" y="2357913"/>
            <a:ext cx="124523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local</a:t>
            </a:r>
            <a:r>
              <a:rPr sz="16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</a:t>
            </a:r>
            <a:r>
              <a:rPr sz="1600" b="1" spc="-5" dirty="0">
                <a:solidFill>
                  <a:srgbClr val="804000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FF8040"/>
                </a:solidFill>
                <a:latin typeface="Courier New"/>
                <a:cs typeface="Courier New"/>
              </a:rPr>
              <a:t>$1 </a:t>
            </a:r>
            <a:r>
              <a:rPr sz="1600" b="1" spc="-950" dirty="0">
                <a:solidFill>
                  <a:srgbClr val="FF8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local</a:t>
            </a:r>
            <a:r>
              <a:rPr sz="1600" b="1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y</a:t>
            </a: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=</a:t>
            </a:r>
            <a:r>
              <a:rPr sz="1600" b="1" dirty="0">
                <a:solidFill>
                  <a:srgbClr val="FF8040"/>
                </a:solidFill>
                <a:latin typeface="Courier New"/>
                <a:cs typeface="Courier New"/>
              </a:rPr>
              <a:t>$2 </a:t>
            </a:r>
            <a:r>
              <a:rPr sz="1600" b="1" spc="-950" dirty="0">
                <a:solidFill>
                  <a:srgbClr val="FF8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result</a:t>
            </a: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=$((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238" y="2357913"/>
            <a:ext cx="295211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8460" marR="50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1st</a:t>
            </a:r>
            <a:r>
              <a:rPr sz="16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argument</a:t>
            </a:r>
            <a:r>
              <a:rPr sz="16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sz="16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the </a:t>
            </a:r>
            <a:r>
              <a:rPr sz="1600" spc="-94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2nd</a:t>
            </a:r>
            <a:r>
              <a:rPr sz="16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argument</a:t>
            </a:r>
            <a:r>
              <a:rPr sz="16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sz="16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600" dirty="0">
                <a:latin typeface="Courier New"/>
                <a:cs typeface="Courier New"/>
              </a:rPr>
              <a:t>x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+</a:t>
            </a:r>
            <a:r>
              <a:rPr sz="1600" b="1" spc="-30" dirty="0">
                <a:solidFill>
                  <a:srgbClr val="804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y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))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0406" y="2357913"/>
            <a:ext cx="100139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function  function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3081813"/>
            <a:ext cx="392747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echo</a:t>
            </a:r>
            <a:r>
              <a:rPr sz="1600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"result</a:t>
            </a:r>
            <a:r>
              <a:rPr sz="1600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is:</a:t>
            </a:r>
            <a:r>
              <a:rPr sz="16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sz="1600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$result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805713"/>
            <a:ext cx="563435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;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2700" marR="3296920">
              <a:lnSpc>
                <a:spcPts val="1900"/>
              </a:lnSpc>
              <a:spcBef>
                <a:spcPts val="7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"a=</a:t>
            </a:r>
            <a:r>
              <a:rPr sz="1600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$a,</a:t>
            </a:r>
            <a:r>
              <a:rPr sz="1600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b=</a:t>
            </a:r>
            <a:r>
              <a:rPr sz="1600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$b" </a:t>
            </a:r>
            <a:r>
              <a:rPr sz="1600" spc="-944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result</a:t>
            </a:r>
            <a:r>
              <a:rPr sz="1600" b="1" dirty="0">
                <a:solidFill>
                  <a:srgbClr val="804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"nothing"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"result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before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calling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function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is: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5916" y="4529613"/>
            <a:ext cx="161163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88315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8040"/>
                </a:solidFill>
                <a:latin typeface="Courier New"/>
                <a:cs typeface="Courier New"/>
              </a:rPr>
              <a:t>$result </a:t>
            </a:r>
            <a:r>
              <a:rPr sz="1600" b="1" spc="5" dirty="0">
                <a:solidFill>
                  <a:srgbClr val="FF8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the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function </a:t>
            </a:r>
            <a:r>
              <a:rPr sz="1600" spc="-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is:</a:t>
            </a:r>
            <a:r>
              <a:rPr sz="1600" spc="-5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600" spc="-4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8040"/>
                </a:solidFill>
                <a:latin typeface="Courier New"/>
                <a:cs typeface="Courier New"/>
              </a:rPr>
              <a:t>$result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4770913"/>
            <a:ext cx="514667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func_add </a:t>
            </a:r>
            <a:r>
              <a:rPr sz="1600" b="1" dirty="0">
                <a:solidFill>
                  <a:srgbClr val="FF8040"/>
                </a:solidFill>
                <a:latin typeface="Courier New"/>
                <a:cs typeface="Courier New"/>
              </a:rPr>
              <a:t>$a $b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note this is arguments to </a:t>
            </a:r>
            <a:r>
              <a:rPr sz="1600" spc="-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echo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"result by passing function arguments </a:t>
            </a:r>
            <a:r>
              <a:rPr sz="1600" spc="-95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func_add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8040"/>
                </a:solidFill>
                <a:latin typeface="Courier New"/>
                <a:cs typeface="Courier New"/>
              </a:rPr>
              <a:t>$1</a:t>
            </a:r>
            <a:r>
              <a:rPr sz="1600" b="1" spc="-10" dirty="0">
                <a:solidFill>
                  <a:srgbClr val="FF8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8040"/>
                </a:solidFill>
                <a:latin typeface="Courier New"/>
                <a:cs typeface="Courier New"/>
              </a:rPr>
              <a:t>$2</a:t>
            </a:r>
            <a:r>
              <a:rPr sz="1600" b="1" spc="-10" dirty="0">
                <a:solidFill>
                  <a:srgbClr val="FF8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note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sz="16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command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line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6129" y="5253513"/>
            <a:ext cx="1123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arguments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5494813"/>
            <a:ext cx="636587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"result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by</a:t>
            </a:r>
            <a:r>
              <a:rPr sz="16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passing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command</a:t>
            </a:r>
            <a:r>
              <a:rPr sz="16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line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arguments</a:t>
            </a:r>
            <a:r>
              <a:rPr sz="16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is: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solidFill>
                  <a:srgbClr val="FF8040"/>
                </a:solidFill>
                <a:latin typeface="Courier New"/>
                <a:cs typeface="Courier New"/>
              </a:rPr>
              <a:t>$result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821" y="606459"/>
            <a:ext cx="1313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596" y="1539075"/>
            <a:ext cx="5816600" cy="3726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95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Introduction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to</a:t>
            </a:r>
            <a:r>
              <a:rPr sz="25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Linux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Basics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Variables/Special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Characters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Arrays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Arithmetic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Operations</a:t>
            </a:r>
            <a:endParaRPr sz="2500">
              <a:latin typeface="Arial MT"/>
              <a:cs typeface="Arial MT"/>
            </a:endParaRPr>
          </a:p>
          <a:p>
            <a:pPr marL="354965" indent="-342900">
              <a:lnSpc>
                <a:spcPts val="29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Beyond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Basic</a:t>
            </a:r>
            <a:r>
              <a:rPr sz="25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7F7F7F"/>
                </a:solidFill>
                <a:latin typeface="Arial MT"/>
                <a:cs typeface="Arial MT"/>
              </a:rPr>
              <a:t>Shell</a:t>
            </a:r>
            <a:r>
              <a:rPr sz="25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Scripting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00"/>
              </a:lnSpc>
              <a:buChar char="–"/>
              <a:tabLst>
                <a:tab pos="756285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Flow</a:t>
            </a:r>
            <a:r>
              <a:rPr sz="25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Control</a:t>
            </a:r>
            <a:endParaRPr sz="2500">
              <a:latin typeface="Arial MT"/>
              <a:cs typeface="Arial MT"/>
            </a:endParaRPr>
          </a:p>
          <a:p>
            <a:pPr marL="755650" lvl="1" indent="-287020">
              <a:lnSpc>
                <a:spcPts val="2950"/>
              </a:lnSpc>
              <a:buChar char="–"/>
              <a:tabLst>
                <a:tab pos="756285" algn="l"/>
              </a:tabLst>
            </a:pPr>
            <a:r>
              <a:rPr sz="2500" spc="-5" dirty="0">
                <a:solidFill>
                  <a:srgbClr val="7F7F7F"/>
                </a:solidFill>
                <a:latin typeface="Arial MT"/>
                <a:cs typeface="Arial MT"/>
              </a:rPr>
              <a:t>Functions</a:t>
            </a:r>
            <a:endParaRPr sz="2500">
              <a:latin typeface="Arial MT"/>
              <a:cs typeface="Arial MT"/>
            </a:endParaRPr>
          </a:p>
          <a:p>
            <a:pPr marL="354965" marR="5080" indent="-342900">
              <a:lnSpc>
                <a:spcPct val="77900"/>
              </a:lnSpc>
              <a:spcBef>
                <a:spcPts val="1160"/>
              </a:spcBef>
              <a:buChar char="•"/>
              <a:tabLst>
                <a:tab pos="354965" algn="l"/>
                <a:tab pos="355600" algn="l"/>
                <a:tab pos="2049145" algn="l"/>
              </a:tabLst>
            </a:pPr>
            <a:r>
              <a:rPr sz="2500" dirty="0">
                <a:latin typeface="Arial MT"/>
                <a:cs typeface="Arial MT"/>
              </a:rPr>
              <a:t>Advanced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spc="-70" dirty="0">
                <a:latin typeface="Arial MT"/>
                <a:cs typeface="Arial MT"/>
              </a:rPr>
              <a:t>Text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Processing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Commands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(grep,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sed,	awk)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564" y="359689"/>
            <a:ext cx="3208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Shell</a:t>
            </a:r>
            <a:r>
              <a:rPr spc="-155" dirty="0"/>
              <a:t> </a:t>
            </a:r>
            <a:r>
              <a:rPr spc="-15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236" y="5303479"/>
            <a:ext cx="5621655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*: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default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MT"/>
              <a:cs typeface="Arial MT"/>
            </a:endParaRPr>
          </a:p>
          <a:p>
            <a:pPr marL="717550">
              <a:lnSpc>
                <a:spcPct val="100000"/>
              </a:lnSpc>
              <a:spcBef>
                <a:spcPts val="5"/>
              </a:spcBef>
            </a:pP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http://www.cis.rit.edu/class/simg211/unixintro/Shell.html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2850" y="1543050"/>
          <a:ext cx="6379843" cy="3486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5861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18A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18A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18A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18A0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bash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18A0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18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37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Programming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language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2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Shell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variables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Command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alias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Command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history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2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Filename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autocompletion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y*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y*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36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Command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line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editing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y*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4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Job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control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0741" y="6570135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1452" y="1170659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Advanced</a:t>
            </a:r>
            <a:r>
              <a:rPr spc="-90" dirty="0"/>
              <a:t> Text</a:t>
            </a:r>
            <a:r>
              <a:rPr spc="-35" dirty="0"/>
              <a:t> </a:t>
            </a:r>
            <a:r>
              <a:rPr dirty="0"/>
              <a:t>Processing</a:t>
            </a:r>
            <a:r>
              <a:rPr spc="-35" dirty="0"/>
              <a:t> </a:t>
            </a:r>
            <a:r>
              <a:rPr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8129" y="2621814"/>
            <a:ext cx="154940" cy="1511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900" dirty="0">
                <a:latin typeface="Arial MT"/>
                <a:cs typeface="Arial MT"/>
              </a:rPr>
              <a:t>•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00" dirty="0">
                <a:latin typeface="Arial MT"/>
                <a:cs typeface="Arial MT"/>
              </a:rPr>
              <a:t>•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00" dirty="0">
                <a:latin typeface="Arial MT"/>
                <a:cs typeface="Arial MT"/>
              </a:rPr>
              <a:t>•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329" y="2595289"/>
            <a:ext cx="907415" cy="151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sz="2900" spc="-5" dirty="0">
                <a:latin typeface="Courier New"/>
                <a:cs typeface="Courier New"/>
              </a:rPr>
              <a:t>grep  </a:t>
            </a:r>
            <a:r>
              <a:rPr sz="2900" spc="-10" dirty="0">
                <a:latin typeface="Courier New"/>
                <a:cs typeface="Courier New"/>
              </a:rPr>
              <a:t>sed </a:t>
            </a:r>
            <a:r>
              <a:rPr sz="2900" spc="-1730" dirty="0">
                <a:latin typeface="Courier New"/>
                <a:cs typeface="Courier New"/>
              </a:rPr>
              <a:t> </a:t>
            </a:r>
            <a:r>
              <a:rPr sz="2900" spc="-5" dirty="0">
                <a:latin typeface="Courier New"/>
                <a:cs typeface="Courier New"/>
              </a:rPr>
              <a:t>awk</a:t>
            </a:r>
            <a:endParaRPr sz="2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957" y="359689"/>
            <a:ext cx="6532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One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slide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about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Regular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603" y="996839"/>
            <a:ext cx="7617459" cy="31959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Regular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Expressions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(regex)?</a:t>
            </a:r>
            <a:endParaRPr sz="180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spcBef>
                <a:spcPts val="960"/>
              </a:spcBef>
              <a:buFont typeface="Courier New"/>
              <a:buChar char="o"/>
              <a:tabLst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describe</a:t>
            </a:r>
            <a:r>
              <a:rPr sz="1800" spc="-5" dirty="0">
                <a:latin typeface="Arial MT"/>
                <a:cs typeface="Arial MT"/>
              </a:rPr>
              <a:t> patterns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strings</a:t>
            </a:r>
            <a:endParaRPr sz="180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spcBef>
                <a:spcPts val="960"/>
              </a:spcBef>
              <a:buFont typeface="Courier New"/>
              <a:buChar char="o"/>
              <a:tabLst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patterns </a:t>
            </a:r>
            <a:r>
              <a:rPr sz="1800" dirty="0">
                <a:latin typeface="Arial MT"/>
                <a:cs typeface="Arial MT"/>
              </a:rPr>
              <a:t>can be used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modify strings</a:t>
            </a:r>
            <a:endParaRPr sz="180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spcBef>
                <a:spcPts val="960"/>
              </a:spcBef>
              <a:buFont typeface="Courier New"/>
              <a:buChar char="o"/>
              <a:tabLst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Invented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Stephen </a:t>
            </a:r>
            <a:r>
              <a:rPr sz="1800" dirty="0">
                <a:latin typeface="Arial MT"/>
                <a:cs typeface="Arial MT"/>
              </a:rPr>
              <a:t>Cole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Kleene</a:t>
            </a:r>
            <a:endParaRPr sz="1800">
              <a:latin typeface="Arial MT"/>
              <a:cs typeface="Arial MT"/>
            </a:endParaRPr>
          </a:p>
          <a:p>
            <a:pPr marL="755015" lvl="1" indent="-286385">
              <a:lnSpc>
                <a:spcPct val="100000"/>
              </a:lnSpc>
              <a:spcBef>
                <a:spcPts val="960"/>
              </a:spcBef>
              <a:buFont typeface="Courier New"/>
              <a:buChar char="o"/>
              <a:tabLst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Idea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RegEx</a:t>
            </a:r>
            <a:r>
              <a:rPr sz="1800" spc="-5" dirty="0">
                <a:latin typeface="Arial MT"/>
                <a:cs typeface="Arial MT"/>
              </a:rPr>
              <a:t> dates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back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the </a:t>
            </a:r>
            <a:r>
              <a:rPr sz="1800" dirty="0">
                <a:latin typeface="Arial MT"/>
                <a:cs typeface="Arial MT"/>
              </a:rPr>
              <a:t>1950s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60" dirty="0">
                <a:latin typeface="Arial MT"/>
                <a:cs typeface="Arial MT"/>
              </a:rPr>
              <a:t>Today,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 </a:t>
            </a:r>
            <a:r>
              <a:rPr sz="1800" dirty="0">
                <a:latin typeface="Arial MT"/>
                <a:cs typeface="Arial MT"/>
              </a:rPr>
              <a:t>come </a:t>
            </a:r>
            <a:r>
              <a:rPr sz="1800" spc="-5" dirty="0">
                <a:latin typeface="Arial MT"/>
                <a:cs typeface="Arial MT"/>
              </a:rPr>
              <a:t>indifferent “flavors”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PCRE,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POSIX </a:t>
            </a:r>
            <a:r>
              <a:rPr sz="1800" dirty="0">
                <a:latin typeface="Arial MT"/>
                <a:cs typeface="Arial MT"/>
              </a:rPr>
              <a:t>Basic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5" dirty="0">
                <a:latin typeface="Arial MT"/>
                <a:cs typeface="Arial MT"/>
              </a:rPr>
              <a:t> Extended </a:t>
            </a:r>
            <a:r>
              <a:rPr sz="1800" dirty="0">
                <a:latin typeface="Arial MT"/>
                <a:cs typeface="Arial MT"/>
              </a:rPr>
              <a:t>RegEx,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ECMA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RegEx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loads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more!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96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Examples: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5818" y="359689"/>
            <a:ext cx="3053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FF"/>
                </a:solidFill>
              </a:rPr>
              <a:t>Regex</a:t>
            </a:r>
            <a:r>
              <a:rPr spc="-9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603" y="1115368"/>
            <a:ext cx="1003935" cy="13957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60985" indent="-248920">
              <a:lnSpc>
                <a:spcPct val="100000"/>
              </a:lnSpc>
              <a:spcBef>
                <a:spcPts val="250"/>
              </a:spcBef>
              <a:buChar char="•"/>
              <a:tabLst>
                <a:tab pos="260985" algn="l"/>
                <a:tab pos="261620" algn="l"/>
              </a:tabLst>
            </a:pPr>
            <a:r>
              <a:rPr sz="1550" spc="5" dirty="0">
                <a:latin typeface="Arial MT"/>
                <a:cs typeface="Arial MT"/>
              </a:rPr>
              <a:t>Anchors</a:t>
            </a:r>
            <a:endParaRPr sz="155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^The</a:t>
            </a:r>
            <a:endParaRPr sz="155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395"/>
              </a:spcBef>
            </a:pP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end$</a:t>
            </a:r>
            <a:endParaRPr sz="1550">
              <a:latin typeface="Courier New"/>
              <a:cs typeface="Courier New"/>
            </a:endParaRPr>
          </a:p>
          <a:p>
            <a:pPr marL="469265" marR="48895">
              <a:lnSpc>
                <a:spcPct val="121100"/>
              </a:lnSpc>
            </a:pPr>
            <a:r>
              <a:rPr sz="1550" dirty="0">
                <a:solidFill>
                  <a:srgbClr val="0000FF"/>
                </a:solidFill>
                <a:latin typeface="Courier New"/>
                <a:cs typeface="Courier New"/>
              </a:rPr>
              <a:t>^The 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roar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277" y="1960653"/>
            <a:ext cx="50292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dirty="0">
                <a:solidFill>
                  <a:srgbClr val="0000FF"/>
                </a:solidFill>
                <a:latin typeface="Courier New"/>
                <a:cs typeface="Courier New"/>
              </a:rPr>
              <a:t>end$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1145" y="1110199"/>
            <a:ext cx="4788535" cy="14008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50" spc="5" dirty="0">
                <a:latin typeface="Courier New"/>
                <a:cs typeface="Courier New"/>
              </a:rPr>
              <a:t>-</a:t>
            </a:r>
            <a:r>
              <a:rPr sz="1550" spc="-20" dirty="0"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^</a:t>
            </a:r>
            <a:r>
              <a:rPr sz="15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sz="155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$</a:t>
            </a:r>
            <a:endParaRPr sz="155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180"/>
              </a:spcBef>
            </a:pPr>
            <a:r>
              <a:rPr sz="1550" dirty="0">
                <a:latin typeface="Calibri"/>
                <a:cs typeface="Calibri"/>
              </a:rPr>
              <a:t>matches</a:t>
            </a:r>
            <a:r>
              <a:rPr sz="1550" spc="-5" dirty="0">
                <a:latin typeface="Calibri"/>
                <a:cs typeface="Calibri"/>
              </a:rPr>
              <a:t> any</a:t>
            </a:r>
            <a:r>
              <a:rPr sz="1550" dirty="0">
                <a:latin typeface="Calibri"/>
                <a:cs typeface="Calibri"/>
              </a:rPr>
              <a:t> string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that </a:t>
            </a:r>
            <a:r>
              <a:rPr sz="1550" spc="-5" dirty="0">
                <a:latin typeface="Calibri"/>
                <a:cs typeface="Calibri"/>
              </a:rPr>
              <a:t>starts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with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endParaRPr sz="1550">
              <a:latin typeface="Calibri"/>
              <a:cs typeface="Calibri"/>
            </a:endParaRPr>
          </a:p>
          <a:p>
            <a:pPr marL="833755">
              <a:lnSpc>
                <a:spcPct val="100000"/>
              </a:lnSpc>
              <a:spcBef>
                <a:spcPts val="390"/>
              </a:spcBef>
            </a:pPr>
            <a:r>
              <a:rPr sz="1550" dirty="0">
                <a:latin typeface="Calibri"/>
                <a:cs typeface="Calibri"/>
              </a:rPr>
              <a:t>matches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string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that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ends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with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end</a:t>
            </a:r>
            <a:endParaRPr sz="1550">
              <a:latin typeface="Calibri"/>
              <a:cs typeface="Calibri"/>
            </a:endParaRPr>
          </a:p>
          <a:p>
            <a:pPr marL="833755" marR="5080" indent="-29845">
              <a:lnSpc>
                <a:spcPct val="121100"/>
              </a:lnSpc>
            </a:pPr>
            <a:r>
              <a:rPr sz="1550" spc="-10" dirty="0">
                <a:latin typeface="Calibri"/>
                <a:cs typeface="Calibri"/>
              </a:rPr>
              <a:t>exact</a:t>
            </a:r>
            <a:r>
              <a:rPr sz="1550" dirty="0">
                <a:latin typeface="Calibri"/>
                <a:cs typeface="Calibri"/>
              </a:rPr>
              <a:t> string match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(starts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 ends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with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 end)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matches</a:t>
            </a:r>
            <a:r>
              <a:rPr sz="1550" spc="-5" dirty="0">
                <a:latin typeface="Calibri"/>
                <a:cs typeface="Calibri"/>
              </a:rPr>
              <a:t> any</a:t>
            </a:r>
            <a:r>
              <a:rPr sz="1550" dirty="0">
                <a:latin typeface="Calibri"/>
                <a:cs typeface="Calibri"/>
              </a:rPr>
              <a:t> string that </a:t>
            </a:r>
            <a:r>
              <a:rPr sz="1550" spc="5" dirty="0">
                <a:latin typeface="Calibri"/>
                <a:cs typeface="Calibri"/>
              </a:rPr>
              <a:t>has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text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roar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603" y="2529790"/>
            <a:ext cx="9525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5" dirty="0">
                <a:latin typeface="Arial MT"/>
                <a:cs typeface="Arial MT"/>
              </a:rPr>
              <a:t>•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603" y="2532595"/>
            <a:ext cx="1570990" cy="27724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69265" marR="10160" indent="-208915">
              <a:lnSpc>
                <a:spcPct val="104900"/>
              </a:lnSpc>
              <a:spcBef>
                <a:spcPts val="25"/>
              </a:spcBef>
            </a:pPr>
            <a:r>
              <a:rPr sz="1550" spc="5" dirty="0">
                <a:latin typeface="Arial MT"/>
                <a:cs typeface="Arial MT"/>
              </a:rPr>
              <a:t>Quan</a:t>
            </a:r>
            <a:r>
              <a:rPr sz="1550" spc="-5" dirty="0">
                <a:latin typeface="Arial MT"/>
                <a:cs typeface="Arial MT"/>
              </a:rPr>
              <a:t>t</a:t>
            </a:r>
            <a:r>
              <a:rPr sz="1550" dirty="0">
                <a:latin typeface="Arial MT"/>
                <a:cs typeface="Arial MT"/>
              </a:rPr>
              <a:t>i</a:t>
            </a:r>
            <a:r>
              <a:rPr sz="1550" spc="-5" dirty="0">
                <a:latin typeface="Arial MT"/>
                <a:cs typeface="Arial MT"/>
              </a:rPr>
              <a:t>f</a:t>
            </a:r>
            <a:r>
              <a:rPr sz="1550" spc="5" dirty="0">
                <a:latin typeface="Arial MT"/>
                <a:cs typeface="Arial MT"/>
              </a:rPr>
              <a:t>iers</a:t>
            </a:r>
            <a:r>
              <a:rPr sz="1550" spc="-1420" dirty="0">
                <a:latin typeface="Arial MT"/>
                <a:cs typeface="Arial MT"/>
              </a:rPr>
              <a:t> 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-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425" dirty="0">
                <a:latin typeface="Arial MT"/>
                <a:cs typeface="Arial MT"/>
              </a:rPr>
              <a:t> 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*  abc*</a:t>
            </a:r>
            <a:endParaRPr sz="1550">
              <a:latin typeface="Courier New"/>
              <a:cs typeface="Courier New"/>
            </a:endParaRPr>
          </a:p>
          <a:p>
            <a:pPr marL="469265" marR="257810">
              <a:lnSpc>
                <a:spcPct val="121100"/>
              </a:lnSpc>
            </a:pP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abc+ </a:t>
            </a:r>
            <a:r>
              <a:rPr sz="155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abc? </a:t>
            </a:r>
            <a:r>
              <a:rPr sz="155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abc{2} </a:t>
            </a:r>
            <a:r>
              <a:rPr sz="1550" spc="-91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abc{2,}</a:t>
            </a:r>
            <a:endParaRPr sz="155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390"/>
              </a:spcBef>
            </a:pPr>
            <a:r>
              <a:rPr sz="1550" dirty="0">
                <a:solidFill>
                  <a:srgbClr val="0000FF"/>
                </a:solidFill>
                <a:latin typeface="Courier New"/>
                <a:cs typeface="Courier New"/>
              </a:rPr>
              <a:t>abc{2,5}</a:t>
            </a:r>
            <a:endParaRPr sz="1550">
              <a:latin typeface="Courier New"/>
              <a:cs typeface="Courier New"/>
            </a:endParaRPr>
          </a:p>
          <a:p>
            <a:pPr marL="260985" marR="5080" indent="-260985">
              <a:lnSpc>
                <a:spcPct val="114700"/>
              </a:lnSpc>
              <a:spcBef>
                <a:spcPts val="140"/>
              </a:spcBef>
              <a:buChar char="•"/>
              <a:tabLst>
                <a:tab pos="260985" algn="l"/>
                <a:tab pos="261620" algn="l"/>
              </a:tabLst>
            </a:pPr>
            <a:r>
              <a:rPr sz="1550" spc="5" dirty="0">
                <a:latin typeface="Arial MT"/>
                <a:cs typeface="Arial MT"/>
              </a:rPr>
              <a:t>O</a:t>
            </a:r>
            <a:r>
              <a:rPr sz="1550" spc="10" dirty="0">
                <a:latin typeface="Arial MT"/>
                <a:cs typeface="Arial MT"/>
              </a:rPr>
              <a:t>R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7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opera</a:t>
            </a:r>
            <a:r>
              <a:rPr sz="1550" spc="-5" dirty="0">
                <a:latin typeface="Arial MT"/>
                <a:cs typeface="Arial MT"/>
              </a:rPr>
              <a:t>t</a:t>
            </a:r>
            <a:r>
              <a:rPr sz="1550" spc="5" dirty="0">
                <a:latin typeface="Arial MT"/>
                <a:cs typeface="Arial MT"/>
              </a:rPr>
              <a:t>or</a:t>
            </a:r>
            <a:r>
              <a:rPr sz="1550" spc="-1420" dirty="0">
                <a:latin typeface="Arial MT"/>
                <a:cs typeface="Arial MT"/>
              </a:rPr>
              <a:t> </a:t>
            </a:r>
            <a:r>
              <a:rPr sz="1550" dirty="0">
                <a:latin typeface="Arial MT"/>
                <a:cs typeface="Arial MT"/>
              </a:rPr>
              <a:t> - 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a(b|c) </a:t>
            </a:r>
            <a:r>
              <a:rPr sz="155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000FF"/>
                </a:solidFill>
                <a:latin typeface="Courier New"/>
                <a:cs typeface="Courier New"/>
              </a:rPr>
              <a:t>a[bc]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2521" y="2532595"/>
            <a:ext cx="4717415" cy="2228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5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?</a:t>
            </a:r>
            <a:r>
              <a:rPr sz="155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sz="15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{}</a:t>
            </a:r>
            <a:endParaRPr sz="1550">
              <a:latin typeface="Courier New"/>
              <a:cs typeface="Courier New"/>
            </a:endParaRPr>
          </a:p>
          <a:p>
            <a:pPr marL="24257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matches </a:t>
            </a:r>
            <a:r>
              <a:rPr sz="1550" spc="5" dirty="0">
                <a:latin typeface="Calibri"/>
                <a:cs typeface="Calibri"/>
              </a:rPr>
              <a:t>a </a:t>
            </a:r>
            <a:r>
              <a:rPr sz="1550" dirty="0">
                <a:latin typeface="Calibri"/>
                <a:cs typeface="Calibri"/>
              </a:rPr>
              <a:t>string that</a:t>
            </a:r>
            <a:r>
              <a:rPr sz="1550" spc="5" dirty="0">
                <a:latin typeface="Calibri"/>
                <a:cs typeface="Calibri"/>
              </a:rPr>
              <a:t> has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ab </a:t>
            </a:r>
            <a:r>
              <a:rPr sz="1550" spc="-5" dirty="0">
                <a:latin typeface="Calibri"/>
                <a:cs typeface="Calibri"/>
              </a:rPr>
              <a:t>followed</a:t>
            </a:r>
            <a:r>
              <a:rPr sz="1550" dirty="0">
                <a:latin typeface="Calibri"/>
                <a:cs typeface="Calibri"/>
              </a:rPr>
              <a:t> by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zero</a:t>
            </a:r>
            <a:r>
              <a:rPr sz="1550" dirty="0">
                <a:latin typeface="Calibri"/>
                <a:cs typeface="Calibri"/>
              </a:rPr>
              <a:t> or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more </a:t>
            </a:r>
            <a:r>
              <a:rPr sz="1550" spc="5" dirty="0">
                <a:latin typeface="Calibri"/>
                <a:cs typeface="Calibri"/>
              </a:rPr>
              <a:t>c</a:t>
            </a:r>
            <a:endParaRPr sz="1550">
              <a:latin typeface="Calibri"/>
              <a:cs typeface="Calibri"/>
            </a:endParaRPr>
          </a:p>
          <a:p>
            <a:pPr marL="242570" marR="40640">
              <a:lnSpc>
                <a:spcPct val="121100"/>
              </a:lnSpc>
            </a:pPr>
            <a:r>
              <a:rPr sz="1550" dirty="0">
                <a:latin typeface="Calibri"/>
                <a:cs typeface="Calibri"/>
              </a:rPr>
              <a:t>matches </a:t>
            </a:r>
            <a:r>
              <a:rPr sz="1550" spc="5" dirty="0">
                <a:latin typeface="Calibri"/>
                <a:cs typeface="Calibri"/>
              </a:rPr>
              <a:t>a</a:t>
            </a:r>
            <a:r>
              <a:rPr sz="1550" dirty="0">
                <a:latin typeface="Calibri"/>
                <a:cs typeface="Calibri"/>
              </a:rPr>
              <a:t> string that</a:t>
            </a:r>
            <a:r>
              <a:rPr sz="1550" spc="5" dirty="0">
                <a:latin typeface="Calibri"/>
                <a:cs typeface="Calibri"/>
              </a:rPr>
              <a:t> has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ab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followed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by </a:t>
            </a:r>
            <a:r>
              <a:rPr sz="1550" spc="5" dirty="0">
                <a:latin typeface="Calibri"/>
                <a:cs typeface="Calibri"/>
              </a:rPr>
              <a:t>one</a:t>
            </a:r>
            <a:r>
              <a:rPr sz="1550" dirty="0">
                <a:latin typeface="Calibri"/>
                <a:cs typeface="Calibri"/>
              </a:rPr>
              <a:t> or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more </a:t>
            </a:r>
            <a:r>
              <a:rPr sz="1550" spc="5" dirty="0">
                <a:latin typeface="Calibri"/>
                <a:cs typeface="Calibri"/>
              </a:rPr>
              <a:t>c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matches </a:t>
            </a:r>
            <a:r>
              <a:rPr sz="1550" spc="5" dirty="0">
                <a:latin typeface="Calibri"/>
                <a:cs typeface="Calibri"/>
              </a:rPr>
              <a:t>a</a:t>
            </a:r>
            <a:r>
              <a:rPr sz="1550" dirty="0">
                <a:latin typeface="Calibri"/>
                <a:cs typeface="Calibri"/>
              </a:rPr>
              <a:t> string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that </a:t>
            </a:r>
            <a:r>
              <a:rPr sz="1550" spc="5" dirty="0">
                <a:latin typeface="Calibri"/>
                <a:cs typeface="Calibri"/>
              </a:rPr>
              <a:t>has ab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followed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by </a:t>
            </a:r>
            <a:r>
              <a:rPr sz="1550" spc="-15" dirty="0">
                <a:latin typeface="Calibri"/>
                <a:cs typeface="Calibri"/>
              </a:rPr>
              <a:t>zero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or </a:t>
            </a:r>
            <a:r>
              <a:rPr sz="1550" spc="5" dirty="0">
                <a:latin typeface="Calibri"/>
                <a:cs typeface="Calibri"/>
              </a:rPr>
              <a:t>one c 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matches </a:t>
            </a:r>
            <a:r>
              <a:rPr sz="1550" spc="5" dirty="0">
                <a:latin typeface="Calibri"/>
                <a:cs typeface="Calibri"/>
              </a:rPr>
              <a:t>a</a:t>
            </a:r>
            <a:r>
              <a:rPr sz="1550" dirty="0">
                <a:latin typeface="Calibri"/>
                <a:cs typeface="Calibri"/>
              </a:rPr>
              <a:t> string that </a:t>
            </a:r>
            <a:r>
              <a:rPr sz="1550" spc="5" dirty="0">
                <a:latin typeface="Calibri"/>
                <a:cs typeface="Calibri"/>
              </a:rPr>
              <a:t>has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ab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followed</a:t>
            </a:r>
            <a:r>
              <a:rPr sz="1550" dirty="0">
                <a:latin typeface="Calibri"/>
                <a:cs typeface="Calibri"/>
              </a:rPr>
              <a:t> by </a:t>
            </a:r>
            <a:r>
              <a:rPr sz="1550" spc="5" dirty="0">
                <a:latin typeface="Calibri"/>
                <a:cs typeface="Calibri"/>
              </a:rPr>
              <a:t>2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</a:t>
            </a:r>
            <a:endParaRPr sz="1550">
              <a:latin typeface="Calibri"/>
              <a:cs typeface="Calibri"/>
            </a:endParaRPr>
          </a:p>
          <a:p>
            <a:pPr marL="242570" marR="248285">
              <a:lnSpc>
                <a:spcPct val="121100"/>
              </a:lnSpc>
            </a:pPr>
            <a:r>
              <a:rPr sz="1550" dirty="0">
                <a:latin typeface="Calibri"/>
                <a:cs typeface="Calibri"/>
              </a:rPr>
              <a:t>matches </a:t>
            </a:r>
            <a:r>
              <a:rPr sz="1550" spc="5" dirty="0">
                <a:latin typeface="Calibri"/>
                <a:cs typeface="Calibri"/>
              </a:rPr>
              <a:t>a</a:t>
            </a:r>
            <a:r>
              <a:rPr sz="1550" dirty="0">
                <a:latin typeface="Calibri"/>
                <a:cs typeface="Calibri"/>
              </a:rPr>
              <a:t> string that</a:t>
            </a:r>
            <a:r>
              <a:rPr sz="1550" spc="5" dirty="0">
                <a:latin typeface="Calibri"/>
                <a:cs typeface="Calibri"/>
              </a:rPr>
              <a:t> has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ab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followed</a:t>
            </a:r>
            <a:r>
              <a:rPr sz="1550" dirty="0">
                <a:latin typeface="Calibri"/>
                <a:cs typeface="Calibri"/>
              </a:rPr>
              <a:t> by</a:t>
            </a:r>
            <a:r>
              <a:rPr sz="1550" spc="5" dirty="0">
                <a:latin typeface="Calibri"/>
                <a:cs typeface="Calibri"/>
              </a:rPr>
              <a:t> 2</a:t>
            </a:r>
            <a:r>
              <a:rPr sz="1550" dirty="0">
                <a:latin typeface="Calibri"/>
                <a:cs typeface="Calibri"/>
              </a:rPr>
              <a:t> or more</a:t>
            </a:r>
            <a:r>
              <a:rPr sz="1550" spc="5" dirty="0">
                <a:latin typeface="Calibri"/>
                <a:cs typeface="Calibri"/>
              </a:rPr>
              <a:t> c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matches </a:t>
            </a:r>
            <a:r>
              <a:rPr sz="1550" spc="5" dirty="0">
                <a:latin typeface="Calibri"/>
                <a:cs typeface="Calibri"/>
              </a:rPr>
              <a:t>a</a:t>
            </a:r>
            <a:r>
              <a:rPr sz="1550" dirty="0">
                <a:latin typeface="Calibri"/>
                <a:cs typeface="Calibri"/>
              </a:rPr>
              <a:t> string that </a:t>
            </a:r>
            <a:r>
              <a:rPr sz="1550" spc="5" dirty="0">
                <a:latin typeface="Calibri"/>
                <a:cs typeface="Calibri"/>
              </a:rPr>
              <a:t>has ab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followed</a:t>
            </a:r>
            <a:r>
              <a:rPr sz="1550" dirty="0">
                <a:latin typeface="Calibri"/>
                <a:cs typeface="Calibri"/>
              </a:rPr>
              <a:t> by </a:t>
            </a:r>
            <a:r>
              <a:rPr sz="1550" spc="5" dirty="0">
                <a:latin typeface="Calibri"/>
                <a:cs typeface="Calibri"/>
              </a:rPr>
              <a:t>2 up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to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5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</a:t>
            </a:r>
            <a:endParaRPr sz="15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390"/>
              </a:spcBef>
            </a:pP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155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or</a:t>
            </a:r>
            <a:r>
              <a:rPr sz="155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0000FF"/>
                </a:solidFill>
                <a:latin typeface="Courier New"/>
                <a:cs typeface="Courier New"/>
              </a:rPr>
              <a:t>[]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444" y="4707500"/>
            <a:ext cx="3669029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matches </a:t>
            </a:r>
            <a:r>
              <a:rPr sz="1550" spc="5" dirty="0">
                <a:latin typeface="Calibri"/>
                <a:cs typeface="Calibri"/>
              </a:rPr>
              <a:t>a </a:t>
            </a:r>
            <a:r>
              <a:rPr sz="1550" dirty="0">
                <a:latin typeface="Calibri"/>
                <a:cs typeface="Calibri"/>
              </a:rPr>
              <a:t>string that </a:t>
            </a:r>
            <a:r>
              <a:rPr sz="1550" spc="5" dirty="0">
                <a:latin typeface="Calibri"/>
                <a:cs typeface="Calibri"/>
              </a:rPr>
              <a:t>has a </a:t>
            </a:r>
            <a:r>
              <a:rPr sz="1550" spc="-5" dirty="0">
                <a:latin typeface="Calibri"/>
                <a:cs typeface="Calibri"/>
              </a:rPr>
              <a:t>followed </a:t>
            </a:r>
            <a:r>
              <a:rPr sz="1550" dirty="0">
                <a:latin typeface="Calibri"/>
                <a:cs typeface="Calibri"/>
              </a:rPr>
              <a:t>by </a:t>
            </a:r>
            <a:r>
              <a:rPr sz="1550" spc="5" dirty="0">
                <a:latin typeface="Calibri"/>
                <a:cs typeface="Calibri"/>
              </a:rPr>
              <a:t>b </a:t>
            </a:r>
            <a:r>
              <a:rPr sz="1550" dirty="0">
                <a:latin typeface="Calibri"/>
                <a:cs typeface="Calibri"/>
              </a:rPr>
              <a:t>or </a:t>
            </a:r>
            <a:r>
              <a:rPr sz="1550" spc="5" dirty="0">
                <a:latin typeface="Calibri"/>
                <a:cs typeface="Calibri"/>
              </a:rPr>
              <a:t>c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same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as</a:t>
            </a:r>
            <a:r>
              <a:rPr sz="1550" dirty="0">
                <a:latin typeface="Calibri"/>
                <a:cs typeface="Calibri"/>
              </a:rPr>
              <a:t> previous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242" y="103783"/>
            <a:ext cx="2375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spc="-50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egrep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60185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948961"/>
            <a:ext cx="7731759" cy="12515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  <a:tabLst>
                <a:tab pos="927100" algn="l"/>
              </a:tabLst>
            </a:pPr>
            <a:r>
              <a:rPr sz="2000" b="1" dirty="0">
                <a:latin typeface="Courier New"/>
                <a:cs typeface="Courier New"/>
              </a:rPr>
              <a:t>grep</a:t>
            </a:r>
            <a:r>
              <a:rPr sz="2000" dirty="0">
                <a:latin typeface="Courier New"/>
                <a:cs typeface="Courier New"/>
              </a:rPr>
              <a:t>:	</a:t>
            </a:r>
            <a:r>
              <a:rPr sz="2000" dirty="0">
                <a:latin typeface="Arial MT"/>
                <a:cs typeface="Arial MT"/>
              </a:rPr>
              <a:t>Unix </a:t>
            </a:r>
            <a:r>
              <a:rPr sz="2000" spc="-5" dirty="0">
                <a:latin typeface="Arial MT"/>
                <a:cs typeface="Arial MT"/>
              </a:rPr>
              <a:t>utility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dirty="0">
                <a:latin typeface="Arial MT"/>
                <a:cs typeface="Arial MT"/>
              </a:rPr>
              <a:t> searches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pattern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through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either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information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piped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dirty="0">
                <a:latin typeface="Arial MT"/>
                <a:cs typeface="Arial MT"/>
              </a:rPr>
              <a:t> it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5" dirty="0">
                <a:latin typeface="Arial MT"/>
                <a:cs typeface="Arial MT"/>
              </a:rPr>
              <a:t> files.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00"/>
              </a:lnSpc>
              <a:tabLst>
                <a:tab pos="1079500" algn="l"/>
              </a:tabLst>
            </a:pPr>
            <a:r>
              <a:rPr sz="2000" b="1" dirty="0">
                <a:latin typeface="Courier New"/>
                <a:cs typeface="Courier New"/>
              </a:rPr>
              <a:t>egrep</a:t>
            </a:r>
            <a:r>
              <a:rPr sz="2000" dirty="0">
                <a:latin typeface="Courier New"/>
                <a:cs typeface="Courier New"/>
              </a:rPr>
              <a:t>:	</a:t>
            </a:r>
            <a:r>
              <a:rPr sz="2000" spc="-5" dirty="0">
                <a:latin typeface="Arial MT"/>
                <a:cs typeface="Arial MT"/>
              </a:rPr>
              <a:t>extended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grep,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grep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–E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1079500" algn="l"/>
              </a:tabLst>
            </a:pPr>
            <a:r>
              <a:rPr sz="2000" b="1" dirty="0">
                <a:latin typeface="Courier New"/>
                <a:cs typeface="Courier New"/>
              </a:rPr>
              <a:t>zgrep</a:t>
            </a:r>
            <a:r>
              <a:rPr sz="2000" dirty="0">
                <a:latin typeface="Courier New"/>
                <a:cs typeface="Courier New"/>
              </a:rPr>
              <a:t>:	</a:t>
            </a:r>
            <a:r>
              <a:rPr sz="2000" dirty="0">
                <a:latin typeface="Arial MT"/>
                <a:cs typeface="Arial MT"/>
              </a:rPr>
              <a:t>compressed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566833"/>
            <a:ext cx="178435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65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65"/>
              </a:lnSpc>
            </a:pPr>
            <a:r>
              <a:rPr sz="2000" b="1" dirty="0">
                <a:latin typeface="Courier New"/>
                <a:cs typeface="Courier New"/>
              </a:rPr>
              <a:t>•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488030"/>
            <a:ext cx="7187565" cy="64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baseline="2777" dirty="0">
                <a:latin typeface="Arial MT"/>
                <a:cs typeface="Arial MT"/>
              </a:rPr>
              <a:t>Usage:</a:t>
            </a:r>
            <a:r>
              <a:rPr sz="3000" spc="-22" baseline="2777" dirty="0">
                <a:latin typeface="Arial MT"/>
                <a:cs typeface="Arial MT"/>
              </a:rPr>
              <a:t> </a:t>
            </a:r>
            <a:r>
              <a:rPr sz="3000" spc="-7" baseline="2777" dirty="0">
                <a:latin typeface="Courier New"/>
                <a:cs typeface="Courier New"/>
              </a:rPr>
              <a:t>grep</a:t>
            </a:r>
            <a:r>
              <a:rPr sz="3000" spc="-30" baseline="2777" dirty="0">
                <a:latin typeface="Courier New"/>
                <a:cs typeface="Courier New"/>
              </a:rPr>
              <a:t> </a:t>
            </a:r>
            <a:r>
              <a:rPr sz="3000" spc="-7" baseline="2777" dirty="0">
                <a:latin typeface="Courier New"/>
                <a:cs typeface="Courier New"/>
              </a:rPr>
              <a:t>&lt;options&gt;</a:t>
            </a:r>
            <a:r>
              <a:rPr sz="3000" spc="-37" baseline="2777" dirty="0">
                <a:latin typeface="Courier New"/>
                <a:cs typeface="Courier New"/>
              </a:rPr>
              <a:t> </a:t>
            </a:r>
            <a:r>
              <a:rPr sz="3000" spc="-7" baseline="2777" dirty="0">
                <a:latin typeface="Courier New"/>
                <a:cs typeface="Courier New"/>
              </a:rPr>
              <a:t>&lt;search</a:t>
            </a:r>
            <a:r>
              <a:rPr sz="3000" spc="-30" baseline="2777" dirty="0">
                <a:latin typeface="Courier New"/>
                <a:cs typeface="Courier New"/>
              </a:rPr>
              <a:t> </a:t>
            </a:r>
            <a:r>
              <a:rPr sz="3000" spc="-7" baseline="2777" dirty="0">
                <a:latin typeface="Courier New"/>
                <a:cs typeface="Courier New"/>
              </a:rPr>
              <a:t>pattern&gt;</a:t>
            </a:r>
            <a:r>
              <a:rPr sz="3000" spc="-37" baseline="2777" dirty="0">
                <a:latin typeface="Courier New"/>
                <a:cs typeface="Courier New"/>
              </a:rPr>
              <a:t> </a:t>
            </a:r>
            <a:r>
              <a:rPr sz="3000" spc="-7" baseline="2777" dirty="0">
                <a:latin typeface="Courier New"/>
                <a:cs typeface="Courier New"/>
              </a:rPr>
              <a:t>&lt;files&gt;</a:t>
            </a:r>
            <a:endParaRPr sz="3000" baseline="2777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7" baseline="2777" dirty="0">
                <a:latin typeface="Arial MT"/>
                <a:cs typeface="Arial MT"/>
              </a:rPr>
              <a:t>Options</a:t>
            </a:r>
            <a:r>
              <a:rPr sz="3000" spc="-7" baseline="2777" dirty="0">
                <a:latin typeface="Courier New"/>
                <a:cs typeface="Courier New"/>
              </a:rPr>
              <a:t>:</a:t>
            </a:r>
            <a:endParaRPr sz="3000" baseline="277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250" y="3109654"/>
            <a:ext cx="757555" cy="26123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600" b="1" dirty="0">
                <a:latin typeface="Courier New"/>
                <a:cs typeface="Courier New"/>
              </a:rPr>
              <a:t>-i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600" b="1" dirty="0">
                <a:latin typeface="Courier New"/>
                <a:cs typeface="Courier New"/>
              </a:rPr>
              <a:t>-r,-R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b="1" dirty="0">
                <a:latin typeface="Courier New"/>
                <a:cs typeface="Courier New"/>
              </a:rPr>
              <a:t>-v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b="1" dirty="0">
                <a:latin typeface="Courier New"/>
                <a:cs typeface="Courier New"/>
              </a:rPr>
              <a:t>-l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dirty="0">
                <a:latin typeface="Courier New"/>
                <a:cs typeface="Courier New"/>
              </a:rPr>
              <a:t>-L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dirty="0">
                <a:latin typeface="Courier New"/>
                <a:cs typeface="Courier New"/>
              </a:rPr>
              <a:t>-n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b="1" spc="-5" dirty="0">
                <a:latin typeface="Courier New"/>
                <a:cs typeface="Courier New"/>
              </a:rPr>
              <a:t>-A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num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b="1" spc="-5" dirty="0">
                <a:latin typeface="Courier New"/>
                <a:cs typeface="Courier New"/>
              </a:rPr>
              <a:t>-B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num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4754" y="3091857"/>
            <a:ext cx="6544945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93185">
              <a:lnSpc>
                <a:spcPct val="1169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ignore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during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recursively</a:t>
            </a:r>
            <a:endParaRPr sz="1800">
              <a:latin typeface="Arial MT"/>
              <a:cs typeface="Arial MT"/>
            </a:endParaRPr>
          </a:p>
          <a:p>
            <a:pPr marL="14986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Arial MT"/>
                <a:cs typeface="Arial MT"/>
              </a:rPr>
              <a:t>invert</a:t>
            </a:r>
            <a:r>
              <a:rPr sz="1800" spc="-5" dirty="0">
                <a:latin typeface="Arial MT"/>
                <a:cs typeface="Arial MT"/>
              </a:rPr>
              <a:t> match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i.e. match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everything</a:t>
            </a:r>
            <a:r>
              <a:rPr sz="1800" dirty="0">
                <a:latin typeface="Arial MT"/>
                <a:cs typeface="Arial MT"/>
              </a:rPr>
              <a:t> except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dirty="0">
                <a:latin typeface="Courier New"/>
                <a:cs typeface="Courier New"/>
              </a:rPr>
              <a:t>pattern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i="1" dirty="0">
                <a:latin typeface="Courier New"/>
                <a:cs typeface="Courier New"/>
              </a:rPr>
              <a:t>pattern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i="1" dirty="0">
                <a:latin typeface="Courier New"/>
                <a:cs typeface="Courier New"/>
              </a:rPr>
              <a:t>pattern</a:t>
            </a:r>
            <a:endParaRPr sz="1800">
              <a:latin typeface="Courier New"/>
              <a:cs typeface="Courier New"/>
            </a:endParaRPr>
          </a:p>
          <a:p>
            <a:pPr marL="149860" marR="5080" indent="-137160">
              <a:lnSpc>
                <a:spcPct val="122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prefix </a:t>
            </a:r>
            <a:r>
              <a:rPr sz="1800" dirty="0">
                <a:latin typeface="Arial MT"/>
                <a:cs typeface="Arial MT"/>
              </a:rPr>
              <a:t>each line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output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 number </a:t>
            </a:r>
            <a:r>
              <a:rPr sz="1800" spc="-5" dirty="0">
                <a:latin typeface="Arial MT"/>
                <a:cs typeface="Arial MT"/>
              </a:rPr>
              <a:t>within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dirty="0">
                <a:latin typeface="Arial MT"/>
                <a:cs typeface="Arial MT"/>
              </a:rPr>
              <a:t> input</a:t>
            </a:r>
            <a:r>
              <a:rPr sz="1800" spc="-5" dirty="0">
                <a:latin typeface="Arial MT"/>
                <a:cs typeface="Arial MT"/>
              </a:rPr>
              <a:t> file.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 MT"/>
                <a:cs typeface="Arial MT"/>
              </a:rPr>
              <a:t>lines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trailing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context after matching</a:t>
            </a:r>
            <a:r>
              <a:rPr sz="1800" dirty="0">
                <a:latin typeface="Arial MT"/>
                <a:cs typeface="Arial MT"/>
              </a:rPr>
              <a:t> lines.</a:t>
            </a:r>
            <a:endParaRPr sz="1800">
              <a:latin typeface="Arial MT"/>
              <a:cs typeface="Arial MT"/>
            </a:endParaRPr>
          </a:p>
          <a:p>
            <a:pPr marL="149860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Arial MT"/>
                <a:cs typeface="Arial MT"/>
              </a:rPr>
              <a:t>print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 MT"/>
                <a:cs typeface="Arial MT"/>
              </a:rPr>
              <a:t>lines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leading </a:t>
            </a:r>
            <a:r>
              <a:rPr sz="1800" spc="-5" dirty="0">
                <a:latin typeface="Arial MT"/>
                <a:cs typeface="Arial MT"/>
              </a:rPr>
              <a:t>context before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matching</a:t>
            </a:r>
            <a:r>
              <a:rPr sz="1800" dirty="0">
                <a:latin typeface="Arial MT"/>
                <a:cs typeface="Arial MT"/>
              </a:rPr>
              <a:t> lines.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4650" y="533041"/>
            <a:ext cx="2736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78473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367249"/>
            <a:ext cx="6562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Search </a:t>
            </a:r>
            <a:r>
              <a:rPr sz="2000" spc="-5" dirty="0">
                <a:latin typeface="Arial MT"/>
                <a:cs typeface="Arial MT"/>
              </a:rPr>
              <a:t>files containing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word </a:t>
            </a:r>
            <a:r>
              <a:rPr sz="2000" spc="-5" dirty="0">
                <a:latin typeface="Courier New"/>
                <a:cs typeface="Courier New"/>
              </a:rPr>
              <a:t>bash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in current</a:t>
            </a:r>
            <a:r>
              <a:rPr sz="2000" spc="-5" dirty="0">
                <a:latin typeface="Arial MT"/>
                <a:cs typeface="Arial MT"/>
              </a:rPr>
              <a:t> directory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3380454"/>
            <a:ext cx="7654925" cy="5657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marR="5080" indent="-342900">
              <a:lnSpc>
                <a:spcPct val="772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Repeat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above search using a case </a:t>
            </a:r>
            <a:r>
              <a:rPr sz="2000" spc="-5" dirty="0">
                <a:latin typeface="Arial MT"/>
                <a:cs typeface="Arial MT"/>
              </a:rPr>
              <a:t>insensitive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pattern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</a:t>
            </a:r>
            <a:r>
              <a:rPr sz="2000" dirty="0">
                <a:latin typeface="Arial MT"/>
                <a:cs typeface="Arial MT"/>
              </a:rPr>
              <a:t> and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 number</a:t>
            </a:r>
            <a:r>
              <a:rPr sz="2000" spc="-5" dirty="0">
                <a:latin typeface="Arial MT"/>
                <a:cs typeface="Arial MT"/>
              </a:rPr>
              <a:t> that matches the</a:t>
            </a:r>
            <a:r>
              <a:rPr sz="2000" dirty="0">
                <a:latin typeface="Arial MT"/>
                <a:cs typeface="Arial MT"/>
              </a:rPr>
              <a:t> search </a:t>
            </a:r>
            <a:r>
              <a:rPr sz="2000" spc="-5" dirty="0">
                <a:latin typeface="Arial MT"/>
                <a:cs typeface="Arial MT"/>
              </a:rPr>
              <a:t>pattern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1773934"/>
            <a:ext cx="6248400" cy="4413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855"/>
              </a:lnSpc>
            </a:pPr>
            <a:r>
              <a:rPr sz="1800" b="1" spc="-10" dirty="0">
                <a:latin typeface="Courier New"/>
                <a:cs typeface="Courier New"/>
              </a:rPr>
              <a:t>grep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bash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3996945"/>
            <a:ext cx="6248400" cy="4413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855"/>
              </a:lnSpc>
            </a:pPr>
            <a:r>
              <a:rPr sz="1800" b="1" spc="-10" dirty="0">
                <a:latin typeface="Courier New"/>
                <a:cs typeface="Courier New"/>
              </a:rPr>
              <a:t>grep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-in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bash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2383566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300" y="2372342"/>
            <a:ext cx="7164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Search </a:t>
            </a:r>
            <a:r>
              <a:rPr sz="2000" spc="-5" dirty="0">
                <a:latin typeface="Arial MT"/>
                <a:cs typeface="Arial MT"/>
              </a:rPr>
              <a:t>files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containing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word </a:t>
            </a:r>
            <a:r>
              <a:rPr sz="2000" spc="-5" dirty="0">
                <a:latin typeface="Courier New"/>
                <a:cs typeface="Courier New"/>
              </a:rPr>
              <a:t>bash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current</a:t>
            </a:r>
            <a:r>
              <a:rPr sz="2000" spc="-5" dirty="0">
                <a:latin typeface="Arial MT"/>
                <a:cs typeface="Arial MT"/>
              </a:rPr>
              <a:t> directory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8060" y="2779028"/>
            <a:ext cx="6248400" cy="4413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855"/>
              </a:lnSpc>
            </a:pPr>
            <a:r>
              <a:rPr sz="1800" b="1" spc="-10" dirty="0">
                <a:latin typeface="Courier New"/>
                <a:cs typeface="Courier New"/>
              </a:rPr>
              <a:t>grep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-v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bash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" y="4658342"/>
            <a:ext cx="5621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Search </a:t>
            </a:r>
            <a:r>
              <a:rPr sz="2000" spc="-5" dirty="0">
                <a:latin typeface="Arial MT"/>
                <a:cs typeface="Arial MT"/>
              </a:rPr>
              <a:t>files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5" dirty="0">
                <a:latin typeface="Arial MT"/>
                <a:cs typeface="Arial MT"/>
              </a:rPr>
              <a:t> matching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certain</a:t>
            </a:r>
            <a:r>
              <a:rPr sz="2000" dirty="0">
                <a:latin typeface="Arial MT"/>
                <a:cs typeface="Arial MT"/>
              </a:rPr>
              <a:t> name </a:t>
            </a:r>
            <a:r>
              <a:rPr sz="2000" spc="-5" dirty="0">
                <a:latin typeface="Arial MT"/>
                <a:cs typeface="Arial MT"/>
              </a:rPr>
              <a:t>pattern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8060" y="5065028"/>
            <a:ext cx="6248400" cy="4413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855"/>
              </a:lnSpc>
            </a:pPr>
            <a:r>
              <a:rPr sz="1800" b="1" spc="-5" dirty="0">
                <a:latin typeface="Courier New"/>
                <a:cs typeface="Courier New"/>
              </a:rPr>
              <a:t>ls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|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grep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–vi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fun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4650" y="533041"/>
            <a:ext cx="2736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199" y="2754058"/>
            <a:ext cx="1328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grep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9827" y="1371600"/>
          <a:ext cx="6248400" cy="112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3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968">
                <a:tc>
                  <a:txBody>
                    <a:bodyPr/>
                    <a:lstStyle/>
                    <a:p>
                      <a:pPr marL="4445">
                        <a:lnSpc>
                          <a:spcPts val="18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6AAC5"/>
                      </a:solidFill>
                      <a:prstDash val="solid"/>
                    </a:lnL>
                    <a:lnT w="9525">
                      <a:solidFill>
                        <a:srgbClr val="46AA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8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Thomas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46AA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50"/>
                        </a:lnSpc>
                        <a:tabLst>
                          <a:tab pos="1107440" algn="l"/>
                          <a:tab pos="219837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Manager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Sales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$5,000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4445">
                        <a:lnSpc>
                          <a:spcPts val="19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6AAC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9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Jason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9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Developer</a:t>
                      </a:r>
                      <a:r>
                        <a:rPr sz="18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$5,500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4445">
                        <a:lnSpc>
                          <a:spcPts val="19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6AAC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9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960"/>
                        </a:lnSpc>
                        <a:tabLst>
                          <a:tab pos="106870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Sysadmin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$7,000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4445">
                        <a:lnSpc>
                          <a:spcPts val="19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6AAC5"/>
                      </a:solidFill>
                      <a:prstDash val="solid"/>
                    </a:lnL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9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Randy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60"/>
                        </a:lnSpc>
                        <a:tabLst>
                          <a:tab pos="1106805" algn="l"/>
                          <a:tab pos="224853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Manager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Sales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$6,000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46AAC5"/>
                      </a:solidFill>
                      <a:prstDash val="solid"/>
                    </a:lnR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8200" y="3124200"/>
            <a:ext cx="6248400" cy="138049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855"/>
              </a:lnSpc>
            </a:pPr>
            <a:r>
              <a:rPr sz="1800" b="1" spc="-5" dirty="0">
                <a:latin typeface="Courier New"/>
                <a:cs typeface="Courier New"/>
              </a:rPr>
              <a:t>grep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‘Man\|Sales’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employee.txt</a:t>
            </a:r>
            <a:endParaRPr sz="18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40"/>
              </a:spcBef>
              <a:tabLst>
                <a:tab pos="2835275" algn="l"/>
                <a:tab pos="3667760" algn="l"/>
              </a:tabLst>
            </a:pPr>
            <a:r>
              <a:rPr sz="1800" spc="-5" dirty="0">
                <a:latin typeface="Courier New"/>
                <a:cs typeface="Courier New"/>
              </a:rPr>
              <a:t>-&gt;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100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Thomas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	</a:t>
            </a:r>
            <a:r>
              <a:rPr sz="1800" dirty="0">
                <a:latin typeface="Calibri"/>
                <a:cs typeface="Calibri"/>
              </a:rPr>
              <a:t>Sales	</a:t>
            </a:r>
            <a:r>
              <a:rPr sz="1800" spc="-5" dirty="0">
                <a:latin typeface="Calibri"/>
                <a:cs typeface="Calibri"/>
              </a:rPr>
              <a:t>$5,000</a:t>
            </a:r>
            <a:endParaRPr sz="1800">
              <a:latin typeface="Calibri"/>
              <a:cs typeface="Calibri"/>
            </a:endParaRPr>
          </a:p>
          <a:p>
            <a:pPr marL="513080" marR="1914525" indent="-3810">
              <a:lnSpc>
                <a:spcPct val="106500"/>
              </a:lnSpc>
              <a:spcBef>
                <a:spcPts val="290"/>
              </a:spcBef>
              <a:tabLst>
                <a:tab pos="1506855" algn="l"/>
                <a:tab pos="1696085" algn="l"/>
                <a:tab pos="2540000" algn="l"/>
                <a:tab pos="2736850" algn="l"/>
                <a:tab pos="3568700" algn="l"/>
              </a:tabLst>
            </a:pPr>
            <a:r>
              <a:rPr sz="1800" spc="-5" dirty="0">
                <a:latin typeface="Calibri"/>
                <a:cs typeface="Calibri"/>
              </a:rPr>
              <a:t>300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Raj	</a:t>
            </a:r>
            <a:r>
              <a:rPr sz="1800" spc="-10" dirty="0">
                <a:latin typeface="Calibri"/>
                <a:cs typeface="Calibri"/>
              </a:rPr>
              <a:t>Sysadmin	</a:t>
            </a:r>
            <a:r>
              <a:rPr sz="1800" spc="-20" dirty="0">
                <a:latin typeface="Calibri"/>
                <a:cs typeface="Calibri"/>
              </a:rPr>
              <a:t>Technology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$7,000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500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Randy	</a:t>
            </a:r>
            <a:r>
              <a:rPr sz="1800" spc="-5" dirty="0">
                <a:latin typeface="Calibri"/>
                <a:cs typeface="Calibri"/>
              </a:rPr>
              <a:t>Manager		</a:t>
            </a:r>
            <a:r>
              <a:rPr sz="1800" dirty="0">
                <a:latin typeface="Calibri"/>
                <a:cs typeface="Calibri"/>
              </a:rPr>
              <a:t>Sales	</a:t>
            </a:r>
            <a:r>
              <a:rPr sz="1800" spc="-5" dirty="0">
                <a:latin typeface="Calibri"/>
                <a:cs typeface="Calibri"/>
              </a:rPr>
              <a:t>$6,000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624799"/>
            <a:ext cx="1470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grep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5085031"/>
            <a:ext cx="6248400" cy="56896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155"/>
              </a:lnSpc>
            </a:pPr>
            <a:r>
              <a:rPr sz="1800" b="1" spc="-5" dirty="0">
                <a:latin typeface="Courier New"/>
                <a:cs typeface="Courier New"/>
              </a:rPr>
              <a:t>grep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–i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‘sys.*Tech’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employee.txt</a:t>
            </a:r>
            <a:endParaRPr sz="1800">
              <a:latin typeface="Courier New"/>
              <a:cs typeface="Courier New"/>
            </a:endParaRPr>
          </a:p>
          <a:p>
            <a:pPr marL="4445">
              <a:lnSpc>
                <a:spcPct val="100000"/>
              </a:lnSpc>
              <a:spcBef>
                <a:spcPts val="40"/>
              </a:spcBef>
              <a:tabLst>
                <a:tab pos="1824989" algn="l"/>
                <a:tab pos="2858135" algn="l"/>
              </a:tabLst>
            </a:pPr>
            <a:r>
              <a:rPr sz="1800" spc="-5" dirty="0">
                <a:latin typeface="Courier New"/>
                <a:cs typeface="Courier New"/>
              </a:rPr>
              <a:t>-&gt;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100</a:t>
            </a:r>
            <a:r>
              <a:rPr sz="1800" spc="-5" dirty="0">
                <a:latin typeface="Calibri"/>
                <a:cs typeface="Calibri"/>
              </a:rPr>
              <a:t>300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Raj	</a:t>
            </a:r>
            <a:r>
              <a:rPr sz="1800" spc="-10" dirty="0">
                <a:latin typeface="Calibri"/>
                <a:cs typeface="Calibri"/>
              </a:rPr>
              <a:t>Sysadmin	</a:t>
            </a:r>
            <a:r>
              <a:rPr sz="1800" spc="-20" dirty="0">
                <a:latin typeface="Calibri"/>
                <a:cs typeface="Calibri"/>
              </a:rPr>
              <a:t>Technology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$7,000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0908" y="759980"/>
            <a:ext cx="757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197" y="3133982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197" y="1589555"/>
            <a:ext cx="6546215" cy="18929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"stream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editor"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transform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information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5" dirty="0">
                <a:latin typeface="Arial MT"/>
                <a:cs typeface="Arial MT"/>
              </a:rPr>
              <a:t> information</a:t>
            </a:r>
            <a:r>
              <a:rPr sz="2200" dirty="0">
                <a:latin typeface="Arial MT"/>
                <a:cs typeface="Arial MT"/>
              </a:rPr>
              <a:t> piped</a:t>
            </a:r>
            <a:r>
              <a:rPr sz="2200" spc="-5" dirty="0">
                <a:latin typeface="Arial MT"/>
                <a:cs typeface="Arial MT"/>
              </a:rPr>
              <a:t> to</a:t>
            </a:r>
            <a:r>
              <a:rPr sz="2200" dirty="0">
                <a:latin typeface="Arial MT"/>
                <a:cs typeface="Arial MT"/>
              </a:rPr>
              <a:t> it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 files</a:t>
            </a:r>
            <a:endParaRPr sz="2200">
              <a:latin typeface="Arial MT"/>
              <a:cs typeface="Arial MT"/>
            </a:endParaRPr>
          </a:p>
          <a:p>
            <a:pPr marL="355600" marR="77470" indent="-342900">
              <a:lnSpc>
                <a:spcPct val="102299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line-oriented, operate</a:t>
            </a:r>
            <a:r>
              <a:rPr sz="2200" dirty="0">
                <a:latin typeface="Arial MT"/>
                <a:cs typeface="Arial MT"/>
              </a:rPr>
              <a:t> one line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dirty="0">
                <a:latin typeface="Arial MT"/>
                <a:cs typeface="Arial MT"/>
              </a:rPr>
              <a:t> and allow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expression </a:t>
            </a:r>
            <a:r>
              <a:rPr sz="2200" spc="-5" dirty="0">
                <a:latin typeface="Arial MT"/>
                <a:cs typeface="Arial MT"/>
              </a:rPr>
              <a:t>matching</a:t>
            </a:r>
            <a:r>
              <a:rPr sz="2200" dirty="0">
                <a:latin typeface="Arial MT"/>
                <a:cs typeface="Arial MT"/>
              </a:rPr>
              <a:t> and</a:t>
            </a:r>
            <a:r>
              <a:rPr sz="2200" spc="-5" dirty="0">
                <a:latin typeface="Arial MT"/>
                <a:cs typeface="Arial MT"/>
              </a:rPr>
              <a:t> substitution.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  <a:tabLst>
                <a:tab pos="690245" algn="l"/>
              </a:tabLst>
            </a:pPr>
            <a:r>
              <a:rPr sz="2200" i="1" dirty="0">
                <a:latin typeface="Courier New"/>
                <a:cs typeface="Courier New"/>
              </a:rPr>
              <a:t>S	</a:t>
            </a:r>
            <a:r>
              <a:rPr sz="2200" spc="-5" dirty="0">
                <a:latin typeface="Arial MT"/>
                <a:cs typeface="Arial MT"/>
              </a:rPr>
              <a:t>substitution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command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7446" y="573087"/>
            <a:ext cx="4620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sed</a:t>
            </a:r>
            <a:r>
              <a:rPr spc="-1035" dirty="0">
                <a:latin typeface="Courier New"/>
                <a:cs typeface="Courier New"/>
              </a:rPr>
              <a:t> </a:t>
            </a:r>
            <a:r>
              <a:rPr dirty="0"/>
              <a:t>commands</a:t>
            </a:r>
            <a:r>
              <a:rPr spc="-5" dirty="0"/>
              <a:t> </a:t>
            </a:r>
            <a:r>
              <a:rPr dirty="0"/>
              <a:t>and </a:t>
            </a:r>
            <a:r>
              <a:rPr spc="-5" dirty="0"/>
              <a:t>f</a:t>
            </a:r>
            <a:r>
              <a:rPr dirty="0"/>
              <a:t>lags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365250"/>
          <a:ext cx="8209915" cy="4411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6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Flags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Operation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Command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Operation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994410">
                        <a:lnSpc>
                          <a:spcPts val="21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combine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multiple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commands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substitution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read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commands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global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replacement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print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help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info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print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disable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print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ignore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case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print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version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info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delete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extended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regex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newline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554355">
                        <a:lnSpc>
                          <a:spcPts val="21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exchange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pattern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hold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buffer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copy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pattern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hold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buffer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separate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commands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576465"/>
            <a:ext cx="2578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844282"/>
            <a:ext cx="8001000" cy="1742439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345"/>
              </a:lnSpc>
            </a:pPr>
            <a:r>
              <a:rPr sz="2000" dirty="0">
                <a:latin typeface="Courier New"/>
                <a:cs typeface="Courier New"/>
              </a:rPr>
              <a:t>#!/bin/bash</a:t>
            </a:r>
            <a:endParaRPr sz="2000">
              <a:latin typeface="Courier New"/>
              <a:cs typeface="Courier New"/>
            </a:endParaRPr>
          </a:p>
          <a:p>
            <a:pPr marL="4445" marR="5092700">
              <a:lnSpc>
                <a:spcPct val="200000"/>
              </a:lnSpc>
            </a:pPr>
            <a:r>
              <a:rPr sz="2000" dirty="0">
                <a:latin typeface="Courier New"/>
                <a:cs typeface="Courier New"/>
              </a:rPr>
              <a:t># </a:t>
            </a:r>
            <a:r>
              <a:rPr sz="2000" spc="-5" dirty="0">
                <a:latin typeface="Courier New"/>
                <a:cs typeface="Courier New"/>
              </a:rPr>
              <a:t>My First </a:t>
            </a:r>
            <a:r>
              <a:rPr sz="2000" dirty="0">
                <a:latin typeface="Courier New"/>
                <a:cs typeface="Courier New"/>
              </a:rPr>
              <a:t>Script 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"Hello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World!”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7094" y="608886"/>
            <a:ext cx="3188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</a:t>
            </a:r>
            <a:r>
              <a:rPr spc="-50" dirty="0"/>
              <a:t> </a:t>
            </a:r>
            <a:r>
              <a:rPr dirty="0"/>
              <a:t>Examples</a:t>
            </a:r>
            <a:r>
              <a:rPr spc="-50" dirty="0"/>
              <a:t> </a:t>
            </a:r>
            <a:r>
              <a:rPr dirty="0"/>
              <a:t>(2)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678" y="1416117"/>
            <a:ext cx="3559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Delete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blank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678" y="3200261"/>
            <a:ext cx="39865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931035" algn="l"/>
                <a:tab pos="3168015" algn="l"/>
              </a:tabLst>
            </a:pPr>
            <a:r>
              <a:rPr sz="3000" spc="-7" baseline="2777" dirty="0">
                <a:latin typeface="Arial MT"/>
                <a:cs typeface="Arial MT"/>
              </a:rPr>
              <a:t>Delete</a:t>
            </a:r>
            <a:r>
              <a:rPr sz="3000" baseline="2777" dirty="0">
                <a:latin typeface="Arial MT"/>
                <a:cs typeface="Arial MT"/>
              </a:rPr>
              <a:t> </a:t>
            </a:r>
            <a:r>
              <a:rPr sz="3000" spc="-7" baseline="2777" dirty="0">
                <a:latin typeface="Arial MT"/>
                <a:cs typeface="Arial MT"/>
              </a:rPr>
              <a:t>line</a:t>
            </a:r>
            <a:r>
              <a:rPr sz="3000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Courier New"/>
                <a:cs typeface="Courier New"/>
              </a:rPr>
              <a:t>n	</a:t>
            </a:r>
            <a:r>
              <a:rPr sz="3000" spc="-7" baseline="2777" dirty="0">
                <a:latin typeface="Arial MT"/>
                <a:cs typeface="Arial MT"/>
              </a:rPr>
              <a:t>through</a:t>
            </a:r>
            <a:r>
              <a:rPr sz="3000" spc="7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Courier New"/>
                <a:cs typeface="Courier New"/>
              </a:rPr>
              <a:t>m	</a:t>
            </a:r>
            <a:r>
              <a:rPr sz="3000" spc="-7" baseline="2777" dirty="0">
                <a:latin typeface="Arial MT"/>
                <a:cs typeface="Arial MT"/>
              </a:rPr>
              <a:t>in</a:t>
            </a:r>
            <a:r>
              <a:rPr sz="3000" spc="-60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a</a:t>
            </a:r>
            <a:r>
              <a:rPr sz="3000" spc="-67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file</a:t>
            </a:r>
            <a:endParaRPr sz="3000" baseline="277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1858716"/>
            <a:ext cx="7315200" cy="10509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675"/>
              </a:lnSpc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sed</a:t>
            </a:r>
            <a:r>
              <a:rPr sz="16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’/^$/d’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hello.sh</a:t>
            </a:r>
            <a:endParaRPr sz="1600">
              <a:latin typeface="Courier New"/>
              <a:cs typeface="Courier New"/>
            </a:endParaRPr>
          </a:p>
          <a:p>
            <a:pPr marL="95885">
              <a:lnSpc>
                <a:spcPts val="1639"/>
              </a:lnSpc>
              <a:spcBef>
                <a:spcPts val="1540"/>
              </a:spcBef>
            </a:pPr>
            <a:r>
              <a:rPr sz="1400" spc="-5" dirty="0">
                <a:solidFill>
                  <a:srgbClr val="009A00"/>
                </a:solidFill>
                <a:latin typeface="Courier New"/>
                <a:cs typeface="Courier New"/>
              </a:rPr>
              <a:t>#!/bin/bash</a:t>
            </a:r>
            <a:endParaRPr sz="1400">
              <a:latin typeface="Courier New"/>
              <a:cs typeface="Courier New"/>
            </a:endParaRPr>
          </a:p>
          <a:p>
            <a:pPr marL="95885" marR="5182870">
              <a:lnSpc>
                <a:spcPts val="1600"/>
              </a:lnSpc>
              <a:spcBef>
                <a:spcPts val="80"/>
              </a:spcBef>
            </a:pPr>
            <a:r>
              <a:rPr sz="1400" dirty="0">
                <a:solidFill>
                  <a:srgbClr val="009A00"/>
                </a:solidFill>
                <a:latin typeface="Courier New"/>
                <a:cs typeface="Courier New"/>
              </a:rPr>
              <a:t># My First </a:t>
            </a:r>
            <a:r>
              <a:rPr sz="1400" spc="-5" dirty="0">
                <a:solidFill>
                  <a:srgbClr val="009A00"/>
                </a:solidFill>
                <a:latin typeface="Courier New"/>
                <a:cs typeface="Courier New"/>
              </a:rPr>
              <a:t>Script </a:t>
            </a:r>
            <a:r>
              <a:rPr sz="140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"Hello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World!"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3605171"/>
            <a:ext cx="7239000" cy="8477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675"/>
              </a:lnSpc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sed</a:t>
            </a:r>
            <a:r>
              <a:rPr sz="16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’2,4d’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hello.sh</a:t>
            </a:r>
            <a:endParaRPr sz="1600">
              <a:latin typeface="Courier New"/>
              <a:cs typeface="Courier New"/>
            </a:endParaRPr>
          </a:p>
          <a:p>
            <a:pPr marL="95885">
              <a:lnSpc>
                <a:spcPts val="1639"/>
              </a:lnSpc>
              <a:spcBef>
                <a:spcPts val="1540"/>
              </a:spcBef>
            </a:pPr>
            <a:r>
              <a:rPr sz="1400" spc="-5" dirty="0">
                <a:solidFill>
                  <a:srgbClr val="009A00"/>
                </a:solidFill>
                <a:latin typeface="Courier New"/>
                <a:cs typeface="Courier New"/>
              </a:rPr>
              <a:t>#!/bin/bash</a:t>
            </a:r>
            <a:endParaRPr sz="1400">
              <a:latin typeface="Courier New"/>
              <a:cs typeface="Courier New"/>
            </a:endParaRPr>
          </a:p>
          <a:p>
            <a:pPr marL="95885">
              <a:lnSpc>
                <a:spcPts val="1639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4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"Hello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World!"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393" y="1263069"/>
            <a:ext cx="7235190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ts val="2390"/>
              </a:lnSpc>
              <a:spcBef>
                <a:spcPts val="100"/>
              </a:spcBef>
              <a:buFont typeface="Trebuchet MS"/>
              <a:buChar char="▪"/>
              <a:tabLst>
                <a:tab pos="297815" algn="l"/>
                <a:tab pos="298450" algn="l"/>
              </a:tabLst>
            </a:pPr>
            <a:r>
              <a:rPr sz="3000" baseline="1388" dirty="0">
                <a:latin typeface="Arial MT"/>
                <a:cs typeface="Arial MT"/>
              </a:rPr>
              <a:t>Check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the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current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shell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you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are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using</a:t>
            </a:r>
            <a:endParaRPr sz="3000" baseline="1388">
              <a:latin typeface="Arial MT"/>
              <a:cs typeface="Arial MT"/>
            </a:endParaRPr>
          </a:p>
          <a:p>
            <a:pPr marL="755015" lvl="1" indent="-286385">
              <a:lnSpc>
                <a:spcPts val="2350"/>
              </a:lnSpc>
              <a:buFont typeface="Trebuchet MS"/>
              <a:buChar char="▪"/>
              <a:tabLst>
                <a:tab pos="755015" algn="l"/>
                <a:tab pos="755650" algn="l"/>
              </a:tabLst>
            </a:pP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$0</a:t>
            </a:r>
            <a:endParaRPr sz="2000">
              <a:latin typeface="Courier New"/>
              <a:cs typeface="Courier New"/>
            </a:endParaRPr>
          </a:p>
          <a:p>
            <a:pPr marL="297815" indent="-285750">
              <a:lnSpc>
                <a:spcPts val="2350"/>
              </a:lnSpc>
              <a:buFont typeface="Trebuchet MS"/>
              <a:buChar char="▪"/>
              <a:tabLst>
                <a:tab pos="297815" algn="l"/>
                <a:tab pos="298450" algn="l"/>
              </a:tabLst>
            </a:pPr>
            <a:r>
              <a:rPr sz="3000" baseline="1388" dirty="0">
                <a:latin typeface="Arial MT"/>
                <a:cs typeface="Arial MT"/>
              </a:rPr>
              <a:t>List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available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shells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on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the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system</a:t>
            </a:r>
            <a:endParaRPr sz="3000" baseline="1388">
              <a:latin typeface="Arial MT"/>
              <a:cs typeface="Arial MT"/>
            </a:endParaRPr>
          </a:p>
          <a:p>
            <a:pPr marL="755015" lvl="1" indent="-286385">
              <a:lnSpc>
                <a:spcPts val="2350"/>
              </a:lnSpc>
              <a:buFont typeface="Trebuchet MS"/>
              <a:buChar char="▪"/>
              <a:tabLst>
                <a:tab pos="755015" algn="l"/>
                <a:tab pos="755650" algn="l"/>
              </a:tabLst>
            </a:pPr>
            <a:r>
              <a:rPr sz="2000" spc="-5" dirty="0">
                <a:latin typeface="Courier New"/>
                <a:cs typeface="Courier New"/>
              </a:rPr>
              <a:t>cat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/etc/shells</a:t>
            </a:r>
            <a:endParaRPr sz="2000">
              <a:latin typeface="Courier New"/>
              <a:cs typeface="Courier New"/>
            </a:endParaRPr>
          </a:p>
          <a:p>
            <a:pPr marL="297815" indent="-285750">
              <a:lnSpc>
                <a:spcPts val="2350"/>
              </a:lnSpc>
              <a:buFont typeface="Trebuchet MS"/>
              <a:buChar char="▪"/>
              <a:tabLst>
                <a:tab pos="297815" algn="l"/>
                <a:tab pos="298450" algn="l"/>
              </a:tabLst>
            </a:pPr>
            <a:r>
              <a:rPr sz="3000" baseline="1388" dirty="0">
                <a:latin typeface="Arial MT"/>
                <a:cs typeface="Arial MT"/>
              </a:rPr>
              <a:t>Change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to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another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shell</a:t>
            </a:r>
            <a:endParaRPr sz="3000" baseline="1388">
              <a:latin typeface="Arial MT"/>
              <a:cs typeface="Arial MT"/>
            </a:endParaRPr>
          </a:p>
          <a:p>
            <a:pPr marL="755015" lvl="1" indent="-286385">
              <a:lnSpc>
                <a:spcPts val="2350"/>
              </a:lnSpc>
              <a:buFont typeface="Trebuchet MS"/>
              <a:buChar char="▪"/>
              <a:tabLst>
                <a:tab pos="755015" algn="l"/>
                <a:tab pos="755650" algn="l"/>
              </a:tabLst>
            </a:pPr>
            <a:r>
              <a:rPr sz="2000" dirty="0">
                <a:latin typeface="Courier New"/>
                <a:cs typeface="Courier New"/>
              </a:rPr>
              <a:t>csh</a:t>
            </a:r>
            <a:endParaRPr sz="2000">
              <a:latin typeface="Courier New"/>
              <a:cs typeface="Courier New"/>
            </a:endParaRPr>
          </a:p>
          <a:p>
            <a:pPr marL="297815" indent="-285750">
              <a:lnSpc>
                <a:spcPts val="2350"/>
              </a:lnSpc>
              <a:buFont typeface="Trebuchet MS"/>
              <a:buChar char="▪"/>
              <a:tabLst>
                <a:tab pos="297815" algn="l"/>
                <a:tab pos="298450" algn="l"/>
              </a:tabLst>
            </a:pPr>
            <a:r>
              <a:rPr sz="3000" spc="-7" baseline="1388" dirty="0">
                <a:latin typeface="Arial MT"/>
                <a:cs typeface="Arial MT"/>
              </a:rPr>
              <a:t>Date</a:t>
            </a:r>
            <a:endParaRPr sz="3000" baseline="1388">
              <a:latin typeface="Arial MT"/>
              <a:cs typeface="Arial MT"/>
            </a:endParaRPr>
          </a:p>
          <a:p>
            <a:pPr marL="755015" lvl="1" indent="-286385">
              <a:lnSpc>
                <a:spcPts val="2350"/>
              </a:lnSpc>
              <a:buFont typeface="Trebuchet MS"/>
              <a:buChar char="▪"/>
              <a:tabLst>
                <a:tab pos="755015" algn="l"/>
                <a:tab pos="755650" algn="l"/>
              </a:tabLst>
            </a:pPr>
            <a:r>
              <a:rPr sz="2000" spc="-5" dirty="0">
                <a:latin typeface="Courier New"/>
                <a:cs typeface="Courier New"/>
              </a:rPr>
              <a:t>date</a:t>
            </a:r>
            <a:endParaRPr sz="2000">
              <a:latin typeface="Courier New"/>
              <a:cs typeface="Courier New"/>
            </a:endParaRPr>
          </a:p>
          <a:p>
            <a:pPr marL="297815" indent="-285750">
              <a:lnSpc>
                <a:spcPts val="2310"/>
              </a:lnSpc>
              <a:buFont typeface="Trebuchet MS"/>
              <a:buChar char="▪"/>
              <a:tabLst>
                <a:tab pos="297815" algn="l"/>
                <a:tab pos="298450" algn="l"/>
              </a:tabLst>
            </a:pPr>
            <a:r>
              <a:rPr sz="3000" spc="-7" baseline="1388" dirty="0">
                <a:latin typeface="Arial MT"/>
                <a:cs typeface="Arial MT"/>
              </a:rPr>
              <a:t>wget: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get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online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files</a:t>
            </a:r>
            <a:endParaRPr sz="3000" baseline="1388">
              <a:latin typeface="Arial MT"/>
              <a:cs typeface="Arial MT"/>
            </a:endParaRPr>
          </a:p>
          <a:p>
            <a:pPr marL="755015" lvl="1" indent="-286385">
              <a:lnSpc>
                <a:spcPts val="2300"/>
              </a:lnSpc>
              <a:buFont typeface="Trebuchet MS"/>
              <a:buChar char="▪"/>
              <a:tabLst>
                <a:tab pos="755015" algn="l"/>
                <a:tab pos="755650" algn="l"/>
              </a:tabLst>
            </a:pPr>
            <a:r>
              <a:rPr sz="3000" baseline="1388" dirty="0">
                <a:latin typeface="Arial MT"/>
                <a:cs typeface="Arial MT"/>
              </a:rPr>
              <a:t>wget</a:t>
            </a:r>
            <a:r>
              <a:rPr sz="3000" spc="-6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https://ftp.gnu.org/gnu/gcc/gcc-7.1.0/gcc-7.1.0.tar.gz</a:t>
            </a:r>
            <a:endParaRPr sz="3000" baseline="1388">
              <a:latin typeface="Arial MT"/>
              <a:cs typeface="Arial MT"/>
            </a:endParaRPr>
          </a:p>
          <a:p>
            <a:pPr marL="297815" indent="-285750">
              <a:lnSpc>
                <a:spcPts val="2340"/>
              </a:lnSpc>
              <a:buFont typeface="Trebuchet MS"/>
              <a:buChar char="▪"/>
              <a:tabLst>
                <a:tab pos="297815" algn="l"/>
                <a:tab pos="298450" algn="l"/>
              </a:tabLst>
            </a:pPr>
            <a:r>
              <a:rPr sz="3000" baseline="1388" dirty="0">
                <a:latin typeface="Arial MT"/>
                <a:cs typeface="Arial MT"/>
              </a:rPr>
              <a:t>Compile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and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run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applications</a:t>
            </a:r>
            <a:endParaRPr sz="3000" baseline="1388">
              <a:latin typeface="Arial MT"/>
              <a:cs typeface="Arial MT"/>
            </a:endParaRPr>
          </a:p>
          <a:p>
            <a:pPr marL="755015" lvl="1" indent="-286385">
              <a:lnSpc>
                <a:spcPts val="2390"/>
              </a:lnSpc>
              <a:buFont typeface="Trebuchet MS"/>
              <a:buChar char="▪"/>
              <a:tabLst>
                <a:tab pos="755015" algn="l"/>
                <a:tab pos="755650" algn="l"/>
              </a:tabLst>
            </a:pPr>
            <a:r>
              <a:rPr sz="2000" spc="-5" dirty="0">
                <a:latin typeface="Courier New"/>
                <a:cs typeface="Courier New"/>
              </a:rPr>
              <a:t>gcc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hello.c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–o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hello</a:t>
            </a:r>
            <a:endParaRPr sz="2000">
              <a:latin typeface="Courier New"/>
              <a:cs typeface="Courier New"/>
            </a:endParaRPr>
          </a:p>
          <a:p>
            <a:pPr marL="755015" lvl="1" indent="-286385">
              <a:lnSpc>
                <a:spcPts val="2360"/>
              </a:lnSpc>
              <a:buFont typeface="Trebuchet MS"/>
              <a:buChar char="▪"/>
              <a:tabLst>
                <a:tab pos="755015" algn="l"/>
                <a:tab pos="755650" algn="l"/>
              </a:tabLst>
            </a:pPr>
            <a:r>
              <a:rPr sz="2000" dirty="0">
                <a:latin typeface="Courier New"/>
                <a:cs typeface="Courier New"/>
              </a:rPr>
              <a:t>./hello</a:t>
            </a:r>
            <a:endParaRPr sz="2000">
              <a:latin typeface="Courier New"/>
              <a:cs typeface="Courier New"/>
            </a:endParaRPr>
          </a:p>
          <a:p>
            <a:pPr marL="297815" indent="-285750">
              <a:lnSpc>
                <a:spcPts val="2360"/>
              </a:lnSpc>
              <a:buFont typeface="Trebuchet MS"/>
              <a:buChar char="▪"/>
              <a:tabLst>
                <a:tab pos="297815" algn="l"/>
                <a:tab pos="298450" algn="l"/>
              </a:tabLst>
            </a:pPr>
            <a:r>
              <a:rPr sz="3000" spc="-7" baseline="1388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3000" spc="-22" baseline="138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000FF"/>
                </a:solidFill>
                <a:latin typeface="Arial MT"/>
                <a:cs typeface="Arial MT"/>
              </a:rPr>
              <a:t>we</a:t>
            </a:r>
            <a:r>
              <a:rPr sz="3000" spc="-15" baseline="138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000FF"/>
                </a:solidFill>
                <a:latin typeface="Arial MT"/>
                <a:cs typeface="Arial MT"/>
              </a:rPr>
              <a:t>need</a:t>
            </a:r>
            <a:r>
              <a:rPr sz="3000" spc="-15" baseline="138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3000" spc="-15" baseline="138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000FF"/>
                </a:solidFill>
                <a:latin typeface="Arial MT"/>
                <a:cs typeface="Arial MT"/>
              </a:rPr>
              <a:t>learn</a:t>
            </a:r>
            <a:r>
              <a:rPr sz="3000" spc="-7" baseline="1388" dirty="0">
                <a:solidFill>
                  <a:srgbClr val="0000FF"/>
                </a:solidFill>
                <a:latin typeface="Arial MT"/>
                <a:cs typeface="Arial MT"/>
              </a:rPr>
              <a:t> today?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400" y="5405973"/>
            <a:ext cx="178435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9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  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4300" y="5424267"/>
            <a:ext cx="5513070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9"/>
              </a:spcBef>
            </a:pP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Automation</a:t>
            </a:r>
            <a:r>
              <a:rPr sz="2000" spc="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000" spc="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sz="2000" spc="1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entire</a:t>
            </a:r>
            <a:r>
              <a:rPr sz="2000" spc="1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script</a:t>
            </a:r>
            <a:r>
              <a:rPr sz="2000" spc="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000" spc="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commands! 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Use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the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shell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script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run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jobs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Write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job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scripts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2502" y="637184"/>
            <a:ext cx="5425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0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you</a:t>
            </a:r>
            <a:r>
              <a:rPr spc="-10" dirty="0"/>
              <a:t> </a:t>
            </a:r>
            <a:r>
              <a:rPr dirty="0"/>
              <a:t>do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shell?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00741" y="6570135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179983"/>
            <a:ext cx="3188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</a:t>
            </a:r>
            <a:r>
              <a:rPr spc="-50" dirty="0"/>
              <a:t> </a:t>
            </a:r>
            <a:r>
              <a:rPr dirty="0"/>
              <a:t>Examples</a:t>
            </a:r>
            <a:r>
              <a:rPr spc="-50" dirty="0"/>
              <a:t> </a:t>
            </a:r>
            <a:r>
              <a:rPr dirty="0"/>
              <a:t>(1)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064228"/>
            <a:ext cx="5447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Add</a:t>
            </a:r>
            <a:r>
              <a:rPr sz="2200" spc="-5" dirty="0">
                <a:latin typeface="Arial MT"/>
                <a:cs typeface="Arial MT"/>
              </a:rPr>
              <a:t> flag</a:t>
            </a:r>
            <a:r>
              <a:rPr sz="2200" dirty="0">
                <a:latin typeface="Arial MT"/>
                <a:cs typeface="Arial MT"/>
              </a:rPr>
              <a:t> -e </a:t>
            </a:r>
            <a:r>
              <a:rPr sz="2200" spc="-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carry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5" dirty="0">
                <a:latin typeface="Arial MT"/>
                <a:cs typeface="Arial MT"/>
              </a:rPr>
              <a:t> multiple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matches.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2497051"/>
            <a:ext cx="21234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Alternate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300501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4288154"/>
            <a:ext cx="6141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The default delimiter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slash </a:t>
            </a:r>
            <a:r>
              <a:rPr sz="2200" spc="-5" dirty="0">
                <a:latin typeface="Arial MT"/>
                <a:cs typeface="Arial MT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/</a:t>
            </a:r>
            <a:r>
              <a:rPr sz="2200" spc="-5" dirty="0">
                <a:latin typeface="Arial MT"/>
                <a:cs typeface="Arial MT"/>
              </a:rPr>
              <a:t>), </a:t>
            </a:r>
            <a:r>
              <a:rPr sz="2200" dirty="0">
                <a:latin typeface="Arial MT"/>
                <a:cs typeface="Arial MT"/>
              </a:rPr>
              <a:t>can be changed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1447800"/>
            <a:ext cx="8001000" cy="9366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614"/>
              </a:lnSpc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cat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hello.sh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|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sed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-e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’s/bash/tcsh/g’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-e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’s/First/Second/g’</a:t>
            </a:r>
            <a:endParaRPr sz="1600">
              <a:latin typeface="Courier New"/>
              <a:cs typeface="Courier New"/>
            </a:endParaRPr>
          </a:p>
          <a:p>
            <a:pPr marL="95885">
              <a:lnSpc>
                <a:spcPts val="1860"/>
              </a:lnSpc>
            </a:pPr>
            <a:r>
              <a:rPr sz="1600" spc="-5" dirty="0">
                <a:solidFill>
                  <a:srgbClr val="009A00"/>
                </a:solidFill>
                <a:latin typeface="Courier New"/>
                <a:cs typeface="Courier New"/>
              </a:rPr>
              <a:t>#!/bin/tcsh</a:t>
            </a:r>
            <a:endParaRPr sz="1600">
              <a:latin typeface="Courier New"/>
              <a:cs typeface="Courier New"/>
            </a:endParaRPr>
          </a:p>
          <a:p>
            <a:pPr marL="95885">
              <a:lnSpc>
                <a:spcPts val="1814"/>
              </a:lnSpc>
              <a:spcBef>
                <a:spcPts val="65"/>
              </a:spcBef>
            </a:pPr>
            <a:r>
              <a:rPr sz="1600" dirty="0">
                <a:latin typeface="Courier New"/>
                <a:cs typeface="Courier New"/>
              </a:rPr>
              <a:t>#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Second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Script</a:t>
            </a:r>
            <a:endParaRPr sz="1600">
              <a:latin typeface="Courier New"/>
              <a:cs typeface="Courier New"/>
            </a:endParaRPr>
          </a:p>
          <a:p>
            <a:pPr marL="95885">
              <a:lnSpc>
                <a:spcPts val="1814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6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"Hello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World!"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2949301"/>
            <a:ext cx="7924800" cy="11652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675"/>
              </a:lnSpc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sed</a:t>
            </a:r>
            <a:r>
              <a:rPr sz="16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’s/bash/tcsh/g;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s/First/Second/g’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hello.sh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600" spc="-5" dirty="0">
                <a:solidFill>
                  <a:srgbClr val="009A00"/>
                </a:solidFill>
                <a:latin typeface="Courier New"/>
                <a:cs typeface="Courier New"/>
              </a:rPr>
              <a:t>#!/bin/tcsh</a:t>
            </a:r>
            <a:endParaRPr sz="1600">
              <a:latin typeface="Courier New"/>
              <a:cs typeface="Courier New"/>
            </a:endParaRPr>
          </a:p>
          <a:p>
            <a:pPr marL="95885">
              <a:lnSpc>
                <a:spcPts val="1814"/>
              </a:lnSpc>
              <a:spcBef>
                <a:spcPts val="70"/>
              </a:spcBef>
            </a:pPr>
            <a:r>
              <a:rPr sz="1600" dirty="0">
                <a:latin typeface="Courier New"/>
                <a:cs typeface="Courier New"/>
              </a:rPr>
              <a:t>#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Second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Script</a:t>
            </a:r>
            <a:endParaRPr sz="1600">
              <a:latin typeface="Courier New"/>
              <a:cs typeface="Courier New"/>
            </a:endParaRPr>
          </a:p>
          <a:p>
            <a:pPr marL="95885">
              <a:lnSpc>
                <a:spcPts val="1814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6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"Hello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World!"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4724400"/>
            <a:ext cx="7848600" cy="11652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675"/>
              </a:lnSpc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sed</a:t>
            </a:r>
            <a:r>
              <a:rPr sz="16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’s:/bin/bash:/bin/tcsh:g’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hello.sh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600" spc="-5" dirty="0">
                <a:solidFill>
                  <a:srgbClr val="009A00"/>
                </a:solidFill>
                <a:latin typeface="Courier New"/>
                <a:cs typeface="Courier New"/>
              </a:rPr>
              <a:t>#!/bin/tcsh</a:t>
            </a:r>
            <a:endParaRPr sz="1600">
              <a:latin typeface="Courier New"/>
              <a:cs typeface="Courier New"/>
            </a:endParaRPr>
          </a:p>
          <a:p>
            <a:pPr marL="95885">
              <a:lnSpc>
                <a:spcPts val="1814"/>
              </a:lnSpc>
              <a:spcBef>
                <a:spcPts val="70"/>
              </a:spcBef>
            </a:pPr>
            <a:r>
              <a:rPr sz="1600" dirty="0">
                <a:latin typeface="Courier New"/>
                <a:cs typeface="Courier New"/>
              </a:rPr>
              <a:t>#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First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Script</a:t>
            </a:r>
            <a:endParaRPr sz="1600">
              <a:latin typeface="Courier New"/>
              <a:cs typeface="Courier New"/>
            </a:endParaRPr>
          </a:p>
          <a:p>
            <a:pPr marL="95885">
              <a:lnSpc>
                <a:spcPts val="1814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6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"Hello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World!"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7094" y="408583"/>
            <a:ext cx="3188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</a:t>
            </a:r>
            <a:r>
              <a:rPr spc="-50" dirty="0"/>
              <a:t> </a:t>
            </a:r>
            <a:r>
              <a:rPr dirty="0"/>
              <a:t>Examples</a:t>
            </a:r>
            <a:r>
              <a:rPr spc="-50" dirty="0"/>
              <a:t> </a:t>
            </a:r>
            <a:r>
              <a:rPr dirty="0"/>
              <a:t>(4)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218" y="1353778"/>
            <a:ext cx="390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Replace-in-place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backup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217" y="2860469"/>
            <a:ext cx="176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echo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077" y="1752600"/>
            <a:ext cx="5448300" cy="5429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85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sed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–i.bak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’/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First</a:t>
            </a:r>
            <a:r>
              <a:rPr sz="1800" b="1" dirty="0">
                <a:latin typeface="Courier New"/>
                <a:cs typeface="Courier New"/>
              </a:rPr>
              <a:t>/Second/i’ hello.sh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5077" y="3380831"/>
            <a:ext cx="5486400" cy="165290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1920"/>
              </a:lnSpc>
            </a:pPr>
            <a:r>
              <a:rPr sz="1800" dirty="0">
                <a:latin typeface="Arial MT"/>
                <a:cs typeface="Arial MT"/>
              </a:rPr>
              <a:t>$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echo "shell scripting"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| sed</a:t>
            </a:r>
            <a:r>
              <a:rPr sz="1800" b="1" spc="-5" dirty="0">
                <a:latin typeface="Arial"/>
                <a:cs typeface="Arial"/>
              </a:rPr>
              <a:t> "s/[si]/?/g”</a:t>
            </a:r>
            <a:endParaRPr sz="1800">
              <a:latin typeface="Arial"/>
              <a:cs typeface="Arial"/>
            </a:endParaRPr>
          </a:p>
          <a:p>
            <a:pPr marL="4445">
              <a:lnSpc>
                <a:spcPts val="2025"/>
              </a:lnSpc>
            </a:pPr>
            <a:r>
              <a:rPr sz="1800" dirty="0">
                <a:latin typeface="Calibri"/>
                <a:cs typeface="Calibri"/>
              </a:rPr>
              <a:t>$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?hell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?cr?pt?ng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4445">
              <a:lnSpc>
                <a:spcPts val="2025"/>
              </a:lnSpc>
            </a:pPr>
            <a:r>
              <a:rPr sz="1800" dirty="0">
                <a:latin typeface="Arial MT"/>
                <a:cs typeface="Arial MT"/>
              </a:rPr>
              <a:t>$ </a:t>
            </a:r>
            <a:r>
              <a:rPr sz="1800" b="1" spc="-5" dirty="0">
                <a:latin typeface="Arial"/>
                <a:cs typeface="Arial"/>
              </a:rPr>
              <a:t>echo "shell scripting </a:t>
            </a:r>
            <a:r>
              <a:rPr sz="1800" b="1" dirty="0">
                <a:latin typeface="Arial"/>
                <a:cs typeface="Arial"/>
              </a:rPr>
              <a:t>101"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| sed</a:t>
            </a:r>
            <a:r>
              <a:rPr sz="1800" b="1" spc="-5" dirty="0">
                <a:latin typeface="Arial"/>
                <a:cs typeface="Arial"/>
              </a:rPr>
              <a:t> "s/[0-9]/#/g”</a:t>
            </a:r>
            <a:endParaRPr sz="1800">
              <a:latin typeface="Arial"/>
              <a:cs typeface="Arial"/>
            </a:endParaRPr>
          </a:p>
          <a:p>
            <a:pPr marL="4445">
              <a:lnSpc>
                <a:spcPts val="2025"/>
              </a:lnSpc>
            </a:pPr>
            <a:r>
              <a:rPr sz="1800" dirty="0">
                <a:latin typeface="Calibri"/>
                <a:cs typeface="Calibri"/>
              </a:rPr>
              <a:t>$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scripting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###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0320" y="747876"/>
            <a:ext cx="748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awk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6436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595212"/>
            <a:ext cx="751332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awk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 MT"/>
                <a:cs typeface="Arial MT"/>
              </a:rPr>
              <a:t>text-processing</a:t>
            </a:r>
            <a:r>
              <a:rPr sz="2000" dirty="0">
                <a:latin typeface="Arial MT"/>
                <a:cs typeface="Arial MT"/>
              </a:rPr>
              <a:t> language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useful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 tasks</a:t>
            </a:r>
            <a:r>
              <a:rPr sz="2000" dirty="0">
                <a:latin typeface="Arial MT"/>
                <a:cs typeface="Arial MT"/>
              </a:rPr>
              <a:t> such as:</a:t>
            </a:r>
            <a:endParaRPr sz="2000">
              <a:latin typeface="Arial MT"/>
              <a:cs typeface="Arial MT"/>
            </a:endParaRPr>
          </a:p>
          <a:p>
            <a:pPr marL="413384" marR="5080" indent="-286385">
              <a:lnSpc>
                <a:spcPts val="2300"/>
              </a:lnSpc>
              <a:spcBef>
                <a:spcPts val="235"/>
              </a:spcBef>
              <a:buChar char="–"/>
              <a:tabLst>
                <a:tab pos="412750" algn="l"/>
                <a:tab pos="413384" algn="l"/>
              </a:tabLst>
            </a:pPr>
            <a:r>
              <a:rPr sz="2000" spc="-30" dirty="0">
                <a:latin typeface="Arial MT"/>
                <a:cs typeface="Arial MT"/>
              </a:rPr>
              <a:t>Tallying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information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creating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reports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results.</a:t>
            </a:r>
            <a:endParaRPr sz="2000">
              <a:latin typeface="Arial MT"/>
              <a:cs typeface="Arial MT"/>
            </a:endParaRPr>
          </a:p>
          <a:p>
            <a:pPr marL="413384" indent="-286385">
              <a:lnSpc>
                <a:spcPts val="2190"/>
              </a:lnSpc>
              <a:buChar char="–"/>
              <a:tabLst>
                <a:tab pos="412750" algn="l"/>
                <a:tab pos="413384" algn="l"/>
              </a:tabLst>
            </a:pPr>
            <a:r>
              <a:rPr sz="2000" dirty="0">
                <a:latin typeface="Arial MT"/>
                <a:cs typeface="Arial MT"/>
              </a:rPr>
              <a:t>Adding </a:t>
            </a:r>
            <a:r>
              <a:rPr sz="2000" spc="-5" dirty="0">
                <a:latin typeface="Arial MT"/>
                <a:cs typeface="Arial MT"/>
              </a:rPr>
              <a:t>additional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editors</a:t>
            </a:r>
            <a:r>
              <a:rPr sz="2000" dirty="0">
                <a:latin typeface="Arial MT"/>
                <a:cs typeface="Arial MT"/>
              </a:rPr>
              <a:t> like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"vi".</a:t>
            </a:r>
            <a:endParaRPr sz="2000">
              <a:latin typeface="Arial MT"/>
              <a:cs typeface="Arial MT"/>
            </a:endParaRPr>
          </a:p>
          <a:p>
            <a:pPr marL="413384" indent="-286385">
              <a:lnSpc>
                <a:spcPts val="2300"/>
              </a:lnSpc>
              <a:buChar char="–"/>
              <a:tabLst>
                <a:tab pos="412750" algn="l"/>
                <a:tab pos="413384" algn="l"/>
              </a:tabLst>
            </a:pPr>
            <a:r>
              <a:rPr sz="2000" spc="-10" dirty="0">
                <a:latin typeface="Arial MT"/>
                <a:cs typeface="Arial MT"/>
              </a:rPr>
              <a:t>Translating</a:t>
            </a:r>
            <a:r>
              <a:rPr sz="2000" spc="-5" dirty="0">
                <a:latin typeface="Arial MT"/>
                <a:cs typeface="Arial MT"/>
              </a:rPr>
              <a:t> files from </a:t>
            </a:r>
            <a:r>
              <a:rPr sz="2000" dirty="0">
                <a:latin typeface="Arial MT"/>
                <a:cs typeface="Arial MT"/>
              </a:rPr>
              <a:t>one </a:t>
            </a:r>
            <a:r>
              <a:rPr sz="2000" spc="-5" dirty="0">
                <a:latin typeface="Arial MT"/>
                <a:cs typeface="Arial MT"/>
              </a:rPr>
              <a:t>format 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another.</a:t>
            </a:r>
            <a:endParaRPr sz="2000">
              <a:latin typeface="Arial MT"/>
              <a:cs typeface="Arial MT"/>
            </a:endParaRPr>
          </a:p>
          <a:p>
            <a:pPr marL="413384" indent="-286385">
              <a:lnSpc>
                <a:spcPts val="2235"/>
              </a:lnSpc>
              <a:buChar char="–"/>
              <a:tabLst>
                <a:tab pos="412750" algn="l"/>
                <a:tab pos="413384" algn="l"/>
              </a:tabLst>
            </a:pPr>
            <a:r>
              <a:rPr sz="2000" spc="-5" dirty="0">
                <a:latin typeface="Arial MT"/>
                <a:cs typeface="Arial MT"/>
              </a:rPr>
              <a:t>Creating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small</a:t>
            </a:r>
            <a:r>
              <a:rPr sz="2000" spc="-5" dirty="0">
                <a:latin typeface="Arial MT"/>
                <a:cs typeface="Arial MT"/>
              </a:rPr>
              <a:t> databases.</a:t>
            </a:r>
            <a:endParaRPr sz="2000">
              <a:latin typeface="Arial MT"/>
              <a:cs typeface="Arial MT"/>
            </a:endParaRPr>
          </a:p>
          <a:p>
            <a:pPr marL="413384" indent="-286385">
              <a:lnSpc>
                <a:spcPts val="2215"/>
              </a:lnSpc>
              <a:buChar char="–"/>
              <a:tabLst>
                <a:tab pos="412750" algn="l"/>
                <a:tab pos="413384" algn="l"/>
              </a:tabLst>
            </a:pPr>
            <a:r>
              <a:rPr sz="2000" spc="-5" dirty="0">
                <a:latin typeface="Arial MT"/>
                <a:cs typeface="Arial MT"/>
              </a:rPr>
              <a:t>Performing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mathematical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numeric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65"/>
              </a:lnSpc>
            </a:pPr>
            <a:r>
              <a:rPr sz="2000" spc="-5" dirty="0">
                <a:latin typeface="Courier New"/>
                <a:cs typeface="Courier New"/>
              </a:rPr>
              <a:t>awk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two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faces:</a:t>
            </a:r>
            <a:endParaRPr sz="2000">
              <a:latin typeface="Arial MT"/>
              <a:cs typeface="Arial MT"/>
            </a:endParaRPr>
          </a:p>
          <a:p>
            <a:pPr marL="413384" indent="-286385">
              <a:lnSpc>
                <a:spcPts val="2220"/>
              </a:lnSpc>
              <a:buChar char="–"/>
              <a:tabLst>
                <a:tab pos="412750" algn="l"/>
                <a:tab pos="413384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dirty="0">
                <a:latin typeface="Arial MT"/>
                <a:cs typeface="Arial MT"/>
              </a:rPr>
              <a:t> is 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utility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performing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simple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text-processing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tasks,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413384" marR="569595" indent="-286385">
              <a:lnSpc>
                <a:spcPts val="2100"/>
              </a:lnSpc>
              <a:spcBef>
                <a:spcPts val="204"/>
              </a:spcBef>
              <a:buChar char="–"/>
              <a:tabLst>
                <a:tab pos="412750" algn="l"/>
                <a:tab pos="413384" algn="l"/>
              </a:tabLst>
            </a:pPr>
            <a:r>
              <a:rPr sz="2000" spc="-5" dirty="0">
                <a:latin typeface="Arial MT"/>
                <a:cs typeface="Arial MT"/>
              </a:rPr>
              <a:t>It </a:t>
            </a:r>
            <a:r>
              <a:rPr sz="2000" dirty="0">
                <a:latin typeface="Arial MT"/>
                <a:cs typeface="Arial MT"/>
              </a:rPr>
              <a:t>is a programming language </a:t>
            </a:r>
            <a:r>
              <a:rPr sz="2000" spc="-5" dirty="0">
                <a:latin typeface="Arial MT"/>
                <a:cs typeface="Arial MT"/>
              </a:rPr>
              <a:t>for performing </a:t>
            </a:r>
            <a:r>
              <a:rPr sz="2000" dirty="0">
                <a:latin typeface="Arial MT"/>
                <a:cs typeface="Arial MT"/>
              </a:rPr>
              <a:t>complex </a:t>
            </a:r>
            <a:r>
              <a:rPr sz="2000" spc="-5" dirty="0">
                <a:latin typeface="Arial MT"/>
                <a:cs typeface="Arial MT"/>
              </a:rPr>
              <a:t>text-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processing</a:t>
            </a:r>
            <a:r>
              <a:rPr sz="2000" spc="-5" dirty="0">
                <a:latin typeface="Arial MT"/>
                <a:cs typeface="Arial MT"/>
              </a:rPr>
              <a:t> tasks.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51901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747876"/>
            <a:ext cx="37896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Does</a:t>
            </a:r>
            <a:r>
              <a:rPr spc="-35" dirty="0"/>
              <a:t> </a:t>
            </a:r>
            <a:r>
              <a:rPr dirty="0"/>
              <a:t>awk</a:t>
            </a:r>
            <a:r>
              <a:rPr spc="-40" dirty="0"/>
              <a:t> </a:t>
            </a:r>
            <a:r>
              <a:rPr spc="-15" dirty="0"/>
              <a:t>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499" y="1454445"/>
            <a:ext cx="7741920" cy="386969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  <a:tab pos="1026160" algn="l"/>
              </a:tabLst>
            </a:pPr>
            <a:r>
              <a:rPr sz="3300" baseline="2525" dirty="0">
                <a:solidFill>
                  <a:srgbClr val="0000FF"/>
                </a:solidFill>
                <a:latin typeface="Courier New"/>
                <a:cs typeface="Courier New"/>
              </a:rPr>
              <a:t>awk	</a:t>
            </a:r>
            <a:r>
              <a:rPr sz="3300" baseline="2525" dirty="0">
                <a:latin typeface="Arial MT"/>
                <a:cs typeface="Arial MT"/>
              </a:rPr>
              <a:t>reads</a:t>
            </a:r>
            <a:r>
              <a:rPr sz="3300" spc="-22" baseline="2525" dirty="0">
                <a:latin typeface="Arial MT"/>
                <a:cs typeface="Arial MT"/>
              </a:rPr>
              <a:t> </a:t>
            </a:r>
            <a:r>
              <a:rPr sz="3300" spc="-7" baseline="2525" dirty="0">
                <a:latin typeface="Arial MT"/>
                <a:cs typeface="Arial MT"/>
              </a:rPr>
              <a:t>the</a:t>
            </a:r>
            <a:r>
              <a:rPr sz="3300" spc="-15" baseline="2525" dirty="0">
                <a:latin typeface="Arial MT"/>
                <a:cs typeface="Arial MT"/>
              </a:rPr>
              <a:t> </a:t>
            </a:r>
            <a:r>
              <a:rPr sz="3300" spc="-7" baseline="2525" dirty="0">
                <a:latin typeface="Arial MT"/>
                <a:cs typeface="Arial MT"/>
              </a:rPr>
              <a:t>file</a:t>
            </a:r>
            <a:r>
              <a:rPr sz="3300" spc="-15" baseline="2525" dirty="0">
                <a:latin typeface="Arial MT"/>
                <a:cs typeface="Arial MT"/>
              </a:rPr>
              <a:t> </a:t>
            </a:r>
            <a:r>
              <a:rPr sz="3300" baseline="2525" dirty="0">
                <a:latin typeface="Arial MT"/>
                <a:cs typeface="Arial MT"/>
              </a:rPr>
              <a:t>being</a:t>
            </a:r>
            <a:r>
              <a:rPr sz="3300" spc="-15" baseline="2525" dirty="0">
                <a:latin typeface="Arial MT"/>
                <a:cs typeface="Arial MT"/>
              </a:rPr>
              <a:t> </a:t>
            </a:r>
            <a:r>
              <a:rPr sz="3300" baseline="2525" dirty="0">
                <a:latin typeface="Arial MT"/>
                <a:cs typeface="Arial MT"/>
              </a:rPr>
              <a:t>processed</a:t>
            </a:r>
            <a:r>
              <a:rPr sz="3300" spc="-15" baseline="2525" dirty="0">
                <a:latin typeface="Arial MT"/>
                <a:cs typeface="Arial MT"/>
              </a:rPr>
              <a:t> </a:t>
            </a:r>
            <a:r>
              <a:rPr sz="3300" baseline="2525" dirty="0">
                <a:latin typeface="Arial MT"/>
                <a:cs typeface="Arial MT"/>
              </a:rPr>
              <a:t>line</a:t>
            </a:r>
            <a:r>
              <a:rPr sz="3300" spc="-7" baseline="2525" dirty="0">
                <a:latin typeface="Arial MT"/>
                <a:cs typeface="Arial MT"/>
              </a:rPr>
              <a:t> </a:t>
            </a:r>
            <a:r>
              <a:rPr sz="3300" baseline="2525" dirty="0">
                <a:latin typeface="Arial MT"/>
                <a:cs typeface="Arial MT"/>
              </a:rPr>
              <a:t>by</a:t>
            </a:r>
            <a:r>
              <a:rPr sz="3300" spc="-22" baseline="2525" dirty="0">
                <a:latin typeface="Arial MT"/>
                <a:cs typeface="Arial MT"/>
              </a:rPr>
              <a:t> </a:t>
            </a:r>
            <a:r>
              <a:rPr sz="3300" baseline="2525" dirty="0">
                <a:latin typeface="Arial MT"/>
                <a:cs typeface="Arial MT"/>
              </a:rPr>
              <a:t>line.</a:t>
            </a:r>
            <a:endParaRPr sz="3300" baseline="2525">
              <a:latin typeface="Arial MT"/>
              <a:cs typeface="Arial MT"/>
            </a:endParaRPr>
          </a:p>
          <a:p>
            <a:pPr marL="355600" marR="5080" indent="-342900">
              <a:lnSpc>
                <a:spcPct val="117600"/>
              </a:lnSpc>
              <a:spcBef>
                <a:spcPts val="635"/>
              </a:spcBef>
              <a:buChar char="•"/>
              <a:tabLst>
                <a:tab pos="354965" algn="l"/>
                <a:tab pos="355600" algn="l"/>
                <a:tab pos="968375" algn="l"/>
                <a:tab pos="1798955" algn="l"/>
                <a:tab pos="2847340" algn="l"/>
                <a:tab pos="3211830" algn="l"/>
                <a:tab pos="3949065" algn="l"/>
                <a:tab pos="4515485" algn="l"/>
                <a:tab pos="4848860" algn="l"/>
                <a:tab pos="5477510" algn="l"/>
                <a:tab pos="6059805" algn="l"/>
                <a:tab pos="7232015" algn="l"/>
              </a:tabLst>
            </a:pP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he	en</a:t>
            </a: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ire	con</a:t>
            </a: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ent	of	each	line	is	split	in</a:t>
            </a: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	columns	wi</a:t>
            </a: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h  space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" dirty="0">
                <a:latin typeface="Arial MT"/>
                <a:cs typeface="Arial MT"/>
              </a:rPr>
              <a:t> tab</a:t>
            </a:r>
            <a:r>
              <a:rPr sz="2200" dirty="0">
                <a:latin typeface="Arial MT"/>
                <a:cs typeface="Arial MT"/>
              </a:rPr>
              <a:t> as</a:t>
            </a:r>
            <a:r>
              <a:rPr sz="2200" spc="-5" dirty="0">
                <a:latin typeface="Arial MT"/>
                <a:cs typeface="Arial MT"/>
              </a:rPr>
              <a:t> the </a:t>
            </a:r>
            <a:r>
              <a:rPr sz="2200" spc="-15" dirty="0">
                <a:latin typeface="Arial MT"/>
                <a:cs typeface="Arial MT"/>
              </a:rPr>
              <a:t>delimiter.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5600" algn="l"/>
                <a:tab pos="858519" algn="l"/>
              </a:tabLst>
            </a:pPr>
            <a:r>
              <a:rPr sz="3300" baseline="1262" dirty="0">
                <a:solidFill>
                  <a:srgbClr val="0000FF"/>
                </a:solidFill>
                <a:latin typeface="Courier New"/>
                <a:cs typeface="Courier New"/>
              </a:rPr>
              <a:t>$0	</a:t>
            </a:r>
            <a:r>
              <a:rPr sz="3300" baseline="1262" dirty="0">
                <a:latin typeface="Arial MT"/>
                <a:cs typeface="Arial MT"/>
              </a:rPr>
              <a:t>Print</a:t>
            </a:r>
            <a:r>
              <a:rPr sz="3300" spc="-37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the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entire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line</a:t>
            </a:r>
            <a:endParaRPr sz="3300" baseline="1262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$1,</a:t>
            </a:r>
            <a:r>
              <a:rPr sz="22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$2,</a:t>
            </a:r>
            <a:r>
              <a:rPr sz="2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$3,</a:t>
            </a:r>
            <a:r>
              <a:rPr sz="2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...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column (if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exists)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NR</a:t>
            </a:r>
            <a:r>
              <a:rPr sz="22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records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(lines)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har char="•"/>
              <a:tabLst>
                <a:tab pos="355600" algn="l"/>
                <a:tab pos="858519" algn="l"/>
              </a:tabLst>
            </a:pPr>
            <a:r>
              <a:rPr sz="3300" baseline="1262" dirty="0">
                <a:solidFill>
                  <a:srgbClr val="0000FF"/>
                </a:solidFill>
                <a:latin typeface="Courier New"/>
                <a:cs typeface="Courier New"/>
              </a:rPr>
              <a:t>NF	</a:t>
            </a:r>
            <a:r>
              <a:rPr sz="3300" baseline="1262" dirty="0">
                <a:latin typeface="Arial MT"/>
                <a:cs typeface="Arial MT"/>
              </a:rPr>
              <a:t>number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of</a:t>
            </a:r>
            <a:r>
              <a:rPr sz="3300" spc="-15" baseline="1262" dirty="0">
                <a:latin typeface="Arial MT"/>
                <a:cs typeface="Arial MT"/>
              </a:rPr>
              <a:t> </a:t>
            </a:r>
            <a:r>
              <a:rPr sz="3300" spc="-7" baseline="1262" dirty="0">
                <a:latin typeface="Arial MT"/>
                <a:cs typeface="Arial MT"/>
              </a:rPr>
              <a:t>fields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or</a:t>
            </a:r>
            <a:r>
              <a:rPr sz="3300" spc="-15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columns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in</a:t>
            </a:r>
            <a:r>
              <a:rPr sz="3300" spc="-7" baseline="1262" dirty="0">
                <a:latin typeface="Arial MT"/>
                <a:cs typeface="Arial MT"/>
              </a:rPr>
              <a:t> the </a:t>
            </a:r>
            <a:r>
              <a:rPr sz="3300" baseline="1262" dirty="0">
                <a:latin typeface="Arial MT"/>
                <a:cs typeface="Arial MT"/>
              </a:rPr>
              <a:t>current</a:t>
            </a:r>
            <a:r>
              <a:rPr sz="3300" spc="-22" baseline="1262" dirty="0">
                <a:latin typeface="Arial MT"/>
                <a:cs typeface="Arial MT"/>
              </a:rPr>
              <a:t> </a:t>
            </a:r>
            <a:r>
              <a:rPr sz="3300" baseline="1262" dirty="0">
                <a:latin typeface="Arial MT"/>
                <a:cs typeface="Arial MT"/>
              </a:rPr>
              <a:t>line.</a:t>
            </a:r>
            <a:endParaRPr sz="3300" baseline="1262">
              <a:latin typeface="Arial MT"/>
              <a:cs typeface="Arial MT"/>
            </a:endParaRPr>
          </a:p>
          <a:p>
            <a:pPr marL="355600" marR="145415" indent="-342900">
              <a:lnSpc>
                <a:spcPct val="117600"/>
              </a:lnSpc>
              <a:spcBef>
                <a:spcPts val="1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By </a:t>
            </a:r>
            <a:r>
              <a:rPr sz="2200" spc="-5" dirty="0">
                <a:latin typeface="Arial MT"/>
                <a:cs typeface="Arial MT"/>
              </a:rPr>
              <a:t>default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field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delimiter </a:t>
            </a:r>
            <a:r>
              <a:rPr sz="2200" dirty="0">
                <a:latin typeface="Arial MT"/>
                <a:cs typeface="Arial MT"/>
              </a:rPr>
              <a:t>is space or </a:t>
            </a:r>
            <a:r>
              <a:rPr sz="2200" spc="-5" dirty="0">
                <a:latin typeface="Arial MT"/>
                <a:cs typeface="Arial MT"/>
              </a:rPr>
              <a:t>tab.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2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change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field delimiter </a:t>
            </a:r>
            <a:r>
              <a:rPr sz="2200" dirty="0">
                <a:latin typeface="Arial MT"/>
                <a:cs typeface="Arial MT"/>
              </a:rPr>
              <a:t>use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-F&lt;delimiter&gt;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command.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650" y="747876"/>
            <a:ext cx="2103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awk</a:t>
            </a:r>
            <a:r>
              <a:rPr spc="-75" dirty="0"/>
              <a:t> </a:t>
            </a:r>
            <a:r>
              <a:rPr spc="-5" dirty="0"/>
              <a:t>Syntax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761519"/>
            <a:ext cx="6412230" cy="12801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latin typeface="Courier New"/>
                <a:cs typeface="Courier New"/>
              </a:rPr>
              <a:t>awk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pattern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{action}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latin typeface="Courier New"/>
                <a:cs typeface="Courier New"/>
              </a:rPr>
              <a:t>pattern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 MT"/>
                <a:cs typeface="Arial MT"/>
              </a:rPr>
              <a:t>decides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action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performed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Courier New"/>
                <a:cs typeface="Courier New"/>
              </a:rPr>
              <a:t>Actions: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3148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/>
              <a:t>Most</a:t>
            </a:r>
            <a:r>
              <a:rPr sz="2400" spc="-25" dirty="0"/>
              <a:t> </a:t>
            </a:r>
            <a:r>
              <a:rPr sz="2400" dirty="0"/>
              <a:t>common</a:t>
            </a:r>
            <a:r>
              <a:rPr sz="2400" spc="-15" dirty="0"/>
              <a:t> </a:t>
            </a:r>
            <a:r>
              <a:rPr sz="2400" spc="-5" dirty="0"/>
              <a:t>action:</a:t>
            </a:r>
            <a:r>
              <a:rPr sz="2400" spc="-20" dirty="0"/>
              <a:t> </a:t>
            </a:r>
            <a:r>
              <a:rPr sz="2400" spc="-5" dirty="0">
                <a:latin typeface="Courier New"/>
                <a:cs typeface="Courier New"/>
              </a:rPr>
              <a:t>print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ts val="2875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Print</a:t>
            </a:r>
            <a:r>
              <a:rPr spc="-20" dirty="0"/>
              <a:t>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spc="-5" dirty="0"/>
              <a:t>dosum.sh:</a:t>
            </a:r>
          </a:p>
          <a:p>
            <a:pPr marL="469265">
              <a:lnSpc>
                <a:spcPts val="2875"/>
              </a:lnSpc>
            </a:pPr>
            <a:r>
              <a:rPr spc="-5" dirty="0">
                <a:latin typeface="Courier New"/>
                <a:cs typeface="Courier New"/>
              </a:rPr>
              <a:t>awk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’{print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$0}’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dosum.sh</a:t>
            </a:r>
          </a:p>
          <a:p>
            <a:pPr marL="355600">
              <a:lnSpc>
                <a:spcPct val="100000"/>
              </a:lnSpc>
              <a:spcBef>
                <a:spcPts val="840"/>
              </a:spcBef>
              <a:tabLst>
                <a:tab pos="7084059" algn="l"/>
              </a:tabLst>
            </a:pPr>
            <a:r>
              <a:rPr dirty="0"/>
              <a:t>Print line</a:t>
            </a:r>
            <a:r>
              <a:rPr spc="5" dirty="0"/>
              <a:t> </a:t>
            </a:r>
            <a:r>
              <a:rPr spc="-5" dirty="0"/>
              <a:t>matching</a:t>
            </a:r>
            <a:r>
              <a:rPr spc="5" dirty="0"/>
              <a:t> </a:t>
            </a:r>
            <a:r>
              <a:rPr spc="-5" dirty="0"/>
              <a:t>files</a:t>
            </a:r>
            <a:r>
              <a:rPr spc="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all </a:t>
            </a:r>
            <a:r>
              <a:rPr spc="-5" dirty="0">
                <a:latin typeface="Courier New"/>
                <a:cs typeface="Courier New"/>
              </a:rPr>
              <a:t>.sh</a:t>
            </a:r>
            <a:r>
              <a:rPr spc="15" dirty="0">
                <a:latin typeface="Courier New"/>
                <a:cs typeface="Courier New"/>
              </a:rPr>
              <a:t> </a:t>
            </a:r>
            <a:r>
              <a:rPr spc="-5" dirty="0"/>
              <a:t>files</a:t>
            </a:r>
            <a:r>
              <a:rPr spc="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current	</a:t>
            </a:r>
            <a:r>
              <a:rPr spc="-5" dirty="0"/>
              <a:t>directory:</a:t>
            </a:r>
          </a:p>
          <a:p>
            <a:pPr marL="376555">
              <a:lnSpc>
                <a:spcPct val="100000"/>
              </a:lnSpc>
              <a:spcBef>
                <a:spcPts val="720"/>
              </a:spcBef>
            </a:pPr>
            <a:r>
              <a:rPr spc="-5" dirty="0">
                <a:latin typeface="Courier New"/>
                <a:cs typeface="Courier New"/>
              </a:rPr>
              <a:t>awk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’/bash/{print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$0}’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*.sh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762" y="429988"/>
            <a:ext cx="7658100" cy="517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80"/>
              </a:lnSpc>
              <a:spcBef>
                <a:spcPts val="100"/>
              </a:spcBef>
            </a:pPr>
            <a:r>
              <a:rPr sz="1700" b="1" spc="-5" dirty="0">
                <a:latin typeface="Courier New"/>
                <a:cs typeface="Courier New"/>
              </a:rPr>
              <a:t>uptime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20"/>
              </a:lnSpc>
            </a:pPr>
            <a:r>
              <a:rPr sz="1700" spc="-5" dirty="0">
                <a:latin typeface="Courier New"/>
                <a:cs typeface="Courier New"/>
              </a:rPr>
              <a:t>11:18am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up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14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days </a:t>
            </a:r>
            <a:r>
              <a:rPr sz="1700" spc="-10" dirty="0">
                <a:latin typeface="Courier New"/>
                <a:cs typeface="Courier New"/>
              </a:rPr>
              <a:t>0:40,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5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users,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load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average: </a:t>
            </a:r>
            <a:r>
              <a:rPr sz="1700" spc="-10" dirty="0">
                <a:latin typeface="Courier New"/>
                <a:cs typeface="Courier New"/>
              </a:rPr>
              <a:t>0.15,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0.11,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700" spc="-5" dirty="0">
                <a:latin typeface="Courier New"/>
                <a:cs typeface="Courier New"/>
              </a:rPr>
              <a:t>0.17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  <a:spcBef>
                <a:spcPts val="1095"/>
              </a:spcBef>
              <a:tabLst>
                <a:tab pos="1174115" algn="l"/>
              </a:tabLst>
            </a:pPr>
            <a:r>
              <a:rPr sz="1700" b="1" spc="-10" dirty="0">
                <a:latin typeface="Courier New"/>
                <a:cs typeface="Courier New"/>
              </a:rPr>
              <a:t>uptime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|	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awk</a:t>
            </a:r>
            <a:r>
              <a:rPr sz="17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’{print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$0}’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20"/>
              </a:lnSpc>
            </a:pPr>
            <a:r>
              <a:rPr sz="1700" spc="-5" dirty="0">
                <a:latin typeface="Courier New"/>
                <a:cs typeface="Courier New"/>
              </a:rPr>
              <a:t>11:18am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up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14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days </a:t>
            </a:r>
            <a:r>
              <a:rPr sz="1700" spc="-10" dirty="0">
                <a:latin typeface="Courier New"/>
                <a:cs typeface="Courier New"/>
              </a:rPr>
              <a:t>0:40,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5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users,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load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average: </a:t>
            </a:r>
            <a:r>
              <a:rPr sz="1700" spc="-10" dirty="0">
                <a:latin typeface="Courier New"/>
                <a:cs typeface="Courier New"/>
              </a:rPr>
              <a:t>0.15,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0.11,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700" spc="-5" dirty="0">
                <a:latin typeface="Courier New"/>
                <a:cs typeface="Courier New"/>
              </a:rPr>
              <a:t>0.17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  <a:spcBef>
                <a:spcPts val="1000"/>
              </a:spcBef>
              <a:tabLst>
                <a:tab pos="1174115" algn="l"/>
              </a:tabLst>
            </a:pPr>
            <a:r>
              <a:rPr sz="1700" b="1" spc="-10" dirty="0">
                <a:latin typeface="Courier New"/>
                <a:cs typeface="Courier New"/>
              </a:rPr>
              <a:t>uptime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|	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awk</a:t>
            </a:r>
            <a:r>
              <a:rPr sz="17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’{print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$1,NF}’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700" dirty="0">
                <a:latin typeface="Courier New"/>
                <a:cs typeface="Courier New"/>
              </a:rPr>
              <a:t>11:18am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12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  <a:spcBef>
                <a:spcPts val="1090"/>
              </a:spcBef>
              <a:tabLst>
                <a:tab pos="1174115" algn="l"/>
              </a:tabLst>
            </a:pPr>
            <a:r>
              <a:rPr sz="1700" b="1" spc="-10" dirty="0">
                <a:latin typeface="Courier New"/>
                <a:cs typeface="Courier New"/>
              </a:rPr>
              <a:t>uptime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|	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awk</a:t>
            </a:r>
            <a:r>
              <a:rPr sz="17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’{print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NR}’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700" dirty="0">
                <a:latin typeface="Courier New"/>
                <a:cs typeface="Courier New"/>
              </a:rPr>
              <a:t>1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  <a:spcBef>
                <a:spcPts val="1095"/>
              </a:spcBef>
              <a:tabLst>
                <a:tab pos="1174115" algn="l"/>
              </a:tabLst>
            </a:pPr>
            <a:r>
              <a:rPr sz="1700" b="1" spc="-10" dirty="0">
                <a:latin typeface="Courier New"/>
                <a:cs typeface="Courier New"/>
              </a:rPr>
              <a:t>uptime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|	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awk</a:t>
            </a:r>
            <a:r>
              <a:rPr sz="17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–F,</a:t>
            </a:r>
            <a:r>
              <a:rPr sz="1700" b="1" spc="-3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’{print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$1}’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700" spc="-5" dirty="0">
                <a:latin typeface="Courier New"/>
                <a:cs typeface="Courier New"/>
              </a:rPr>
              <a:t>11:18am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up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14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days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0:40</a:t>
            </a:r>
            <a:endParaRPr sz="1700">
              <a:latin typeface="Courier New"/>
              <a:cs typeface="Courier New"/>
            </a:endParaRPr>
          </a:p>
          <a:p>
            <a:pPr marL="12700" marR="1295400">
              <a:lnSpc>
                <a:spcPct val="74500"/>
              </a:lnSpc>
              <a:spcBef>
                <a:spcPts val="1614"/>
              </a:spcBef>
              <a:tabLst>
                <a:tab pos="787400" algn="l"/>
              </a:tabLst>
            </a:pPr>
            <a:r>
              <a:rPr sz="1700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i	</a:t>
            </a:r>
            <a:r>
              <a:rPr sz="1700" b="1" spc="-5" dirty="0">
                <a:latin typeface="Courier New"/>
                <a:cs typeface="Courier New"/>
              </a:rPr>
              <a:t>in $(seq </a:t>
            </a:r>
            <a:r>
              <a:rPr sz="1700" b="1" dirty="0">
                <a:latin typeface="Courier New"/>
                <a:cs typeface="Courier New"/>
              </a:rPr>
              <a:t>1 </a:t>
            </a:r>
            <a:r>
              <a:rPr sz="1700" b="1" spc="-5" dirty="0">
                <a:latin typeface="Courier New"/>
                <a:cs typeface="Courier New"/>
              </a:rPr>
              <a:t>3);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do </a:t>
            </a:r>
            <a:r>
              <a:rPr sz="1700" b="1" spc="-5" dirty="0">
                <a:latin typeface="Courier New"/>
                <a:cs typeface="Courier New"/>
              </a:rPr>
              <a:t>touch file${i}.dat </a:t>
            </a:r>
            <a:r>
              <a:rPr sz="1700" b="1" dirty="0">
                <a:latin typeface="Courier New"/>
                <a:cs typeface="Courier New"/>
              </a:rPr>
              <a:t>;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done </a:t>
            </a:r>
            <a:r>
              <a:rPr sz="1700" b="1" spc="-10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i	</a:t>
            </a:r>
            <a:r>
              <a:rPr sz="1700" b="1" spc="-5" dirty="0">
                <a:latin typeface="Courier New"/>
                <a:cs typeface="Courier New"/>
              </a:rPr>
              <a:t>in</a:t>
            </a:r>
            <a:r>
              <a:rPr sz="1700" b="1" spc="-1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file*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;</a:t>
            </a:r>
            <a:r>
              <a:rPr sz="1700" b="1" spc="45" dirty="0">
                <a:latin typeface="Courier New"/>
                <a:cs typeface="Courier New"/>
              </a:rPr>
              <a:t> </a:t>
            </a:r>
            <a:r>
              <a:rPr sz="1700" b="1" spc="-10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endParaRPr sz="1700">
              <a:latin typeface="Courier New"/>
              <a:cs typeface="Courier New"/>
            </a:endParaRPr>
          </a:p>
          <a:p>
            <a:pPr marL="271780" indent="-259715">
              <a:lnSpc>
                <a:spcPts val="1260"/>
              </a:lnSpc>
              <a:buChar char="&gt;"/>
              <a:tabLst>
                <a:tab pos="272415" algn="l"/>
                <a:tab pos="2731135" algn="l"/>
              </a:tabLst>
            </a:pPr>
            <a:r>
              <a:rPr sz="1700" b="1" spc="-5" dirty="0">
                <a:latin typeface="Courier New"/>
                <a:cs typeface="Courier New"/>
              </a:rPr>
              <a:t>prefix=$(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7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$i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|	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awk</a:t>
            </a:r>
            <a:r>
              <a:rPr sz="17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-F.</a:t>
            </a:r>
            <a:r>
              <a:rPr sz="1700" b="1" spc="-3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’{print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$1}’)</a:t>
            </a:r>
            <a:endParaRPr sz="1700">
              <a:latin typeface="Courier New"/>
              <a:cs typeface="Courier New"/>
            </a:endParaRPr>
          </a:p>
          <a:p>
            <a:pPr marL="271780" indent="-259715">
              <a:lnSpc>
                <a:spcPts val="1520"/>
              </a:lnSpc>
              <a:buChar char="&gt;"/>
              <a:tabLst>
                <a:tab pos="272415" algn="l"/>
                <a:tab pos="2731135" algn="l"/>
              </a:tabLst>
            </a:pPr>
            <a:r>
              <a:rPr sz="1700" b="1" spc="-5" dirty="0">
                <a:latin typeface="Courier New"/>
                <a:cs typeface="Courier New"/>
              </a:rPr>
              <a:t>suffix=$(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7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$i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|	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awk</a:t>
            </a:r>
            <a:r>
              <a:rPr sz="17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-F.</a:t>
            </a:r>
            <a:r>
              <a:rPr sz="1700" b="1" spc="-2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’{print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$NF}’)</a:t>
            </a:r>
            <a:endParaRPr sz="1700">
              <a:latin typeface="Courier New"/>
              <a:cs typeface="Courier New"/>
            </a:endParaRPr>
          </a:p>
          <a:p>
            <a:pPr marL="271780" indent="-259715">
              <a:lnSpc>
                <a:spcPts val="1780"/>
              </a:lnSpc>
              <a:buClr>
                <a:srgbClr val="000000"/>
              </a:buClr>
              <a:buChar char="&gt;"/>
              <a:tabLst>
                <a:tab pos="271145" algn="l"/>
                <a:tab pos="272415" algn="l"/>
                <a:tab pos="3515360" algn="l"/>
              </a:tabLst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$prefix</a:t>
            </a:r>
            <a:r>
              <a:rPr sz="1700" b="1" dirty="0">
                <a:latin typeface="Courier New"/>
                <a:cs typeface="Courier New"/>
              </a:rPr>
              <a:t> $suffix</a:t>
            </a:r>
            <a:r>
              <a:rPr sz="1700" b="1" spc="25" dirty="0">
                <a:latin typeface="Courier New"/>
                <a:cs typeface="Courier New"/>
              </a:rPr>
              <a:t> </a:t>
            </a:r>
            <a:r>
              <a:rPr sz="1700" b="1" spc="5" dirty="0">
                <a:latin typeface="Courier New"/>
                <a:cs typeface="Courier New"/>
              </a:rPr>
              <a:t>$i</a:t>
            </a:r>
            <a:r>
              <a:rPr sz="1700" spc="5" dirty="0">
                <a:latin typeface="Courier New"/>
                <a:cs typeface="Courier New"/>
              </a:rPr>
              <a:t>;	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done</a:t>
            </a:r>
            <a:endParaRPr sz="1700">
              <a:latin typeface="Courier New"/>
              <a:cs typeface="Courier New"/>
            </a:endParaRPr>
          </a:p>
          <a:p>
            <a:pPr marL="12700" marR="5179695" algn="just">
              <a:lnSpc>
                <a:spcPct val="74500"/>
              </a:lnSpc>
              <a:spcBef>
                <a:spcPts val="1614"/>
              </a:spcBef>
            </a:pPr>
            <a:r>
              <a:rPr sz="1700" spc="-10" dirty="0">
                <a:latin typeface="Courier New"/>
                <a:cs typeface="Courier New"/>
              </a:rPr>
              <a:t>file1 </a:t>
            </a:r>
            <a:r>
              <a:rPr sz="1700" spc="-5" dirty="0">
                <a:latin typeface="Courier New"/>
                <a:cs typeface="Courier New"/>
              </a:rPr>
              <a:t>dat file1.dat </a:t>
            </a:r>
            <a:r>
              <a:rPr sz="1700" spc="-101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file2 </a:t>
            </a:r>
            <a:r>
              <a:rPr sz="1700" spc="-5" dirty="0">
                <a:latin typeface="Courier New"/>
                <a:cs typeface="Courier New"/>
              </a:rPr>
              <a:t>dat file2.dat </a:t>
            </a:r>
            <a:r>
              <a:rPr sz="1700" spc="-101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file3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dat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file3.dat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7510" y="747876"/>
            <a:ext cx="2683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Awk</a:t>
            </a:r>
            <a:r>
              <a:rPr spc="-95" dirty="0"/>
              <a:t> </a:t>
            </a:r>
            <a:r>
              <a:rPr dirty="0"/>
              <a:t>Examples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76437"/>
            <a:ext cx="5721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Print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9" y="3786237"/>
            <a:ext cx="4536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Print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below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patterns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133600"/>
            <a:ext cx="6629400" cy="144526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2155"/>
              </a:lnSpc>
            </a:pPr>
            <a:r>
              <a:rPr sz="1800" b="1" spc="-5" dirty="0">
                <a:latin typeface="Courier New"/>
                <a:cs typeface="Courier New"/>
              </a:rPr>
              <a:t>awk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'/^#\!\/bin\/bash/{print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$0,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FILENAME}’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461009" marR="3908425" indent="-457200">
              <a:lnSpc>
                <a:spcPts val="2300"/>
              </a:lnSpc>
              <a:tabLst>
                <a:tab pos="468630" algn="l"/>
              </a:tabLst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Calibri"/>
                <a:cs typeface="Calibri"/>
              </a:rPr>
              <a:t>#!/bin/bash Fun1.sh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#!/bin/bash fun_pam.sh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#!/bin/bash hello.sh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#!/bin/bash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parm.sh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343400"/>
            <a:ext cx="6172200" cy="8477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2155"/>
              </a:lnSpc>
            </a:pPr>
            <a:r>
              <a:rPr sz="1800" b="1" spc="-5" dirty="0">
                <a:latin typeface="Courier New"/>
                <a:cs typeface="Courier New"/>
              </a:rPr>
              <a:t>awk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'/sh/{print;getline;print}'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&lt;hello.sh</a:t>
            </a:r>
            <a:endParaRPr sz="18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9A00"/>
                </a:solidFill>
                <a:latin typeface="Courier New"/>
                <a:cs typeface="Courier New"/>
              </a:rPr>
              <a:t>#!/bin/bash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0582" y="933095"/>
            <a:ext cx="2259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Getting</a:t>
            </a:r>
            <a:r>
              <a:rPr spc="-170" dirty="0"/>
              <a:t> </a:t>
            </a:r>
            <a:r>
              <a:rPr dirty="0"/>
              <a:t>Help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690424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203" y="1686022"/>
            <a:ext cx="1424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MT"/>
                <a:cs typeface="Arial MT"/>
              </a:rPr>
              <a:t>User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Guides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423" y="1995224"/>
            <a:ext cx="15430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6323" y="1990822"/>
            <a:ext cx="61404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35" dirty="0">
                <a:latin typeface="Arial MT"/>
                <a:cs typeface="Arial MT"/>
              </a:rPr>
              <a:t>LSU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HPC: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http://www.hpc.lsu.edu/docs/guides.php#hpc </a:t>
            </a:r>
            <a:r>
              <a:rPr sz="2000" spc="-5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LONI: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http://www.hpc.lsu.edu/docs/guides.php#loni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303" y="2681024"/>
            <a:ext cx="15430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203" y="2676622"/>
            <a:ext cx="6520180" cy="1346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10" dirty="0">
                <a:latin typeface="Arial MT"/>
                <a:cs typeface="Arial MT"/>
              </a:rPr>
              <a:t>Documentation: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http://www.hpc.lsu.edu/docs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300"/>
              </a:lnSpc>
              <a:spcBef>
                <a:spcPts val="459"/>
              </a:spcBef>
            </a:pPr>
            <a:r>
              <a:rPr sz="2000" dirty="0">
                <a:latin typeface="Arial MT"/>
                <a:cs typeface="Arial MT"/>
              </a:rPr>
              <a:t>Archived </a:t>
            </a:r>
            <a:r>
              <a:rPr sz="2000" spc="-5" dirty="0">
                <a:latin typeface="Arial MT"/>
                <a:cs typeface="Arial MT"/>
              </a:rPr>
              <a:t>tutorials: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http://www.hpc.lsu.edu/training/archive/ </a:t>
            </a:r>
            <a:r>
              <a:rPr sz="2000" spc="-5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tutorials.php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5" dirty="0">
                <a:latin typeface="Arial MT"/>
                <a:cs typeface="Arial MT"/>
              </a:rPr>
              <a:t>Contact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03" y="3697024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423" y="4001824"/>
            <a:ext cx="15430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323" y="3997422"/>
            <a:ext cx="41865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Em</a:t>
            </a:r>
            <a:r>
              <a:rPr sz="2000" spc="-10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il 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ic</a:t>
            </a:r>
            <a:r>
              <a:rPr sz="2000" spc="-5" dirty="0">
                <a:latin typeface="Arial MT"/>
                <a:cs typeface="Arial MT"/>
              </a:rPr>
              <a:t>k</a:t>
            </a:r>
            <a:r>
              <a:rPr sz="2000" spc="-10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00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: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s</a:t>
            </a:r>
            <a:r>
              <a:rPr sz="2000" u="heavy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ys-he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l</a:t>
            </a:r>
            <a:r>
              <a:rPr sz="2000" u="heavy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p</a:t>
            </a:r>
            <a:r>
              <a:rPr sz="2000" u="heavy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@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l</a:t>
            </a:r>
            <a:r>
              <a:rPr sz="2000" u="heavy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o</a:t>
            </a:r>
            <a:r>
              <a:rPr sz="2000" u="heavy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n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i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.</a:t>
            </a:r>
            <a:r>
              <a:rPr sz="2000" u="heavy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o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rg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Telephone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Help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Desk: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70" dirty="0">
                <a:latin typeface="Arial MT"/>
                <a:cs typeface="Arial MT"/>
              </a:rPr>
              <a:t>225-578-0900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707" y="725328"/>
            <a:ext cx="2611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Shell</a:t>
            </a:r>
            <a:r>
              <a:rPr spc="-160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67" y="1570161"/>
            <a:ext cx="8054340" cy="32639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4965" marR="449580" indent="-342900">
              <a:lnSpc>
                <a:spcPts val="2270"/>
              </a:lnSpc>
              <a:spcBef>
                <a:spcPts val="28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000" spc="-7" baseline="1388" dirty="0">
                <a:latin typeface="Arial MT"/>
                <a:cs typeface="Arial MT"/>
              </a:rPr>
              <a:t>Script: </a:t>
            </a:r>
            <a:r>
              <a:rPr sz="3000" baseline="1388" dirty="0">
                <a:latin typeface="Arial MT"/>
                <a:cs typeface="Arial MT"/>
              </a:rPr>
              <a:t>a </a:t>
            </a:r>
            <a:r>
              <a:rPr sz="3000" spc="-7" baseline="1388" dirty="0">
                <a:latin typeface="Arial MT"/>
                <a:cs typeface="Arial MT"/>
              </a:rPr>
              <a:t>program </a:t>
            </a:r>
            <a:r>
              <a:rPr sz="3000" baseline="1388" dirty="0">
                <a:latin typeface="Arial MT"/>
                <a:cs typeface="Arial MT"/>
              </a:rPr>
              <a:t>written </a:t>
            </a:r>
            <a:r>
              <a:rPr sz="3000" spc="-7" baseline="1388" dirty="0">
                <a:latin typeface="Arial MT"/>
                <a:cs typeface="Arial MT"/>
              </a:rPr>
              <a:t>for </a:t>
            </a:r>
            <a:r>
              <a:rPr sz="3000" baseline="1388" dirty="0">
                <a:latin typeface="Arial MT"/>
                <a:cs typeface="Arial MT"/>
              </a:rPr>
              <a:t>a software </a:t>
            </a:r>
            <a:r>
              <a:rPr sz="3000" spc="-15" baseline="1388" dirty="0">
                <a:latin typeface="Arial MT"/>
                <a:cs typeface="Arial MT"/>
              </a:rPr>
              <a:t>environment </a:t>
            </a:r>
            <a:r>
              <a:rPr sz="3000" baseline="1388" dirty="0">
                <a:latin typeface="Arial MT"/>
                <a:cs typeface="Arial MT"/>
              </a:rPr>
              <a:t>to </a:t>
            </a:r>
            <a:r>
              <a:rPr sz="3000" spc="-7" baseline="1388" dirty="0">
                <a:latin typeface="Arial MT"/>
                <a:cs typeface="Arial MT"/>
              </a:rPr>
              <a:t>automate </a:t>
            </a:r>
            <a:r>
              <a:rPr sz="3000" spc="-817" baseline="1388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tasks</a:t>
            </a:r>
            <a:endParaRPr sz="2000">
              <a:latin typeface="Arial MT"/>
              <a:cs typeface="Arial MT"/>
            </a:endParaRPr>
          </a:p>
          <a:p>
            <a:pPr marL="812165" lvl="1" indent="-343535">
              <a:lnSpc>
                <a:spcPct val="100000"/>
              </a:lnSpc>
              <a:spcBef>
                <a:spcPts val="280"/>
              </a:spcBef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3000" baseline="1388" dirty="0">
                <a:latin typeface="Arial MT"/>
                <a:cs typeface="Arial MT"/>
              </a:rPr>
              <a:t>A</a:t>
            </a:r>
            <a:r>
              <a:rPr sz="3000" spc="-179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series</a:t>
            </a:r>
            <a:r>
              <a:rPr sz="3000" baseline="1388" dirty="0">
                <a:latin typeface="Arial MT"/>
                <a:cs typeface="Arial MT"/>
              </a:rPr>
              <a:t> of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shell</a:t>
            </a:r>
            <a:r>
              <a:rPr sz="300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commands</a:t>
            </a:r>
            <a:r>
              <a:rPr sz="3000" spc="15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put</a:t>
            </a:r>
            <a:r>
              <a:rPr sz="300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together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in a</a:t>
            </a:r>
            <a:r>
              <a:rPr sz="3000" spc="-7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file</a:t>
            </a:r>
            <a:endParaRPr sz="3000" baseline="1388">
              <a:latin typeface="Arial MT"/>
              <a:cs typeface="Arial MT"/>
            </a:endParaRPr>
          </a:p>
          <a:p>
            <a:pPr marL="812165" marR="167005" lvl="1" indent="-342900">
              <a:lnSpc>
                <a:spcPts val="2270"/>
              </a:lnSpc>
              <a:spcBef>
                <a:spcPts val="480"/>
              </a:spcBef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3000" spc="-7" baseline="1388" dirty="0">
                <a:latin typeface="Arial MT"/>
                <a:cs typeface="Arial MT"/>
              </a:rPr>
              <a:t>When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the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script</a:t>
            </a:r>
            <a:r>
              <a:rPr sz="3000" spc="-7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is</a:t>
            </a:r>
            <a:r>
              <a:rPr sz="3000" spc="-7" baseline="1388" dirty="0">
                <a:latin typeface="Arial MT"/>
                <a:cs typeface="Arial MT"/>
              </a:rPr>
              <a:t> </a:t>
            </a:r>
            <a:r>
              <a:rPr sz="3000" spc="-15" baseline="1388" dirty="0">
                <a:latin typeface="Arial MT"/>
                <a:cs typeface="Arial MT"/>
              </a:rPr>
              <a:t>executed,</a:t>
            </a:r>
            <a:r>
              <a:rPr sz="3000" spc="37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those</a:t>
            </a:r>
            <a:r>
              <a:rPr sz="300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commands </a:t>
            </a:r>
            <a:r>
              <a:rPr sz="3000" baseline="1388" dirty="0">
                <a:latin typeface="Arial MT"/>
                <a:cs typeface="Arial MT"/>
              </a:rPr>
              <a:t>will be </a:t>
            </a:r>
            <a:r>
              <a:rPr sz="3000" spc="-7" baseline="1388" dirty="0">
                <a:latin typeface="Arial MT"/>
                <a:cs typeface="Arial MT"/>
              </a:rPr>
              <a:t>executed </a:t>
            </a:r>
            <a:r>
              <a:rPr sz="3000" spc="-810" baseline="138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 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automatically</a:t>
            </a:r>
            <a:endParaRPr sz="2000">
              <a:latin typeface="Arial MT"/>
              <a:cs typeface="Arial MT"/>
            </a:endParaRPr>
          </a:p>
          <a:p>
            <a:pPr marL="812165" lvl="1" indent="-343535">
              <a:lnSpc>
                <a:spcPct val="100000"/>
              </a:lnSpc>
              <a:spcBef>
                <a:spcPts val="280"/>
              </a:spcBef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3000" baseline="1388" dirty="0">
                <a:latin typeface="Arial MT"/>
                <a:cs typeface="Arial MT"/>
              </a:rPr>
              <a:t>Shell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script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is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000FF"/>
                </a:solidFill>
                <a:latin typeface="Arial MT"/>
                <a:cs typeface="Arial MT"/>
              </a:rPr>
              <a:t>interpreted</a:t>
            </a:r>
            <a:r>
              <a:rPr sz="3000" spc="-7" baseline="1388" dirty="0">
                <a:latin typeface="Arial MT"/>
                <a:cs typeface="Arial MT"/>
              </a:rPr>
              <a:t>,</a:t>
            </a:r>
            <a:r>
              <a:rPr sz="3000" spc="-22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not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compiled.</a:t>
            </a:r>
            <a:endParaRPr sz="3000" baseline="1388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rebuchet MS"/>
              <a:buChar char="▪"/>
            </a:pPr>
            <a:endParaRPr sz="2750">
              <a:latin typeface="Arial MT"/>
              <a:cs typeface="Arial MT"/>
            </a:endParaRPr>
          </a:p>
          <a:p>
            <a:pPr marL="354965" marR="5080" indent="-342900">
              <a:lnSpc>
                <a:spcPts val="2270"/>
              </a:lnSpc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000" baseline="1388" dirty="0">
                <a:latin typeface="Arial MT"/>
                <a:cs typeface="Arial MT"/>
              </a:rPr>
              <a:t>The </a:t>
            </a:r>
            <a:r>
              <a:rPr sz="3000" spc="-7" baseline="1388" dirty="0">
                <a:latin typeface="Arial MT"/>
                <a:cs typeface="Arial MT"/>
              </a:rPr>
              <a:t>majority </a:t>
            </a:r>
            <a:r>
              <a:rPr sz="3000" baseline="1388" dirty="0">
                <a:latin typeface="Arial MT"/>
                <a:cs typeface="Arial MT"/>
              </a:rPr>
              <a:t>of </a:t>
            </a:r>
            <a:r>
              <a:rPr sz="3000" spc="-7" baseline="1388" dirty="0">
                <a:latin typeface="Arial MT"/>
                <a:cs typeface="Arial MT"/>
              </a:rPr>
              <a:t>script programs are </a:t>
            </a:r>
            <a:r>
              <a:rPr sz="3000" baseline="1388" dirty="0">
                <a:latin typeface="Arial MT"/>
                <a:cs typeface="Arial MT"/>
              </a:rPr>
              <a:t>“quick and </a:t>
            </a:r>
            <a:r>
              <a:rPr sz="3000" spc="-7" baseline="1388" dirty="0">
                <a:latin typeface="Arial MT"/>
                <a:cs typeface="Arial MT"/>
              </a:rPr>
              <a:t>dirty”, </a:t>
            </a:r>
            <a:r>
              <a:rPr sz="3000" spc="7" baseline="1388" dirty="0">
                <a:latin typeface="Arial MT"/>
                <a:cs typeface="Arial MT"/>
              </a:rPr>
              <a:t>where </a:t>
            </a:r>
            <a:r>
              <a:rPr sz="3000" spc="-7" baseline="1388" dirty="0">
                <a:latin typeface="Arial MT"/>
                <a:cs typeface="Arial MT"/>
              </a:rPr>
              <a:t>the main </a:t>
            </a:r>
            <a:r>
              <a:rPr sz="3000" spc="-817" baseline="138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get</a:t>
            </a:r>
            <a:r>
              <a:rPr sz="2000" dirty="0">
                <a:latin typeface="Arial MT"/>
                <a:cs typeface="Arial MT"/>
              </a:rPr>
              <a:t> 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</a:t>
            </a:r>
            <a:r>
              <a:rPr sz="2000" dirty="0">
                <a:latin typeface="Arial MT"/>
                <a:cs typeface="Arial MT"/>
              </a:rPr>
              <a:t> written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quickly</a:t>
            </a:r>
            <a:endParaRPr sz="2000">
              <a:latin typeface="Arial MT"/>
              <a:cs typeface="Arial MT"/>
            </a:endParaRPr>
          </a:p>
          <a:p>
            <a:pPr marL="812165" lvl="1" indent="-343535">
              <a:lnSpc>
                <a:spcPct val="100000"/>
              </a:lnSpc>
              <a:spcBef>
                <a:spcPts val="275"/>
              </a:spcBef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3000" baseline="1388" dirty="0">
                <a:latin typeface="Arial MT"/>
                <a:cs typeface="Arial MT"/>
              </a:rPr>
              <a:t>May</a:t>
            </a:r>
            <a:r>
              <a:rPr sz="3000" spc="-15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not</a:t>
            </a:r>
            <a:r>
              <a:rPr sz="3000" spc="7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be</a:t>
            </a:r>
            <a:r>
              <a:rPr sz="3000" spc="7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as</a:t>
            </a:r>
            <a:r>
              <a:rPr sz="3000" spc="-7" baseline="1388" dirty="0">
                <a:latin typeface="Arial MT"/>
                <a:cs typeface="Arial MT"/>
              </a:rPr>
              <a:t> </a:t>
            </a:r>
            <a:r>
              <a:rPr sz="3000" spc="-15" baseline="1388" dirty="0">
                <a:latin typeface="Arial MT"/>
                <a:cs typeface="Arial MT"/>
              </a:rPr>
              <a:t>efficient</a:t>
            </a:r>
            <a:r>
              <a:rPr sz="3000" baseline="1388" dirty="0">
                <a:latin typeface="Arial MT"/>
                <a:cs typeface="Arial MT"/>
              </a:rPr>
              <a:t> as</a:t>
            </a:r>
            <a:r>
              <a:rPr sz="3000" spc="-7" baseline="1388" dirty="0">
                <a:latin typeface="Arial MT"/>
                <a:cs typeface="Arial MT"/>
              </a:rPr>
              <a:t> programs</a:t>
            </a:r>
            <a:r>
              <a:rPr sz="3000" spc="7" baseline="1388" dirty="0">
                <a:latin typeface="Arial MT"/>
                <a:cs typeface="Arial MT"/>
              </a:rPr>
              <a:t> </a:t>
            </a:r>
            <a:r>
              <a:rPr sz="3000" spc="-15" baseline="1388" dirty="0">
                <a:latin typeface="Arial MT"/>
                <a:cs typeface="Arial MT"/>
              </a:rPr>
              <a:t>written</a:t>
            </a:r>
            <a:r>
              <a:rPr sz="3000" spc="37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in C </a:t>
            </a:r>
            <a:r>
              <a:rPr sz="3000" spc="-7" baseline="1388" dirty="0">
                <a:latin typeface="Arial MT"/>
                <a:cs typeface="Arial MT"/>
              </a:rPr>
              <a:t>and</a:t>
            </a:r>
            <a:r>
              <a:rPr sz="300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Fortran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00741" y="6570135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651" y="713383"/>
            <a:ext cx="6375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When</a:t>
            </a:r>
            <a:r>
              <a:rPr spc="-15" dirty="0"/>
              <a:t> </a:t>
            </a:r>
            <a:r>
              <a:rPr dirty="0">
                <a:solidFill>
                  <a:srgbClr val="0000FF"/>
                </a:solidFill>
              </a:rPr>
              <a:t>NOT</a:t>
            </a:r>
            <a:r>
              <a:rPr spc="-70" dirty="0">
                <a:solidFill>
                  <a:srgbClr val="0000FF"/>
                </a:solidFill>
              </a:rPr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dirty="0"/>
              <a:t>use</a:t>
            </a:r>
            <a:r>
              <a:rPr spc="-10" dirty="0"/>
              <a:t> </a:t>
            </a:r>
            <a:r>
              <a:rPr dirty="0"/>
              <a:t>Shell</a:t>
            </a:r>
            <a:r>
              <a:rPr spc="-114" dirty="0"/>
              <a:t> </a:t>
            </a:r>
            <a:r>
              <a:rPr spc="-5" dirty="0"/>
              <a:t>Scripting…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681" y="1396118"/>
            <a:ext cx="2571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3000" spc="-7" baseline="1388" dirty="0">
                <a:latin typeface="Arial MT"/>
                <a:cs typeface="Arial MT"/>
              </a:rPr>
              <a:t>Selected</a:t>
            </a:r>
            <a:r>
              <a:rPr sz="3000" spc="-30" baseline="1388" dirty="0">
                <a:latin typeface="Arial MT"/>
                <a:cs typeface="Arial MT"/>
              </a:rPr>
              <a:t> </a:t>
            </a:r>
            <a:r>
              <a:rPr sz="3000" spc="-7" baseline="1388" dirty="0">
                <a:latin typeface="Arial MT"/>
                <a:cs typeface="Arial MT"/>
              </a:rPr>
              <a:t>situations: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687" y="2249722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687" y="3126022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687" y="3710222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0741" y="6570135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687" y="4586522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4687" y="5170722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687" y="1683816"/>
            <a:ext cx="7724140" cy="38354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68960" indent="-342900">
              <a:lnSpc>
                <a:spcPts val="2300"/>
              </a:lnSpc>
              <a:spcBef>
                <a:spcPts val="260"/>
              </a:spcBef>
            </a:pPr>
            <a:r>
              <a:rPr sz="3000" baseline="4166" dirty="0">
                <a:latin typeface="Courier New"/>
                <a:cs typeface="Courier New"/>
              </a:rPr>
              <a:t>o</a:t>
            </a:r>
            <a:r>
              <a:rPr sz="3000" spc="450" baseline="4166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 MT"/>
                <a:cs typeface="Arial MT"/>
              </a:rPr>
              <a:t>Resource-intensive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tasks, </a:t>
            </a:r>
            <a:r>
              <a:rPr sz="2000" dirty="0">
                <a:latin typeface="Arial MT"/>
                <a:cs typeface="Arial MT"/>
              </a:rPr>
              <a:t>especially where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speed is a </a:t>
            </a:r>
            <a:r>
              <a:rPr sz="2000" spc="-5" dirty="0">
                <a:latin typeface="Arial MT"/>
                <a:cs typeface="Arial MT"/>
              </a:rPr>
              <a:t>factor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(sorting,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hashing,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recursion </a:t>
            </a:r>
            <a:r>
              <a:rPr sz="2000" spc="-5" dirty="0">
                <a:latin typeface="Arial MT"/>
                <a:cs typeface="Arial MT"/>
              </a:rPr>
              <a:t>[2] ...)</a:t>
            </a:r>
            <a:endParaRPr sz="2000">
              <a:latin typeface="Arial MT"/>
              <a:cs typeface="Arial MT"/>
            </a:endParaRPr>
          </a:p>
          <a:p>
            <a:pPr marL="355600" marR="540385">
              <a:lnSpc>
                <a:spcPts val="2300"/>
              </a:lnSpc>
            </a:pPr>
            <a:r>
              <a:rPr sz="2000" dirty="0">
                <a:latin typeface="Arial MT"/>
                <a:cs typeface="Arial MT"/>
              </a:rPr>
              <a:t>Procedures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involving </a:t>
            </a:r>
            <a:r>
              <a:rPr sz="2000" spc="-5" dirty="0">
                <a:latin typeface="Arial MT"/>
                <a:cs typeface="Arial MT"/>
              </a:rPr>
              <a:t>heavy-duty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operations, </a:t>
            </a:r>
            <a:r>
              <a:rPr sz="2000" dirty="0">
                <a:latin typeface="Arial MT"/>
                <a:cs typeface="Arial MT"/>
              </a:rPr>
              <a:t>especially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floating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 </a:t>
            </a:r>
            <a:r>
              <a:rPr sz="2000" spc="-5" dirty="0">
                <a:latin typeface="Arial MT"/>
                <a:cs typeface="Arial MT"/>
              </a:rPr>
              <a:t>arithmetic,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arbitrary</a:t>
            </a:r>
            <a:r>
              <a:rPr sz="2000" dirty="0">
                <a:latin typeface="Arial MT"/>
                <a:cs typeface="Arial MT"/>
              </a:rPr>
              <a:t> precision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calculations,</a:t>
            </a:r>
            <a:r>
              <a:rPr sz="2000" dirty="0">
                <a:latin typeface="Arial MT"/>
                <a:cs typeface="Arial MT"/>
              </a:rPr>
              <a:t> or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(use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C++ or</a:t>
            </a:r>
            <a:r>
              <a:rPr sz="2000" spc="-10" dirty="0">
                <a:latin typeface="Arial MT"/>
                <a:cs typeface="Arial MT"/>
              </a:rPr>
              <a:t> FORTRAN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instead)</a:t>
            </a:r>
            <a:endParaRPr sz="2000">
              <a:latin typeface="Arial MT"/>
              <a:cs typeface="Arial MT"/>
            </a:endParaRPr>
          </a:p>
          <a:p>
            <a:pPr marL="355600" marR="150495">
              <a:lnSpc>
                <a:spcPts val="2300"/>
              </a:lnSpc>
            </a:pPr>
            <a:r>
              <a:rPr sz="2000" dirty="0">
                <a:latin typeface="Arial MT"/>
                <a:cs typeface="Arial MT"/>
              </a:rPr>
              <a:t>Complex </a:t>
            </a:r>
            <a:r>
              <a:rPr sz="2000" spc="-5" dirty="0">
                <a:latin typeface="Arial MT"/>
                <a:cs typeface="Arial MT"/>
              </a:rPr>
              <a:t>applications, </a:t>
            </a:r>
            <a:r>
              <a:rPr sz="2000" dirty="0">
                <a:latin typeface="Arial MT"/>
                <a:cs typeface="Arial MT"/>
              </a:rPr>
              <a:t>where </a:t>
            </a:r>
            <a:r>
              <a:rPr sz="2000" spc="-5" dirty="0">
                <a:latin typeface="Arial MT"/>
                <a:cs typeface="Arial MT"/>
              </a:rPr>
              <a:t>structured </a:t>
            </a:r>
            <a:r>
              <a:rPr sz="2000" dirty="0">
                <a:latin typeface="Arial MT"/>
                <a:cs typeface="Arial MT"/>
              </a:rPr>
              <a:t>programming is 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necessity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(type-checking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prototypes,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etc.)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Extensive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operations</a:t>
            </a:r>
            <a:r>
              <a:rPr sz="2000" dirty="0">
                <a:latin typeface="Arial MT"/>
                <a:cs typeface="Arial MT"/>
              </a:rPr>
              <a:t> required (Bash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limited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serial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 </a:t>
            </a:r>
            <a:r>
              <a:rPr sz="2000" dirty="0">
                <a:latin typeface="Arial MT"/>
                <a:cs typeface="Arial MT"/>
              </a:rPr>
              <a:t> access, and </a:t>
            </a:r>
            <a:r>
              <a:rPr sz="2000" spc="-5" dirty="0">
                <a:latin typeface="Arial MT"/>
                <a:cs typeface="Arial MT"/>
              </a:rPr>
              <a:t>that </a:t>
            </a:r>
            <a:r>
              <a:rPr sz="2000" dirty="0">
                <a:latin typeface="Arial MT"/>
                <a:cs typeface="Arial MT"/>
              </a:rPr>
              <a:t>only in a </a:t>
            </a:r>
            <a:r>
              <a:rPr sz="2000" spc="-5" dirty="0">
                <a:latin typeface="Arial MT"/>
                <a:cs typeface="Arial MT"/>
              </a:rPr>
              <a:t>particularly </a:t>
            </a:r>
            <a:r>
              <a:rPr sz="2000" dirty="0">
                <a:latin typeface="Arial MT"/>
                <a:cs typeface="Arial MT"/>
              </a:rPr>
              <a:t>clumsy and </a:t>
            </a:r>
            <a:r>
              <a:rPr sz="2000" spc="-5" dirty="0">
                <a:latin typeface="Arial MT"/>
                <a:cs typeface="Arial MT"/>
              </a:rPr>
              <a:t>inefficient </a:t>
            </a:r>
            <a:r>
              <a:rPr sz="2000" dirty="0">
                <a:latin typeface="Arial MT"/>
                <a:cs typeface="Arial MT"/>
              </a:rPr>
              <a:t>line-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by-line</a:t>
            </a:r>
            <a:r>
              <a:rPr sz="2000" spc="-5" dirty="0">
                <a:latin typeface="Arial MT"/>
                <a:cs typeface="Arial MT"/>
              </a:rPr>
              <a:t> fashion.)</a:t>
            </a:r>
            <a:endParaRPr sz="2000">
              <a:latin typeface="Arial MT"/>
              <a:cs typeface="Arial MT"/>
            </a:endParaRPr>
          </a:p>
          <a:p>
            <a:pPr marL="355600" marR="5080">
              <a:lnSpc>
                <a:spcPts val="2300"/>
              </a:lnSpc>
            </a:pPr>
            <a:r>
              <a:rPr sz="2000" dirty="0">
                <a:latin typeface="Arial MT"/>
                <a:cs typeface="Arial MT"/>
              </a:rPr>
              <a:t>Need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native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multi-dimensional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arrays,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structures,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linked </a:t>
            </a:r>
            <a:r>
              <a:rPr sz="2000" spc="-5" dirty="0">
                <a:latin typeface="Arial MT"/>
                <a:cs typeface="Arial MT"/>
              </a:rPr>
              <a:t>lists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5" dirty="0">
                <a:latin typeface="Arial MT"/>
                <a:cs typeface="Arial MT"/>
              </a:rPr>
              <a:t> trees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ts val="2240"/>
              </a:lnSpc>
            </a:pPr>
            <a:r>
              <a:rPr sz="2000" dirty="0">
                <a:latin typeface="Arial MT"/>
                <a:cs typeface="Arial MT"/>
              </a:rPr>
              <a:t>Need</a:t>
            </a:r>
            <a:r>
              <a:rPr sz="2000" spc="-5" dirty="0">
                <a:latin typeface="Arial MT"/>
                <a:cs typeface="Arial MT"/>
              </a:rPr>
              <a:t> to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libraries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interface with </a:t>
            </a:r>
            <a:r>
              <a:rPr sz="2000" dirty="0">
                <a:latin typeface="Arial MT"/>
                <a:cs typeface="Arial MT"/>
              </a:rPr>
              <a:t>legacy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162" y="408584"/>
            <a:ext cx="4799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D0D0D"/>
                </a:solidFill>
              </a:rPr>
              <a:t>Script</a:t>
            </a:r>
            <a:r>
              <a:rPr spc="-30" dirty="0">
                <a:solidFill>
                  <a:srgbClr val="0D0D0D"/>
                </a:solidFill>
              </a:rPr>
              <a:t> Example</a:t>
            </a:r>
            <a:r>
              <a:rPr spc="-25" dirty="0">
                <a:solidFill>
                  <a:srgbClr val="0D0D0D"/>
                </a:solidFill>
              </a:rPr>
              <a:t> </a:t>
            </a:r>
            <a:r>
              <a:rPr spc="-5" dirty="0">
                <a:solidFill>
                  <a:srgbClr val="0D0D0D"/>
                </a:solidFill>
              </a:rPr>
              <a:t>(~/.bashrc)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46996"/>
            <a:ext cx="3326129" cy="157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.bashrc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 Source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global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definitions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[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-f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dirty="0">
                <a:latin typeface="Courier New"/>
                <a:cs typeface="Courier New"/>
              </a:rPr>
              <a:t>etc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dirty="0">
                <a:latin typeface="Courier New"/>
                <a:cs typeface="Courier New"/>
              </a:rPr>
              <a:t>bashrc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];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12700" marR="1536065" indent="180340">
              <a:lnSpc>
                <a:spcPct val="114599"/>
              </a:lnSpc>
            </a:pPr>
            <a:r>
              <a:rPr sz="1600" b="1" dirty="0">
                <a:latin typeface="Courier New"/>
                <a:cs typeface="Courier New"/>
              </a:rPr>
              <a:t>.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dirty="0">
                <a:latin typeface="Courier New"/>
                <a:cs typeface="Courier New"/>
              </a:rPr>
              <a:t>etc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dirty="0">
                <a:latin typeface="Courier New"/>
                <a:cs typeface="Courier New"/>
              </a:rPr>
              <a:t>bashrc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fi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124996"/>
            <a:ext cx="758190" cy="8382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User </a:t>
            </a:r>
            <a:r>
              <a:rPr sz="1600" spc="-94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exp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rt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1663" y="3124996"/>
            <a:ext cx="6254115" cy="8382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240" marR="2564130" indent="-127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specific</a:t>
            </a:r>
            <a:r>
              <a:rPr sz="16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aliases</a:t>
            </a:r>
            <a:r>
              <a:rPr sz="16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and</a:t>
            </a:r>
            <a:r>
              <a:rPr sz="16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functions </a:t>
            </a:r>
            <a:r>
              <a:rPr sz="1600" spc="-94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Courier New"/>
                <a:cs typeface="Courier New"/>
              </a:rPr>
              <a:t>PATH</a:t>
            </a:r>
            <a:r>
              <a:rPr sz="1600" spc="-5" dirty="0">
                <a:latin typeface="Courier New"/>
                <a:cs typeface="Courier New"/>
              </a:rPr>
              <a:t>=$HOME/packages/bin:$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PATH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LD_LIBRARY_PATH=</a:t>
            </a:r>
            <a:r>
              <a:rPr sz="1600" dirty="0">
                <a:latin typeface="Courier New"/>
                <a:cs typeface="Courier New"/>
              </a:rPr>
              <a:t>$HOME/packages/lib:$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LD_LIBRARY_PATH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3973356"/>
            <a:ext cx="7611109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alias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qsubI</a:t>
            </a:r>
            <a:r>
              <a:rPr sz="1600" dirty="0">
                <a:solidFill>
                  <a:srgbClr val="804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"qsub</a:t>
            </a:r>
            <a:r>
              <a:rPr sz="16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-I</a:t>
            </a:r>
            <a:r>
              <a:rPr sz="16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-X</a:t>
            </a:r>
            <a:r>
              <a:rPr sz="16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-l nodes=1:ppn=20</a:t>
            </a:r>
            <a:r>
              <a:rPr sz="16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-l</a:t>
            </a:r>
            <a:r>
              <a:rPr sz="16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walltime=01:00:00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–A</a:t>
            </a:r>
            <a:r>
              <a:rPr sz="1600" spc="-6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808080"/>
                </a:solidFill>
                <a:latin typeface="Courier New"/>
                <a:cs typeface="Courier New"/>
              </a:rPr>
              <a:t>my_allocation"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alias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lh</a:t>
            </a:r>
            <a:r>
              <a:rPr sz="1600" spc="-5" dirty="0">
                <a:solidFill>
                  <a:srgbClr val="8040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"ls</a:t>
            </a:r>
            <a:r>
              <a:rPr sz="16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-altrh"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Basic</a:t>
            </a:r>
            <a:r>
              <a:rPr spc="-25"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00741" y="6570135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b="1" i="1" dirty="0">
                <a:solidFill>
                  <a:srgbClr val="FFC000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5467</Words>
  <Application>Microsoft Office PowerPoint</Application>
  <PresentationFormat>On-screen Show (4:3)</PresentationFormat>
  <Paragraphs>1035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MS UI Gothic</vt:lpstr>
      <vt:lpstr>Algerian</vt:lpstr>
      <vt:lpstr>Arial</vt:lpstr>
      <vt:lpstr>Arial Black</vt:lpstr>
      <vt:lpstr>Arial MT</vt:lpstr>
      <vt:lpstr>Calibri</vt:lpstr>
      <vt:lpstr>Courier New</vt:lpstr>
      <vt:lpstr>Times New Roman</vt:lpstr>
      <vt:lpstr>Trebuchet MS</vt:lpstr>
      <vt:lpstr>Wingdings</vt:lpstr>
      <vt:lpstr>Office Theme</vt:lpstr>
      <vt:lpstr>Basic Shell Scripting</vt:lpstr>
      <vt:lpstr>Outline</vt:lpstr>
      <vt:lpstr>Linux System Architecture</vt:lpstr>
      <vt:lpstr>What is a Linux Shell</vt:lpstr>
      <vt:lpstr>Shell Comparison</vt:lpstr>
      <vt:lpstr>What can you do with a shell?</vt:lpstr>
      <vt:lpstr>Shell Scripting</vt:lpstr>
      <vt:lpstr>When NOT to use Shell Scripting…</vt:lpstr>
      <vt:lpstr>Script Example (~/.bashrc)</vt:lpstr>
      <vt:lpstr>Hello World</vt:lpstr>
      <vt:lpstr>Interactive and non-interactive shells</vt:lpstr>
      <vt:lpstr>Subshell</vt:lpstr>
      <vt:lpstr>Outline</vt:lpstr>
      <vt:lpstr>Variables</vt:lpstr>
      <vt:lpstr>Global and Local Variables</vt:lpstr>
      <vt:lpstr>Editing Variables</vt:lpstr>
      <vt:lpstr>Global and Local Variables - current shell and subshell</vt:lpstr>
      <vt:lpstr>How to inherit the variables in the script?</vt:lpstr>
      <vt:lpstr>List of Some Environment Variables</vt:lpstr>
      <vt:lpstr>Quotations</vt:lpstr>
      <vt:lpstr>Quotation - Examples</vt:lpstr>
      <vt:lpstr>Special Characters (1)</vt:lpstr>
      <vt:lpstr>Special Characters (2)</vt:lpstr>
      <vt:lpstr>Outline</vt:lpstr>
      <vt:lpstr>Integer Arithmetic Operations</vt:lpstr>
      <vt:lpstr>Integer Arithmetic Operations</vt:lpstr>
      <vt:lpstr>Floating-Point  Arithmetic Operations</vt:lpstr>
      <vt:lpstr>Outline</vt:lpstr>
      <vt:lpstr>Arrays Operations (1)</vt:lpstr>
      <vt:lpstr>Array Operations (2)</vt:lpstr>
      <vt:lpstr>Array Operations (3)</vt:lpstr>
      <vt:lpstr>Outline</vt:lpstr>
      <vt:lpstr>Flow Control</vt:lpstr>
      <vt:lpstr>if statement</vt:lpstr>
      <vt:lpstr>File Operations</vt:lpstr>
      <vt:lpstr>Integer Comparisons</vt:lpstr>
      <vt:lpstr>String Comparisons</vt:lpstr>
      <vt:lpstr>Logical Operators</vt:lpstr>
      <vt:lpstr>if condition examples</vt:lpstr>
      <vt:lpstr>Loop Constructs</vt:lpstr>
      <vt:lpstr>for loop examples</vt:lpstr>
      <vt:lpstr>While Loop</vt:lpstr>
      <vt:lpstr>Until Loop</vt:lpstr>
      <vt:lpstr>Switching Constructs - bash</vt:lpstr>
      <vt:lpstr>Outline</vt:lpstr>
      <vt:lpstr>Functions</vt:lpstr>
      <vt:lpstr>Pass Arguments to Bash Scripts</vt:lpstr>
      <vt:lpstr>Function example</vt:lpstr>
      <vt:lpstr>Outline</vt:lpstr>
      <vt:lpstr>Advanced Text Processing Commands</vt:lpstr>
      <vt:lpstr>One slide about Regular Expression</vt:lpstr>
      <vt:lpstr>Regex examples</vt:lpstr>
      <vt:lpstr>grep &amp; egrep</vt:lpstr>
      <vt:lpstr>grep Examples</vt:lpstr>
      <vt:lpstr>grep Examples</vt:lpstr>
      <vt:lpstr>sed</vt:lpstr>
      <vt:lpstr>sed commands and flags</vt:lpstr>
      <vt:lpstr>sed Examples</vt:lpstr>
      <vt:lpstr>sed Examples (2)</vt:lpstr>
      <vt:lpstr>sed Examples (1)</vt:lpstr>
      <vt:lpstr>sed Examples (4)</vt:lpstr>
      <vt:lpstr>awk</vt:lpstr>
      <vt:lpstr>How Does awk Work</vt:lpstr>
      <vt:lpstr>awk Syntax</vt:lpstr>
      <vt:lpstr>PowerPoint Presentation</vt:lpstr>
      <vt:lpstr>Awk Examples</vt:lpstr>
      <vt:lpstr>Getting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Shell Scripting</dc:title>
  <cp:lastModifiedBy>Administrator</cp:lastModifiedBy>
  <cp:revision>1</cp:revision>
  <dcterms:created xsi:type="dcterms:W3CDTF">2024-03-18T06:21:15Z</dcterms:created>
  <dcterms:modified xsi:type="dcterms:W3CDTF">2024-03-18T06:28:58Z</dcterms:modified>
</cp:coreProperties>
</file>