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72" r:id="rId2"/>
    <p:sldId id="270" r:id="rId3"/>
    <p:sldId id="271" r:id="rId4"/>
    <p:sldId id="273" r:id="rId5"/>
    <p:sldId id="276" r:id="rId6"/>
    <p:sldId id="277" r:id="rId7"/>
    <p:sldId id="278" r:id="rId8"/>
    <p:sldId id="275" r:id="rId9"/>
    <p:sldId id="279" r:id="rId10"/>
    <p:sldId id="281" r:id="rId11"/>
    <p:sldId id="280" r:id="rId12"/>
    <p:sldId id="282" r:id="rId13"/>
    <p:sldId id="283" r:id="rId14"/>
    <p:sldId id="257" r:id="rId15"/>
    <p:sldId id="260" r:id="rId16"/>
    <p:sldId id="262" r:id="rId17"/>
    <p:sldId id="263" r:id="rId18"/>
    <p:sldId id="264" r:id="rId19"/>
    <p:sldId id="268" r:id="rId20"/>
    <p:sldId id="269" r:id="rId21"/>
    <p:sldId id="267"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97" d="100"/>
          <a:sy n="97" d="100"/>
        </p:scale>
        <p:origin x="240"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7F8183-6378-460E-BA65-C3D410014351}" type="datetimeFigureOut">
              <a:rPr lang="en-IN" smtClean="0"/>
              <a:t>11/04/23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1F1AA07-8DFB-4707-B51B-55CB985C860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227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F8183-6378-460E-BA65-C3D410014351}" type="datetimeFigureOut">
              <a:rPr lang="en-IN" smtClean="0"/>
              <a:t>11/04/23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1AA07-8DFB-4707-B51B-55CB985C860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902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F8183-6378-460E-BA65-C3D410014351}" type="datetimeFigureOut">
              <a:rPr lang="en-IN" smtClean="0"/>
              <a:t>11/04/23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1AA07-8DFB-4707-B51B-55CB985C860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143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F8183-6378-460E-BA65-C3D410014351}" type="datetimeFigureOut">
              <a:rPr lang="en-IN" smtClean="0"/>
              <a:t>11/04/23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1AA07-8DFB-4707-B51B-55CB985C860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245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7F8183-6378-460E-BA65-C3D410014351}" type="datetimeFigureOut">
              <a:rPr lang="en-IN" smtClean="0"/>
              <a:t>11/04/23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1AA07-8DFB-4707-B51B-55CB985C860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48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7F8183-6378-460E-BA65-C3D410014351}" type="datetimeFigureOut">
              <a:rPr lang="en-IN" smtClean="0"/>
              <a:t>11/04/23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1AA07-8DFB-4707-B51B-55CB985C860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521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7F8183-6378-460E-BA65-C3D410014351}" type="datetimeFigureOut">
              <a:rPr lang="en-IN" smtClean="0"/>
              <a:t>11/04/23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F1AA07-8DFB-4707-B51B-55CB985C860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8358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7F8183-6378-460E-BA65-C3D410014351}" type="datetimeFigureOut">
              <a:rPr lang="en-IN" smtClean="0"/>
              <a:t>11/04/23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F1AA07-8DFB-4707-B51B-55CB985C860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5007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F8183-6378-460E-BA65-C3D410014351}" type="datetimeFigureOut">
              <a:rPr lang="en-IN" smtClean="0"/>
              <a:t>11/04/23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F1AA07-8DFB-4707-B51B-55CB985C8606}" type="slidenum">
              <a:rPr lang="en-IN" smtClean="0"/>
              <a:t>‹#›</a:t>
            </a:fld>
            <a:endParaRPr lang="en-IN"/>
          </a:p>
        </p:txBody>
      </p:sp>
    </p:spTree>
    <p:extLst>
      <p:ext uri="{BB962C8B-B14F-4D97-AF65-F5344CB8AC3E}">
        <p14:creationId xmlns:p14="http://schemas.microsoft.com/office/powerpoint/2010/main" val="1210121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F8183-6378-460E-BA65-C3D410014351}" type="datetimeFigureOut">
              <a:rPr lang="en-IN" smtClean="0"/>
              <a:t>11/04/23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1AA07-8DFB-4707-B51B-55CB985C860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276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17F8183-6378-460E-BA65-C3D410014351}" type="datetimeFigureOut">
              <a:rPr lang="en-IN" smtClean="0"/>
              <a:t>11/04/23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1F1AA07-8DFB-4707-B51B-55CB985C860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049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17F8183-6378-460E-BA65-C3D410014351}" type="datetimeFigureOut">
              <a:rPr lang="en-IN" smtClean="0"/>
              <a:t>11/04/23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1F1AA07-8DFB-4707-B51B-55CB985C860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1993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0805-6601-DBBB-DFFE-69D965E8A83C}"/>
              </a:ext>
            </a:extLst>
          </p:cNvPr>
          <p:cNvSpPr>
            <a:spLocks noGrp="1"/>
          </p:cNvSpPr>
          <p:nvPr>
            <p:ph type="ctrTitle"/>
          </p:nvPr>
        </p:nvSpPr>
        <p:spPr>
          <a:xfrm>
            <a:off x="1418897" y="802298"/>
            <a:ext cx="9635955" cy="2541431"/>
          </a:xfrm>
        </p:spPr>
        <p:txBody>
          <a:bodyPr>
            <a:normAutofit fontScale="90000"/>
          </a:bodyPr>
          <a:lstStyle/>
          <a:p>
            <a:r>
              <a:rPr lang="en-US" dirty="0"/>
              <a:t>BDAT 1001 – Information encoding standards</a:t>
            </a:r>
          </a:p>
        </p:txBody>
      </p:sp>
      <p:sp>
        <p:nvSpPr>
          <p:cNvPr id="3" name="Subtitle 2">
            <a:extLst>
              <a:ext uri="{FF2B5EF4-FFF2-40B4-BE49-F238E27FC236}">
                <a16:creationId xmlns:a16="http://schemas.microsoft.com/office/drawing/2014/main" id="{04B91394-F9C4-39EA-4952-1C93B17ADC04}"/>
              </a:ext>
            </a:extLst>
          </p:cNvPr>
          <p:cNvSpPr>
            <a:spLocks noGrp="1"/>
          </p:cNvSpPr>
          <p:nvPr>
            <p:ph type="subTitle" idx="1"/>
          </p:nvPr>
        </p:nvSpPr>
        <p:spPr>
          <a:xfrm>
            <a:off x="2417780" y="3531204"/>
            <a:ext cx="8637072" cy="1881624"/>
          </a:xfrm>
        </p:spPr>
        <p:txBody>
          <a:bodyPr>
            <a:normAutofit/>
          </a:bodyPr>
          <a:lstStyle/>
          <a:p>
            <a:r>
              <a:rPr lang="en-US" dirty="0"/>
              <a:t>Final Group Project – G4</a:t>
            </a:r>
          </a:p>
          <a:p>
            <a:pPr algn="r"/>
            <a:r>
              <a:rPr lang="en-US" dirty="0"/>
              <a:t>Trupal Vijaykumar Chaudhary</a:t>
            </a:r>
          </a:p>
          <a:p>
            <a:pPr algn="r"/>
            <a:r>
              <a:rPr lang="en-US" dirty="0"/>
              <a:t>Amit Malik</a:t>
            </a:r>
          </a:p>
          <a:p>
            <a:pPr algn="r"/>
            <a:r>
              <a:rPr lang="en-US" dirty="0"/>
              <a:t>Khushi</a:t>
            </a:r>
          </a:p>
          <a:p>
            <a:endParaRPr lang="en-US" dirty="0"/>
          </a:p>
          <a:p>
            <a:endParaRPr lang="en-US" dirty="0"/>
          </a:p>
        </p:txBody>
      </p:sp>
    </p:spTree>
    <p:extLst>
      <p:ext uri="{BB962C8B-B14F-4D97-AF65-F5344CB8AC3E}">
        <p14:creationId xmlns:p14="http://schemas.microsoft.com/office/powerpoint/2010/main" val="530020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B2C19B-D71F-6D4F-1E38-4BC88E6552C9}"/>
              </a:ext>
            </a:extLst>
          </p:cNvPr>
          <p:cNvSpPr txBox="1"/>
          <p:nvPr/>
        </p:nvSpPr>
        <p:spPr>
          <a:xfrm>
            <a:off x="126123" y="216604"/>
            <a:ext cx="11939751" cy="1200329"/>
          </a:xfrm>
          <a:prstGeom prst="rect">
            <a:avLst/>
          </a:prstGeom>
          <a:noFill/>
        </p:spPr>
        <p:txBody>
          <a:bodyPr wrap="square" rtlCol="0">
            <a:spAutoFit/>
          </a:bodyPr>
          <a:lstStyle/>
          <a:p>
            <a:pPr algn="l"/>
            <a:r>
              <a:rPr lang="en-CA" b="0" i="0" u="none" strike="noStrike" dirty="0">
                <a:effectLst/>
                <a:latin typeface="Segoe UI" panose="020B0502040204020203" pitchFamily="34" charset="0"/>
              </a:rPr>
              <a:t>The following image shows the managers details view of a contact:</a:t>
            </a:r>
          </a:p>
          <a:p>
            <a:br>
              <a:rPr lang="en-CA" dirty="0"/>
            </a:br>
            <a:br>
              <a:rPr lang="en-CA" dirty="0"/>
            </a:br>
            <a:endParaRPr lang="en-US" dirty="0"/>
          </a:p>
        </p:txBody>
      </p:sp>
      <p:pic>
        <p:nvPicPr>
          <p:cNvPr id="4" name="Picture 3">
            <a:extLst>
              <a:ext uri="{FF2B5EF4-FFF2-40B4-BE49-F238E27FC236}">
                <a16:creationId xmlns:a16="http://schemas.microsoft.com/office/drawing/2014/main" id="{01E5E25F-0B03-1A4D-2FB5-034437D5FB2E}"/>
              </a:ext>
            </a:extLst>
          </p:cNvPr>
          <p:cNvPicPr>
            <a:picLocks noChangeAspect="1"/>
          </p:cNvPicPr>
          <p:nvPr/>
        </p:nvPicPr>
        <p:blipFill rotWithShape="1">
          <a:blip r:embed="rId2"/>
          <a:srcRect b="31557"/>
          <a:stretch/>
        </p:blipFill>
        <p:spPr>
          <a:xfrm>
            <a:off x="835012" y="653236"/>
            <a:ext cx="10521972" cy="4677162"/>
          </a:xfrm>
          <a:prstGeom prst="rect">
            <a:avLst/>
          </a:prstGeom>
        </p:spPr>
      </p:pic>
      <p:sp>
        <p:nvSpPr>
          <p:cNvPr id="2" name="TextBox 1">
            <a:extLst>
              <a:ext uri="{FF2B5EF4-FFF2-40B4-BE49-F238E27FC236}">
                <a16:creationId xmlns:a16="http://schemas.microsoft.com/office/drawing/2014/main" id="{4B9130BC-4842-F43E-8BE1-CEAC27581E15}"/>
              </a:ext>
            </a:extLst>
          </p:cNvPr>
          <p:cNvSpPr txBox="1"/>
          <p:nvPr/>
        </p:nvSpPr>
        <p:spPr>
          <a:xfrm>
            <a:off x="126123" y="5526157"/>
            <a:ext cx="8888331" cy="923330"/>
          </a:xfrm>
          <a:prstGeom prst="rect">
            <a:avLst/>
          </a:prstGeom>
          <a:noFill/>
        </p:spPr>
        <p:txBody>
          <a:bodyPr wrap="none" rtlCol="0">
            <a:spAutoFit/>
          </a:bodyPr>
          <a:lstStyle/>
          <a:p>
            <a:pPr algn="l"/>
            <a:r>
              <a:rPr lang="en-CA" b="0" i="0" u="none" strike="noStrike" dirty="0">
                <a:effectLst/>
                <a:latin typeface="Segoe UI" panose="020B0502040204020203" pitchFamily="34" charset="0"/>
              </a:rPr>
              <a:t>The </a:t>
            </a:r>
            <a:r>
              <a:rPr lang="en-CA" b="1" i="0" u="none" strike="noStrike" dirty="0">
                <a:effectLst/>
                <a:latin typeface="Segoe UI" panose="020B0502040204020203" pitchFamily="34" charset="0"/>
              </a:rPr>
              <a:t>Approve</a:t>
            </a:r>
            <a:r>
              <a:rPr lang="en-CA" b="0" i="0" u="none" strike="noStrike" dirty="0">
                <a:effectLst/>
                <a:latin typeface="Segoe UI" panose="020B0502040204020203" pitchFamily="34" charset="0"/>
              </a:rPr>
              <a:t> and </a:t>
            </a:r>
            <a:r>
              <a:rPr lang="en-CA" b="1" i="0" u="none" strike="noStrike" dirty="0">
                <a:effectLst/>
                <a:latin typeface="Segoe UI" panose="020B0502040204020203" pitchFamily="34" charset="0"/>
              </a:rPr>
              <a:t>Reject</a:t>
            </a:r>
            <a:r>
              <a:rPr lang="en-CA" b="0" i="0" u="none" strike="noStrike" dirty="0">
                <a:effectLst/>
                <a:latin typeface="Segoe UI" panose="020B0502040204020203" pitchFamily="34" charset="0"/>
              </a:rPr>
              <a:t> buttons are only displayed for managers and administrators.</a:t>
            </a:r>
          </a:p>
          <a:p>
            <a:br>
              <a:rPr lang="en-CA" dirty="0"/>
            </a:br>
            <a:endParaRPr lang="en-US" dirty="0"/>
          </a:p>
        </p:txBody>
      </p:sp>
    </p:spTree>
    <p:extLst>
      <p:ext uri="{BB962C8B-B14F-4D97-AF65-F5344CB8AC3E}">
        <p14:creationId xmlns:p14="http://schemas.microsoft.com/office/powerpoint/2010/main" val="5876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B2C19B-D71F-6D4F-1E38-4BC88E6552C9}"/>
              </a:ext>
            </a:extLst>
          </p:cNvPr>
          <p:cNvSpPr txBox="1"/>
          <p:nvPr/>
        </p:nvSpPr>
        <p:spPr>
          <a:xfrm>
            <a:off x="126123" y="216604"/>
            <a:ext cx="11939751" cy="1477328"/>
          </a:xfrm>
          <a:prstGeom prst="rect">
            <a:avLst/>
          </a:prstGeom>
          <a:noFill/>
        </p:spPr>
        <p:txBody>
          <a:bodyPr wrap="square" rtlCol="0">
            <a:spAutoFit/>
          </a:bodyPr>
          <a:lstStyle/>
          <a:p>
            <a:pPr algn="l"/>
            <a:r>
              <a:rPr lang="en-CA" b="0" i="0" u="none" strike="noStrike" dirty="0">
                <a:effectLst/>
                <a:latin typeface="Segoe UI" panose="020B0502040204020203" pitchFamily="34" charset="0"/>
              </a:rPr>
              <a:t>In the following image, </a:t>
            </a:r>
            <a:r>
              <a:rPr lang="en-CA" b="1" i="0" u="none" strike="noStrike" dirty="0" err="1">
                <a:effectLst/>
                <a:latin typeface="Segoe UI" panose="020B0502040204020203" pitchFamily="34" charset="0"/>
              </a:rPr>
              <a:t>admin@iesauthorization.com</a:t>
            </a:r>
            <a:r>
              <a:rPr lang="en-CA" b="0" i="0" u="none" strike="noStrike" dirty="0">
                <a:effectLst/>
                <a:latin typeface="Segoe UI" panose="020B0502040204020203" pitchFamily="34" charset="0"/>
              </a:rPr>
              <a:t> is signed in and in the administrator's role:</a:t>
            </a:r>
          </a:p>
          <a:p>
            <a:br>
              <a:rPr lang="en-CA" dirty="0"/>
            </a:br>
            <a:br>
              <a:rPr lang="en-CA" dirty="0"/>
            </a:br>
            <a:br>
              <a:rPr lang="en-CA" dirty="0"/>
            </a:br>
            <a:endParaRPr lang="en-US" dirty="0"/>
          </a:p>
        </p:txBody>
      </p:sp>
      <p:pic>
        <p:nvPicPr>
          <p:cNvPr id="5" name="Picture 4">
            <a:extLst>
              <a:ext uri="{FF2B5EF4-FFF2-40B4-BE49-F238E27FC236}">
                <a16:creationId xmlns:a16="http://schemas.microsoft.com/office/drawing/2014/main" id="{7E79F401-03DC-1430-75A5-31E1C7D54ABA}"/>
              </a:ext>
            </a:extLst>
          </p:cNvPr>
          <p:cNvPicPr>
            <a:picLocks noChangeAspect="1"/>
          </p:cNvPicPr>
          <p:nvPr/>
        </p:nvPicPr>
        <p:blipFill rotWithShape="1">
          <a:blip r:embed="rId2"/>
          <a:srcRect b="38908"/>
          <a:stretch/>
        </p:blipFill>
        <p:spPr>
          <a:xfrm>
            <a:off x="689111" y="778412"/>
            <a:ext cx="10813774" cy="4290613"/>
          </a:xfrm>
          <a:prstGeom prst="rect">
            <a:avLst/>
          </a:prstGeom>
        </p:spPr>
      </p:pic>
      <p:sp>
        <p:nvSpPr>
          <p:cNvPr id="6" name="TextBox 5">
            <a:extLst>
              <a:ext uri="{FF2B5EF4-FFF2-40B4-BE49-F238E27FC236}">
                <a16:creationId xmlns:a16="http://schemas.microsoft.com/office/drawing/2014/main" id="{517BE1B7-7015-E634-27D3-CA65A9A92514}"/>
              </a:ext>
            </a:extLst>
          </p:cNvPr>
          <p:cNvSpPr txBox="1"/>
          <p:nvPr/>
        </p:nvSpPr>
        <p:spPr>
          <a:xfrm>
            <a:off x="88737" y="5445303"/>
            <a:ext cx="11414150" cy="369332"/>
          </a:xfrm>
          <a:prstGeom prst="rect">
            <a:avLst/>
          </a:prstGeom>
          <a:noFill/>
        </p:spPr>
        <p:txBody>
          <a:bodyPr wrap="none" rtlCol="0">
            <a:spAutoFit/>
          </a:bodyPr>
          <a:lstStyle/>
          <a:p>
            <a:r>
              <a:rPr lang="en-CA" b="0" i="0" u="none" strike="noStrike" dirty="0">
                <a:effectLst/>
                <a:latin typeface="Segoe UI" panose="020B0502040204020203" pitchFamily="34" charset="0"/>
              </a:rPr>
              <a:t>The administrator has all privileges. She can read, edit, or delete any contact and change the status of contacts.</a:t>
            </a:r>
            <a:endParaRPr lang="en-US" dirty="0"/>
          </a:p>
        </p:txBody>
      </p:sp>
    </p:spTree>
    <p:extLst>
      <p:ext uri="{BB962C8B-B14F-4D97-AF65-F5344CB8AC3E}">
        <p14:creationId xmlns:p14="http://schemas.microsoft.com/office/powerpoint/2010/main" val="416729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B2C19B-D71F-6D4F-1E38-4BC88E6552C9}"/>
              </a:ext>
            </a:extLst>
          </p:cNvPr>
          <p:cNvSpPr txBox="1"/>
          <p:nvPr/>
        </p:nvSpPr>
        <p:spPr>
          <a:xfrm>
            <a:off x="126124" y="415387"/>
            <a:ext cx="11939751" cy="2031325"/>
          </a:xfrm>
          <a:prstGeom prst="rect">
            <a:avLst/>
          </a:prstGeom>
          <a:noFill/>
        </p:spPr>
        <p:txBody>
          <a:bodyPr wrap="square" rtlCol="0">
            <a:spAutoFit/>
          </a:bodyPr>
          <a:lstStyle/>
          <a:p>
            <a:pPr algn="just"/>
            <a:r>
              <a:rPr lang="en-CA" b="0" i="0" u="none" strike="noStrike" dirty="0">
                <a:effectLst/>
                <a:latin typeface="Segoe UI" panose="020B0502040204020203" pitchFamily="34" charset="0"/>
              </a:rPr>
              <a:t>To check if the authorization is working properly, we try to open the details view URL in the test user session:</a:t>
            </a:r>
          </a:p>
          <a:p>
            <a:pPr algn="l"/>
            <a:endParaRPr lang="en-CA" dirty="0">
              <a:latin typeface="Segoe UI" panose="020B0502040204020203" pitchFamily="34" charset="0"/>
            </a:endParaRPr>
          </a:p>
          <a:p>
            <a:pPr algn="ctr"/>
            <a:r>
              <a:rPr lang="en-CA" b="1" i="1" u="sng" strike="noStrike" dirty="0">
                <a:solidFill>
                  <a:srgbClr val="FF0000"/>
                </a:solidFill>
                <a:effectLst/>
                <a:latin typeface="Segoe UI" panose="020B0502040204020203" pitchFamily="34" charset="0"/>
              </a:rPr>
              <a:t>http://localhost:49597/Contacts/</a:t>
            </a:r>
            <a:r>
              <a:rPr lang="en-CA" b="1" i="1" u="sng" strike="noStrike" dirty="0" err="1">
                <a:solidFill>
                  <a:srgbClr val="FF0000"/>
                </a:solidFill>
                <a:effectLst/>
                <a:latin typeface="Segoe UI" panose="020B0502040204020203" pitchFamily="34" charset="0"/>
              </a:rPr>
              <a:t>Details?id</a:t>
            </a:r>
            <a:r>
              <a:rPr lang="en-CA" b="1" i="1" u="sng" strike="noStrike" dirty="0">
                <a:solidFill>
                  <a:srgbClr val="FF0000"/>
                </a:solidFill>
                <a:effectLst/>
                <a:latin typeface="Segoe UI" panose="020B0502040204020203" pitchFamily="34" charset="0"/>
              </a:rPr>
              <a:t>=3</a:t>
            </a:r>
          </a:p>
          <a:p>
            <a:pPr algn="l"/>
            <a:endParaRPr lang="en-CA" dirty="0">
              <a:latin typeface="Segoe UI" panose="020B0502040204020203" pitchFamily="34" charset="0"/>
            </a:endParaRPr>
          </a:p>
          <a:p>
            <a:pPr algn="l"/>
            <a:br>
              <a:rPr lang="en-CA" b="0" i="0" u="none" strike="noStrike" dirty="0">
                <a:effectLst/>
                <a:latin typeface="Segoe UI" panose="020B0502040204020203" pitchFamily="34" charset="0"/>
              </a:rPr>
            </a:br>
            <a:br>
              <a:rPr lang="en-CA" b="0" i="0" u="none" strike="noStrike" dirty="0">
                <a:effectLst/>
                <a:latin typeface="Segoe UI" panose="020B0502040204020203" pitchFamily="34" charset="0"/>
              </a:rPr>
            </a:br>
            <a:endParaRPr lang="en-US" dirty="0"/>
          </a:p>
        </p:txBody>
      </p:sp>
      <p:pic>
        <p:nvPicPr>
          <p:cNvPr id="2" name="Picture 1">
            <a:extLst>
              <a:ext uri="{FF2B5EF4-FFF2-40B4-BE49-F238E27FC236}">
                <a16:creationId xmlns:a16="http://schemas.microsoft.com/office/drawing/2014/main" id="{8B8771FA-5C21-7400-D273-A1A525289991}"/>
              </a:ext>
            </a:extLst>
          </p:cNvPr>
          <p:cNvPicPr>
            <a:picLocks noChangeAspect="1"/>
          </p:cNvPicPr>
          <p:nvPr/>
        </p:nvPicPr>
        <p:blipFill>
          <a:blip r:embed="rId2"/>
          <a:stretch>
            <a:fillRect/>
          </a:stretch>
        </p:blipFill>
        <p:spPr>
          <a:xfrm>
            <a:off x="576518" y="1780114"/>
            <a:ext cx="11038962" cy="1917244"/>
          </a:xfrm>
          <a:prstGeom prst="rect">
            <a:avLst/>
          </a:prstGeom>
        </p:spPr>
      </p:pic>
    </p:spTree>
    <p:extLst>
      <p:ext uri="{BB962C8B-B14F-4D97-AF65-F5344CB8AC3E}">
        <p14:creationId xmlns:p14="http://schemas.microsoft.com/office/powerpoint/2010/main" val="384113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A4E-E015-8135-C281-C4DF60F654B9}"/>
              </a:ext>
            </a:extLst>
          </p:cNvPr>
          <p:cNvSpPr>
            <a:spLocks noGrp="1"/>
          </p:cNvSpPr>
          <p:nvPr>
            <p:ph type="title"/>
          </p:nvPr>
        </p:nvSpPr>
        <p:spPr/>
        <p:txBody>
          <a:bodyPr/>
          <a:lstStyle/>
          <a:p>
            <a:r>
              <a:rPr lang="en-US" dirty="0"/>
              <a:t>PART 2 :  Security Recommendations</a:t>
            </a:r>
          </a:p>
        </p:txBody>
      </p:sp>
      <p:sp>
        <p:nvSpPr>
          <p:cNvPr id="3" name="Content Placeholder 2">
            <a:extLst>
              <a:ext uri="{FF2B5EF4-FFF2-40B4-BE49-F238E27FC236}">
                <a16:creationId xmlns:a16="http://schemas.microsoft.com/office/drawing/2014/main" id="{5EFB262B-261C-BFDF-F68C-12F363E83D87}"/>
              </a:ext>
            </a:extLst>
          </p:cNvPr>
          <p:cNvSpPr>
            <a:spLocks noGrp="1"/>
          </p:cNvSpPr>
          <p:nvPr>
            <p:ph idx="1"/>
          </p:nvPr>
        </p:nvSpPr>
        <p:spPr>
          <a:xfrm>
            <a:off x="1451579" y="1853754"/>
            <a:ext cx="9603275" cy="3612591"/>
          </a:xfrm>
        </p:spPr>
        <p:txBody>
          <a:bodyPr>
            <a:normAutofit/>
          </a:bodyPr>
          <a:lstStyle/>
          <a:p>
            <a:pPr marL="0" indent="0" algn="just">
              <a:buNone/>
            </a:pPr>
            <a:r>
              <a:rPr lang="en-CA" b="0" i="0" u="none" strike="noStrike" dirty="0">
                <a:effectLst/>
                <a:latin typeface="Söhne"/>
              </a:rPr>
              <a:t>We acted as </a:t>
            </a:r>
            <a:r>
              <a:rPr lang="en-CA" b="1" i="0" u="none" strike="noStrike" dirty="0">
                <a:effectLst/>
                <a:latin typeface="Söhne"/>
              </a:rPr>
              <a:t>security consultants </a:t>
            </a:r>
            <a:r>
              <a:rPr lang="en-CA" b="0" i="0" u="none" strike="noStrike" dirty="0">
                <a:effectLst/>
                <a:latin typeface="Söhne"/>
              </a:rPr>
              <a:t>for a company and </a:t>
            </a:r>
            <a:r>
              <a:rPr lang="en-CA" b="1" i="0" u="none" strike="noStrike" dirty="0">
                <a:effectLst/>
                <a:latin typeface="Söhne"/>
              </a:rPr>
              <a:t>provided recommendations </a:t>
            </a:r>
            <a:r>
              <a:rPr lang="en-CA" b="0" i="0" u="none" strike="noStrike" dirty="0">
                <a:effectLst/>
                <a:latin typeface="Söhne"/>
              </a:rPr>
              <a:t>on various security technologies to address their concerns. </a:t>
            </a:r>
          </a:p>
          <a:p>
            <a:pPr marL="0" indent="0" algn="just">
              <a:buNone/>
            </a:pPr>
            <a:r>
              <a:rPr lang="en-CA" b="0" i="0" u="none" strike="noStrike" dirty="0">
                <a:effectLst/>
                <a:latin typeface="Söhne"/>
              </a:rPr>
              <a:t>Overall, our recommendations provided a comprehensive and practical approach to ensure the security of personal data within the company's network, enabling them to meet regulatory compliance requirements and protect their reputation.</a:t>
            </a:r>
          </a:p>
          <a:p>
            <a:pPr algn="just"/>
            <a:endParaRPr lang="en-US" dirty="0"/>
          </a:p>
        </p:txBody>
      </p:sp>
    </p:spTree>
    <p:extLst>
      <p:ext uri="{BB962C8B-B14F-4D97-AF65-F5344CB8AC3E}">
        <p14:creationId xmlns:p14="http://schemas.microsoft.com/office/powerpoint/2010/main" val="1224822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67EF-332E-E4A3-0F35-E961315134C5}"/>
              </a:ext>
            </a:extLst>
          </p:cNvPr>
          <p:cNvSpPr>
            <a:spLocks noGrp="1"/>
          </p:cNvSpPr>
          <p:nvPr>
            <p:ph type="title"/>
          </p:nvPr>
        </p:nvSpPr>
        <p:spPr>
          <a:xfrm>
            <a:off x="1048657" y="1385097"/>
            <a:ext cx="10409118" cy="1049235"/>
          </a:xfrm>
        </p:spPr>
        <p:txBody>
          <a:bodyPr>
            <a:noAutofit/>
          </a:bodyPr>
          <a:lstStyle/>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1. How can we transfer personal data securely within their</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network?</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83D096-D466-3A36-C10B-20AECEDB006E}"/>
              </a:ext>
            </a:extLst>
          </p:cNvPr>
          <p:cNvSpPr>
            <a:spLocks noGrp="1"/>
          </p:cNvSpPr>
          <p:nvPr>
            <p:ph idx="1"/>
          </p:nvPr>
        </p:nvSpPr>
        <p:spPr>
          <a:xfrm>
            <a:off x="422259" y="1909715"/>
            <a:ext cx="11661914" cy="4093520"/>
          </a:xfrm>
        </p:spPr>
        <p:txBody>
          <a:bodyPr>
            <a:normAutofit fontScale="55000" lnSpcReduction="20000"/>
          </a:bodyPr>
          <a:lstStyle/>
          <a:p>
            <a:pPr marL="0" indent="0" algn="just">
              <a:buNone/>
            </a:pPr>
            <a:r>
              <a:rPr lang="en-IN" sz="2900" kern="0" dirty="0">
                <a:effectLst/>
                <a:latin typeface="Times New Roman" panose="02020603050405020304" pitchFamily="18" charset="0"/>
                <a:ea typeface="Times New Roman" panose="02020603050405020304" pitchFamily="18" charset="0"/>
                <a:cs typeface="Times New Roman" panose="02020603050405020304" pitchFamily="18" charset="0"/>
              </a:rPr>
              <a:t>Secure transmission of personal data within a network requires some means of </a:t>
            </a:r>
            <a:r>
              <a:rPr lang="en-IN" sz="2900" b="1" kern="0" dirty="0">
                <a:effectLst/>
                <a:latin typeface="Times New Roman" panose="02020603050405020304" pitchFamily="18" charset="0"/>
                <a:ea typeface="Times New Roman" panose="02020603050405020304" pitchFamily="18" charset="0"/>
                <a:cs typeface="Times New Roman" panose="02020603050405020304" pitchFamily="18" charset="0"/>
              </a:rPr>
              <a:t>ensuring the confidentiality, integrity and availability of the data.</a:t>
            </a:r>
            <a:r>
              <a:rPr lang="en-IN" sz="2900" kern="0" dirty="0">
                <a:effectLst/>
                <a:latin typeface="Times New Roman" panose="02020603050405020304" pitchFamily="18" charset="0"/>
                <a:ea typeface="Times New Roman" panose="02020603050405020304" pitchFamily="18" charset="0"/>
                <a:cs typeface="Times New Roman" panose="02020603050405020304" pitchFamily="18" charset="0"/>
              </a:rPr>
              <a:t> Here are some steps </a:t>
            </a:r>
            <a:r>
              <a:rPr lang="en-IN" sz="2900" kern="0" dirty="0">
                <a:latin typeface="Times New Roman" panose="02020603050405020304" pitchFamily="18" charset="0"/>
                <a:ea typeface="Times New Roman" panose="02020603050405020304" pitchFamily="18" charset="0"/>
                <a:cs typeface="Times New Roman" panose="02020603050405020304" pitchFamily="18" charset="0"/>
              </a:rPr>
              <a:t>we</a:t>
            </a:r>
            <a:r>
              <a:rPr lang="en-IN" sz="2900" kern="0" dirty="0">
                <a:effectLst/>
                <a:latin typeface="Times New Roman" panose="02020603050405020304" pitchFamily="18" charset="0"/>
                <a:ea typeface="Times New Roman" panose="02020603050405020304" pitchFamily="18" charset="0"/>
                <a:cs typeface="Times New Roman" panose="02020603050405020304" pitchFamily="18" charset="0"/>
              </a:rPr>
              <a:t> can take:</a:t>
            </a:r>
          </a:p>
          <a:p>
            <a:pPr algn="just">
              <a:lnSpc>
                <a:spcPct val="107000"/>
              </a:lnSpc>
              <a:spcAft>
                <a:spcPts val="800"/>
              </a:spcAft>
            </a:pPr>
            <a:r>
              <a:rPr lang="en-IN" sz="2900" b="1" kern="0" dirty="0">
                <a:latin typeface="Times New Roman" panose="02020603050405020304" pitchFamily="18" charset="0"/>
                <a:ea typeface="Times New Roman" panose="02020603050405020304" pitchFamily="18" charset="0"/>
                <a:cs typeface="Times New Roman" panose="02020603050405020304" pitchFamily="18" charset="0"/>
              </a:rPr>
              <a:t>E</a:t>
            </a:r>
            <a:r>
              <a:rPr lang="en-IN" sz="2900" b="1" kern="0" dirty="0">
                <a:effectLst/>
                <a:latin typeface="Times New Roman" panose="02020603050405020304" pitchFamily="18" charset="0"/>
                <a:ea typeface="Times New Roman" panose="02020603050405020304" pitchFamily="18" charset="0"/>
                <a:cs typeface="Times New Roman" panose="02020603050405020304" pitchFamily="18" charset="0"/>
              </a:rPr>
              <a:t>ncryption</a:t>
            </a:r>
            <a:r>
              <a:rPr lang="en-IN" sz="2900" kern="0" dirty="0">
                <a:effectLst/>
                <a:latin typeface="Times New Roman" panose="02020603050405020304" pitchFamily="18" charset="0"/>
                <a:ea typeface="Times New Roman" panose="02020603050405020304" pitchFamily="18" charset="0"/>
                <a:cs typeface="Times New Roman" panose="02020603050405020304" pitchFamily="18" charset="0"/>
              </a:rPr>
              <a:t>: Encryption is the process of</a:t>
            </a:r>
            <a:r>
              <a:rPr lang="en-IN" sz="2900" b="1" kern="0" dirty="0">
                <a:effectLst/>
                <a:latin typeface="Times New Roman" panose="02020603050405020304" pitchFamily="18" charset="0"/>
                <a:ea typeface="Times New Roman" panose="02020603050405020304" pitchFamily="18" charset="0"/>
                <a:cs typeface="Times New Roman" panose="02020603050405020304" pitchFamily="18" charset="0"/>
              </a:rPr>
              <a:t> converting data into </a:t>
            </a:r>
            <a:r>
              <a:rPr lang="en-IN" sz="2900" kern="0" dirty="0">
                <a:effectLst/>
                <a:latin typeface="Times New Roman" panose="02020603050405020304" pitchFamily="18" charset="0"/>
                <a:ea typeface="Times New Roman" panose="02020603050405020304" pitchFamily="18" charset="0"/>
                <a:cs typeface="Times New Roman" panose="02020603050405020304" pitchFamily="18" charset="0"/>
              </a:rPr>
              <a:t>code that is </a:t>
            </a:r>
            <a:r>
              <a:rPr lang="en-IN" sz="2900" b="1" kern="0" dirty="0">
                <a:effectLst/>
                <a:latin typeface="Times New Roman" panose="02020603050405020304" pitchFamily="18" charset="0"/>
                <a:ea typeface="Times New Roman" panose="02020603050405020304" pitchFamily="18" charset="0"/>
                <a:cs typeface="Times New Roman" panose="02020603050405020304" pitchFamily="18" charset="0"/>
              </a:rPr>
              <a:t>unreadable</a:t>
            </a:r>
            <a:r>
              <a:rPr lang="en-IN" sz="2900" kern="0" dirty="0">
                <a:effectLst/>
                <a:latin typeface="Times New Roman" panose="02020603050405020304" pitchFamily="18" charset="0"/>
                <a:ea typeface="Times New Roman" panose="02020603050405020304" pitchFamily="18" charset="0"/>
                <a:cs typeface="Times New Roman" panose="02020603050405020304" pitchFamily="18" charset="0"/>
              </a:rPr>
              <a:t> without the proper </a:t>
            </a:r>
            <a:r>
              <a:rPr lang="en-IN" sz="2900" b="1" kern="0" dirty="0">
                <a:effectLst/>
                <a:latin typeface="Times New Roman" panose="02020603050405020304" pitchFamily="18" charset="0"/>
                <a:ea typeface="Times New Roman" panose="02020603050405020304" pitchFamily="18" charset="0"/>
                <a:cs typeface="Times New Roman" panose="02020603050405020304" pitchFamily="18" charset="0"/>
              </a:rPr>
              <a:t>decryption key</a:t>
            </a:r>
            <a:r>
              <a:rPr lang="en-IN" sz="2900" kern="0" dirty="0">
                <a:effectLst/>
                <a:latin typeface="Times New Roman" panose="02020603050405020304" pitchFamily="18" charset="0"/>
                <a:ea typeface="Times New Roman" panose="02020603050405020304" pitchFamily="18" charset="0"/>
                <a:cs typeface="Times New Roman" panose="02020603050405020304" pitchFamily="18" charset="0"/>
              </a:rPr>
              <a:t>. Encrypting personal data ensures that even if the data is intercepted, it cannot be read without the decryption key.</a:t>
            </a:r>
          </a:p>
          <a:p>
            <a:pPr algn="just">
              <a:lnSpc>
                <a:spcPct val="107000"/>
              </a:lnSpc>
              <a:spcAft>
                <a:spcPts val="800"/>
              </a:spcAft>
            </a:pPr>
            <a:r>
              <a:rPr lang="en-IN" sz="2900" b="1" dirty="0">
                <a:effectLst/>
                <a:latin typeface="Times New Roman" panose="02020603050405020304" pitchFamily="18" charset="0"/>
                <a:ea typeface="Times New Roman" panose="02020603050405020304" pitchFamily="18" charset="0"/>
                <a:cs typeface="Times New Roman" panose="02020603050405020304" pitchFamily="18" charset="0"/>
              </a:rPr>
              <a:t>Use secure file transfer protocols</a:t>
            </a:r>
            <a:r>
              <a:rPr lang="en-IN" sz="2900" dirty="0">
                <a:effectLst/>
                <a:latin typeface="Times New Roman" panose="02020603050405020304" pitchFamily="18" charset="0"/>
                <a:ea typeface="Times New Roman" panose="02020603050405020304" pitchFamily="18" charset="0"/>
                <a:cs typeface="Times New Roman" panose="02020603050405020304" pitchFamily="18" charset="0"/>
              </a:rPr>
              <a:t>: There are several secure file transfer protocols available, such as </a:t>
            </a:r>
            <a:r>
              <a:rPr lang="en-IN" sz="2900" b="1" dirty="0">
                <a:effectLst/>
                <a:latin typeface="Times New Roman" panose="02020603050405020304" pitchFamily="18" charset="0"/>
                <a:ea typeface="Times New Roman" panose="02020603050405020304" pitchFamily="18" charset="0"/>
                <a:cs typeface="Times New Roman" panose="02020603050405020304" pitchFamily="18" charset="0"/>
              </a:rPr>
              <a:t>Secure FTP (SFTP) </a:t>
            </a:r>
            <a:r>
              <a:rPr lang="en-IN" sz="2900" dirty="0">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IN" sz="2900" b="1" dirty="0">
                <a:effectLst/>
                <a:latin typeface="Times New Roman" panose="02020603050405020304" pitchFamily="18" charset="0"/>
                <a:ea typeface="Times New Roman" panose="02020603050405020304" pitchFamily="18" charset="0"/>
                <a:cs typeface="Times New Roman" panose="02020603050405020304" pitchFamily="18" charset="0"/>
              </a:rPr>
              <a:t>HTTPS</a:t>
            </a:r>
            <a:r>
              <a:rPr lang="en-IN" sz="2900" dirty="0">
                <a:effectLst/>
                <a:latin typeface="Times New Roman" panose="02020603050405020304" pitchFamily="18" charset="0"/>
                <a:ea typeface="Times New Roman" panose="02020603050405020304" pitchFamily="18" charset="0"/>
                <a:cs typeface="Times New Roman" panose="02020603050405020304" pitchFamily="18" charset="0"/>
              </a:rPr>
              <a:t>. These protocols use encryption to protect the data in transit and provide authentication to ensure that only authorized users can access the data.</a:t>
            </a:r>
          </a:p>
          <a:p>
            <a:pPr algn="just"/>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Regularly update software and security patches</a:t>
            </a: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It is essential to keep all software and security patches up-to-date to prevent any vulnerabilities from being exploited. This is especially important for systems that are accessible from the internet.</a:t>
            </a:r>
          </a:p>
          <a:p>
            <a:pPr algn="just"/>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Implement data loss prevention (DLP):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DLP solutions can monitor data in real time and prevent it from being sent outside your network or to unauthorized third parties. Examples : Intrusion Detection</a:t>
            </a:r>
            <a:r>
              <a:rPr lang="en-IN" sz="3200" dirty="0">
                <a:latin typeface="Times New Roman" panose="02020603050405020304" pitchFamily="18" charset="0"/>
                <a:ea typeface="Calibri" panose="020F0502020204030204" pitchFamily="34" charset="0"/>
                <a:cs typeface="Times New Roman" panose="02020603050405020304" pitchFamily="18" charset="0"/>
              </a:rPr>
              <a:t> Systems, </a:t>
            </a:r>
            <a:r>
              <a:rPr lang="en-IN" sz="3200" dirty="0" err="1">
                <a:latin typeface="Times New Roman" panose="02020603050405020304" pitchFamily="18" charset="0"/>
                <a:ea typeface="Calibri" panose="020F0502020204030204" pitchFamily="34" charset="0"/>
                <a:cs typeface="Times New Roman" panose="02020603050405020304" pitchFamily="18" charset="0"/>
              </a:rPr>
              <a:t>McaFee</a:t>
            </a:r>
            <a:r>
              <a:rPr lang="en-IN" sz="3200" dirty="0">
                <a:latin typeface="Times New Roman" panose="02020603050405020304" pitchFamily="18" charset="0"/>
                <a:ea typeface="Calibri" panose="020F0502020204030204" pitchFamily="34" charset="0"/>
                <a:cs typeface="Times New Roman" panose="02020603050405020304" pitchFamily="18" charset="0"/>
              </a:rPr>
              <a:t> DLP, Trend Micro DLP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411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CD8B-8C7C-446C-7E4B-8A7E828F153F}"/>
              </a:ext>
            </a:extLst>
          </p:cNvPr>
          <p:cNvSpPr>
            <a:spLocks noGrp="1"/>
          </p:cNvSpPr>
          <p:nvPr>
            <p:ph type="title"/>
          </p:nvPr>
        </p:nvSpPr>
        <p:spPr>
          <a:xfrm>
            <a:off x="1137146" y="1391655"/>
            <a:ext cx="9603275" cy="1049235"/>
          </a:xfrm>
        </p:spPr>
        <p:txBody>
          <a:bodyPr>
            <a:normAutofit/>
          </a:bodyPr>
          <a:lstStyle/>
          <a:p>
            <a:r>
              <a:rPr lang="en-US" sz="2000" kern="100" dirty="0">
                <a:latin typeface="Times New Roman" panose="02020603050405020304" pitchFamily="18" charset="0"/>
                <a:ea typeface="Calibri" panose="020F0502020204030204" pitchFamily="34" charset="0"/>
                <a:cs typeface="Times New Roman" panose="02020603050405020304" pitchFamily="18" charset="0"/>
              </a:rPr>
              <a:t>2. What security protocol is best for transferring personal files?</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E1483D-A443-C3CC-38A2-CC4BFC826053}"/>
              </a:ext>
            </a:extLst>
          </p:cNvPr>
          <p:cNvSpPr>
            <a:spLocks noGrp="1"/>
          </p:cNvSpPr>
          <p:nvPr>
            <p:ph idx="1"/>
          </p:nvPr>
        </p:nvSpPr>
        <p:spPr>
          <a:xfrm>
            <a:off x="503583" y="2015732"/>
            <a:ext cx="11343860" cy="3450613"/>
          </a:xfrm>
        </p:spPr>
        <p:txBody>
          <a:bodyPr>
            <a:normAutofit fontScale="92500" lnSpcReduction="10000"/>
          </a:bodyPr>
          <a:lstStyle/>
          <a:p>
            <a:pPr marL="0" indent="0" algn="just">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ere are some of the most commonly used security protocols for transferring personal files:</a:t>
            </a:r>
          </a:p>
          <a:p>
            <a:pPr algn="just"/>
            <a:r>
              <a:rPr lang="en-CA" sz="1800" b="1" i="0" u="none" strike="noStrike" dirty="0">
                <a:solidFill>
                  <a:srgbClr val="000000"/>
                </a:solidFill>
                <a:effectLst/>
                <a:latin typeface="Times New Roman" panose="02020603050405020304" pitchFamily="18" charset="0"/>
              </a:rPr>
              <a:t>SFTP (Secure File Transfer Protocol)</a:t>
            </a:r>
            <a:r>
              <a:rPr lang="en-CA" sz="1800" b="0" i="0" u="none" strike="noStrike" dirty="0">
                <a:solidFill>
                  <a:srgbClr val="000000"/>
                </a:solidFill>
                <a:effectLst/>
                <a:latin typeface="Times New Roman" panose="02020603050405020304" pitchFamily="18" charset="0"/>
              </a:rPr>
              <a:t>: SFTP is a secure protocol that uses </a:t>
            </a:r>
            <a:r>
              <a:rPr lang="en-CA" sz="1800" b="1" i="0" u="none" strike="noStrike" dirty="0">
                <a:solidFill>
                  <a:srgbClr val="000000"/>
                </a:solidFill>
                <a:effectLst/>
                <a:latin typeface="Times New Roman" panose="02020603050405020304" pitchFamily="18" charset="0"/>
              </a:rPr>
              <a:t>SSH (Secure Shell Protocol) </a:t>
            </a:r>
            <a:r>
              <a:rPr lang="en-CA" sz="1800" b="0" i="0" u="none" strike="noStrike" dirty="0">
                <a:solidFill>
                  <a:srgbClr val="000000"/>
                </a:solidFill>
                <a:effectLst/>
                <a:latin typeface="Times New Roman" panose="02020603050405020304" pitchFamily="18" charset="0"/>
              </a:rPr>
              <a:t>to encrypt and secure data during transfer. SFTP is widely used for transferring sensitive files securely, and it is supported by most operating systems and file transfer clients.</a:t>
            </a:r>
          </a:p>
          <a:p>
            <a:pPr algn="just"/>
            <a:r>
              <a:rPr lang="en-CA" sz="1900" b="1" i="0" u="none" strike="noStrike" dirty="0">
                <a:solidFill>
                  <a:srgbClr val="000000"/>
                </a:solidFill>
                <a:effectLst/>
                <a:latin typeface="Times New Roman" panose="02020603050405020304" pitchFamily="18" charset="0"/>
              </a:rPr>
              <a:t>FTPS (File Transfer Protocol Secure)</a:t>
            </a:r>
            <a:r>
              <a:rPr lang="en-CA" sz="1900" b="0" i="0" u="none" strike="noStrike" dirty="0">
                <a:solidFill>
                  <a:srgbClr val="000000"/>
                </a:solidFill>
                <a:effectLst/>
                <a:latin typeface="Times New Roman" panose="02020603050405020304" pitchFamily="18" charset="0"/>
              </a:rPr>
              <a:t>: FTPS is an </a:t>
            </a:r>
            <a:r>
              <a:rPr lang="en-CA" sz="1900" b="1" i="0" u="none" strike="noStrike" dirty="0">
                <a:solidFill>
                  <a:srgbClr val="000000"/>
                </a:solidFill>
                <a:effectLst/>
                <a:latin typeface="Times New Roman" panose="02020603050405020304" pitchFamily="18" charset="0"/>
              </a:rPr>
              <a:t>extension of FTP </a:t>
            </a:r>
            <a:r>
              <a:rPr lang="en-CA" sz="1900" b="0" i="0" u="none" strike="noStrike" dirty="0">
                <a:solidFill>
                  <a:srgbClr val="000000"/>
                </a:solidFill>
                <a:effectLst/>
                <a:latin typeface="Times New Roman" panose="02020603050405020304" pitchFamily="18" charset="0"/>
              </a:rPr>
              <a:t>that adds </a:t>
            </a:r>
            <a:r>
              <a:rPr lang="en-CA" sz="1900" b="1" i="0" u="none" strike="noStrike" dirty="0">
                <a:solidFill>
                  <a:srgbClr val="000000"/>
                </a:solidFill>
                <a:effectLst/>
                <a:latin typeface="Times New Roman" panose="02020603050405020304" pitchFamily="18" charset="0"/>
              </a:rPr>
              <a:t>SSL/TLS encryption </a:t>
            </a:r>
            <a:r>
              <a:rPr lang="en-CA" sz="1900" b="0" i="0" u="none" strike="noStrike" dirty="0">
                <a:solidFill>
                  <a:srgbClr val="000000"/>
                </a:solidFill>
                <a:effectLst/>
                <a:latin typeface="Times New Roman" panose="02020603050405020304" pitchFamily="18" charset="0"/>
              </a:rPr>
              <a:t>to protect data during transfer. FTPS is a good choice for </a:t>
            </a:r>
            <a:r>
              <a:rPr lang="en-CA" sz="1900" b="1" i="0" u="none" strike="noStrike" dirty="0">
                <a:solidFill>
                  <a:srgbClr val="000000"/>
                </a:solidFill>
                <a:effectLst/>
                <a:latin typeface="Times New Roman" panose="02020603050405020304" pitchFamily="18" charset="0"/>
              </a:rPr>
              <a:t>transferring large files </a:t>
            </a:r>
            <a:r>
              <a:rPr lang="en-CA" sz="1900" b="0" i="0" u="none" strike="noStrike" dirty="0">
                <a:solidFill>
                  <a:srgbClr val="000000"/>
                </a:solidFill>
                <a:effectLst/>
                <a:latin typeface="Times New Roman" panose="02020603050405020304" pitchFamily="18" charset="0"/>
              </a:rPr>
              <a:t>securely, but it requires a separate SSL/TLS certificate.</a:t>
            </a:r>
            <a:endParaRPr lang="en-CA" sz="2200" b="0" i="0" u="none" strike="noStrike" dirty="0">
              <a:solidFill>
                <a:srgbClr val="000000"/>
              </a:solidFill>
              <a:effectLst/>
              <a:latin typeface="Times New Roman" panose="02020603050405020304" pitchFamily="18" charset="0"/>
            </a:endParaRPr>
          </a:p>
          <a:p>
            <a:pPr algn="just">
              <a:lnSpc>
                <a:spcPct val="107000"/>
              </a:lnSpc>
              <a:spcAft>
                <a:spcPts val="800"/>
              </a:spcAft>
            </a:pPr>
            <a:r>
              <a:rPr lang="en-IN" sz="1800" b="1" kern="100" dirty="0">
                <a:latin typeface="Times New Roman" panose="02020603050405020304" pitchFamily="18" charset="0"/>
                <a:cs typeface="Times New Roman" panose="02020603050405020304" pitchFamily="18" charset="0"/>
              </a:rPr>
              <a:t>HTTPS (Hypertext Transfer Protocol Secure)</a:t>
            </a:r>
            <a:r>
              <a:rPr lang="en-IN" sz="1800" kern="100" dirty="0">
                <a:latin typeface="Times New Roman" panose="02020603050405020304" pitchFamily="18" charset="0"/>
                <a:cs typeface="Times New Roman" panose="02020603050405020304" pitchFamily="18" charset="0"/>
              </a:rPr>
              <a:t>: </a:t>
            </a:r>
            <a:r>
              <a:rPr lang="en-CA" sz="1800" b="0" i="0" u="none" strike="noStrike" dirty="0">
                <a:solidFill>
                  <a:srgbClr val="000000"/>
                </a:solidFill>
                <a:effectLst/>
                <a:latin typeface="Times New Roman" panose="02020603050405020304" pitchFamily="18" charset="0"/>
              </a:rPr>
              <a:t>HTTPS is a </a:t>
            </a:r>
            <a:r>
              <a:rPr lang="en-CA" sz="1800" b="1" i="0" u="none" strike="noStrike" dirty="0">
                <a:solidFill>
                  <a:srgbClr val="000000"/>
                </a:solidFill>
                <a:effectLst/>
                <a:latin typeface="Times New Roman" panose="02020603050405020304" pitchFamily="18" charset="0"/>
              </a:rPr>
              <a:t>secure version</a:t>
            </a:r>
            <a:r>
              <a:rPr lang="en-CA" sz="1800" b="0" i="0" u="none" strike="noStrike" dirty="0">
                <a:solidFill>
                  <a:srgbClr val="000000"/>
                </a:solidFill>
                <a:effectLst/>
                <a:latin typeface="Times New Roman" panose="02020603050405020304" pitchFamily="18" charset="0"/>
              </a:rPr>
              <a:t> of the HTTP protocol used for communication between web servers and web browsers. It uses </a:t>
            </a:r>
            <a:r>
              <a:rPr lang="en-CA" sz="1800" b="1" i="0" u="none" strike="noStrike" dirty="0">
                <a:solidFill>
                  <a:srgbClr val="000000"/>
                </a:solidFill>
                <a:effectLst/>
                <a:latin typeface="Times New Roman" panose="02020603050405020304" pitchFamily="18" charset="0"/>
              </a:rPr>
              <a:t>SSL/TLS</a:t>
            </a:r>
            <a:r>
              <a:rPr lang="en-CA" sz="1800" b="0" i="0" u="none" strike="noStrike" dirty="0">
                <a:solidFill>
                  <a:srgbClr val="000000"/>
                </a:solidFill>
                <a:effectLst/>
                <a:latin typeface="Times New Roman" panose="02020603050405020304" pitchFamily="18" charset="0"/>
              </a:rPr>
              <a:t> encryption to protect data during transmission. If we need to transfer personal files via a web browser, using HTTPS can provide an additional layer of security.</a:t>
            </a:r>
            <a:endParaRPr lang="en-IN" sz="1800" dirty="0">
              <a:latin typeface="Times New Roman" panose="02020603050405020304" pitchFamily="18" charset="0"/>
              <a:ea typeface="Times New Roman" panose="02020603050405020304" pitchFamily="18" charset="0"/>
            </a:endParaRPr>
          </a:p>
          <a:p>
            <a:pPr marL="342900" lvl="0" indent="-342900" algn="just">
              <a:tabLst>
                <a:tab pos="457200" algn="l"/>
              </a:tabLst>
            </a:pPr>
            <a:endParaRPr lang="en-IN" sz="1800" dirty="0">
              <a:latin typeface="Times New Roman" panose="02020603050405020304" pitchFamily="18" charset="0"/>
              <a:ea typeface="Times New Roman" panose="02020603050405020304" pitchFamily="18" charset="0"/>
            </a:endParaRPr>
          </a:p>
          <a:p>
            <a:pPr marL="342900" lvl="0" indent="-342900" algn="just">
              <a:tabLst>
                <a:tab pos="457200" algn="l"/>
              </a:tabLst>
            </a:pP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7251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C295-64C4-7A00-0E77-F0037F58C2BD}"/>
              </a:ext>
            </a:extLst>
          </p:cNvPr>
          <p:cNvSpPr>
            <a:spLocks noGrp="1"/>
          </p:cNvSpPr>
          <p:nvPr>
            <p:ph type="title"/>
          </p:nvPr>
        </p:nvSpPr>
        <p:spPr>
          <a:xfrm>
            <a:off x="1294362" y="1365327"/>
            <a:ext cx="9603275" cy="587136"/>
          </a:xfrm>
        </p:spPr>
        <p:txBody>
          <a:bodyPr>
            <a:normAutofit/>
          </a:bodyPr>
          <a:lstStyle/>
          <a:p>
            <a:r>
              <a:rPr lang="en-US" sz="2000" kern="100" dirty="0">
                <a:latin typeface="Times New Roman" panose="02020603050405020304" pitchFamily="18" charset="0"/>
                <a:ea typeface="Calibri" panose="020F0502020204030204" pitchFamily="34" charset="0"/>
                <a:cs typeface="Times New Roman" panose="02020603050405020304" pitchFamily="18" charset="0"/>
              </a:rPr>
              <a:t>3. Can we encode and encrypt images?</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9F355F-FA3A-D12E-F579-DC358F7C7D99}"/>
              </a:ext>
            </a:extLst>
          </p:cNvPr>
          <p:cNvSpPr>
            <a:spLocks noGrp="1"/>
          </p:cNvSpPr>
          <p:nvPr>
            <p:ph idx="1"/>
          </p:nvPr>
        </p:nvSpPr>
        <p:spPr/>
        <p:txBody>
          <a:bodyPr>
            <a:normAutofit fontScale="92500" lnSpcReduction="20000"/>
          </a:bodyPr>
          <a:lstStyle/>
          <a:p>
            <a:pPr marL="0" indent="0" algn="just">
              <a:buNone/>
            </a:pPr>
            <a:r>
              <a:rPr lang="en-IN" dirty="0">
                <a:latin typeface="Times New Roman" panose="02020603050405020304" pitchFamily="18" charset="0"/>
                <a:ea typeface="Calibri" panose="020F0502020204030204" pitchFamily="34" charset="0"/>
                <a:cs typeface="Times New Roman" panose="02020603050405020304" pitchFamily="18" charset="0"/>
              </a:rPr>
              <a:t>I</a:t>
            </a:r>
            <a:r>
              <a:rPr lang="en-IN" dirty="0">
                <a:effectLst/>
                <a:latin typeface="Times New Roman" panose="02020603050405020304" pitchFamily="18" charset="0"/>
                <a:ea typeface="Calibri" panose="020F0502020204030204" pitchFamily="34" charset="0"/>
                <a:cs typeface="Times New Roman" panose="02020603050405020304" pitchFamily="18" charset="0"/>
              </a:rPr>
              <a:t>t is possible to encode and encrypt images. Image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encoding</a:t>
            </a:r>
            <a:r>
              <a:rPr lang="en-IN" dirty="0">
                <a:effectLst/>
                <a:latin typeface="Times New Roman" panose="02020603050405020304" pitchFamily="18" charset="0"/>
                <a:ea typeface="Calibri" panose="020F0502020204030204" pitchFamily="34" charset="0"/>
                <a:cs typeface="Times New Roman" panose="02020603050405020304" pitchFamily="18" charset="0"/>
              </a:rPr>
              <a:t> involves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converting</a:t>
            </a:r>
            <a:r>
              <a:rPr lang="en-IN" dirty="0">
                <a:effectLst/>
                <a:latin typeface="Times New Roman" panose="02020603050405020304" pitchFamily="18" charset="0"/>
                <a:ea typeface="Calibri" panose="020F0502020204030204" pitchFamily="34" charset="0"/>
                <a:cs typeface="Times New Roman" panose="02020603050405020304" pitchFamily="18" charset="0"/>
              </a:rPr>
              <a:t> an image from one format to another, while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encryption</a:t>
            </a:r>
            <a:r>
              <a:rPr lang="en-IN" dirty="0">
                <a:effectLst/>
                <a:latin typeface="Times New Roman" panose="02020603050405020304" pitchFamily="18" charset="0"/>
                <a:ea typeface="Calibri" panose="020F0502020204030204" pitchFamily="34" charset="0"/>
                <a:cs typeface="Times New Roman" panose="02020603050405020304" pitchFamily="18" charset="0"/>
              </a:rPr>
              <a:t> involves using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cryptographic algorithms</a:t>
            </a:r>
            <a:r>
              <a:rPr lang="en-IN" dirty="0">
                <a:effectLst/>
                <a:latin typeface="Times New Roman" panose="02020603050405020304" pitchFamily="18" charset="0"/>
                <a:ea typeface="Calibri" panose="020F0502020204030204" pitchFamily="34" charset="0"/>
                <a:cs typeface="Times New Roman" panose="02020603050405020304" pitchFamily="18" charset="0"/>
              </a:rPr>
              <a:t> to scramble the data so that it can only be read by someone who has the decryption key.</a:t>
            </a:r>
          </a:p>
          <a:p>
            <a:pPr marL="0" indent="0" algn="just">
              <a:buNone/>
            </a:pPr>
            <a:r>
              <a:rPr lang="en-IN" dirty="0">
                <a:latin typeface="Times New Roman" panose="02020603050405020304" pitchFamily="18" charset="0"/>
                <a:ea typeface="Calibri" panose="020F0502020204030204" pitchFamily="34" charset="0"/>
                <a:cs typeface="Times New Roman" panose="02020603050405020304" pitchFamily="18" charset="0"/>
              </a:rPr>
              <a:t>Some image file formats like </a:t>
            </a:r>
            <a:r>
              <a:rPr lang="en-IN" b="1" dirty="0">
                <a:latin typeface="Times New Roman" panose="02020603050405020304" pitchFamily="18" charset="0"/>
                <a:ea typeface="Calibri" panose="020F0502020204030204" pitchFamily="34" charset="0"/>
                <a:cs typeface="Times New Roman" panose="02020603050405020304" pitchFamily="18" charset="0"/>
              </a:rPr>
              <a:t>PNG</a:t>
            </a:r>
            <a:r>
              <a:rPr lang="en-IN" dirty="0">
                <a:latin typeface="Times New Roman" panose="02020603050405020304" pitchFamily="18" charset="0"/>
                <a:ea typeface="Calibri" panose="020F0502020204030204" pitchFamily="34" charset="0"/>
                <a:cs typeface="Times New Roman" panose="02020603050405020304" pitchFamily="18" charset="0"/>
              </a:rPr>
              <a:t> and </a:t>
            </a:r>
            <a:r>
              <a:rPr lang="en-IN" b="1" dirty="0">
                <a:latin typeface="Times New Roman" panose="02020603050405020304" pitchFamily="18" charset="0"/>
                <a:ea typeface="Calibri" panose="020F0502020204030204" pitchFamily="34" charset="0"/>
                <a:cs typeface="Times New Roman" panose="02020603050405020304" pitchFamily="18" charset="0"/>
              </a:rPr>
              <a:t>JPEG</a:t>
            </a:r>
            <a:r>
              <a:rPr lang="en-IN" dirty="0">
                <a:latin typeface="Times New Roman" panose="02020603050405020304" pitchFamily="18" charset="0"/>
                <a:ea typeface="Calibri" panose="020F0502020204030204" pitchFamily="34" charset="0"/>
                <a:cs typeface="Times New Roman" panose="02020603050405020304" pitchFamily="18" charset="0"/>
              </a:rPr>
              <a:t> support encoding and encryption by compressing the image data and encrypting the compressed data. However, it is important to ensure that the original image quality is not significantly compromised during the encoding and encryption process.</a:t>
            </a:r>
          </a:p>
          <a:p>
            <a:pPr marL="0" indent="0" algn="jus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Cryptography involves using encryption algorithms such as </a:t>
            </a:r>
            <a:r>
              <a:rPr lang="en-IN" b="1" dirty="0">
                <a:latin typeface="Times New Roman" panose="02020603050405020304" pitchFamily="18" charset="0"/>
                <a:ea typeface="Calibri" panose="020F0502020204030204" pitchFamily="34" charset="0"/>
                <a:cs typeface="Times New Roman" panose="02020603050405020304" pitchFamily="18" charset="0"/>
              </a:rPr>
              <a:t>Advanced Encryption Standard </a:t>
            </a: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AES), Data Encryption Standard (DES), or RSA Algorithm </a:t>
            </a:r>
            <a:r>
              <a:rPr lang="en-IN" dirty="0">
                <a:effectLst/>
                <a:latin typeface="Times New Roman" panose="02020603050405020304" pitchFamily="18" charset="0"/>
                <a:ea typeface="Calibri" panose="020F0502020204030204" pitchFamily="34" charset="0"/>
                <a:cs typeface="Times New Roman" panose="02020603050405020304" pitchFamily="18" charset="0"/>
              </a:rPr>
              <a:t>to encrypt the image data. The encrypted image can only be accessed by someone who has the decryption key.</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433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0637-A0AD-3B38-F77D-45D1FF3D8B87}"/>
              </a:ext>
            </a:extLst>
          </p:cNvPr>
          <p:cNvSpPr>
            <a:spLocks noGrp="1"/>
          </p:cNvSpPr>
          <p:nvPr>
            <p:ph type="title"/>
          </p:nvPr>
        </p:nvSpPr>
        <p:spPr>
          <a:xfrm>
            <a:off x="384313" y="867037"/>
            <a:ext cx="11396869" cy="1049235"/>
          </a:xfrm>
        </p:spPr>
        <p:txBody>
          <a:bodyPr>
            <a:noAutofit/>
          </a:bodyPr>
          <a:lstStyle/>
          <a:p>
            <a:pPr algn="just"/>
            <a:r>
              <a:rPr lang="en-US" sz="2000" kern="100" dirty="0">
                <a:latin typeface="Times New Roman" panose="02020603050405020304" pitchFamily="18" charset="0"/>
                <a:ea typeface="Calibri" panose="020F0502020204030204" pitchFamily="34" charset="0"/>
                <a:cs typeface="Times New Roman" panose="02020603050405020304" pitchFamily="18" charset="0"/>
              </a:rPr>
              <a:t>4. Our database cannot be moved from A site, and we need to be able to access it externally using a secure API. Can you explain the architecture of a secure API?</a:t>
            </a:r>
            <a:b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FB3986-7ACE-CB32-1571-2A4DD0C79BF4}"/>
              </a:ext>
            </a:extLst>
          </p:cNvPr>
          <p:cNvSpPr>
            <a:spLocks noGrp="1"/>
          </p:cNvSpPr>
          <p:nvPr>
            <p:ph idx="1"/>
          </p:nvPr>
        </p:nvSpPr>
        <p:spPr>
          <a:xfrm>
            <a:off x="384313" y="2015732"/>
            <a:ext cx="11396870" cy="3450613"/>
          </a:xfrm>
        </p:spPr>
        <p:txBody>
          <a:bodyPr>
            <a:normAutofit fontScale="92500" lnSpcReduction="20000"/>
          </a:bodyPr>
          <a:lstStyle/>
          <a:p>
            <a:pPr marL="342900" lvl="0" indent="-342900" algn="just">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Authentication: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access the API, users must first be authenticated using secure authentication measures such as OAuth, JWT, or API Keys. This ensures that only authorized users can access the API.</a:t>
            </a:r>
          </a:p>
          <a:p>
            <a:pPr marL="342900" lvl="0" indent="-342900" algn="just">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Authorization: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Once authenticated, the API should apply appropriate authorization rules to ensure that only authorized users can access certain data or perform certain actions. This can be achieved by using permit certificates to control access to specific data.</a:t>
            </a:r>
          </a:p>
          <a:p>
            <a:pPr marL="342900" lvl="0" indent="-342900" algn="just">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Rate limiting: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prevent abuse and denial-of-service attacks, APIs should implement rate limiting to limit the number of requests that can be made in a given period of time.</a:t>
            </a:r>
          </a:p>
          <a:p>
            <a:pPr marL="342900" lvl="0" indent="-342900" algn="just">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Logging and monitoring: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APIs should log all requests and responses, including errors and anomalies, and monitor for suspicious activity and unusual traffic patterns.</a:t>
            </a:r>
          </a:p>
          <a:p>
            <a:pPr marL="0" lvl="0" indent="0" algn="just">
              <a:buNone/>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Overall, these security measures help to maintain the confidentiality, integrity, and availability of data accessed and transmitted through the API.</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393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1525-D2F5-110E-7D54-1829FA9F5912}"/>
              </a:ext>
            </a:extLst>
          </p:cNvPr>
          <p:cNvSpPr>
            <a:spLocks noGrp="1"/>
          </p:cNvSpPr>
          <p:nvPr>
            <p:ph type="title"/>
          </p:nvPr>
        </p:nvSpPr>
        <p:spPr>
          <a:xfrm>
            <a:off x="1451579" y="1391655"/>
            <a:ext cx="9603275" cy="1049235"/>
          </a:xfrm>
        </p:spPr>
        <p:txBody>
          <a:bodyPr>
            <a:normAutofit/>
          </a:bodyPr>
          <a:lstStyle/>
          <a:p>
            <a:r>
              <a:rPr lang="en-IN" sz="2000" kern="100" dirty="0">
                <a:effectLst/>
                <a:latin typeface="Times New Roman" panose="02020603050405020304" pitchFamily="18" charset="0"/>
                <a:ea typeface="Calibri" panose="020F0502020204030204" pitchFamily="34" charset="0"/>
                <a:cs typeface="Mangal" panose="02040503050203030202" pitchFamily="18" charset="0"/>
              </a:rPr>
              <a:t>5. Can you recommend a secure framework for coding an API?</a:t>
            </a:r>
            <a:endParaRPr lang="en-CA" sz="3600" dirty="0"/>
          </a:p>
        </p:txBody>
      </p:sp>
      <p:sp>
        <p:nvSpPr>
          <p:cNvPr id="3" name="Content Placeholder 2">
            <a:extLst>
              <a:ext uri="{FF2B5EF4-FFF2-40B4-BE49-F238E27FC236}">
                <a16:creationId xmlns:a16="http://schemas.microsoft.com/office/drawing/2014/main" id="{A1E9F8F9-FD67-293C-FE34-46B97B2AEEAA}"/>
              </a:ext>
            </a:extLst>
          </p:cNvPr>
          <p:cNvSpPr>
            <a:spLocks noGrp="1"/>
          </p:cNvSpPr>
          <p:nvPr>
            <p:ph idx="1"/>
          </p:nvPr>
        </p:nvSpPr>
        <p:spPr>
          <a:xfrm>
            <a:off x="675861" y="2015732"/>
            <a:ext cx="10774017" cy="3450613"/>
          </a:xfrm>
        </p:spPr>
        <p:txBody>
          <a:bodyPr>
            <a:normAutofit lnSpcReduction="10000"/>
          </a:bodyPr>
          <a:lstStyle/>
          <a:p>
            <a:pPr marL="0" marR="0" algn="just">
              <a:lnSpc>
                <a:spcPct val="107000"/>
              </a:lnSpc>
              <a:spcBef>
                <a:spcPts val="0"/>
              </a:spcBef>
              <a:spcAft>
                <a:spcPts val="800"/>
              </a:spcAft>
            </a:pPr>
            <a:r>
              <a:rPr lang="en-CA" b="1" i="0" u="none" strike="noStrike" dirty="0">
                <a:solidFill>
                  <a:srgbClr val="000000"/>
                </a:solidFill>
                <a:effectLst/>
                <a:latin typeface="Times New Roman" panose="02020603050405020304" pitchFamily="18" charset="0"/>
              </a:rPr>
              <a:t>ASP.NET Core</a:t>
            </a:r>
            <a:r>
              <a:rPr lang="en-CA" b="0" i="0" u="none" strike="noStrike" dirty="0">
                <a:solidFill>
                  <a:srgbClr val="000000"/>
                </a:solidFill>
                <a:effectLst/>
                <a:latin typeface="Times New Roman" panose="02020603050405020304" pitchFamily="18" charset="0"/>
              </a:rPr>
              <a:t>: This is a framework for building web applications and APIs using the .NET platform. It provides several security features such as </a:t>
            </a:r>
            <a:r>
              <a:rPr lang="en-CA" b="1" i="0" u="none" strike="noStrike" dirty="0">
                <a:solidFill>
                  <a:srgbClr val="000000"/>
                </a:solidFill>
                <a:effectLst/>
                <a:latin typeface="Times New Roman" panose="02020603050405020304" pitchFamily="18" charset="0"/>
              </a:rPr>
              <a:t>authentication, authorization,</a:t>
            </a:r>
            <a:r>
              <a:rPr lang="en-CA" b="0" i="0" u="none" strike="noStrike" dirty="0">
                <a:solidFill>
                  <a:srgbClr val="000000"/>
                </a:solidFill>
                <a:effectLst/>
                <a:latin typeface="Times New Roman" panose="02020603050405020304" pitchFamily="18" charset="0"/>
              </a:rPr>
              <a:t> and protection against cross-site scripting and </a:t>
            </a:r>
            <a:r>
              <a:rPr lang="en-CA" b="1" dirty="0">
                <a:solidFill>
                  <a:srgbClr val="000000"/>
                </a:solidFill>
                <a:latin typeface="Times New Roman" panose="02020603050405020304" pitchFamily="18" charset="0"/>
              </a:rPr>
              <a:t>cross-site request forgery (CSRF) </a:t>
            </a:r>
            <a:r>
              <a:rPr lang="en-CA" dirty="0">
                <a:solidFill>
                  <a:srgbClr val="000000"/>
                </a:solidFill>
                <a:latin typeface="Times New Roman" panose="02020603050405020304" pitchFamily="18" charset="0"/>
              </a:rPr>
              <a:t>attacks. CSRF is an attack that tricks the victim into submitting a malicious request. </a:t>
            </a:r>
          </a:p>
          <a:p>
            <a:pPr marL="0" marR="0" algn="just">
              <a:lnSpc>
                <a:spcPct val="107000"/>
              </a:lnSpc>
              <a:spcBef>
                <a:spcPts val="0"/>
              </a:spcBef>
              <a:spcAft>
                <a:spcPts val="800"/>
              </a:spcAft>
            </a:pPr>
            <a:r>
              <a:rPr lang="en-IN" b="1" kern="100" dirty="0">
                <a:effectLst/>
                <a:latin typeface="Times New Roman" panose="02020603050405020304" pitchFamily="18" charset="0"/>
                <a:ea typeface="Calibri" panose="020F0502020204030204" pitchFamily="34" charset="0"/>
                <a:cs typeface="Mangal" panose="02040503050203030202" pitchFamily="18" charset="0"/>
              </a:rPr>
              <a:t>Flask: </a:t>
            </a:r>
            <a:r>
              <a:rPr lang="en-IN" kern="100" dirty="0">
                <a:effectLst/>
                <a:latin typeface="Times New Roman" panose="02020603050405020304" pitchFamily="18" charset="0"/>
                <a:ea typeface="Calibri" panose="020F0502020204030204" pitchFamily="34" charset="0"/>
                <a:cs typeface="Mangal" panose="02040503050203030202" pitchFamily="18" charset="0"/>
              </a:rPr>
              <a:t>Flask is a lightweight Python web framework that is easy to use and highly customizable. It offers a range of extensions that can be used to add security features, such as </a:t>
            </a:r>
            <a:r>
              <a:rPr lang="en-IN" b="1" kern="100" dirty="0">
                <a:effectLst/>
                <a:latin typeface="Times New Roman" panose="02020603050405020304" pitchFamily="18" charset="0"/>
                <a:ea typeface="Calibri" panose="020F0502020204030204" pitchFamily="34" charset="0"/>
                <a:cs typeface="Mangal" panose="02040503050203030202" pitchFamily="18" charset="0"/>
              </a:rPr>
              <a:t>CSRF protection and JWT authentication</a:t>
            </a:r>
            <a:r>
              <a:rPr lang="en-IN" kern="100" dirty="0">
                <a:effectLst/>
                <a:latin typeface="Times New Roman" panose="02020603050405020304" pitchFamily="18" charset="0"/>
                <a:ea typeface="Calibri" panose="020F0502020204030204" pitchFamily="34" charset="0"/>
                <a:cs typeface="Mangal" panose="02040503050203030202" pitchFamily="18" charset="0"/>
              </a:rPr>
              <a:t>.</a:t>
            </a:r>
            <a:endParaRPr lang="en-CA" kern="100" dirty="0">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b="1" kern="100" dirty="0">
                <a:effectLst/>
                <a:latin typeface="Times New Roman" panose="02020603050405020304" pitchFamily="18" charset="0"/>
                <a:ea typeface="Calibri" panose="020F0502020204030204" pitchFamily="34" charset="0"/>
                <a:cs typeface="Mangal" panose="02040503050203030202" pitchFamily="18" charset="0"/>
              </a:rPr>
              <a:t>Ruby: </a:t>
            </a:r>
            <a:r>
              <a:rPr lang="en-IN" kern="100" dirty="0">
                <a:effectLst/>
                <a:latin typeface="Times New Roman" panose="02020603050405020304" pitchFamily="18" charset="0"/>
                <a:ea typeface="Calibri" panose="020F0502020204030204" pitchFamily="34" charset="0"/>
                <a:cs typeface="Mangal" panose="02040503050203030202" pitchFamily="18" charset="0"/>
              </a:rPr>
              <a:t>This is a popular Ruby framework that is used for building web applications and APIs. It provides several security features such as CSRF protection, input validation, and </a:t>
            </a:r>
            <a:r>
              <a:rPr lang="en-IN" b="1" kern="100" dirty="0">
                <a:effectLst/>
                <a:latin typeface="Times New Roman" panose="02020603050405020304" pitchFamily="18" charset="0"/>
                <a:ea typeface="Calibri" panose="020F0502020204030204" pitchFamily="34" charset="0"/>
                <a:cs typeface="Mangal" panose="02040503050203030202" pitchFamily="18" charset="0"/>
              </a:rPr>
              <a:t>protection against SQL injection</a:t>
            </a:r>
            <a:r>
              <a:rPr lang="en-IN" kern="100" dirty="0">
                <a:effectLst/>
                <a:latin typeface="Times New Roman" panose="02020603050405020304" pitchFamily="18" charset="0"/>
                <a:ea typeface="Calibri" panose="020F0502020204030204" pitchFamily="34" charset="0"/>
                <a:cs typeface="Mangal" panose="02040503050203030202" pitchFamily="18" charset="0"/>
              </a:rPr>
              <a:t>.</a:t>
            </a:r>
            <a:endParaRPr lang="en-CA"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endParaRPr lang="en-CA" dirty="0"/>
          </a:p>
        </p:txBody>
      </p:sp>
    </p:spTree>
    <p:extLst>
      <p:ext uri="{BB962C8B-B14F-4D97-AF65-F5344CB8AC3E}">
        <p14:creationId xmlns:p14="http://schemas.microsoft.com/office/powerpoint/2010/main" val="3712493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C861-BFD7-EE0B-A616-D358D99D8D3D}"/>
              </a:ext>
            </a:extLst>
          </p:cNvPr>
          <p:cNvSpPr>
            <a:spLocks noGrp="1"/>
          </p:cNvSpPr>
          <p:nvPr>
            <p:ph type="title"/>
          </p:nvPr>
        </p:nvSpPr>
        <p:spPr>
          <a:xfrm>
            <a:off x="892711" y="1118380"/>
            <a:ext cx="10721009" cy="1049235"/>
          </a:xfrm>
        </p:spPr>
        <p:txBody>
          <a:bodyPr>
            <a:normAutofit/>
          </a:bodyPr>
          <a:lstStyle/>
          <a:p>
            <a:pPr algn="just"/>
            <a:r>
              <a:rPr lang="en-IN" sz="2000" kern="100" dirty="0">
                <a:effectLst/>
                <a:latin typeface="Times New Roman" panose="02020603050405020304" pitchFamily="18" charset="0"/>
                <a:ea typeface="Calibri" panose="020F0502020204030204" pitchFamily="34" charset="0"/>
                <a:cs typeface="Mangal" panose="02040503050203030202" pitchFamily="18" charset="0"/>
              </a:rPr>
              <a:t>6. What data interchange format should we use while transferring data between locations?</a:t>
            </a:r>
            <a:endParaRPr lang="en-CA" sz="3600" dirty="0"/>
          </a:p>
        </p:txBody>
      </p:sp>
      <p:sp>
        <p:nvSpPr>
          <p:cNvPr id="3" name="Content Placeholder 2">
            <a:extLst>
              <a:ext uri="{FF2B5EF4-FFF2-40B4-BE49-F238E27FC236}">
                <a16:creationId xmlns:a16="http://schemas.microsoft.com/office/drawing/2014/main" id="{7AA3692B-851A-F2F0-BF1E-F8426D7DC7DE}"/>
              </a:ext>
            </a:extLst>
          </p:cNvPr>
          <p:cNvSpPr>
            <a:spLocks noGrp="1"/>
          </p:cNvSpPr>
          <p:nvPr>
            <p:ph idx="1"/>
          </p:nvPr>
        </p:nvSpPr>
        <p:spPr/>
        <p:txBody>
          <a:bodyPr/>
          <a:lstStyle/>
          <a:p>
            <a:pPr marL="0" marR="0" algn="just">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JSON (JavaScript Object Notation): </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This is a lightweight data interchange format that is easy to read and write. It is widely supported by modern programming languages and is commonly used for web APIs and mobile applications.</a:t>
            </a:r>
            <a:endParaRPr lang="en-CA"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XML (Extensible Markup Language): </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This is a markup language that is used for encoding documents in a format that is both human-readable and machine-readable. It is widely used for data interchange and is supported by many programming languages and technologies.</a:t>
            </a:r>
            <a:endParaRPr lang="en-CA" sz="1800" kern="100" dirty="0">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800" b="1" dirty="0">
                <a:effectLst/>
                <a:latin typeface="Times New Roman" panose="02020603050405020304" pitchFamily="18" charset="0"/>
                <a:ea typeface="Calibri" panose="020F0502020204030204" pitchFamily="34" charset="0"/>
              </a:rPr>
              <a:t>CSV (Comma-Separated Values): </a:t>
            </a:r>
            <a:r>
              <a:rPr lang="en-IN" sz="1800" dirty="0">
                <a:effectLst/>
                <a:latin typeface="Times New Roman" panose="02020603050405020304" pitchFamily="18" charset="0"/>
                <a:ea typeface="Calibri" panose="020F0502020204030204" pitchFamily="34" charset="0"/>
              </a:rPr>
              <a:t>This is a simple data interchange format that uses commas to separate values in a text file. It is commonly used for exchanging tabular data between applications.</a:t>
            </a:r>
          </a:p>
          <a:p>
            <a:pPr marL="0" indent="0" algn="just">
              <a:buNone/>
            </a:pPr>
            <a:endParaRPr lang="en-CA" dirty="0"/>
          </a:p>
        </p:txBody>
      </p:sp>
    </p:spTree>
    <p:extLst>
      <p:ext uri="{BB962C8B-B14F-4D97-AF65-F5344CB8AC3E}">
        <p14:creationId xmlns:p14="http://schemas.microsoft.com/office/powerpoint/2010/main" val="299307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147B-5C0C-158D-7EDE-1E9E7F3372CC}"/>
              </a:ext>
            </a:extLst>
          </p:cNvPr>
          <p:cNvSpPr>
            <a:spLocks noGrp="1"/>
          </p:cNvSpPr>
          <p:nvPr>
            <p:ph type="title"/>
          </p:nvPr>
        </p:nvSpPr>
        <p:spPr>
          <a:xfrm>
            <a:off x="1451579" y="804520"/>
            <a:ext cx="9603275" cy="761522"/>
          </a:xfrm>
        </p:spPr>
        <p:txBody>
          <a:bodyPr/>
          <a:lstStyle/>
          <a:p>
            <a:r>
              <a:rPr lang="en-US" dirty="0"/>
              <a:t>Project Summary</a:t>
            </a:r>
          </a:p>
        </p:txBody>
      </p:sp>
      <p:sp>
        <p:nvSpPr>
          <p:cNvPr id="3" name="Content Placeholder 2">
            <a:extLst>
              <a:ext uri="{FF2B5EF4-FFF2-40B4-BE49-F238E27FC236}">
                <a16:creationId xmlns:a16="http://schemas.microsoft.com/office/drawing/2014/main" id="{687C1D20-8C02-0EE7-00F2-4BAECB5EC5F3}"/>
              </a:ext>
            </a:extLst>
          </p:cNvPr>
          <p:cNvSpPr>
            <a:spLocks noGrp="1"/>
          </p:cNvSpPr>
          <p:nvPr>
            <p:ph idx="1"/>
          </p:nvPr>
        </p:nvSpPr>
        <p:spPr>
          <a:xfrm>
            <a:off x="331304" y="1839310"/>
            <a:ext cx="11569147" cy="4214170"/>
          </a:xfrm>
        </p:spPr>
        <p:txBody>
          <a:bodyPr>
            <a:normAutofit fontScale="77500" lnSpcReduction="20000"/>
          </a:bodyPr>
          <a:lstStyle/>
          <a:p>
            <a:pPr marL="0" indent="0" algn="just">
              <a:buNone/>
            </a:pPr>
            <a:r>
              <a:rPr lang="en-CA" b="1" i="0" u="sng" strike="noStrike" dirty="0">
                <a:effectLst/>
                <a:latin typeface="Söhne"/>
              </a:rPr>
              <a:t>Part 1</a:t>
            </a:r>
          </a:p>
          <a:p>
            <a:pPr algn="just"/>
            <a:r>
              <a:rPr lang="en-CA" b="0" i="0" u="none" strike="noStrike" dirty="0">
                <a:effectLst/>
                <a:latin typeface="Söhne"/>
              </a:rPr>
              <a:t>In this project, we developed an </a:t>
            </a:r>
            <a:r>
              <a:rPr lang="en-CA" b="1" i="0" u="none" strike="noStrike" dirty="0">
                <a:effectLst/>
                <a:latin typeface="Söhne"/>
              </a:rPr>
              <a:t>ASP.NET Core web app</a:t>
            </a:r>
            <a:r>
              <a:rPr lang="en-CA" b="0" i="0" u="none" strike="noStrike" dirty="0">
                <a:effectLst/>
                <a:latin typeface="Söhne"/>
              </a:rPr>
              <a:t> that uses </a:t>
            </a:r>
            <a:r>
              <a:rPr lang="en-CA" b="1" i="0" u="none" strike="noStrike" dirty="0">
                <a:effectLst/>
                <a:latin typeface="Söhne"/>
              </a:rPr>
              <a:t>authorization</a:t>
            </a:r>
            <a:r>
              <a:rPr lang="en-CA" b="0" i="0" u="none" strike="noStrike" dirty="0">
                <a:effectLst/>
                <a:latin typeface="Söhne"/>
              </a:rPr>
              <a:t> to protect user data. The app displays a list of contacts that registered users have created, which can be approved, rejected, edited, or deleted by </a:t>
            </a:r>
            <a:r>
              <a:rPr lang="en-CA" b="1" i="0" u="none" strike="noStrike" dirty="0">
                <a:effectLst/>
                <a:latin typeface="Söhne"/>
              </a:rPr>
              <a:t>managers or administrators, depending on their role</a:t>
            </a:r>
            <a:r>
              <a:rPr lang="en-CA" b="0" i="0" u="none" strike="noStrike" dirty="0">
                <a:effectLst/>
                <a:latin typeface="Söhne"/>
              </a:rPr>
              <a:t>. </a:t>
            </a:r>
          </a:p>
          <a:p>
            <a:pPr algn="just"/>
            <a:r>
              <a:rPr lang="en-CA" b="0" i="0" u="none" strike="noStrike" dirty="0">
                <a:effectLst/>
                <a:latin typeface="Söhne"/>
              </a:rPr>
              <a:t>The project showcases </a:t>
            </a:r>
            <a:r>
              <a:rPr lang="en-CA" b="1" i="0" u="none" strike="noStrike" dirty="0">
                <a:effectLst/>
                <a:latin typeface="Söhne"/>
              </a:rPr>
              <a:t>three security groups with different permissions</a:t>
            </a:r>
            <a:r>
              <a:rPr lang="en-CA" b="0" i="0" u="none" strike="noStrike" dirty="0">
                <a:effectLst/>
                <a:latin typeface="Söhne"/>
              </a:rPr>
              <a:t> and highlights the importance of role-based access control to safeguard sensitive information.</a:t>
            </a:r>
          </a:p>
          <a:p>
            <a:pPr marL="0" indent="0" algn="just">
              <a:buNone/>
            </a:pPr>
            <a:r>
              <a:rPr lang="en-CA" b="1" i="0" u="sng" strike="noStrike" dirty="0">
                <a:effectLst/>
                <a:latin typeface="Söhne"/>
              </a:rPr>
              <a:t>Part 2: </a:t>
            </a:r>
          </a:p>
          <a:p>
            <a:pPr algn="just"/>
            <a:r>
              <a:rPr lang="en-CA" b="1" i="0" u="none" strike="noStrike" dirty="0">
                <a:effectLst/>
                <a:latin typeface="Söhne"/>
              </a:rPr>
              <a:t>As a security consultant</a:t>
            </a:r>
            <a:r>
              <a:rPr lang="en-CA" b="0" i="0" u="none" strike="noStrike" dirty="0">
                <a:effectLst/>
                <a:latin typeface="Söhne"/>
              </a:rPr>
              <a:t>, we provided </a:t>
            </a:r>
            <a:r>
              <a:rPr lang="en-CA" b="1" i="0" u="none" strike="noStrike" dirty="0">
                <a:effectLst/>
                <a:latin typeface="Söhne"/>
              </a:rPr>
              <a:t>recommendations</a:t>
            </a:r>
            <a:r>
              <a:rPr lang="en-CA" b="0" i="0" u="none" strike="noStrike" dirty="0">
                <a:effectLst/>
                <a:latin typeface="Söhne"/>
              </a:rPr>
              <a:t> for various security technologies to address a company's concerns. We suggested using encryption protocols to securely transfer personal data within their network. </a:t>
            </a:r>
          </a:p>
          <a:p>
            <a:pPr algn="just"/>
            <a:r>
              <a:rPr lang="en-CA" b="0" i="0" u="none" strike="noStrike" dirty="0">
                <a:effectLst/>
                <a:latin typeface="Söhne"/>
              </a:rPr>
              <a:t>We also recommended </a:t>
            </a:r>
            <a:r>
              <a:rPr lang="en-CA" b="1" i="0" u="none" strike="noStrike" dirty="0">
                <a:effectLst/>
                <a:latin typeface="Söhne"/>
              </a:rPr>
              <a:t>implementing a secure API architecture </a:t>
            </a:r>
            <a:r>
              <a:rPr lang="en-CA" b="0" i="0" u="none" strike="noStrike" dirty="0">
                <a:effectLst/>
                <a:latin typeface="Söhne"/>
              </a:rPr>
              <a:t>to allow external access to their database and suggested using a secure coding framework for developing the API. </a:t>
            </a:r>
          </a:p>
          <a:p>
            <a:pPr algn="just"/>
            <a:r>
              <a:rPr lang="en-CA" b="0" i="0" u="none" strike="noStrike" dirty="0">
                <a:effectLst/>
                <a:latin typeface="Söhne"/>
              </a:rPr>
              <a:t>Finally, we discussed </a:t>
            </a:r>
            <a:r>
              <a:rPr lang="en-CA" b="1" i="0" u="none" strike="noStrike" dirty="0">
                <a:effectLst/>
                <a:latin typeface="Söhne"/>
              </a:rPr>
              <a:t>ethical concerns </a:t>
            </a:r>
            <a:r>
              <a:rPr lang="en-CA" i="0" u="none" strike="noStrike" dirty="0">
                <a:effectLst/>
                <a:latin typeface="Söhne"/>
              </a:rPr>
              <a:t>related to the transmission of personal data </a:t>
            </a:r>
            <a:r>
              <a:rPr lang="en-CA" b="0" i="0" u="none" strike="noStrike" dirty="0">
                <a:effectLst/>
                <a:latin typeface="Söhne"/>
              </a:rPr>
              <a:t>and suggested storing data in secure locations using appropriate encryption techniques.</a:t>
            </a:r>
          </a:p>
          <a:p>
            <a:pPr algn="just"/>
            <a:endParaRPr lang="en-US" dirty="0"/>
          </a:p>
        </p:txBody>
      </p:sp>
    </p:spTree>
    <p:extLst>
      <p:ext uri="{BB962C8B-B14F-4D97-AF65-F5344CB8AC3E}">
        <p14:creationId xmlns:p14="http://schemas.microsoft.com/office/powerpoint/2010/main" val="1400294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AE56-1139-6914-D099-351F2B409189}"/>
              </a:ext>
            </a:extLst>
          </p:cNvPr>
          <p:cNvSpPr>
            <a:spLocks noGrp="1"/>
          </p:cNvSpPr>
          <p:nvPr>
            <p:ph type="title"/>
          </p:nvPr>
        </p:nvSpPr>
        <p:spPr>
          <a:xfrm>
            <a:off x="1451579" y="1325571"/>
            <a:ext cx="9603275" cy="1049235"/>
          </a:xfrm>
        </p:spPr>
        <p:txBody>
          <a:bodyPr>
            <a:normAutofit/>
          </a:bodyPr>
          <a:lstStyle/>
          <a:p>
            <a:r>
              <a:rPr lang="en-US" sz="2000" dirty="0">
                <a:latin typeface="Times New Roman" panose="02020603050405020304" pitchFamily="18" charset="0"/>
                <a:cs typeface="Times New Roman" panose="02020603050405020304" pitchFamily="18" charset="0"/>
              </a:rPr>
              <a:t>7. How should we store our data in our many locations?</a:t>
            </a:r>
            <a:endParaRPr lang="en-CA"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506CE8-E42B-52FF-C013-F23B7840DB4A}"/>
              </a:ext>
            </a:extLst>
          </p:cNvPr>
          <p:cNvSpPr>
            <a:spLocks noGrp="1"/>
          </p:cNvSpPr>
          <p:nvPr>
            <p:ph idx="1"/>
          </p:nvPr>
        </p:nvSpPr>
        <p:spPr>
          <a:xfrm>
            <a:off x="609600" y="2015732"/>
            <a:ext cx="11131825" cy="3450613"/>
          </a:xfrm>
        </p:spPr>
        <p:txBody>
          <a:bodyPr>
            <a:normAutofit/>
          </a:bodyPr>
          <a:lstStyle/>
          <a:p>
            <a:pPr algn="just"/>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Cloud-based storage: </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Cloud-based storage is becoming increasingly popular due to its </a:t>
            </a: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scalability and flexibility</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This type of storage allows you to store data in a remote server that can be accessed from any location with an internet connection. Cloud-based storage also </a:t>
            </a: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offers automatic backups and disaster recovery </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options.</a:t>
            </a:r>
          </a:p>
          <a:p>
            <a:pPr algn="just"/>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Distributed data storage: </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Another option is to store data in a distributed manner, with </a:t>
            </a: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each location having its own server </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or storage device. This approach can </a:t>
            </a: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improve performance </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and minimize the risk of data loss due to a single point of failure. However, it can be </a:t>
            </a: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more complex </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to manage and synchronize data across multiple locations</a:t>
            </a:r>
          </a:p>
          <a:p>
            <a:pPr algn="just"/>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Backup and disaster recovery: </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Regardless of the storage approach, </a:t>
            </a: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backup and disaster recovery plans are</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a:t>
            </a: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essential</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to ensure the availability and integrity of data. </a:t>
            </a: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This includes regular backups, data replication, and redundant storage devices.</a:t>
            </a:r>
            <a:endParaRPr lang="en-CA" sz="1600" b="1" kern="100" dirty="0">
              <a:latin typeface="Calibri" panose="020F0502020204030204" pitchFamily="34" charset="0"/>
              <a:ea typeface="Calibri" panose="020F0502020204030204" pitchFamily="34" charset="0"/>
              <a:cs typeface="Mangal" panose="02040503050203030202" pitchFamily="18" charset="0"/>
            </a:endParaRPr>
          </a:p>
          <a:p>
            <a:pPr algn="just"/>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Data security: </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All data storage solutions should prioritize data security. </a:t>
            </a: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This includes access control, encryption, and regular security audits.</a:t>
            </a:r>
            <a:endParaRPr lang="en-CA" sz="1600" b="1" kern="1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CA" sz="1800" dirty="0"/>
          </a:p>
        </p:txBody>
      </p:sp>
    </p:spTree>
    <p:extLst>
      <p:ext uri="{BB962C8B-B14F-4D97-AF65-F5344CB8AC3E}">
        <p14:creationId xmlns:p14="http://schemas.microsoft.com/office/powerpoint/2010/main" val="188775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937B-3F18-77EC-70BA-8B9CC7452D07}"/>
              </a:ext>
            </a:extLst>
          </p:cNvPr>
          <p:cNvSpPr>
            <a:spLocks noGrp="1"/>
          </p:cNvSpPr>
          <p:nvPr>
            <p:ph type="title"/>
          </p:nvPr>
        </p:nvSpPr>
        <p:spPr>
          <a:xfrm>
            <a:off x="344556" y="1205736"/>
            <a:ext cx="11661913" cy="1049235"/>
          </a:xfrm>
        </p:spPr>
        <p:txBody>
          <a:bodyPr>
            <a:noAutofit/>
          </a:bodyPr>
          <a:lstStyle/>
          <a:p>
            <a:r>
              <a:rPr lang="en-IN" sz="2000" kern="100" dirty="0">
                <a:effectLst/>
                <a:latin typeface="Times New Roman" panose="02020603050405020304" pitchFamily="18" charset="0"/>
                <a:ea typeface="Calibri" panose="020F0502020204030204" pitchFamily="34" charset="0"/>
                <a:cs typeface="Mangal" panose="02040503050203030202" pitchFamily="18" charset="0"/>
              </a:rPr>
              <a:t>8. What are the ethical concerns related to the transmission of personal data?</a:t>
            </a:r>
            <a:br>
              <a:rPr lang="en-CA" sz="2000" kern="100" dirty="0">
                <a:effectLst/>
                <a:latin typeface="Calibri" panose="020F0502020204030204" pitchFamily="34" charset="0"/>
                <a:ea typeface="Calibri" panose="020F0502020204030204" pitchFamily="34" charset="0"/>
                <a:cs typeface="Mangal" panose="02040503050203030202" pitchFamily="18" charset="0"/>
              </a:rPr>
            </a:br>
            <a:endParaRPr lang="en-CA" sz="2000" dirty="0"/>
          </a:p>
        </p:txBody>
      </p:sp>
      <p:sp>
        <p:nvSpPr>
          <p:cNvPr id="3" name="Content Placeholder 2">
            <a:extLst>
              <a:ext uri="{FF2B5EF4-FFF2-40B4-BE49-F238E27FC236}">
                <a16:creationId xmlns:a16="http://schemas.microsoft.com/office/drawing/2014/main" id="{2FFCE7A3-092B-7A7A-E778-E2CA921656FA}"/>
              </a:ext>
            </a:extLst>
          </p:cNvPr>
          <p:cNvSpPr>
            <a:spLocks noGrp="1"/>
          </p:cNvSpPr>
          <p:nvPr>
            <p:ph idx="1"/>
          </p:nvPr>
        </p:nvSpPr>
        <p:spPr>
          <a:xfrm>
            <a:off x="477079" y="2015732"/>
            <a:ext cx="11370364" cy="3450613"/>
          </a:xfrm>
        </p:spPr>
        <p:txBody>
          <a:bodyPr>
            <a:normAutofit lnSpcReduction="10000"/>
          </a:bodyPr>
          <a:lstStyle/>
          <a:p>
            <a:pPr marL="0" marR="0">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Privacy: </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Personal data can include </a:t>
            </a: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sensitive information </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such as a person's name, address, contact details, medical records, and financial information. The </a:t>
            </a: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unauthorized transmission or use of this data </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can lead to breaches of privacy, identity theft, and other malicious activities.</a:t>
            </a:r>
          </a:p>
          <a:p>
            <a:pPr marL="0" marR="0">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Security: </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Personal data must be </a:t>
            </a: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protected from unauthorized access, modification, or disclosure</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Companies must implement appropriate security measures to ensure the </a:t>
            </a: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confidentiality</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and </a:t>
            </a: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integrity</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of personal data.</a:t>
            </a:r>
            <a:endParaRPr lang="en-CA"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Transparency:</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Companies should be transparent about their data practices and provide clear and concise information about how personal data is collected, used, and transmitted. </a:t>
            </a: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Lack</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t>
            </a: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of</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t>
            </a: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transparency</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t>
            </a: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can</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t>
            </a: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undermine trust and lead to ethical concerns.</a:t>
            </a:r>
            <a:endParaRPr lang="en-CA" sz="1800" b="1"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Accountability:</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Companies are responsible for ensuring that personal data is processed in compliance with applicable laws and regulations. This includes </a:t>
            </a: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taking appropriate measures to prevent data breaches</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and responding to incidents in a timely and responsible manner.</a:t>
            </a:r>
            <a:endParaRPr lang="en-CA"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CA" dirty="0"/>
          </a:p>
        </p:txBody>
      </p:sp>
    </p:spTree>
    <p:extLst>
      <p:ext uri="{BB962C8B-B14F-4D97-AF65-F5344CB8AC3E}">
        <p14:creationId xmlns:p14="http://schemas.microsoft.com/office/powerpoint/2010/main" val="3549057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EE6F-91F5-327E-F9FA-896FDC165F39}"/>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459EB72F-40CF-1E06-4E11-258064CB21C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8487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D879-9AEF-DB6C-4892-5920E8DC861A}"/>
              </a:ext>
            </a:extLst>
          </p:cNvPr>
          <p:cNvSpPr>
            <a:spLocks noGrp="1"/>
          </p:cNvSpPr>
          <p:nvPr>
            <p:ph type="title"/>
          </p:nvPr>
        </p:nvSpPr>
        <p:spPr/>
        <p:txBody>
          <a:bodyPr/>
          <a:lstStyle/>
          <a:p>
            <a:r>
              <a:rPr lang="en-US" dirty="0"/>
              <a:t>ABOUT US</a:t>
            </a:r>
          </a:p>
        </p:txBody>
      </p:sp>
      <p:sp>
        <p:nvSpPr>
          <p:cNvPr id="3" name="Content Placeholder 2">
            <a:extLst>
              <a:ext uri="{FF2B5EF4-FFF2-40B4-BE49-F238E27FC236}">
                <a16:creationId xmlns:a16="http://schemas.microsoft.com/office/drawing/2014/main" id="{BE380F25-4850-33EF-A3FD-91F79B1E5E87}"/>
              </a:ext>
            </a:extLst>
          </p:cNvPr>
          <p:cNvSpPr>
            <a:spLocks noGrp="1"/>
          </p:cNvSpPr>
          <p:nvPr>
            <p:ph idx="1"/>
          </p:nvPr>
        </p:nvSpPr>
        <p:spPr>
          <a:xfrm>
            <a:off x="914401" y="2015732"/>
            <a:ext cx="10140454" cy="4037749"/>
          </a:xfrm>
        </p:spPr>
        <p:txBody>
          <a:bodyPr/>
          <a:lstStyle/>
          <a:p>
            <a:pPr algn="just"/>
            <a:r>
              <a:rPr lang="en-CA" sz="1700" b="1" u="sng" dirty="0">
                <a:latin typeface="Söhne"/>
              </a:rPr>
              <a:t>Trupal Chaudhary – Bachelor’s in Computer Engineerin</a:t>
            </a:r>
            <a:r>
              <a:rPr lang="en-CA" sz="1700" b="1" dirty="0">
                <a:latin typeface="Söhne"/>
              </a:rPr>
              <a:t>g </a:t>
            </a:r>
          </a:p>
          <a:p>
            <a:pPr lvl="1" algn="just"/>
            <a:r>
              <a:rPr lang="en-CA" sz="1500" b="1" dirty="0">
                <a:latin typeface="Söhne"/>
              </a:rPr>
              <a:t>Work Contribution : Development of ASP.NET CORE Web Application by implementing concepts of Authorization</a:t>
            </a:r>
          </a:p>
          <a:p>
            <a:pPr algn="just"/>
            <a:r>
              <a:rPr lang="en-CA" sz="1700" b="1" u="sng" dirty="0">
                <a:latin typeface="Söhne"/>
              </a:rPr>
              <a:t>Amit Malik – Bachelor’s in Computer Engineering</a:t>
            </a:r>
          </a:p>
          <a:p>
            <a:pPr lvl="1" algn="just"/>
            <a:r>
              <a:rPr lang="en-CA" sz="1500" b="1" dirty="0">
                <a:latin typeface="Söhne"/>
              </a:rPr>
              <a:t>Work Contribution : Aided in Development of the Web Application by setting up SQL server using docker and brainstormed on the security recommendations along with Khushi</a:t>
            </a:r>
          </a:p>
          <a:p>
            <a:pPr algn="just"/>
            <a:r>
              <a:rPr lang="en-CA" sz="1700" b="1" u="sng" dirty="0">
                <a:latin typeface="Söhne"/>
              </a:rPr>
              <a:t>Khushi – Master of Computer Application (MCA)</a:t>
            </a:r>
          </a:p>
          <a:p>
            <a:pPr lvl="1" algn="just"/>
            <a:r>
              <a:rPr lang="en-CA" sz="1500" b="1" dirty="0">
                <a:latin typeface="Söhne"/>
              </a:rPr>
              <a:t>Work Contribution : Provided Security Recommendations along with Amit and developed/formatted the Presentation</a:t>
            </a:r>
          </a:p>
          <a:p>
            <a:pPr algn="just"/>
            <a:endParaRPr lang="en-US" sz="1700" b="1" dirty="0">
              <a:latin typeface="Söhne"/>
            </a:endParaRPr>
          </a:p>
        </p:txBody>
      </p:sp>
    </p:spTree>
    <p:extLst>
      <p:ext uri="{BB962C8B-B14F-4D97-AF65-F5344CB8AC3E}">
        <p14:creationId xmlns:p14="http://schemas.microsoft.com/office/powerpoint/2010/main" val="385913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A4E-E015-8135-C281-C4DF60F654B9}"/>
              </a:ext>
            </a:extLst>
          </p:cNvPr>
          <p:cNvSpPr>
            <a:spLocks noGrp="1"/>
          </p:cNvSpPr>
          <p:nvPr>
            <p:ph type="title"/>
          </p:nvPr>
        </p:nvSpPr>
        <p:spPr/>
        <p:txBody>
          <a:bodyPr/>
          <a:lstStyle/>
          <a:p>
            <a:r>
              <a:rPr lang="en-US" dirty="0"/>
              <a:t>PART 1 :  Authorization</a:t>
            </a:r>
          </a:p>
        </p:txBody>
      </p:sp>
      <p:sp>
        <p:nvSpPr>
          <p:cNvPr id="3" name="Content Placeholder 2">
            <a:extLst>
              <a:ext uri="{FF2B5EF4-FFF2-40B4-BE49-F238E27FC236}">
                <a16:creationId xmlns:a16="http://schemas.microsoft.com/office/drawing/2014/main" id="{5EFB262B-261C-BFDF-F68C-12F363E83D87}"/>
              </a:ext>
            </a:extLst>
          </p:cNvPr>
          <p:cNvSpPr>
            <a:spLocks noGrp="1"/>
          </p:cNvSpPr>
          <p:nvPr>
            <p:ph idx="1"/>
          </p:nvPr>
        </p:nvSpPr>
        <p:spPr>
          <a:xfrm>
            <a:off x="1451579" y="1853754"/>
            <a:ext cx="9603275" cy="3612591"/>
          </a:xfrm>
        </p:spPr>
        <p:txBody>
          <a:bodyPr>
            <a:normAutofit fontScale="85000" lnSpcReduction="10000"/>
          </a:bodyPr>
          <a:lstStyle/>
          <a:p>
            <a:pPr algn="just"/>
            <a:r>
              <a:rPr lang="en-CA" b="0" i="0" u="none" strike="noStrike" dirty="0">
                <a:effectLst/>
                <a:latin typeface="Söhne"/>
              </a:rPr>
              <a:t>We focused on developing a web application using </a:t>
            </a:r>
            <a:r>
              <a:rPr lang="en-CA" b="1" i="0" u="none" strike="noStrike" dirty="0">
                <a:effectLst/>
                <a:latin typeface="Söhne"/>
              </a:rPr>
              <a:t>ASP.NET Core</a:t>
            </a:r>
            <a:r>
              <a:rPr lang="en-CA" b="0" i="0" u="none" strike="noStrike" dirty="0">
                <a:effectLst/>
                <a:latin typeface="Söhne"/>
              </a:rPr>
              <a:t> that implements an </a:t>
            </a:r>
            <a:r>
              <a:rPr lang="en-CA" b="1" i="0" u="none" strike="noStrike" dirty="0">
                <a:effectLst/>
                <a:latin typeface="Söhne"/>
              </a:rPr>
              <a:t>authorization mechanism</a:t>
            </a:r>
            <a:r>
              <a:rPr lang="en-CA" b="0" i="0" u="none" strike="noStrike" dirty="0">
                <a:effectLst/>
                <a:latin typeface="Söhne"/>
              </a:rPr>
              <a:t> </a:t>
            </a:r>
            <a:r>
              <a:rPr lang="en-CA" b="1" i="0" u="none" strike="noStrike" dirty="0">
                <a:effectLst/>
                <a:latin typeface="Söhne"/>
              </a:rPr>
              <a:t>to protect user data</a:t>
            </a:r>
            <a:r>
              <a:rPr lang="en-CA" b="0" i="0" u="none" strike="noStrike" dirty="0">
                <a:effectLst/>
                <a:latin typeface="Söhne"/>
              </a:rPr>
              <a:t>. The application is designed to </a:t>
            </a:r>
            <a:r>
              <a:rPr lang="en-CA" b="1" i="0" u="none" strike="noStrike" dirty="0">
                <a:effectLst/>
                <a:latin typeface="Söhne"/>
              </a:rPr>
              <a:t>display a list of contacts </a:t>
            </a:r>
            <a:r>
              <a:rPr lang="en-CA" b="0" i="0" u="none" strike="noStrike" dirty="0">
                <a:effectLst/>
                <a:latin typeface="Söhne"/>
              </a:rPr>
              <a:t>that registered users have created, which can be </a:t>
            </a:r>
            <a:r>
              <a:rPr lang="en-CA" b="1" i="0" u="none" strike="noStrike" dirty="0">
                <a:effectLst/>
                <a:latin typeface="Söhne"/>
              </a:rPr>
              <a:t>approved, rejected, edited, or deleted by managers or administrators</a:t>
            </a:r>
            <a:r>
              <a:rPr lang="en-CA" b="0" i="0" u="none" strike="noStrike" dirty="0">
                <a:effectLst/>
                <a:latin typeface="Söhne"/>
              </a:rPr>
              <a:t>, depending on their role. The project shows the importance of implementing </a:t>
            </a:r>
            <a:r>
              <a:rPr lang="en-CA" b="1" i="0" u="none" strike="noStrike" dirty="0">
                <a:effectLst/>
                <a:latin typeface="Söhne"/>
              </a:rPr>
              <a:t>role-based access control </a:t>
            </a:r>
            <a:r>
              <a:rPr lang="en-CA" b="0" i="0" u="none" strike="noStrike" dirty="0">
                <a:effectLst/>
                <a:latin typeface="Söhne"/>
              </a:rPr>
              <a:t>to safeguard sensitive information and prevent unauthorized access.</a:t>
            </a:r>
          </a:p>
          <a:p>
            <a:pPr algn="just"/>
            <a:r>
              <a:rPr lang="en-CA" b="0" i="0" u="none" strike="noStrike" dirty="0">
                <a:effectLst/>
                <a:latin typeface="Söhne"/>
              </a:rPr>
              <a:t>We utilized the built-in </a:t>
            </a:r>
            <a:r>
              <a:rPr lang="en-CA" b="1" i="0" u="none" strike="noStrike" dirty="0">
                <a:effectLst/>
                <a:latin typeface="Söhne"/>
              </a:rPr>
              <a:t>Identity framework</a:t>
            </a:r>
            <a:r>
              <a:rPr lang="en-CA" b="0" i="0" u="none" strike="noStrike" dirty="0">
                <a:effectLst/>
                <a:latin typeface="Söhne"/>
              </a:rPr>
              <a:t>, which provides a complete user authentication and authorization system that is easy to configure and customize.</a:t>
            </a:r>
          </a:p>
          <a:p>
            <a:pPr algn="just"/>
            <a:r>
              <a:rPr lang="en-CA" b="0" i="0" u="none" strike="noStrike" dirty="0">
                <a:effectLst/>
                <a:latin typeface="Söhne"/>
              </a:rPr>
              <a:t>Furthermore, we used </a:t>
            </a:r>
            <a:r>
              <a:rPr lang="en-CA" b="1" i="0" u="none" strike="noStrike" dirty="0">
                <a:effectLst/>
                <a:latin typeface="Söhne"/>
              </a:rPr>
              <a:t>Entity Framework Core</a:t>
            </a:r>
            <a:r>
              <a:rPr lang="en-CA" b="0" i="0" u="none" strike="noStrike" dirty="0">
                <a:effectLst/>
                <a:latin typeface="Söhne"/>
              </a:rPr>
              <a:t>, to interact with the </a:t>
            </a:r>
            <a:r>
              <a:rPr lang="en-CA" b="1" i="0" u="none" strike="noStrike" dirty="0">
                <a:effectLst/>
                <a:latin typeface="Söhne"/>
              </a:rPr>
              <a:t>database and perform CRUD operations on contacts.</a:t>
            </a:r>
            <a:r>
              <a:rPr lang="en-CA" b="0" i="0" u="none" strike="noStrike" dirty="0">
                <a:effectLst/>
                <a:latin typeface="Söhne"/>
              </a:rPr>
              <a:t> </a:t>
            </a:r>
          </a:p>
          <a:p>
            <a:pPr algn="just"/>
            <a:r>
              <a:rPr lang="en-CA" b="0" i="0" u="none" strike="noStrike" dirty="0">
                <a:effectLst/>
                <a:latin typeface="Söhne"/>
              </a:rPr>
              <a:t>Overall, this project provides a practical example of how to build a secure web application that protects user data from unauthorized access.</a:t>
            </a:r>
          </a:p>
          <a:p>
            <a:pPr algn="just"/>
            <a:endParaRPr lang="en-US" dirty="0"/>
          </a:p>
        </p:txBody>
      </p:sp>
    </p:spTree>
    <p:extLst>
      <p:ext uri="{BB962C8B-B14F-4D97-AF65-F5344CB8AC3E}">
        <p14:creationId xmlns:p14="http://schemas.microsoft.com/office/powerpoint/2010/main" val="161316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2374-7224-9BD1-CC96-4B367E151E63}"/>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958A656F-2DC6-0CE4-1BA2-CE6B9514C105}"/>
              </a:ext>
            </a:extLst>
          </p:cNvPr>
          <p:cNvSpPr>
            <a:spLocks noGrp="1"/>
          </p:cNvSpPr>
          <p:nvPr>
            <p:ph idx="1"/>
          </p:nvPr>
        </p:nvSpPr>
        <p:spPr/>
        <p:txBody>
          <a:bodyPr/>
          <a:lstStyle/>
          <a:p>
            <a:pPr marL="0" indent="0" algn="l">
              <a:buNone/>
            </a:pPr>
            <a:r>
              <a:rPr lang="en-CA" b="0" i="0" u="none" strike="noStrike" dirty="0">
                <a:effectLst/>
                <a:latin typeface="Segoe UI" panose="020B0502040204020203" pitchFamily="34" charset="0"/>
              </a:rPr>
              <a:t>There are three security groups:</a:t>
            </a:r>
          </a:p>
          <a:p>
            <a:pPr algn="l">
              <a:buFont typeface="Arial" panose="020B0604020202020204" pitchFamily="34" charset="0"/>
              <a:buChar char="•"/>
            </a:pPr>
            <a:r>
              <a:rPr lang="en-CA" b="1" i="0" u="none" strike="noStrike" dirty="0">
                <a:effectLst/>
                <a:latin typeface="Segoe UI" panose="020B0502040204020203" pitchFamily="34" charset="0"/>
              </a:rPr>
              <a:t> Registered users</a:t>
            </a:r>
            <a:r>
              <a:rPr lang="en-CA" b="0" i="0" u="none" strike="noStrike" dirty="0">
                <a:effectLst/>
                <a:latin typeface="Segoe UI" panose="020B0502040204020203" pitchFamily="34" charset="0"/>
              </a:rPr>
              <a:t> can view all the approved data and can edit/delete their own data.</a:t>
            </a:r>
          </a:p>
          <a:p>
            <a:pPr algn="l">
              <a:buFont typeface="Arial" panose="020B0604020202020204" pitchFamily="34" charset="0"/>
              <a:buChar char="•"/>
            </a:pPr>
            <a:r>
              <a:rPr lang="en-CA" b="1" i="0" u="none" strike="noStrike" dirty="0">
                <a:effectLst/>
                <a:latin typeface="Segoe UI" panose="020B0502040204020203" pitchFamily="34" charset="0"/>
              </a:rPr>
              <a:t> Managers</a:t>
            </a:r>
            <a:r>
              <a:rPr lang="en-CA" b="0" i="0" u="none" strike="noStrike" dirty="0">
                <a:effectLst/>
                <a:latin typeface="Segoe UI" panose="020B0502040204020203" pitchFamily="34" charset="0"/>
              </a:rPr>
              <a:t> can approve or reject contact data. Only approved contacts are visible to users.</a:t>
            </a:r>
          </a:p>
          <a:p>
            <a:pPr algn="l">
              <a:buFont typeface="Arial" panose="020B0604020202020204" pitchFamily="34" charset="0"/>
              <a:buChar char="•"/>
            </a:pPr>
            <a:r>
              <a:rPr lang="en-CA" b="1" i="0" u="none" strike="noStrike" dirty="0">
                <a:effectLst/>
                <a:latin typeface="Segoe UI" panose="020B0502040204020203" pitchFamily="34" charset="0"/>
              </a:rPr>
              <a:t> Administrators</a:t>
            </a:r>
            <a:r>
              <a:rPr lang="en-CA" b="0" i="0" u="none" strike="noStrike" dirty="0">
                <a:effectLst/>
                <a:latin typeface="Segoe UI" panose="020B0502040204020203" pitchFamily="34" charset="0"/>
              </a:rPr>
              <a:t> can approve/reject and edit/delete any data.</a:t>
            </a:r>
          </a:p>
          <a:p>
            <a:pPr algn="l">
              <a:buFont typeface="Arial" panose="020B0604020202020204" pitchFamily="34" charset="0"/>
              <a:buChar char="•"/>
            </a:pPr>
            <a:endParaRPr lang="en-CA" dirty="0">
              <a:latin typeface="Segoe UI" panose="020B0502040204020203" pitchFamily="34" charset="0"/>
            </a:endParaRPr>
          </a:p>
          <a:p>
            <a:pPr algn="l">
              <a:buFont typeface="Arial" panose="020B0604020202020204" pitchFamily="34" charset="0"/>
              <a:buChar char="•"/>
            </a:pPr>
            <a:endParaRPr lang="en-CA" b="0" i="0" u="none" strike="noStrike" dirty="0">
              <a:effectLst/>
              <a:latin typeface="Segoe UI" panose="020B0502040204020203" pitchFamily="34" charset="0"/>
            </a:endParaRPr>
          </a:p>
          <a:p>
            <a:pPr algn="l">
              <a:buFont typeface="Arial" panose="020B0604020202020204" pitchFamily="34" charset="0"/>
              <a:buChar char="•"/>
            </a:pPr>
            <a:endParaRPr lang="en-CA" dirty="0">
              <a:latin typeface="Segoe UI" panose="020B0502040204020203" pitchFamily="34" charset="0"/>
            </a:endParaRPr>
          </a:p>
          <a:p>
            <a:pPr algn="l">
              <a:buFont typeface="Arial" panose="020B0604020202020204" pitchFamily="34" charset="0"/>
              <a:buChar char="•"/>
            </a:pPr>
            <a:endParaRPr lang="en-CA" b="0" i="0" u="none" strike="noStrike" dirty="0">
              <a:effectLst/>
              <a:latin typeface="Segoe UI" panose="020B0502040204020203" pitchFamily="34" charset="0"/>
            </a:endParaRPr>
          </a:p>
          <a:p>
            <a:endParaRPr lang="en-US" b="1" dirty="0"/>
          </a:p>
          <a:p>
            <a:endParaRPr lang="en-US" dirty="0"/>
          </a:p>
        </p:txBody>
      </p:sp>
    </p:spTree>
    <p:extLst>
      <p:ext uri="{BB962C8B-B14F-4D97-AF65-F5344CB8AC3E}">
        <p14:creationId xmlns:p14="http://schemas.microsoft.com/office/powerpoint/2010/main" val="414888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B2C19B-D71F-6D4F-1E38-4BC88E6552C9}"/>
              </a:ext>
            </a:extLst>
          </p:cNvPr>
          <p:cNvSpPr txBox="1"/>
          <p:nvPr/>
        </p:nvSpPr>
        <p:spPr>
          <a:xfrm>
            <a:off x="126124" y="236888"/>
            <a:ext cx="11939751" cy="646331"/>
          </a:xfrm>
          <a:prstGeom prst="rect">
            <a:avLst/>
          </a:prstGeom>
          <a:noFill/>
        </p:spPr>
        <p:txBody>
          <a:bodyPr wrap="square" rtlCol="0">
            <a:spAutoFit/>
          </a:bodyPr>
          <a:lstStyle/>
          <a:p>
            <a:pPr algn="just"/>
            <a:r>
              <a:rPr lang="en-CA" b="1" i="0" u="none" strike="noStrike" dirty="0">
                <a:effectLst/>
                <a:latin typeface="Segoe UI" panose="020B0502040204020203" pitchFamily="34" charset="0"/>
              </a:rPr>
              <a:t>Index Page</a:t>
            </a:r>
            <a:r>
              <a:rPr lang="en-CA" b="0" i="0" u="none" strike="noStrike" dirty="0">
                <a:effectLst/>
                <a:latin typeface="Segoe UI" panose="020B0502040204020203" pitchFamily="34" charset="0"/>
              </a:rPr>
              <a:t> : Modified the </a:t>
            </a:r>
            <a:r>
              <a:rPr lang="en-CA" dirty="0">
                <a:latin typeface="Segoe UI" panose="020B0502040204020203" pitchFamily="34" charset="0"/>
              </a:rPr>
              <a:t>Index Page to include the link to the </a:t>
            </a:r>
            <a:r>
              <a:rPr lang="en-CA" b="1" dirty="0">
                <a:latin typeface="Segoe UI" panose="020B0502040204020203" pitchFamily="34" charset="0"/>
              </a:rPr>
              <a:t>GitHub Repository</a:t>
            </a:r>
            <a:r>
              <a:rPr lang="en-CA" dirty="0">
                <a:latin typeface="Segoe UI" panose="020B0502040204020203" pitchFamily="34" charset="0"/>
              </a:rPr>
              <a:t>. Also performed minor CSS Styling.</a:t>
            </a:r>
          </a:p>
        </p:txBody>
      </p:sp>
      <p:pic>
        <p:nvPicPr>
          <p:cNvPr id="5" name="Picture 4" descr="Graphical user interface, application, website&#10;&#10;Description automatically generated">
            <a:extLst>
              <a:ext uri="{FF2B5EF4-FFF2-40B4-BE49-F238E27FC236}">
                <a16:creationId xmlns:a16="http://schemas.microsoft.com/office/drawing/2014/main" id="{E7E139C8-79B7-2567-C7E4-926C59342AAF}"/>
              </a:ext>
            </a:extLst>
          </p:cNvPr>
          <p:cNvPicPr>
            <a:picLocks noChangeAspect="1"/>
          </p:cNvPicPr>
          <p:nvPr/>
        </p:nvPicPr>
        <p:blipFill rotWithShape="1">
          <a:blip r:embed="rId2">
            <a:extLst>
              <a:ext uri="{28A0092B-C50C-407E-A947-70E740481C1C}">
                <a14:useLocalDpi xmlns:a14="http://schemas.microsoft.com/office/drawing/2010/main" val="0"/>
              </a:ext>
            </a:extLst>
          </a:blip>
          <a:srcRect t="3123" b="20672"/>
          <a:stretch/>
        </p:blipFill>
        <p:spPr>
          <a:xfrm>
            <a:off x="1219200" y="1024027"/>
            <a:ext cx="9766852" cy="4809945"/>
          </a:xfrm>
          <a:prstGeom prst="rect">
            <a:avLst/>
          </a:prstGeom>
        </p:spPr>
      </p:pic>
    </p:spTree>
    <p:extLst>
      <p:ext uri="{BB962C8B-B14F-4D97-AF65-F5344CB8AC3E}">
        <p14:creationId xmlns:p14="http://schemas.microsoft.com/office/powerpoint/2010/main" val="226567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B2C19B-D71F-6D4F-1E38-4BC88E6552C9}"/>
              </a:ext>
            </a:extLst>
          </p:cNvPr>
          <p:cNvSpPr txBox="1"/>
          <p:nvPr/>
        </p:nvSpPr>
        <p:spPr>
          <a:xfrm>
            <a:off x="126124" y="296117"/>
            <a:ext cx="11939751" cy="646331"/>
          </a:xfrm>
          <a:prstGeom prst="rect">
            <a:avLst/>
          </a:prstGeom>
          <a:noFill/>
        </p:spPr>
        <p:txBody>
          <a:bodyPr wrap="square" rtlCol="0">
            <a:spAutoFit/>
          </a:bodyPr>
          <a:lstStyle/>
          <a:p>
            <a:pPr algn="just"/>
            <a:r>
              <a:rPr lang="en-CA" b="1" dirty="0">
                <a:latin typeface="Segoe UI" panose="020B0502040204020203" pitchFamily="34" charset="0"/>
              </a:rPr>
              <a:t>Login Page</a:t>
            </a:r>
            <a:r>
              <a:rPr lang="en-CA" dirty="0">
                <a:latin typeface="Segoe UI" panose="020B0502040204020203" pitchFamily="34" charset="0"/>
              </a:rPr>
              <a:t> : The Login Page authenticates the users according to their username and passwords (stored as hashes) by using Identity API of ASP.NET Core</a:t>
            </a:r>
            <a:endParaRPr lang="en-US" dirty="0"/>
          </a:p>
        </p:txBody>
      </p:sp>
      <p:pic>
        <p:nvPicPr>
          <p:cNvPr id="2" name="Picture 1" descr="Graphical user interface, application&#10;&#10;Description automatically generated">
            <a:extLst>
              <a:ext uri="{FF2B5EF4-FFF2-40B4-BE49-F238E27FC236}">
                <a16:creationId xmlns:a16="http://schemas.microsoft.com/office/drawing/2014/main" id="{13420870-DFEC-789B-B43B-31AD398FF478}"/>
              </a:ext>
            </a:extLst>
          </p:cNvPr>
          <p:cNvPicPr>
            <a:picLocks noChangeAspect="1"/>
          </p:cNvPicPr>
          <p:nvPr/>
        </p:nvPicPr>
        <p:blipFill rotWithShape="1">
          <a:blip r:embed="rId2">
            <a:extLst>
              <a:ext uri="{28A0092B-C50C-407E-A947-70E740481C1C}">
                <a14:useLocalDpi xmlns:a14="http://schemas.microsoft.com/office/drawing/2010/main" val="0"/>
              </a:ext>
            </a:extLst>
          </a:blip>
          <a:srcRect t="3938" b="32071"/>
          <a:stretch/>
        </p:blipFill>
        <p:spPr>
          <a:xfrm>
            <a:off x="746995" y="1205949"/>
            <a:ext cx="10729388" cy="4459144"/>
          </a:xfrm>
          <a:prstGeom prst="rect">
            <a:avLst/>
          </a:prstGeom>
        </p:spPr>
      </p:pic>
    </p:spTree>
    <p:extLst>
      <p:ext uri="{BB962C8B-B14F-4D97-AF65-F5344CB8AC3E}">
        <p14:creationId xmlns:p14="http://schemas.microsoft.com/office/powerpoint/2010/main" val="94471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B2C19B-D71F-6D4F-1E38-4BC88E6552C9}"/>
              </a:ext>
            </a:extLst>
          </p:cNvPr>
          <p:cNvSpPr txBox="1"/>
          <p:nvPr/>
        </p:nvSpPr>
        <p:spPr>
          <a:xfrm>
            <a:off x="126125" y="84082"/>
            <a:ext cx="11939751" cy="1477328"/>
          </a:xfrm>
          <a:prstGeom prst="rect">
            <a:avLst/>
          </a:prstGeom>
          <a:noFill/>
        </p:spPr>
        <p:txBody>
          <a:bodyPr wrap="square" rtlCol="0">
            <a:spAutoFit/>
          </a:bodyPr>
          <a:lstStyle/>
          <a:p>
            <a:pPr algn="just"/>
            <a:r>
              <a:rPr lang="en-CA" b="0" i="0" u="none" strike="noStrike" dirty="0">
                <a:effectLst/>
                <a:latin typeface="Segoe UI" panose="020B0502040204020203" pitchFamily="34" charset="0"/>
              </a:rPr>
              <a:t>In the following image, user </a:t>
            </a:r>
            <a:r>
              <a:rPr lang="en-CA" b="1" dirty="0">
                <a:latin typeface="Segoe UI" panose="020B0502040204020203" pitchFamily="34" charset="0"/>
              </a:rPr>
              <a:t>T</a:t>
            </a:r>
            <a:r>
              <a:rPr lang="en-CA" b="1" i="0" u="none" strike="noStrike" dirty="0">
                <a:effectLst/>
                <a:latin typeface="Segoe UI" panose="020B0502040204020203" pitchFamily="34" charset="0"/>
              </a:rPr>
              <a:t>rupal</a:t>
            </a:r>
            <a:r>
              <a:rPr lang="en-CA" b="0" i="0" u="none" strike="noStrike" dirty="0">
                <a:effectLst/>
                <a:latin typeface="Segoe UI" panose="020B0502040204020203" pitchFamily="34" charset="0"/>
              </a:rPr>
              <a:t> (</a:t>
            </a:r>
            <a:r>
              <a:rPr lang="en-CA" b="0" i="0" u="none" strike="noStrike" dirty="0" err="1">
                <a:effectLst/>
                <a:latin typeface="Segoe UI" panose="020B0502040204020203" pitchFamily="34" charset="0"/>
              </a:rPr>
              <a:t>trupal_test@iesauthorization.com</a:t>
            </a:r>
            <a:r>
              <a:rPr lang="en-CA" b="0" i="0" u="none" strike="noStrike" dirty="0">
                <a:effectLst/>
                <a:latin typeface="Segoe UI" panose="020B0502040204020203" pitchFamily="34" charset="0"/>
              </a:rPr>
              <a:t>) is signed in. He can only view approved contacts and </a:t>
            </a:r>
            <a:r>
              <a:rPr lang="en-CA" b="1" i="0" u="none" strike="noStrike" dirty="0">
                <a:effectLst/>
                <a:latin typeface="Segoe UI" panose="020B0502040204020203" pitchFamily="34" charset="0"/>
              </a:rPr>
              <a:t>Edit</a:t>
            </a:r>
            <a:r>
              <a:rPr lang="en-CA" b="0" i="0" u="none" strike="noStrike" dirty="0">
                <a:effectLst/>
                <a:latin typeface="Segoe UI" panose="020B0502040204020203" pitchFamily="34" charset="0"/>
              </a:rPr>
              <a:t>/</a:t>
            </a:r>
            <a:r>
              <a:rPr lang="en-CA" b="1" i="0" u="none" strike="noStrike" dirty="0">
                <a:effectLst/>
                <a:latin typeface="Segoe UI" panose="020B0502040204020203" pitchFamily="34" charset="0"/>
              </a:rPr>
              <a:t>Delete</a:t>
            </a:r>
            <a:r>
              <a:rPr lang="en-CA" b="0" i="0" u="none" strike="noStrike" dirty="0">
                <a:effectLst/>
                <a:latin typeface="Segoe UI" panose="020B0502040204020203" pitchFamily="34" charset="0"/>
              </a:rPr>
              <a:t>/</a:t>
            </a:r>
            <a:r>
              <a:rPr lang="en-CA" b="1" i="0" u="none" strike="noStrike" dirty="0">
                <a:effectLst/>
                <a:latin typeface="Segoe UI" panose="020B0502040204020203" pitchFamily="34" charset="0"/>
              </a:rPr>
              <a:t>Create New</a:t>
            </a:r>
            <a:r>
              <a:rPr lang="en-CA" b="0" i="0" u="none" strike="noStrike" dirty="0">
                <a:effectLst/>
                <a:latin typeface="Segoe UI" panose="020B0502040204020203" pitchFamily="34" charset="0"/>
              </a:rPr>
              <a:t> links for his contacts. </a:t>
            </a:r>
          </a:p>
          <a:p>
            <a:pPr algn="just"/>
            <a:endParaRPr lang="en-CA" b="0" i="0" u="none" strike="noStrike" dirty="0">
              <a:effectLst/>
              <a:latin typeface="Segoe UI" panose="020B0502040204020203" pitchFamily="34" charset="0"/>
            </a:endParaRPr>
          </a:p>
          <a:p>
            <a:pPr algn="just"/>
            <a:r>
              <a:rPr lang="en-CA" b="0" i="0" u="none" strike="noStrike" dirty="0">
                <a:effectLst/>
                <a:latin typeface="Segoe UI" panose="020B0502040204020203" pitchFamily="34" charset="0"/>
              </a:rPr>
              <a:t>Only the last record, created by him, displays </a:t>
            </a:r>
            <a:r>
              <a:rPr lang="en-CA" b="1" i="0" u="none" strike="noStrike" dirty="0">
                <a:effectLst/>
                <a:latin typeface="Segoe UI" panose="020B0502040204020203" pitchFamily="34" charset="0"/>
              </a:rPr>
              <a:t>Edit</a:t>
            </a:r>
            <a:r>
              <a:rPr lang="en-CA" b="0" i="0" u="none" strike="noStrike" dirty="0">
                <a:effectLst/>
                <a:latin typeface="Segoe UI" panose="020B0502040204020203" pitchFamily="34" charset="0"/>
              </a:rPr>
              <a:t> and </a:t>
            </a:r>
            <a:r>
              <a:rPr lang="en-CA" b="1" i="0" u="none" strike="noStrike" dirty="0">
                <a:effectLst/>
                <a:latin typeface="Segoe UI" panose="020B0502040204020203" pitchFamily="34" charset="0"/>
              </a:rPr>
              <a:t>Delete</a:t>
            </a:r>
            <a:r>
              <a:rPr lang="en-CA" b="0" i="0" u="none" strike="noStrike" dirty="0">
                <a:effectLst/>
                <a:latin typeface="Segoe UI" panose="020B0502040204020203" pitchFamily="34" charset="0"/>
              </a:rPr>
              <a:t> links. Other users won't see the last record until a manager or administrator changes the status to "Approved".</a:t>
            </a:r>
            <a:endParaRPr lang="en-US" dirty="0"/>
          </a:p>
        </p:txBody>
      </p:sp>
      <p:pic>
        <p:nvPicPr>
          <p:cNvPr id="4" name="Picture 3">
            <a:extLst>
              <a:ext uri="{FF2B5EF4-FFF2-40B4-BE49-F238E27FC236}">
                <a16:creationId xmlns:a16="http://schemas.microsoft.com/office/drawing/2014/main" id="{29CF04FF-7249-A786-7DAA-8EBCCB07B2A8}"/>
              </a:ext>
            </a:extLst>
          </p:cNvPr>
          <p:cNvPicPr>
            <a:picLocks noChangeAspect="1"/>
          </p:cNvPicPr>
          <p:nvPr/>
        </p:nvPicPr>
        <p:blipFill rotWithShape="1">
          <a:blip r:embed="rId2"/>
          <a:srcRect t="3178" r="-128" b="47571"/>
          <a:stretch/>
        </p:blipFill>
        <p:spPr>
          <a:xfrm>
            <a:off x="126126" y="1638571"/>
            <a:ext cx="11939750" cy="3814287"/>
          </a:xfrm>
          <a:prstGeom prst="rect">
            <a:avLst/>
          </a:prstGeom>
        </p:spPr>
      </p:pic>
    </p:spTree>
    <p:extLst>
      <p:ext uri="{BB962C8B-B14F-4D97-AF65-F5344CB8AC3E}">
        <p14:creationId xmlns:p14="http://schemas.microsoft.com/office/powerpoint/2010/main" val="638727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B2C19B-D71F-6D4F-1E38-4BC88E6552C9}"/>
              </a:ext>
            </a:extLst>
          </p:cNvPr>
          <p:cNvSpPr txBox="1"/>
          <p:nvPr/>
        </p:nvSpPr>
        <p:spPr>
          <a:xfrm>
            <a:off x="126123" y="216604"/>
            <a:ext cx="11939751" cy="923330"/>
          </a:xfrm>
          <a:prstGeom prst="rect">
            <a:avLst/>
          </a:prstGeom>
          <a:noFill/>
        </p:spPr>
        <p:txBody>
          <a:bodyPr wrap="square" rtlCol="0">
            <a:spAutoFit/>
          </a:bodyPr>
          <a:lstStyle/>
          <a:p>
            <a:pPr algn="l"/>
            <a:r>
              <a:rPr lang="en-CA" b="0" i="0" u="none" strike="noStrike" dirty="0">
                <a:effectLst/>
                <a:latin typeface="Segoe UI" panose="020B0502040204020203" pitchFamily="34" charset="0"/>
              </a:rPr>
              <a:t>In the following image, </a:t>
            </a:r>
            <a:r>
              <a:rPr lang="en-CA" b="1" i="0" u="none" strike="noStrike" dirty="0" err="1">
                <a:effectLst/>
                <a:latin typeface="Segoe UI" panose="020B0502040204020203" pitchFamily="34" charset="0"/>
              </a:rPr>
              <a:t>manager@iesauthorization.com</a:t>
            </a:r>
            <a:r>
              <a:rPr lang="en-CA" b="0" i="0" u="none" strike="noStrike" dirty="0">
                <a:effectLst/>
                <a:latin typeface="Segoe UI" panose="020B0502040204020203" pitchFamily="34" charset="0"/>
              </a:rPr>
              <a:t> is signed in and in the manager's role:</a:t>
            </a:r>
          </a:p>
          <a:p>
            <a:br>
              <a:rPr lang="en-CA" dirty="0"/>
            </a:br>
            <a:endParaRPr lang="en-US" dirty="0"/>
          </a:p>
        </p:txBody>
      </p:sp>
      <p:pic>
        <p:nvPicPr>
          <p:cNvPr id="2" name="Picture 1">
            <a:extLst>
              <a:ext uri="{FF2B5EF4-FFF2-40B4-BE49-F238E27FC236}">
                <a16:creationId xmlns:a16="http://schemas.microsoft.com/office/drawing/2014/main" id="{75A2427A-840D-F296-E0D3-AC62F71E77E1}"/>
              </a:ext>
            </a:extLst>
          </p:cNvPr>
          <p:cNvPicPr>
            <a:picLocks noChangeAspect="1"/>
          </p:cNvPicPr>
          <p:nvPr/>
        </p:nvPicPr>
        <p:blipFill rotWithShape="1">
          <a:blip r:embed="rId2"/>
          <a:srcRect t="2029" b="32344"/>
          <a:stretch/>
        </p:blipFill>
        <p:spPr>
          <a:xfrm>
            <a:off x="761612" y="912589"/>
            <a:ext cx="10668775" cy="4547307"/>
          </a:xfrm>
          <a:prstGeom prst="rect">
            <a:avLst/>
          </a:prstGeom>
        </p:spPr>
      </p:pic>
    </p:spTree>
    <p:extLst>
      <p:ext uri="{BB962C8B-B14F-4D97-AF65-F5344CB8AC3E}">
        <p14:creationId xmlns:p14="http://schemas.microsoft.com/office/powerpoint/2010/main" val="1916017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399</TotalTime>
  <Words>2181</Words>
  <Application>Microsoft Macintosh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Gill Sans MT</vt:lpstr>
      <vt:lpstr>Segoe UI</vt:lpstr>
      <vt:lpstr>Söhne</vt:lpstr>
      <vt:lpstr>Times New Roman</vt:lpstr>
      <vt:lpstr>Gallery</vt:lpstr>
      <vt:lpstr>BDAT 1001 – Information encoding standards</vt:lpstr>
      <vt:lpstr>Project Summary</vt:lpstr>
      <vt:lpstr>ABOUT US</vt:lpstr>
      <vt:lpstr>PART 1 :  Authorization</vt:lpstr>
      <vt:lpstr>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 :  Security Recommendations</vt:lpstr>
      <vt:lpstr>1. How can we transfer personal data securely within their network? </vt:lpstr>
      <vt:lpstr>2. What security protocol is best for transferring personal files?</vt:lpstr>
      <vt:lpstr>3. Can we encode and encrypt images?</vt:lpstr>
      <vt:lpstr>4. Our database cannot be moved from A site, and we need to be able to access it externally using a secure API. Can you explain the architecture of a secure API? </vt:lpstr>
      <vt:lpstr>5. Can you recommend a secure framework for coding an API?</vt:lpstr>
      <vt:lpstr>6. What data interchange format should we use while transferring data between locations?</vt:lpstr>
      <vt:lpstr>7. How should we store our data in our many locations?</vt:lpstr>
      <vt:lpstr>8. What are the ethical concerns related to the transmission of personal data?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khushi bhutta</dc:creator>
  <cp:lastModifiedBy>Trupal Vijaykumar Chaudhary</cp:lastModifiedBy>
  <cp:revision>65</cp:revision>
  <dcterms:created xsi:type="dcterms:W3CDTF">2023-04-09T21:48:53Z</dcterms:created>
  <dcterms:modified xsi:type="dcterms:W3CDTF">2023-04-11T10:58:10Z</dcterms:modified>
</cp:coreProperties>
</file>