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62" r:id="rId3"/>
    <p:sldId id="263" r:id="rId4"/>
    <p:sldId id="288" r:id="rId5"/>
    <p:sldId id="257" r:id="rId6"/>
    <p:sldId id="278" r:id="rId7"/>
    <p:sldId id="259" r:id="rId8"/>
    <p:sldId id="264" r:id="rId9"/>
    <p:sldId id="265" r:id="rId10"/>
    <p:sldId id="282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137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9296-94B8-7B4D-9468-59C256E5EAB0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DA1E3-35DA-9E4C-BC1D-1F4FC301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2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0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2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1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ijbhushannanda1979/bigmart-sales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p-final-project.s3.ca-central-1.amazonaws.com/Train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F64B-5528-A698-50E9-E6F698B73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40008"/>
            <a:ext cx="7556686" cy="3686015"/>
          </a:xfrm>
        </p:spPr>
        <p:txBody>
          <a:bodyPr>
            <a:normAutofit/>
          </a:bodyPr>
          <a:lstStyle/>
          <a:p>
            <a:r>
              <a:rPr lang="en-CA" dirty="0"/>
              <a:t>EDA on </a:t>
            </a:r>
            <a:r>
              <a:rPr lang="en-CA" dirty="0" err="1"/>
              <a:t>BigMart</a:t>
            </a:r>
            <a:r>
              <a:rPr lang="en-CA" dirty="0"/>
              <a:t> Sales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3DE1-4CB8-A3D4-9B88-9F8CED9F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315" y="4672738"/>
            <a:ext cx="6923786" cy="218525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by: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Trupal Vijaykumar Chaudhary (200557631)</a:t>
            </a:r>
          </a:p>
          <a:p>
            <a:r>
              <a:rPr lang="en-CA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Sushank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Saini (200540699)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Arun </a:t>
            </a:r>
            <a:r>
              <a:rPr lang="en-CA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saMBATH</a:t>
            </a:r>
            <a:endParaRPr lang="en-CA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MUSTAFA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5518602-B5BD-CBCB-6AF4-F1B7310F7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1" r="13709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4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03102-F718-0097-8B84-0AC6F171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7" y="1283019"/>
            <a:ext cx="10162786" cy="42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262CB0-A40F-02E0-3E90-E11A378D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9" y="0"/>
            <a:ext cx="11105322" cy="1573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28FCC-D68C-E208-8A07-32E4590A3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375" y="1698413"/>
            <a:ext cx="5765249" cy="47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1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18C19-F8C5-F585-7A93-AE70DC6D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9811"/>
            <a:ext cx="7772400" cy="59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B0F43C-D988-9C3D-544D-22CBF512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5" y="735355"/>
            <a:ext cx="8948530" cy="48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0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0F603-7AF2-3B74-82FA-F8A597F3EAD5}"/>
              </a:ext>
            </a:extLst>
          </p:cNvPr>
          <p:cNvSpPr txBox="1"/>
          <p:nvPr/>
        </p:nvSpPr>
        <p:spPr>
          <a:xfrm>
            <a:off x="0" y="2628780"/>
            <a:ext cx="4637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Website :  http://35.182.254.173 </a:t>
            </a:r>
          </a:p>
          <a:p>
            <a:endParaRPr lang="en-US" sz="1400" b="1" dirty="0"/>
          </a:p>
          <a:p>
            <a:r>
              <a:rPr lang="en-US" sz="1400" b="1" dirty="0"/>
              <a:t>Bonus API:</a:t>
            </a:r>
          </a:p>
          <a:p>
            <a:endParaRPr lang="en-US" sz="1400" b="1" dirty="0"/>
          </a:p>
          <a:p>
            <a:r>
              <a:rPr lang="en-US" sz="1400" b="1" dirty="0"/>
              <a:t>1. Get all Items: </a:t>
            </a:r>
            <a:r>
              <a:rPr lang="en-CA" sz="14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 35.182.254.173/data</a:t>
            </a:r>
          </a:p>
          <a:p>
            <a:r>
              <a:rPr lang="en-CA" sz="1400" b="1" dirty="0">
                <a:solidFill>
                  <a:srgbClr val="16191F"/>
                </a:solidFill>
                <a:latin typeface="Amazon Ember"/>
              </a:rPr>
              <a:t>2. Get Range of Items: </a:t>
            </a:r>
            <a:r>
              <a:rPr lang="en-CA" sz="14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 35.182.254.173/data/OUT10/OUT30</a:t>
            </a:r>
          </a:p>
          <a:p>
            <a:r>
              <a:rPr lang="en-CA" sz="1400" b="1" dirty="0">
                <a:solidFill>
                  <a:srgbClr val="16191F"/>
                </a:solidFill>
                <a:latin typeface="Amazon Ember"/>
              </a:rPr>
              <a:t>3. Get item by id: </a:t>
            </a:r>
            <a:r>
              <a:rPr lang="en-CA" sz="14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 35.182.254.173/data/FDA15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745B9-DCE0-38E1-53B3-B608E97A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35" y="922734"/>
            <a:ext cx="7712765" cy="50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F3AAD-112C-8076-AF6F-EEB7CD45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17" y="267803"/>
            <a:ext cx="9160565" cy="59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2C759-79B8-C955-6211-320C6AFC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-92766"/>
            <a:ext cx="9982200" cy="64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9DEDB1-34D6-B8BE-0BE2-F4EA343B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68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2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72158-8D34-CAD7-99AD-9F93FCA3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0"/>
            <a:ext cx="7772400" cy="4671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1775A6-32AE-2EB5-0105-980CAECC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583608"/>
            <a:ext cx="6870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D03B-2D43-D0AD-C120-F202CE85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5D8-89AD-71A4-EAB0-BD65095E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conclusion, the "</a:t>
            </a:r>
            <a:r>
              <a:rPr lang="en-CA" sz="20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BigMart</a:t>
            </a:r>
            <a:r>
              <a:rPr lang="en-CA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Sales</a:t>
            </a:r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dataset has been utilized in this project to perform Exploratory Data Analysis by retrieving the data from a remote URL and storing it in MongoDB. </a:t>
            </a:r>
          </a:p>
          <a:p>
            <a:pPr algn="just"/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CA" sz="20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application has been built to expose the data, and visualizations have been created using </a:t>
            </a:r>
            <a:r>
              <a:rPr lang="en-CA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Charts</a:t>
            </a:r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enhance data interpretation and analysis. </a:t>
            </a:r>
          </a:p>
          <a:p>
            <a:pPr algn="just"/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project has successfully achieved its objective of analyzing the "</a:t>
            </a:r>
            <a:r>
              <a:rPr lang="en-CA" sz="2000" b="1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BigMart</a:t>
            </a:r>
            <a:r>
              <a:rPr lang="en-CA" sz="20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Sales</a:t>
            </a:r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dataset and presenting the insights in a user-friendly manner. </a:t>
            </a:r>
          </a:p>
          <a:p>
            <a:pPr algn="just"/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project can serve as a reference for individuals and organizations seeking to explore and visualize large datasets using modern data analysis tools and techniques.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CAA0-7773-D223-5A8C-6C67B54E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370A-8074-56E7-7228-6B443F1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The objective of this project is to utilize the 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"</a:t>
            </a:r>
            <a:r>
              <a:rPr lang="en-CA" b="1" i="0" u="none" strike="noStrike" dirty="0" err="1">
                <a:solidFill>
                  <a:schemeClr val="tx1"/>
                </a:solidFill>
                <a:effectLst/>
                <a:latin typeface="Söhne"/>
              </a:rPr>
              <a:t>BigMart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 Sales" 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dataset to conduct 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Exploratory Data Analysis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 by 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retrieving the data from a remote URL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storing it in MongoDB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, and building a </a:t>
            </a:r>
            <a:r>
              <a:rPr lang="en-CA" b="1" i="0" u="none" strike="noStrike" dirty="0" err="1">
                <a:solidFill>
                  <a:schemeClr val="tx1"/>
                </a:solidFill>
                <a:effectLst/>
                <a:latin typeface="Söhne"/>
              </a:rPr>
              <a:t>FastAPI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 application to expose the data. </a:t>
            </a:r>
          </a:p>
          <a:p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Additionally, the project aims to create visualizations using </a:t>
            </a:r>
            <a:r>
              <a:rPr lang="en-CA" b="1" i="0" u="none" strike="noStrike" dirty="0">
                <a:solidFill>
                  <a:schemeClr val="tx1"/>
                </a:solidFill>
                <a:effectLst/>
                <a:latin typeface="Söhne"/>
              </a:rPr>
              <a:t>Google Charts 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Söhne"/>
              </a:rPr>
              <a:t>to enhance data interpretation and analysis.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1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EC01-1444-523A-C4BE-734D2DD3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02273"/>
            <a:ext cx="10058400" cy="1450757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BigMart</a:t>
            </a:r>
            <a:r>
              <a:rPr lang="en-US" dirty="0"/>
              <a:t>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F84C-D085-D1EB-FD07-37F5114D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4" y="1912259"/>
            <a:ext cx="10676709" cy="474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Source : </a:t>
            </a:r>
            <a:r>
              <a:rPr lang="en-US" sz="1400" dirty="0">
                <a:hlinkClick r:id="rId2"/>
              </a:rPr>
              <a:t>https://www.kaggle.com/datasets/brijbhushannanda1979/bigmart-sales-data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The dataset contains a set of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8,523 records (rows)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 under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12 attributes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(measures and categories/dimensions)</a:t>
            </a:r>
          </a:p>
          <a:p>
            <a:pPr marL="0" indent="0">
              <a:buNone/>
            </a:pP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Few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Measures/Aggregates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found in the dataset are with their ranges:</a:t>
            </a:r>
          </a:p>
          <a:p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Item_Visibility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– The % of total display area of all similar products in a store </a:t>
            </a:r>
          </a:p>
          <a:p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Item_MRP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– The Maximum Retail Price for a product </a:t>
            </a:r>
          </a:p>
          <a:p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Item_Outlet_Sales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 – Sales of the product in the specific outlet </a:t>
            </a:r>
          </a:p>
          <a:p>
            <a:pPr marL="0" indent="0">
              <a:buNone/>
            </a:pP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Few 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Categories/Dimensions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found in the dataset are:</a:t>
            </a:r>
          </a:p>
          <a:p>
            <a:r>
              <a:rPr lang="en-CA" sz="1400" dirty="0">
                <a:solidFill>
                  <a:srgbClr val="000000"/>
                </a:solidFill>
              </a:rPr>
              <a:t>1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Item_Type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– Product Category</a:t>
            </a:r>
          </a:p>
          <a:p>
            <a:r>
              <a:rPr lang="en-CA" sz="1400" dirty="0">
                <a:solidFill>
                  <a:srgbClr val="000000"/>
                </a:solidFill>
              </a:rPr>
              <a:t>2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Outlet_Size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– The size of the store</a:t>
            </a:r>
          </a:p>
          <a:p>
            <a:r>
              <a:rPr lang="en-CA" sz="1400" dirty="0">
                <a:solidFill>
                  <a:srgbClr val="000000"/>
                </a:solidFill>
              </a:rPr>
              <a:t>3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Outlet_Type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 – Grocery store or a type of Supermarket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47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C09F-F959-0644-E5DB-7A3AD54A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EC57-5EBD-BC42-DE3B-E18D8F74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Trupal Chaudhary – Developer</a:t>
            </a:r>
          </a:p>
          <a:p>
            <a:r>
              <a:rPr lang="en-US" dirty="0"/>
              <a:t>Work Contribution: Developed front-end and back-end of the application along with cloud implementation</a:t>
            </a:r>
          </a:p>
          <a:p>
            <a:r>
              <a:rPr lang="en-US" b="1" dirty="0"/>
              <a:t>2. Arun </a:t>
            </a:r>
            <a:r>
              <a:rPr lang="en-US" b="1" dirty="0" err="1"/>
              <a:t>Sambath</a:t>
            </a:r>
            <a:r>
              <a:rPr lang="en-US" b="1" dirty="0"/>
              <a:t>– Project Lead</a:t>
            </a:r>
          </a:p>
          <a:p>
            <a:r>
              <a:rPr lang="en-US" dirty="0"/>
              <a:t>Work Contribution: Managed the deliverables of the project, aided in documentation</a:t>
            </a:r>
          </a:p>
          <a:p>
            <a:r>
              <a:rPr lang="en-US" b="1" dirty="0"/>
              <a:t>3. </a:t>
            </a:r>
            <a:r>
              <a:rPr lang="en-US" b="1" dirty="0" err="1"/>
              <a:t>Sushank</a:t>
            </a:r>
            <a:r>
              <a:rPr lang="en-US" b="1" dirty="0"/>
              <a:t> Saini – Data Analyst</a:t>
            </a:r>
          </a:p>
          <a:p>
            <a:r>
              <a:rPr lang="en-US" dirty="0"/>
              <a:t>Work Contribution: Acquired data, built database and aided in creating visualizations with developer</a:t>
            </a:r>
          </a:p>
          <a:p>
            <a:r>
              <a:rPr lang="en-US" b="1" dirty="0"/>
              <a:t>4. Mustafa– Business Analyst</a:t>
            </a:r>
          </a:p>
          <a:p>
            <a:r>
              <a:rPr lang="en-US" dirty="0"/>
              <a:t>Work Contribution: Built documentation for proposal and aided DA in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3045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1201-C17B-1EBA-49E6-6BE76A7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Programming Languages and Cloud Infrastructures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9CE1-2036-9D75-E20C-3B9AA4469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- Python</a:t>
            </a:r>
          </a:p>
          <a:p>
            <a:r>
              <a:rPr lang="en-CA" dirty="0"/>
              <a:t>- </a:t>
            </a:r>
            <a:r>
              <a:rPr lang="en-CA" dirty="0" err="1"/>
              <a:t>FastAPI</a:t>
            </a:r>
            <a:r>
              <a:rPr lang="en-CA" dirty="0"/>
              <a:t> / </a:t>
            </a:r>
            <a:r>
              <a:rPr lang="en-CA" dirty="0" err="1"/>
              <a:t>Uvicorn</a:t>
            </a:r>
            <a:endParaRPr lang="en-CA" dirty="0"/>
          </a:p>
          <a:p>
            <a:r>
              <a:rPr lang="en-CA" dirty="0"/>
              <a:t>- Google Charts</a:t>
            </a:r>
          </a:p>
          <a:p>
            <a:r>
              <a:rPr lang="en-CA" dirty="0"/>
              <a:t>- Nginx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7496-5BF2-818C-CE4A-E31460DE5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- Amazon EC2: VM to host web application</a:t>
            </a:r>
          </a:p>
          <a:p>
            <a:r>
              <a:rPr lang="en-CA" dirty="0"/>
              <a:t>- Amazon S3</a:t>
            </a:r>
          </a:p>
          <a:p>
            <a:r>
              <a:rPr lang="en-CA" dirty="0"/>
              <a:t>- MongoDB: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7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1201-C17B-1EBA-49E6-6BE76A7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Why </a:t>
            </a:r>
            <a:r>
              <a:rPr lang="en-CA" sz="3600" b="1" dirty="0" err="1"/>
              <a:t>FastAPI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9CE1-2036-9D75-E20C-3B9AA4469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2800" b="1" dirty="0">
                <a:solidFill>
                  <a:schemeClr val="tx1"/>
                </a:solidFill>
              </a:rPr>
              <a:t>Great performance</a:t>
            </a:r>
          </a:p>
          <a:p>
            <a:r>
              <a:rPr lang="en-CA" dirty="0" err="1">
                <a:solidFill>
                  <a:schemeClr val="tx1"/>
                </a:solidFill>
              </a:rPr>
              <a:t>FastAPI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b="1" dirty="0">
                <a:solidFill>
                  <a:schemeClr val="tx1"/>
                </a:solidFill>
              </a:rPr>
              <a:t>surpasses</a:t>
            </a:r>
            <a:r>
              <a:rPr lang="en-CA" dirty="0">
                <a:solidFill>
                  <a:schemeClr val="tx1"/>
                </a:solidFill>
              </a:rPr>
              <a:t> Flask in terms of performance, and it is one of the fastest Python web frameworks.</a:t>
            </a:r>
          </a:p>
          <a:p>
            <a:r>
              <a:rPr lang="en-CA" dirty="0">
                <a:solidFill>
                  <a:schemeClr val="tx1"/>
                </a:solidFill>
              </a:rPr>
              <a:t>Because of </a:t>
            </a:r>
            <a:r>
              <a:rPr lang="en-CA" b="1" dirty="0">
                <a:solidFill>
                  <a:schemeClr val="tx1"/>
                </a:solidFill>
              </a:rPr>
              <a:t>ASGI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FastAPI</a:t>
            </a:r>
            <a:r>
              <a:rPr lang="en-CA" dirty="0">
                <a:solidFill>
                  <a:schemeClr val="tx1"/>
                </a:solidFill>
              </a:rPr>
              <a:t> supports concurrency and asynchronous code by declaring the endpoints</a:t>
            </a:r>
            <a:r>
              <a:rPr lang="en-CA" b="0" i="0" strike="noStrike" dirty="0">
                <a:solidFill>
                  <a:schemeClr val="tx1"/>
                </a:solidFill>
                <a:effectLst/>
                <a:latin typeface="Merriweather" pitchFamily="2" charset="77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7496-5BF2-818C-CE4A-E31460DE5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sz="2800" b="1" dirty="0">
                <a:solidFill>
                  <a:schemeClr val="tx1"/>
                </a:solidFill>
              </a:rPr>
              <a:t>Built-in concurrency</a:t>
            </a:r>
          </a:p>
          <a:p>
            <a:r>
              <a:rPr lang="en-CA" dirty="0">
                <a:solidFill>
                  <a:schemeClr val="tx1"/>
                </a:solidFill>
              </a:rPr>
              <a:t>For concurrent programming, Python 3.4 introduced Async I/O. </a:t>
            </a:r>
          </a:p>
          <a:p>
            <a:r>
              <a:rPr lang="en-CA" dirty="0" err="1">
                <a:solidFill>
                  <a:schemeClr val="tx1"/>
                </a:solidFill>
              </a:rPr>
              <a:t>FastAPI</a:t>
            </a:r>
            <a:r>
              <a:rPr lang="en-CA" dirty="0">
                <a:solidFill>
                  <a:schemeClr val="tx1"/>
                </a:solidFill>
              </a:rPr>
              <a:t> simplifies concurrency by eliminating the need for an event loop or async/await management.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59D1-2AD7-9301-5E7D-00A2FECF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1E4B-80E7-6560-A27B-6DA5F061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1. Using Python, Acquired the data from a remote source (</a:t>
            </a:r>
            <a:r>
              <a:rPr lang="en-CA" dirty="0">
                <a:hlinkClick r:id="rId2"/>
              </a:rPr>
              <a:t>https://dp-final-project.s3.ca-central-1.amazonaws.com/Train.csv</a:t>
            </a:r>
            <a:r>
              <a:rPr lang="en-CA" dirty="0"/>
              <a:t>)</a:t>
            </a:r>
          </a:p>
          <a:p>
            <a:r>
              <a:rPr lang="en-CA" dirty="0"/>
              <a:t>2. Then stored the fetched data into MongoDB using python and </a:t>
            </a:r>
            <a:r>
              <a:rPr lang="en-CA" dirty="0" err="1"/>
              <a:t>pymongo</a:t>
            </a:r>
            <a:r>
              <a:rPr lang="en-CA" dirty="0"/>
              <a:t>.</a:t>
            </a:r>
          </a:p>
          <a:p>
            <a:r>
              <a:rPr lang="en-CA" dirty="0"/>
              <a:t>3. Created a pseudo-batch process that runs every 24-hours to acquire data and store into database.</a:t>
            </a:r>
          </a:p>
          <a:p>
            <a:r>
              <a:rPr lang="en-CA" dirty="0"/>
              <a:t>4. Used </a:t>
            </a:r>
            <a:r>
              <a:rPr lang="en-CA" dirty="0" err="1"/>
              <a:t>FastAPI</a:t>
            </a:r>
            <a:r>
              <a:rPr lang="en-CA" dirty="0"/>
              <a:t> along with Jinja2 to create a web application.</a:t>
            </a:r>
          </a:p>
          <a:p>
            <a:r>
              <a:rPr lang="en-CA" dirty="0"/>
              <a:t>5. Using Google Charts (</a:t>
            </a:r>
            <a:r>
              <a:rPr lang="en-CA" dirty="0" err="1"/>
              <a:t>js</a:t>
            </a:r>
            <a:r>
              <a:rPr lang="en-CA" dirty="0"/>
              <a:t>), created visualizations for Univariate Analysis of the dependent and independent variables.</a:t>
            </a:r>
          </a:p>
          <a:p>
            <a:r>
              <a:rPr lang="en-CA" dirty="0"/>
              <a:t>6. Created a Bonus API which a. gets all item, b. gets range of items, c. gets item by id</a:t>
            </a:r>
          </a:p>
          <a:p>
            <a:r>
              <a:rPr lang="en-CA" dirty="0"/>
              <a:t>7. Using Amazon EC2, hosted the </a:t>
            </a:r>
            <a:r>
              <a:rPr lang="en-CA" dirty="0" err="1"/>
              <a:t>FastAPI</a:t>
            </a:r>
            <a:r>
              <a:rPr lang="en-CA" dirty="0"/>
              <a:t> using </a:t>
            </a:r>
            <a:r>
              <a:rPr lang="en-CA" dirty="0" err="1"/>
              <a:t>uvicorn</a:t>
            </a:r>
            <a:r>
              <a:rPr lang="en-CA" dirty="0"/>
              <a:t> and nginx</a:t>
            </a:r>
          </a:p>
        </p:txBody>
      </p:sp>
    </p:spTree>
    <p:extLst>
      <p:ext uri="{BB962C8B-B14F-4D97-AF65-F5344CB8AC3E}">
        <p14:creationId xmlns:p14="http://schemas.microsoft.com/office/powerpoint/2010/main" val="39080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FFF-D5CF-E408-73AE-1D8FA0CB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923-0DFB-2052-EA44-1CBD2AC5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The target audience for this business case includes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>
                <a:effectLst/>
              </a:rPr>
              <a:t>stakeholders from </a:t>
            </a:r>
            <a:r>
              <a:rPr lang="en-CA" b="1" dirty="0" err="1">
                <a:effectLst/>
              </a:rPr>
              <a:t>BigMart</a:t>
            </a:r>
            <a:r>
              <a:rPr lang="en-CA" b="1" dirty="0">
                <a:effectLst/>
              </a:rPr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>
                <a:effectLst/>
              </a:rPr>
              <a:t>researchers and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>
                <a:effectLst/>
              </a:rPr>
              <a:t>other competitors</a:t>
            </a:r>
            <a:r>
              <a:rPr lang="en-CA" dirty="0">
                <a:effectLst/>
              </a:rPr>
              <a:t> </a:t>
            </a:r>
          </a:p>
          <a:p>
            <a:r>
              <a:rPr lang="en-CA" dirty="0">
                <a:effectLst/>
              </a:rPr>
              <a:t>who want to remain competitive in today’s data-driven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4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7126-B332-896F-3EA3-BB1BA2B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514ED8-0E98-0A0D-94DB-D63100963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563" y="2439194"/>
            <a:ext cx="7315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2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730</Words>
  <Application>Microsoft Macintosh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Amazon Ember</vt:lpstr>
      <vt:lpstr>Calibri</vt:lpstr>
      <vt:lpstr>Calibri Light</vt:lpstr>
      <vt:lpstr>Merriweather</vt:lpstr>
      <vt:lpstr>Söhne</vt:lpstr>
      <vt:lpstr>RetrospectVTI</vt:lpstr>
      <vt:lpstr>EDA on BigMart Sales</vt:lpstr>
      <vt:lpstr>Objective</vt:lpstr>
      <vt:lpstr>Dataset: BigMart Sales</vt:lpstr>
      <vt:lpstr>Our Team</vt:lpstr>
      <vt:lpstr>Programming Languages and Cloud Infrastructures</vt:lpstr>
      <vt:lpstr>Why FastAPI</vt:lpstr>
      <vt:lpstr>Data Flow</vt:lpstr>
      <vt:lpstr>Target Audience</vt:lpstr>
      <vt:lpstr>Demo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Trupal Vijaykumar Chaudhary</dc:creator>
  <cp:lastModifiedBy>Trupal Vijaykumar Chaudhary</cp:lastModifiedBy>
  <cp:revision>99</cp:revision>
  <dcterms:created xsi:type="dcterms:W3CDTF">2023-04-18T01:11:46Z</dcterms:created>
  <dcterms:modified xsi:type="dcterms:W3CDTF">2023-04-22T06:20:27Z</dcterms:modified>
</cp:coreProperties>
</file>