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20"/>
  </p:notesMasterIdLst>
  <p:sldIdLst>
    <p:sldId id="256" r:id="rId2"/>
    <p:sldId id="262" r:id="rId3"/>
    <p:sldId id="263" r:id="rId4"/>
    <p:sldId id="257" r:id="rId5"/>
    <p:sldId id="259" r:id="rId6"/>
    <p:sldId id="261" r:id="rId7"/>
    <p:sldId id="264" r:id="rId8"/>
    <p:sldId id="265" r:id="rId9"/>
    <p:sldId id="278" r:id="rId10"/>
    <p:sldId id="279" r:id="rId11"/>
    <p:sldId id="280" r:id="rId12"/>
    <p:sldId id="281" r:id="rId13"/>
    <p:sldId id="282" r:id="rId14"/>
    <p:sldId id="283" r:id="rId15"/>
    <p:sldId id="284" r:id="rId16"/>
    <p:sldId id="285" r:id="rId17"/>
    <p:sldId id="286"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6087"/>
  </p:normalViewPr>
  <p:slideViewPr>
    <p:cSldViewPr snapToGrid="0">
      <p:cViewPr varScale="1">
        <p:scale>
          <a:sx n="115" d="100"/>
          <a:sy n="115" d="100"/>
        </p:scale>
        <p:origin x="7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9296-94B8-7B4D-9468-59C256E5EAB0}" type="datetimeFigureOut">
              <a:rPr lang="en-US" smtClean="0"/>
              <a:t>8/13/23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DA1E3-35DA-9E4C-BC1D-1F4FC3012FCD}" type="slidenum">
              <a:rPr lang="en-US" smtClean="0"/>
              <a:t>‹#›</a:t>
            </a:fld>
            <a:endParaRPr lang="en-US"/>
          </a:p>
        </p:txBody>
      </p:sp>
    </p:spTree>
    <p:extLst>
      <p:ext uri="{BB962C8B-B14F-4D97-AF65-F5344CB8AC3E}">
        <p14:creationId xmlns:p14="http://schemas.microsoft.com/office/powerpoint/2010/main" val="2075354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All prices in USD</a:t>
            </a:r>
          </a:p>
        </p:txBody>
      </p:sp>
      <p:sp>
        <p:nvSpPr>
          <p:cNvPr id="4" name="Slide Number Placeholder 3"/>
          <p:cNvSpPr>
            <a:spLocks noGrp="1"/>
          </p:cNvSpPr>
          <p:nvPr>
            <p:ph type="sldNum" sz="quarter" idx="5"/>
          </p:nvPr>
        </p:nvSpPr>
        <p:spPr/>
        <p:txBody>
          <a:bodyPr/>
          <a:lstStyle/>
          <a:p>
            <a:fld id="{41ADA1E3-35DA-9E4C-BC1D-1F4FC3012FCD}" type="slidenum">
              <a:rPr lang="en-US" smtClean="0"/>
              <a:t>6</a:t>
            </a:fld>
            <a:endParaRPr lang="en-US"/>
          </a:p>
        </p:txBody>
      </p:sp>
    </p:spTree>
    <p:extLst>
      <p:ext uri="{BB962C8B-B14F-4D97-AF65-F5344CB8AC3E}">
        <p14:creationId xmlns:p14="http://schemas.microsoft.com/office/powerpoint/2010/main" val="1628424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8/13/23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3215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8/13/23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6524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8/13/23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12329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8/13/23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2402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8/13/23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05322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8/13/23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98712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8/13/23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839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8/13/23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9424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8/13/23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099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8/13/23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75310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8/13/23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55367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8/13/23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85529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pablomonleon/311-service-requests-ny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BF64B-5528-A698-50E9-E6F698B73F4A}"/>
              </a:ext>
            </a:extLst>
          </p:cNvPr>
          <p:cNvSpPr>
            <a:spLocks noGrp="1"/>
          </p:cNvSpPr>
          <p:nvPr>
            <p:ph type="ctrTitle"/>
          </p:nvPr>
        </p:nvSpPr>
        <p:spPr>
          <a:xfrm>
            <a:off x="4635314" y="40008"/>
            <a:ext cx="7556686" cy="3686015"/>
          </a:xfrm>
        </p:spPr>
        <p:txBody>
          <a:bodyPr>
            <a:noAutofit/>
          </a:bodyPr>
          <a:lstStyle/>
          <a:p>
            <a:r>
              <a:rPr lang="en-CA" sz="6600" dirty="0"/>
              <a:t>Analyzing &amp; Predicting NYC’s 311 Service Requests</a:t>
            </a:r>
            <a:endParaRPr lang="en-US" sz="6600" dirty="0"/>
          </a:p>
        </p:txBody>
      </p:sp>
      <p:sp>
        <p:nvSpPr>
          <p:cNvPr id="3" name="Subtitle 2">
            <a:extLst>
              <a:ext uri="{FF2B5EF4-FFF2-40B4-BE49-F238E27FC236}">
                <a16:creationId xmlns:a16="http://schemas.microsoft.com/office/drawing/2014/main" id="{37A63DE1-4CB8-A3D4-9B88-9F8CED9F0239}"/>
              </a:ext>
            </a:extLst>
          </p:cNvPr>
          <p:cNvSpPr>
            <a:spLocks noGrp="1"/>
          </p:cNvSpPr>
          <p:nvPr>
            <p:ph type="subTitle" idx="1"/>
          </p:nvPr>
        </p:nvSpPr>
        <p:spPr>
          <a:xfrm>
            <a:off x="4635315" y="4672738"/>
            <a:ext cx="6923786" cy="2185257"/>
          </a:xfrm>
        </p:spPr>
        <p:txBody>
          <a:bodyPr>
            <a:normAutofit/>
          </a:bodyPr>
          <a:lstStyle/>
          <a:p>
            <a:r>
              <a:rPr lang="en-US" sz="1800" b="1" dirty="0">
                <a:solidFill>
                  <a:schemeClr val="tx1">
                    <a:lumMod val="85000"/>
                    <a:lumOff val="15000"/>
                  </a:schemeClr>
                </a:solidFill>
              </a:rPr>
              <a:t>Project by:</a:t>
            </a:r>
          </a:p>
          <a:p>
            <a:r>
              <a:rPr lang="en-CA" sz="1400" dirty="0">
                <a:solidFill>
                  <a:schemeClr val="tx1">
                    <a:lumMod val="85000"/>
                    <a:lumOff val="15000"/>
                  </a:schemeClr>
                </a:solidFill>
              </a:rPr>
              <a:t>GROUP 2 – [Trupal] [</a:t>
            </a:r>
            <a:r>
              <a:rPr lang="en-US" sz="1400" dirty="0" err="1">
                <a:solidFill>
                  <a:schemeClr val="tx1">
                    <a:lumMod val="85000"/>
                    <a:lumOff val="15000"/>
                  </a:schemeClr>
                </a:solidFill>
              </a:rPr>
              <a:t>UmaNG</a:t>
            </a:r>
            <a:r>
              <a:rPr lang="en-US" sz="1400" dirty="0">
                <a:solidFill>
                  <a:schemeClr val="tx1">
                    <a:lumMod val="85000"/>
                    <a:lumOff val="15000"/>
                  </a:schemeClr>
                </a:solidFill>
              </a:rPr>
              <a:t>] [</a:t>
            </a:r>
            <a:r>
              <a:rPr lang="en-US" sz="1400" dirty="0" err="1">
                <a:solidFill>
                  <a:schemeClr val="tx1">
                    <a:lumMod val="85000"/>
                    <a:lumOff val="15000"/>
                  </a:schemeClr>
                </a:solidFill>
              </a:rPr>
              <a:t>Dharti</a:t>
            </a:r>
            <a:r>
              <a:rPr lang="en-US" sz="1400" dirty="0">
                <a:solidFill>
                  <a:schemeClr val="tx1">
                    <a:lumMod val="85000"/>
                    <a:lumOff val="15000"/>
                  </a:schemeClr>
                </a:solidFill>
              </a:rPr>
              <a:t>] [Jay] [Khushi] [</a:t>
            </a:r>
            <a:r>
              <a:rPr lang="en-US" sz="1400" dirty="0" err="1">
                <a:solidFill>
                  <a:schemeClr val="tx1">
                    <a:lumMod val="85000"/>
                    <a:lumOff val="15000"/>
                  </a:schemeClr>
                </a:solidFill>
              </a:rPr>
              <a:t>Sushank</a:t>
            </a:r>
            <a:r>
              <a:rPr lang="en-US" sz="1400" dirty="0">
                <a:solidFill>
                  <a:schemeClr val="tx1">
                    <a:lumMod val="85000"/>
                    <a:lumOff val="15000"/>
                  </a:schemeClr>
                </a:solidFill>
              </a:rPr>
              <a:t>]</a:t>
            </a:r>
          </a:p>
        </p:txBody>
      </p:sp>
      <p:pic>
        <p:nvPicPr>
          <p:cNvPr id="4" name="Picture 3" descr="An abstract genetic concept">
            <a:extLst>
              <a:ext uri="{FF2B5EF4-FFF2-40B4-BE49-F238E27FC236}">
                <a16:creationId xmlns:a16="http://schemas.microsoft.com/office/drawing/2014/main" id="{55518602-B5BD-CBCB-6AF4-F1B7310F72D8}"/>
              </a:ext>
            </a:extLst>
          </p:cNvPr>
          <p:cNvPicPr>
            <a:picLocks noChangeAspect="1"/>
          </p:cNvPicPr>
          <p:nvPr/>
        </p:nvPicPr>
        <p:blipFill rotWithShape="1">
          <a:blip r:embed="rId2"/>
          <a:srcRect l="18701" r="13709"/>
          <a:stretch/>
        </p:blipFill>
        <p:spPr>
          <a:xfrm>
            <a:off x="-1" y="1"/>
            <a:ext cx="4635315" cy="6857999"/>
          </a:xfrm>
          <a:prstGeom prst="rect">
            <a:avLst/>
          </a:prstGeom>
        </p:spPr>
      </p:pic>
      <p:cxnSp>
        <p:nvCxnSpPr>
          <p:cNvPr id="11" name="Straight Connector 10">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4240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80ABDA-626F-3606-9351-24FC1BD6CE97}"/>
              </a:ext>
            </a:extLst>
          </p:cNvPr>
          <p:cNvPicPr>
            <a:picLocks noChangeAspect="1"/>
          </p:cNvPicPr>
          <p:nvPr/>
        </p:nvPicPr>
        <p:blipFill>
          <a:blip r:embed="rId2"/>
          <a:stretch>
            <a:fillRect/>
          </a:stretch>
        </p:blipFill>
        <p:spPr>
          <a:xfrm>
            <a:off x="2209800" y="868361"/>
            <a:ext cx="7772400" cy="5121278"/>
          </a:xfrm>
          <a:prstGeom prst="rect">
            <a:avLst/>
          </a:prstGeom>
        </p:spPr>
      </p:pic>
    </p:spTree>
    <p:extLst>
      <p:ext uri="{BB962C8B-B14F-4D97-AF65-F5344CB8AC3E}">
        <p14:creationId xmlns:p14="http://schemas.microsoft.com/office/powerpoint/2010/main" val="1244728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32828E-D982-1FC6-3BB7-9E79690ACEB5}"/>
              </a:ext>
            </a:extLst>
          </p:cNvPr>
          <p:cNvPicPr>
            <a:picLocks noChangeAspect="1"/>
          </p:cNvPicPr>
          <p:nvPr/>
        </p:nvPicPr>
        <p:blipFill>
          <a:blip r:embed="rId2"/>
          <a:stretch>
            <a:fillRect/>
          </a:stretch>
        </p:blipFill>
        <p:spPr>
          <a:xfrm>
            <a:off x="1591452" y="318053"/>
            <a:ext cx="9009095" cy="5634032"/>
          </a:xfrm>
          <a:prstGeom prst="rect">
            <a:avLst/>
          </a:prstGeom>
        </p:spPr>
      </p:pic>
    </p:spTree>
    <p:extLst>
      <p:ext uri="{BB962C8B-B14F-4D97-AF65-F5344CB8AC3E}">
        <p14:creationId xmlns:p14="http://schemas.microsoft.com/office/powerpoint/2010/main" val="1640722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7084080-BDDE-3379-21F7-0CEFAA83B254}"/>
              </a:ext>
            </a:extLst>
          </p:cNvPr>
          <p:cNvPicPr>
            <a:picLocks noChangeAspect="1"/>
          </p:cNvPicPr>
          <p:nvPr/>
        </p:nvPicPr>
        <p:blipFill>
          <a:blip r:embed="rId2"/>
          <a:stretch>
            <a:fillRect/>
          </a:stretch>
        </p:blipFill>
        <p:spPr>
          <a:xfrm>
            <a:off x="1444637" y="291548"/>
            <a:ext cx="8961632" cy="5680158"/>
          </a:xfrm>
          <a:prstGeom prst="rect">
            <a:avLst/>
          </a:prstGeom>
        </p:spPr>
      </p:pic>
    </p:spTree>
    <p:extLst>
      <p:ext uri="{BB962C8B-B14F-4D97-AF65-F5344CB8AC3E}">
        <p14:creationId xmlns:p14="http://schemas.microsoft.com/office/powerpoint/2010/main" val="1587756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496CC0-CF92-B7FE-0591-9924C3C4F4FB}"/>
              </a:ext>
            </a:extLst>
          </p:cNvPr>
          <p:cNvPicPr>
            <a:picLocks noChangeAspect="1"/>
          </p:cNvPicPr>
          <p:nvPr/>
        </p:nvPicPr>
        <p:blipFill>
          <a:blip r:embed="rId2"/>
          <a:stretch>
            <a:fillRect/>
          </a:stretch>
        </p:blipFill>
        <p:spPr>
          <a:xfrm>
            <a:off x="1482587" y="136613"/>
            <a:ext cx="9226826" cy="5802627"/>
          </a:xfrm>
          <a:prstGeom prst="rect">
            <a:avLst/>
          </a:prstGeom>
        </p:spPr>
      </p:pic>
    </p:spTree>
    <p:extLst>
      <p:ext uri="{BB962C8B-B14F-4D97-AF65-F5344CB8AC3E}">
        <p14:creationId xmlns:p14="http://schemas.microsoft.com/office/powerpoint/2010/main" val="1274838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5785B7-37F7-9122-B7F6-9ED6D6766348}"/>
              </a:ext>
            </a:extLst>
          </p:cNvPr>
          <p:cNvPicPr>
            <a:picLocks noChangeAspect="1"/>
          </p:cNvPicPr>
          <p:nvPr/>
        </p:nvPicPr>
        <p:blipFill>
          <a:blip r:embed="rId2"/>
          <a:stretch>
            <a:fillRect/>
          </a:stretch>
        </p:blipFill>
        <p:spPr>
          <a:xfrm>
            <a:off x="0" y="702365"/>
            <a:ext cx="12160729" cy="4805744"/>
          </a:xfrm>
          <a:prstGeom prst="rect">
            <a:avLst/>
          </a:prstGeom>
        </p:spPr>
      </p:pic>
    </p:spTree>
    <p:extLst>
      <p:ext uri="{BB962C8B-B14F-4D97-AF65-F5344CB8AC3E}">
        <p14:creationId xmlns:p14="http://schemas.microsoft.com/office/powerpoint/2010/main" val="4211069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E9731E-7B0B-28FF-869D-E7221CEEC671}"/>
              </a:ext>
            </a:extLst>
          </p:cNvPr>
          <p:cNvPicPr>
            <a:picLocks noChangeAspect="1"/>
          </p:cNvPicPr>
          <p:nvPr/>
        </p:nvPicPr>
        <p:blipFill>
          <a:blip r:embed="rId2"/>
          <a:stretch>
            <a:fillRect/>
          </a:stretch>
        </p:blipFill>
        <p:spPr>
          <a:xfrm>
            <a:off x="2209800" y="104455"/>
            <a:ext cx="7772400" cy="6198515"/>
          </a:xfrm>
          <a:prstGeom prst="rect">
            <a:avLst/>
          </a:prstGeom>
        </p:spPr>
      </p:pic>
    </p:spTree>
    <p:extLst>
      <p:ext uri="{BB962C8B-B14F-4D97-AF65-F5344CB8AC3E}">
        <p14:creationId xmlns:p14="http://schemas.microsoft.com/office/powerpoint/2010/main" val="969965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D44D3A-0CA9-F771-2043-42826A6FAA27}"/>
              </a:ext>
            </a:extLst>
          </p:cNvPr>
          <p:cNvPicPr>
            <a:picLocks noChangeAspect="1"/>
          </p:cNvPicPr>
          <p:nvPr/>
        </p:nvPicPr>
        <p:blipFill>
          <a:blip r:embed="rId2"/>
          <a:stretch>
            <a:fillRect/>
          </a:stretch>
        </p:blipFill>
        <p:spPr>
          <a:xfrm>
            <a:off x="1205948" y="115384"/>
            <a:ext cx="9569726" cy="5958686"/>
          </a:xfrm>
          <a:prstGeom prst="rect">
            <a:avLst/>
          </a:prstGeom>
        </p:spPr>
      </p:pic>
    </p:spTree>
    <p:extLst>
      <p:ext uri="{BB962C8B-B14F-4D97-AF65-F5344CB8AC3E}">
        <p14:creationId xmlns:p14="http://schemas.microsoft.com/office/powerpoint/2010/main" val="1203752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A050A-C48A-9E75-51F0-05A4C9C187D3}"/>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FC214026-199B-E0F5-DBCC-BFED5C55211E}"/>
              </a:ext>
            </a:extLst>
          </p:cNvPr>
          <p:cNvSpPr>
            <a:spLocks noGrp="1"/>
          </p:cNvSpPr>
          <p:nvPr>
            <p:ph idx="1"/>
          </p:nvPr>
        </p:nvSpPr>
        <p:spPr/>
        <p:txBody>
          <a:bodyPr>
            <a:normAutofit/>
          </a:bodyPr>
          <a:lstStyle/>
          <a:p>
            <a:pPr algn="just"/>
            <a:r>
              <a:rPr lang="en-CA" sz="1800" b="0" i="0" u="none" strike="noStrike" dirty="0">
                <a:solidFill>
                  <a:schemeClr val="tx1"/>
                </a:solidFill>
                <a:effectLst/>
                <a:latin typeface="Calibri" panose="020F0502020204030204" pitchFamily="34" charset="0"/>
                <a:cs typeface="Calibri" panose="020F0502020204030204" pitchFamily="34" charset="0"/>
              </a:rPr>
              <a:t>The analysis of the 311 service requests dataset yields significant insights into service resolution trends. Notably, around </a:t>
            </a:r>
            <a:r>
              <a:rPr lang="en-CA" sz="1800" b="1" i="0" u="none" strike="noStrike" dirty="0">
                <a:solidFill>
                  <a:schemeClr val="tx1"/>
                </a:solidFill>
                <a:effectLst/>
                <a:latin typeface="Calibri" panose="020F0502020204030204" pitchFamily="34" charset="0"/>
                <a:cs typeface="Calibri" panose="020F0502020204030204" pitchFamily="34" charset="0"/>
              </a:rPr>
              <a:t>33.63%</a:t>
            </a:r>
            <a:r>
              <a:rPr lang="en-CA" sz="1800" b="0" i="0" u="none" strike="noStrike" dirty="0">
                <a:solidFill>
                  <a:schemeClr val="tx1"/>
                </a:solidFill>
                <a:effectLst/>
                <a:latin typeface="Calibri" panose="020F0502020204030204" pitchFamily="34" charset="0"/>
                <a:cs typeface="Calibri" panose="020F0502020204030204" pitchFamily="34" charset="0"/>
              </a:rPr>
              <a:t> of requests are promptly resolved within </a:t>
            </a:r>
            <a:r>
              <a:rPr lang="en-CA" sz="1800" b="1" i="0" u="none" strike="noStrike" dirty="0">
                <a:solidFill>
                  <a:schemeClr val="tx1"/>
                </a:solidFill>
                <a:effectLst/>
                <a:latin typeface="Calibri" panose="020F0502020204030204" pitchFamily="34" charset="0"/>
                <a:cs typeface="Calibri" panose="020F0502020204030204" pitchFamily="34" charset="0"/>
              </a:rPr>
              <a:t>100</a:t>
            </a:r>
            <a:r>
              <a:rPr lang="en-CA" sz="1800" b="0" i="0" u="none" strike="noStrike" dirty="0">
                <a:solidFill>
                  <a:schemeClr val="tx1"/>
                </a:solidFill>
                <a:effectLst/>
                <a:latin typeface="Calibri" panose="020F0502020204030204" pitchFamily="34" charset="0"/>
                <a:cs typeface="Calibri" panose="020F0502020204030204" pitchFamily="34" charset="0"/>
              </a:rPr>
              <a:t> hours, with </a:t>
            </a:r>
            <a:r>
              <a:rPr lang="en-CA" sz="1800" b="1" i="0" u="none" strike="noStrike" dirty="0">
                <a:solidFill>
                  <a:schemeClr val="tx1"/>
                </a:solidFill>
                <a:effectLst/>
                <a:latin typeface="Calibri" panose="020F0502020204030204" pitchFamily="34" charset="0"/>
                <a:cs typeface="Calibri" panose="020F0502020204030204" pitchFamily="34" charset="0"/>
              </a:rPr>
              <a:t>97.44%</a:t>
            </a:r>
            <a:r>
              <a:rPr lang="en-CA" sz="1800" b="0" i="0" u="none" strike="noStrike" dirty="0">
                <a:solidFill>
                  <a:schemeClr val="tx1"/>
                </a:solidFill>
                <a:effectLst/>
                <a:latin typeface="Calibri" panose="020F0502020204030204" pitchFamily="34" charset="0"/>
                <a:cs typeface="Calibri" panose="020F0502020204030204" pitchFamily="34" charset="0"/>
              </a:rPr>
              <a:t> resolved within </a:t>
            </a:r>
            <a:r>
              <a:rPr lang="en-CA" sz="1800" b="1" i="0" u="none" strike="noStrike" dirty="0">
                <a:solidFill>
                  <a:schemeClr val="tx1"/>
                </a:solidFill>
                <a:effectLst/>
                <a:latin typeface="Calibri" panose="020F0502020204030204" pitchFamily="34" charset="0"/>
                <a:cs typeface="Calibri" panose="020F0502020204030204" pitchFamily="34" charset="0"/>
              </a:rPr>
              <a:t>1000</a:t>
            </a:r>
            <a:r>
              <a:rPr lang="en-CA" sz="1800" b="0" i="0" u="none" strike="noStrike" dirty="0">
                <a:solidFill>
                  <a:schemeClr val="tx1"/>
                </a:solidFill>
                <a:effectLst/>
                <a:latin typeface="Calibri" panose="020F0502020204030204" pitchFamily="34" charset="0"/>
                <a:cs typeface="Calibri" panose="020F0502020204030204" pitchFamily="34" charset="0"/>
              </a:rPr>
              <a:t> hours. </a:t>
            </a:r>
            <a:r>
              <a:rPr lang="en-CA" sz="1800" b="1" i="0" u="none" strike="noStrike" dirty="0">
                <a:solidFill>
                  <a:schemeClr val="tx1"/>
                </a:solidFill>
                <a:effectLst/>
                <a:latin typeface="Calibri" panose="020F0502020204030204" pitchFamily="34" charset="0"/>
                <a:cs typeface="Calibri" panose="020F0502020204030204" pitchFamily="34" charset="0"/>
              </a:rPr>
              <a:t>Transportation-related</a:t>
            </a:r>
            <a:r>
              <a:rPr lang="en-CA" sz="1800" b="0" i="0" u="none" strike="noStrike" dirty="0">
                <a:solidFill>
                  <a:schemeClr val="tx1"/>
                </a:solidFill>
                <a:effectLst/>
                <a:latin typeface="Calibri" panose="020F0502020204030204" pitchFamily="34" charset="0"/>
                <a:cs typeface="Calibri" panose="020F0502020204030204" pitchFamily="34" charset="0"/>
              </a:rPr>
              <a:t> issues dominate, accounting for </a:t>
            </a:r>
            <a:r>
              <a:rPr lang="en-CA" sz="1800" b="1" i="0" u="none" strike="noStrike" dirty="0">
                <a:solidFill>
                  <a:schemeClr val="tx1"/>
                </a:solidFill>
                <a:effectLst/>
                <a:latin typeface="Calibri" panose="020F0502020204030204" pitchFamily="34" charset="0"/>
                <a:cs typeface="Calibri" panose="020F0502020204030204" pitchFamily="34" charset="0"/>
              </a:rPr>
              <a:t>85% </a:t>
            </a:r>
            <a:r>
              <a:rPr lang="en-CA" sz="1800" b="0" i="0" u="none" strike="noStrike" dirty="0">
                <a:solidFill>
                  <a:schemeClr val="tx1"/>
                </a:solidFill>
                <a:effectLst/>
                <a:latin typeface="Calibri" panose="020F0502020204030204" pitchFamily="34" charset="0"/>
                <a:cs typeface="Calibri" panose="020F0502020204030204" pitchFamily="34" charset="0"/>
              </a:rPr>
              <a:t>of the requests. However, these concerns tend to experience prolonged resolution times, urging the implementation of traffic management strategies.</a:t>
            </a:r>
          </a:p>
          <a:p>
            <a:pPr algn="just"/>
            <a:r>
              <a:rPr lang="en-CA" sz="1800" b="0" i="0" u="none" strike="noStrike" dirty="0">
                <a:solidFill>
                  <a:schemeClr val="tx1"/>
                </a:solidFill>
                <a:effectLst/>
                <a:latin typeface="Calibri" panose="020F0502020204030204" pitchFamily="34" charset="0"/>
                <a:cs typeface="Calibri" panose="020F0502020204030204" pitchFamily="34" charset="0"/>
              </a:rPr>
              <a:t>Geographically, </a:t>
            </a:r>
            <a:r>
              <a:rPr lang="en-CA" sz="1800" b="1" i="0" u="none" strike="noStrike" dirty="0">
                <a:solidFill>
                  <a:schemeClr val="tx1"/>
                </a:solidFill>
                <a:effectLst/>
                <a:latin typeface="Calibri" panose="020F0502020204030204" pitchFamily="34" charset="0"/>
                <a:cs typeface="Calibri" panose="020F0502020204030204" pitchFamily="34" charset="0"/>
              </a:rPr>
              <a:t>Brooklyn</a:t>
            </a:r>
            <a:r>
              <a:rPr lang="en-CA" sz="1800" b="0" i="0" u="none" strike="noStrike" dirty="0">
                <a:solidFill>
                  <a:schemeClr val="tx1"/>
                </a:solidFill>
                <a:effectLst/>
                <a:latin typeface="Calibri" panose="020F0502020204030204" pitchFamily="34" charset="0"/>
                <a:cs typeface="Calibri" panose="020F0502020204030204" pitchFamily="34" charset="0"/>
              </a:rPr>
              <a:t> leads with </a:t>
            </a:r>
            <a:r>
              <a:rPr lang="en-CA" sz="1800" b="1" i="0" u="none" strike="noStrike" dirty="0">
                <a:solidFill>
                  <a:schemeClr val="tx1"/>
                </a:solidFill>
                <a:effectLst/>
                <a:latin typeface="Calibri" panose="020F0502020204030204" pitchFamily="34" charset="0"/>
                <a:cs typeface="Calibri" panose="020F0502020204030204" pitchFamily="34" charset="0"/>
              </a:rPr>
              <a:t>32.6%</a:t>
            </a:r>
            <a:r>
              <a:rPr lang="en-CA" sz="1800" b="0" i="0" u="none" strike="noStrike" dirty="0">
                <a:solidFill>
                  <a:schemeClr val="tx1"/>
                </a:solidFill>
                <a:effectLst/>
                <a:latin typeface="Calibri" panose="020F0502020204030204" pitchFamily="34" charset="0"/>
                <a:cs typeface="Calibri" panose="020F0502020204030204" pitchFamily="34" charset="0"/>
              </a:rPr>
              <a:t> of requests, followed by </a:t>
            </a:r>
            <a:r>
              <a:rPr lang="en-CA" sz="1800" b="1" i="0" u="none" strike="noStrike" dirty="0">
                <a:solidFill>
                  <a:schemeClr val="tx1"/>
                </a:solidFill>
                <a:effectLst/>
                <a:latin typeface="Calibri" panose="020F0502020204030204" pitchFamily="34" charset="0"/>
                <a:cs typeface="Calibri" panose="020F0502020204030204" pitchFamily="34" charset="0"/>
              </a:rPr>
              <a:t>Queens</a:t>
            </a:r>
            <a:r>
              <a:rPr lang="en-CA" sz="1800" b="0" i="0" u="none" strike="noStrike" dirty="0">
                <a:solidFill>
                  <a:schemeClr val="tx1"/>
                </a:solidFill>
                <a:effectLst/>
                <a:latin typeface="Calibri" panose="020F0502020204030204" pitchFamily="34" charset="0"/>
                <a:cs typeface="Calibri" panose="020F0502020204030204" pitchFamily="34" charset="0"/>
              </a:rPr>
              <a:t> (</a:t>
            </a:r>
            <a:r>
              <a:rPr lang="en-CA" sz="1800" b="1" i="0" u="none" strike="noStrike" dirty="0">
                <a:solidFill>
                  <a:schemeClr val="tx1"/>
                </a:solidFill>
                <a:effectLst/>
                <a:latin typeface="Calibri" panose="020F0502020204030204" pitchFamily="34" charset="0"/>
                <a:cs typeface="Calibri" panose="020F0502020204030204" pitchFamily="34" charset="0"/>
              </a:rPr>
              <a:t>27.64%</a:t>
            </a:r>
            <a:r>
              <a:rPr lang="en-CA" sz="1800" b="0" i="0" u="none" strike="noStrike" dirty="0">
                <a:solidFill>
                  <a:schemeClr val="tx1"/>
                </a:solidFill>
                <a:effectLst/>
                <a:latin typeface="Calibri" panose="020F0502020204030204" pitchFamily="34" charset="0"/>
                <a:cs typeface="Calibri" panose="020F0502020204030204" pitchFamily="34" charset="0"/>
              </a:rPr>
              <a:t>) and Manhattan (21.25%). Interestingly, requests from </a:t>
            </a:r>
            <a:r>
              <a:rPr lang="en-CA" sz="1800" b="1" i="0" u="none" strike="noStrike" dirty="0">
                <a:solidFill>
                  <a:schemeClr val="tx1"/>
                </a:solidFill>
                <a:effectLst/>
                <a:latin typeface="Calibri" panose="020F0502020204030204" pitchFamily="34" charset="0"/>
                <a:cs typeface="Calibri" panose="020F0502020204030204" pitchFamily="34" charset="0"/>
              </a:rPr>
              <a:t>parks</a:t>
            </a:r>
            <a:r>
              <a:rPr lang="en-CA" sz="1800" b="0" i="0" u="none" strike="noStrike" dirty="0">
                <a:solidFill>
                  <a:schemeClr val="tx1"/>
                </a:solidFill>
                <a:effectLst/>
                <a:latin typeface="Calibri" panose="020F0502020204030204" pitchFamily="34" charset="0"/>
                <a:cs typeface="Calibri" panose="020F0502020204030204" pitchFamily="34" charset="0"/>
              </a:rPr>
              <a:t>, </a:t>
            </a:r>
            <a:r>
              <a:rPr lang="en-CA" sz="1800" b="1" i="0" u="none" strike="noStrike" dirty="0">
                <a:solidFill>
                  <a:schemeClr val="tx1"/>
                </a:solidFill>
                <a:effectLst/>
                <a:latin typeface="Calibri" panose="020F0502020204030204" pitchFamily="34" charset="0"/>
                <a:cs typeface="Calibri" panose="020F0502020204030204" pitchFamily="34" charset="0"/>
              </a:rPr>
              <a:t>vacant</a:t>
            </a:r>
            <a:r>
              <a:rPr lang="en-CA" sz="1800" b="0" i="0" u="none" strike="noStrike" dirty="0">
                <a:solidFill>
                  <a:schemeClr val="tx1"/>
                </a:solidFill>
                <a:effectLst/>
                <a:latin typeface="Calibri" panose="020F0502020204030204" pitchFamily="34" charset="0"/>
                <a:cs typeface="Calibri" panose="020F0502020204030204" pitchFamily="34" charset="0"/>
              </a:rPr>
              <a:t> </a:t>
            </a:r>
            <a:r>
              <a:rPr lang="en-CA" sz="1800" b="1" i="0" u="none" strike="noStrike" dirty="0">
                <a:solidFill>
                  <a:schemeClr val="tx1"/>
                </a:solidFill>
                <a:effectLst/>
                <a:latin typeface="Calibri" panose="020F0502020204030204" pitchFamily="34" charset="0"/>
                <a:cs typeface="Calibri" panose="020F0502020204030204" pitchFamily="34" charset="0"/>
              </a:rPr>
              <a:t>lots</a:t>
            </a:r>
            <a:r>
              <a:rPr lang="en-CA" sz="1800" b="0" i="0" u="none" strike="noStrike" dirty="0">
                <a:solidFill>
                  <a:schemeClr val="tx1"/>
                </a:solidFill>
                <a:effectLst/>
                <a:latin typeface="Calibri" panose="020F0502020204030204" pitchFamily="34" charset="0"/>
                <a:cs typeface="Calibri" panose="020F0502020204030204" pitchFamily="34" charset="0"/>
              </a:rPr>
              <a:t>, and commercial areas encounter </a:t>
            </a:r>
            <a:r>
              <a:rPr lang="en-CA" sz="1800" b="1" i="0" u="none" strike="noStrike" dirty="0">
                <a:solidFill>
                  <a:schemeClr val="tx1"/>
                </a:solidFill>
                <a:effectLst/>
                <a:latin typeface="Calibri" panose="020F0502020204030204" pitchFamily="34" charset="0"/>
                <a:cs typeface="Calibri" panose="020F0502020204030204" pitchFamily="34" charset="0"/>
              </a:rPr>
              <a:t>lengthier</a:t>
            </a:r>
            <a:r>
              <a:rPr lang="en-CA" sz="1800" b="0" i="0" u="none" strike="noStrike" dirty="0">
                <a:solidFill>
                  <a:schemeClr val="tx1"/>
                </a:solidFill>
                <a:effectLst/>
                <a:latin typeface="Calibri" panose="020F0502020204030204" pitchFamily="34" charset="0"/>
                <a:cs typeface="Calibri" panose="020F0502020204030204" pitchFamily="34" charset="0"/>
              </a:rPr>
              <a:t> </a:t>
            </a:r>
            <a:r>
              <a:rPr lang="en-CA" sz="1800" b="1" i="0" u="none" strike="noStrike" dirty="0">
                <a:solidFill>
                  <a:schemeClr val="tx1"/>
                </a:solidFill>
                <a:effectLst/>
                <a:latin typeface="Calibri" panose="020F0502020204030204" pitchFamily="34" charset="0"/>
                <a:cs typeface="Calibri" panose="020F0502020204030204" pitchFamily="34" charset="0"/>
              </a:rPr>
              <a:t>resolution</a:t>
            </a:r>
            <a:r>
              <a:rPr lang="en-CA" sz="1800" b="0" i="0" u="none" strike="noStrike" dirty="0">
                <a:solidFill>
                  <a:schemeClr val="tx1"/>
                </a:solidFill>
                <a:effectLst/>
                <a:latin typeface="Calibri" panose="020F0502020204030204" pitchFamily="34" charset="0"/>
                <a:cs typeface="Calibri" panose="020F0502020204030204" pitchFamily="34" charset="0"/>
              </a:rPr>
              <a:t> </a:t>
            </a:r>
            <a:r>
              <a:rPr lang="en-CA" sz="1800" b="1" i="0" u="none" strike="noStrike" dirty="0">
                <a:solidFill>
                  <a:schemeClr val="tx1"/>
                </a:solidFill>
                <a:effectLst/>
                <a:latin typeface="Calibri" panose="020F0502020204030204" pitchFamily="34" charset="0"/>
                <a:cs typeface="Calibri" panose="020F0502020204030204" pitchFamily="34" charset="0"/>
              </a:rPr>
              <a:t>times</a:t>
            </a:r>
            <a:r>
              <a:rPr lang="en-CA" sz="1800" b="0" i="0" u="none" strike="noStrike" dirty="0">
                <a:solidFill>
                  <a:schemeClr val="tx1"/>
                </a:solidFill>
                <a:effectLst/>
                <a:latin typeface="Calibri" panose="020F0502020204030204" pitchFamily="34" charset="0"/>
                <a:cs typeface="Calibri" panose="020F0502020204030204" pitchFamily="34" charset="0"/>
              </a:rPr>
              <a:t> compared to those related to </a:t>
            </a:r>
            <a:r>
              <a:rPr lang="en-CA" sz="1800" b="1" i="0" u="none" strike="noStrike" dirty="0">
                <a:solidFill>
                  <a:schemeClr val="tx1"/>
                </a:solidFill>
                <a:effectLst/>
                <a:latin typeface="Calibri" panose="020F0502020204030204" pitchFamily="34" charset="0"/>
                <a:cs typeface="Calibri" panose="020F0502020204030204" pitchFamily="34" charset="0"/>
              </a:rPr>
              <a:t>subway</a:t>
            </a:r>
            <a:r>
              <a:rPr lang="en-CA" sz="1800" b="0" i="0" u="none" strike="noStrike" dirty="0">
                <a:solidFill>
                  <a:schemeClr val="tx1"/>
                </a:solidFill>
                <a:effectLst/>
                <a:latin typeface="Calibri" panose="020F0502020204030204" pitchFamily="34" charset="0"/>
                <a:cs typeface="Calibri" panose="020F0502020204030204" pitchFamily="34" charset="0"/>
              </a:rPr>
              <a:t> </a:t>
            </a:r>
            <a:r>
              <a:rPr lang="en-CA" sz="1800" b="1" i="0" u="none" strike="noStrike" dirty="0">
                <a:solidFill>
                  <a:schemeClr val="tx1"/>
                </a:solidFill>
                <a:effectLst/>
                <a:latin typeface="Calibri" panose="020F0502020204030204" pitchFamily="34" charset="0"/>
                <a:cs typeface="Calibri" panose="020F0502020204030204" pitchFamily="34" charset="0"/>
              </a:rPr>
              <a:t>stations</a:t>
            </a:r>
            <a:r>
              <a:rPr lang="en-CA" sz="1800" b="0" i="0" u="none" strike="noStrike" dirty="0">
                <a:solidFill>
                  <a:schemeClr val="tx1"/>
                </a:solidFill>
                <a:effectLst/>
                <a:latin typeface="Calibri" panose="020F0502020204030204" pitchFamily="34" charset="0"/>
                <a:cs typeface="Calibri" panose="020F0502020204030204" pitchFamily="34" charset="0"/>
              </a:rPr>
              <a:t> and </a:t>
            </a:r>
            <a:r>
              <a:rPr lang="en-CA" sz="1800" b="1" i="0" u="none" strike="noStrike" dirty="0">
                <a:solidFill>
                  <a:schemeClr val="tx1"/>
                </a:solidFill>
                <a:effectLst/>
                <a:latin typeface="Calibri" panose="020F0502020204030204" pitchFamily="34" charset="0"/>
                <a:cs typeface="Calibri" panose="020F0502020204030204" pitchFamily="34" charset="0"/>
              </a:rPr>
              <a:t>restaurants</a:t>
            </a:r>
            <a:r>
              <a:rPr lang="en-CA" sz="1800" b="0" i="0" u="none" strike="noStrike" dirty="0">
                <a:solidFill>
                  <a:schemeClr val="tx1"/>
                </a:solidFill>
                <a:effectLst/>
                <a:latin typeface="Calibri" panose="020F0502020204030204" pitchFamily="34" charset="0"/>
                <a:cs typeface="Calibri" panose="020F0502020204030204" pitchFamily="34" charset="0"/>
              </a:rPr>
              <a:t>. Road and parking sectors stand out as major complaint raisers, while the </a:t>
            </a:r>
            <a:r>
              <a:rPr lang="en-CA" sz="1800" b="1" i="0" u="none" strike="noStrike" dirty="0">
                <a:solidFill>
                  <a:schemeClr val="tx1"/>
                </a:solidFill>
                <a:effectLst/>
                <a:latin typeface="Calibri" panose="020F0502020204030204" pitchFamily="34" charset="0"/>
                <a:cs typeface="Calibri" panose="020F0502020204030204" pitchFamily="34" charset="0"/>
              </a:rPr>
              <a:t>average</a:t>
            </a:r>
            <a:r>
              <a:rPr lang="en-CA" sz="1800" b="0" i="0" u="none" strike="noStrike" dirty="0">
                <a:solidFill>
                  <a:schemeClr val="tx1"/>
                </a:solidFill>
                <a:effectLst/>
                <a:latin typeface="Calibri" panose="020F0502020204030204" pitchFamily="34" charset="0"/>
                <a:cs typeface="Calibri" panose="020F0502020204030204" pitchFamily="34" charset="0"/>
              </a:rPr>
              <a:t> </a:t>
            </a:r>
            <a:r>
              <a:rPr lang="en-CA" sz="1800" b="1" i="0" u="none" strike="noStrike" dirty="0">
                <a:solidFill>
                  <a:schemeClr val="tx1"/>
                </a:solidFill>
                <a:effectLst/>
                <a:latin typeface="Calibri" panose="020F0502020204030204" pitchFamily="34" charset="0"/>
                <a:cs typeface="Calibri" panose="020F0502020204030204" pitchFamily="34" charset="0"/>
              </a:rPr>
              <a:t>resolution</a:t>
            </a:r>
            <a:r>
              <a:rPr lang="en-CA" sz="1800" b="0" i="0" u="none" strike="noStrike" dirty="0">
                <a:solidFill>
                  <a:schemeClr val="tx1"/>
                </a:solidFill>
                <a:effectLst/>
                <a:latin typeface="Calibri" panose="020F0502020204030204" pitchFamily="34" charset="0"/>
                <a:cs typeface="Calibri" panose="020F0502020204030204" pitchFamily="34" charset="0"/>
              </a:rPr>
              <a:t> </a:t>
            </a:r>
            <a:r>
              <a:rPr lang="en-CA" sz="1800" b="1" i="0" u="none" strike="noStrike" dirty="0">
                <a:solidFill>
                  <a:schemeClr val="tx1"/>
                </a:solidFill>
                <a:effectLst/>
                <a:latin typeface="Calibri" panose="020F0502020204030204" pitchFamily="34" charset="0"/>
                <a:cs typeface="Calibri" panose="020F0502020204030204" pitchFamily="34" charset="0"/>
              </a:rPr>
              <a:t>time</a:t>
            </a:r>
            <a:r>
              <a:rPr lang="en-CA" sz="1800" b="0" i="0" u="none" strike="noStrike" dirty="0">
                <a:solidFill>
                  <a:schemeClr val="tx1"/>
                </a:solidFill>
                <a:effectLst/>
                <a:latin typeface="Calibri" panose="020F0502020204030204" pitchFamily="34" charset="0"/>
                <a:cs typeface="Calibri" panose="020F0502020204030204" pitchFamily="34" charset="0"/>
              </a:rPr>
              <a:t> falls within </a:t>
            </a:r>
            <a:r>
              <a:rPr lang="en-CA" sz="1800" b="1" i="0" u="none" strike="noStrike" dirty="0">
                <a:solidFill>
                  <a:schemeClr val="tx1"/>
                </a:solidFill>
                <a:effectLst/>
                <a:latin typeface="Calibri" panose="020F0502020204030204" pitchFamily="34" charset="0"/>
                <a:cs typeface="Calibri" panose="020F0502020204030204" pitchFamily="34" charset="0"/>
              </a:rPr>
              <a:t>150</a:t>
            </a:r>
            <a:r>
              <a:rPr lang="en-CA" sz="1800" b="0" i="0" u="none" strike="noStrike" dirty="0">
                <a:solidFill>
                  <a:schemeClr val="tx1"/>
                </a:solidFill>
                <a:effectLst/>
                <a:latin typeface="Calibri" panose="020F0502020204030204" pitchFamily="34" charset="0"/>
                <a:cs typeface="Calibri" panose="020F0502020204030204" pitchFamily="34" charset="0"/>
              </a:rPr>
              <a:t> to </a:t>
            </a:r>
            <a:r>
              <a:rPr lang="en-CA" sz="1800" b="1" i="0" u="none" strike="noStrike" dirty="0">
                <a:solidFill>
                  <a:schemeClr val="tx1"/>
                </a:solidFill>
                <a:effectLst/>
                <a:latin typeface="Calibri" panose="020F0502020204030204" pitchFamily="34" charset="0"/>
                <a:cs typeface="Calibri" panose="020F0502020204030204" pitchFamily="34" charset="0"/>
              </a:rPr>
              <a:t>300</a:t>
            </a:r>
            <a:r>
              <a:rPr lang="en-CA" sz="1800" b="0" i="0" u="none" strike="noStrike" dirty="0">
                <a:solidFill>
                  <a:schemeClr val="tx1"/>
                </a:solidFill>
                <a:effectLst/>
                <a:latin typeface="Calibri" panose="020F0502020204030204" pitchFamily="34" charset="0"/>
                <a:cs typeface="Calibri" panose="020F0502020204030204" pitchFamily="34" charset="0"/>
              </a:rPr>
              <a:t> hours. These insights collectively empower administrators to optimize service delivery, address traffic concerns, and enhance overall urban governance.</a:t>
            </a:r>
          </a:p>
          <a:p>
            <a:pPr algn="just"/>
            <a:endParaRPr lang="en-US" sz="1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0602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1D03B-2D43-D0AD-C120-F202CE851A3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711A5D8-89AD-71A4-EAB0-BD65095EEC79}"/>
              </a:ext>
            </a:extLst>
          </p:cNvPr>
          <p:cNvSpPr>
            <a:spLocks noGrp="1"/>
          </p:cNvSpPr>
          <p:nvPr>
            <p:ph idx="1"/>
          </p:nvPr>
        </p:nvSpPr>
        <p:spPr/>
        <p:txBody>
          <a:bodyPr>
            <a:normAutofit lnSpcReduction="10000"/>
          </a:bodyPr>
          <a:lstStyle/>
          <a:p>
            <a:pPr marL="0" indent="0" algn="just">
              <a:lnSpc>
                <a:spcPct val="107000"/>
              </a:lnSpc>
              <a:spcAft>
                <a:spcPts val="800"/>
              </a:spcAft>
              <a:buNone/>
            </a:pPr>
            <a:r>
              <a:rPr lang="en-CA" sz="2400" kern="100" dirty="0">
                <a:solidFill>
                  <a:srgbClr val="000000"/>
                </a:solidFill>
                <a:effectLst/>
                <a:ea typeface="Times New Roman" panose="02020603050405020304" pitchFamily="18" charset="0"/>
              </a:rPr>
              <a:t>This project holds immense potential to transform how urban service delivery is approached. By combining data-driven insights with predictive modeling, the project aims to optimize resource allocation, streamline service request responses, and enhance the overall urban living experience. The insights gleaned from this analysis have the potential to reshape urban governance, ultimately leading to improved citizen satisfaction, optimized resource allocation, and a more efficient and responsive urban administration. </a:t>
            </a:r>
          </a:p>
          <a:p>
            <a:pPr marL="6350" indent="-6350" algn="just">
              <a:lnSpc>
                <a:spcPct val="107000"/>
              </a:lnSpc>
              <a:spcAft>
                <a:spcPts val="800"/>
              </a:spcAft>
            </a:pPr>
            <a:r>
              <a:rPr lang="en-CA" sz="2400" kern="100" dirty="0">
                <a:solidFill>
                  <a:srgbClr val="000000"/>
                </a:solidFill>
                <a:effectLst/>
                <a:ea typeface="Times New Roman" panose="02020603050405020304" pitchFamily="18" charset="0"/>
              </a:rPr>
              <a:t>With the power of data analysis and predictive modeling, we are poised to drive meaningful change in urban service delivery and administration.</a:t>
            </a:r>
          </a:p>
        </p:txBody>
      </p:sp>
    </p:spTree>
    <p:extLst>
      <p:ext uri="{BB962C8B-B14F-4D97-AF65-F5344CB8AC3E}">
        <p14:creationId xmlns:p14="http://schemas.microsoft.com/office/powerpoint/2010/main" val="1385940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CAA0-7773-D223-5A8C-6C67B54E4E97}"/>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EA3F370A-8074-56E7-7228-6B443F1F8B70}"/>
              </a:ext>
            </a:extLst>
          </p:cNvPr>
          <p:cNvSpPr>
            <a:spLocks noGrp="1"/>
          </p:cNvSpPr>
          <p:nvPr>
            <p:ph idx="1"/>
          </p:nvPr>
        </p:nvSpPr>
        <p:spPr/>
        <p:txBody>
          <a:bodyPr>
            <a:normAutofit/>
          </a:bodyPr>
          <a:lstStyle/>
          <a:p>
            <a:pPr algn="just"/>
            <a:r>
              <a:rPr lang="en-CA" dirty="0"/>
              <a:t>The project revolves around an in-depth analysis of the 311-service data, a valuable resource containing a wide range of citizen service requests. The 311 service, established to enhance citizen-government interactions, generates vast amounts of data that can provide insights into urban service needs, efficiency, and areas of improvement. </a:t>
            </a:r>
          </a:p>
          <a:p>
            <a:pPr algn="just"/>
            <a:r>
              <a:rPr lang="en-CA" dirty="0"/>
              <a:t>This project aims to conduct </a:t>
            </a:r>
            <a:r>
              <a:rPr lang="en-CA" b="1" dirty="0"/>
              <a:t>Exploratory Data Analysis (EDA)</a:t>
            </a:r>
            <a:r>
              <a:rPr lang="en-CA" dirty="0"/>
              <a:t> and employ </a:t>
            </a:r>
            <a:r>
              <a:rPr lang="en-CA" b="1" dirty="0"/>
              <a:t>predictive modeling techniques (classifications)</a:t>
            </a:r>
            <a:r>
              <a:rPr lang="en-CA" dirty="0"/>
              <a:t> to extract </a:t>
            </a:r>
            <a:r>
              <a:rPr lang="en-CA" b="1" dirty="0"/>
              <a:t>meaningful patterns and trends</a:t>
            </a:r>
            <a:r>
              <a:rPr lang="en-CA" dirty="0"/>
              <a:t> from the dataset. Through this analysis, we seek to identify key factors impacting service requests, response times, and improve service delivery.</a:t>
            </a:r>
          </a:p>
          <a:p>
            <a:pPr algn="just"/>
            <a:endParaRPr lang="en-US" dirty="0"/>
          </a:p>
        </p:txBody>
      </p:sp>
    </p:spTree>
    <p:extLst>
      <p:ext uri="{BB962C8B-B14F-4D97-AF65-F5344CB8AC3E}">
        <p14:creationId xmlns:p14="http://schemas.microsoft.com/office/powerpoint/2010/main" val="4003018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6EC01-1444-523A-C4BE-734D2DD30385}"/>
              </a:ext>
            </a:extLst>
          </p:cNvPr>
          <p:cNvSpPr>
            <a:spLocks noGrp="1"/>
          </p:cNvSpPr>
          <p:nvPr>
            <p:ph type="title"/>
          </p:nvPr>
        </p:nvSpPr>
        <p:spPr/>
        <p:txBody>
          <a:bodyPr/>
          <a:lstStyle/>
          <a:p>
            <a:r>
              <a:rPr lang="en-US" dirty="0"/>
              <a:t>Dataset: </a:t>
            </a:r>
            <a:r>
              <a:rPr lang="en-CA" b="1" i="0" u="none" strike="noStrike" dirty="0">
                <a:solidFill>
                  <a:srgbClr val="202124"/>
                </a:solidFill>
                <a:effectLst/>
                <a:latin typeface="zeitung"/>
              </a:rPr>
              <a:t>311 service requests NYC</a:t>
            </a:r>
            <a:endParaRPr lang="en-US" dirty="0"/>
          </a:p>
        </p:txBody>
      </p:sp>
      <p:sp>
        <p:nvSpPr>
          <p:cNvPr id="3" name="Content Placeholder 2">
            <a:extLst>
              <a:ext uri="{FF2B5EF4-FFF2-40B4-BE49-F238E27FC236}">
                <a16:creationId xmlns:a16="http://schemas.microsoft.com/office/drawing/2014/main" id="{45CFF84C-D085-D1EB-FD07-37F5114DAF66}"/>
              </a:ext>
            </a:extLst>
          </p:cNvPr>
          <p:cNvSpPr>
            <a:spLocks noGrp="1"/>
          </p:cNvSpPr>
          <p:nvPr>
            <p:ph idx="1"/>
          </p:nvPr>
        </p:nvSpPr>
        <p:spPr/>
        <p:txBody>
          <a:bodyPr/>
          <a:lstStyle/>
          <a:p>
            <a:pPr marL="0" indent="0">
              <a:buNone/>
            </a:pPr>
            <a:r>
              <a:rPr lang="en-US" dirty="0"/>
              <a:t> Source : </a:t>
            </a:r>
            <a:r>
              <a:rPr lang="en-US" dirty="0">
                <a:hlinkClick r:id="rId2"/>
              </a:rPr>
              <a:t>https://www.kaggle.com/datasets/pablomonleon/311-service-requests-nyc</a:t>
            </a:r>
            <a:endParaRPr lang="en-US" dirty="0"/>
          </a:p>
          <a:p>
            <a:pPr marL="0" indent="0">
              <a:buNone/>
            </a:pPr>
            <a:endParaRPr lang="en-US" dirty="0"/>
          </a:p>
          <a:p>
            <a:r>
              <a:rPr lang="en-CA" dirty="0"/>
              <a:t>The dataset titled "311 Service Requests NYC" on Kaggle provides a comprehensive collection of service requests made by citizens to various agencies in New York City. This dataset is a valuable resource for understanding urban service needs, tracking citizen concerns, and assessing the efficiency of government responses. It has </a:t>
            </a:r>
            <a:r>
              <a:rPr lang="en-CA" b="1" dirty="0"/>
              <a:t>364558</a:t>
            </a:r>
            <a:r>
              <a:rPr lang="en-CA" dirty="0"/>
              <a:t> tuples and </a:t>
            </a:r>
            <a:r>
              <a:rPr lang="en-CA" b="1" dirty="0"/>
              <a:t>57</a:t>
            </a:r>
            <a:r>
              <a:rPr lang="en-CA" dirty="0"/>
              <a:t> attributes.</a:t>
            </a:r>
            <a:endParaRPr lang="en-US" dirty="0"/>
          </a:p>
        </p:txBody>
      </p:sp>
    </p:spTree>
    <p:extLst>
      <p:ext uri="{BB962C8B-B14F-4D97-AF65-F5344CB8AC3E}">
        <p14:creationId xmlns:p14="http://schemas.microsoft.com/office/powerpoint/2010/main" val="2134796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21201-C17B-1EBA-49E6-6BE76A7D2A80}"/>
              </a:ext>
            </a:extLst>
          </p:cNvPr>
          <p:cNvSpPr>
            <a:spLocks noGrp="1"/>
          </p:cNvSpPr>
          <p:nvPr>
            <p:ph type="title"/>
          </p:nvPr>
        </p:nvSpPr>
        <p:spPr/>
        <p:txBody>
          <a:bodyPr>
            <a:normAutofit/>
          </a:bodyPr>
          <a:lstStyle/>
          <a:p>
            <a:r>
              <a:rPr lang="en-CA" sz="3600" dirty="0"/>
              <a:t>Programming Languages and Cloud Infrastructures</a:t>
            </a:r>
            <a:endParaRPr lang="en-US" sz="3600" dirty="0"/>
          </a:p>
        </p:txBody>
      </p:sp>
      <p:sp>
        <p:nvSpPr>
          <p:cNvPr id="3" name="Content Placeholder 2">
            <a:extLst>
              <a:ext uri="{FF2B5EF4-FFF2-40B4-BE49-F238E27FC236}">
                <a16:creationId xmlns:a16="http://schemas.microsoft.com/office/drawing/2014/main" id="{38A39CE1-2036-9D75-E20C-3B9AA4469BDB}"/>
              </a:ext>
            </a:extLst>
          </p:cNvPr>
          <p:cNvSpPr>
            <a:spLocks noGrp="1"/>
          </p:cNvSpPr>
          <p:nvPr>
            <p:ph sz="half" idx="1"/>
          </p:nvPr>
        </p:nvSpPr>
        <p:spPr/>
        <p:txBody>
          <a:bodyPr/>
          <a:lstStyle/>
          <a:p>
            <a:r>
              <a:rPr lang="en-CA" dirty="0"/>
              <a:t>- Python</a:t>
            </a:r>
          </a:p>
          <a:p>
            <a:r>
              <a:rPr lang="en-CA" dirty="0"/>
              <a:t>- sci-kit learn</a:t>
            </a:r>
          </a:p>
          <a:p>
            <a:r>
              <a:rPr lang="en-CA" dirty="0"/>
              <a:t>- Pandas</a:t>
            </a:r>
          </a:p>
          <a:p>
            <a:r>
              <a:rPr lang="en-CA" dirty="0"/>
              <a:t>- Matplotlib</a:t>
            </a:r>
          </a:p>
          <a:p>
            <a:r>
              <a:rPr lang="en-CA" dirty="0"/>
              <a:t>- Seaborn</a:t>
            </a:r>
          </a:p>
          <a:p>
            <a:endParaRPr lang="en-CA" dirty="0"/>
          </a:p>
          <a:p>
            <a:endParaRPr lang="en-US" dirty="0"/>
          </a:p>
        </p:txBody>
      </p:sp>
      <p:sp>
        <p:nvSpPr>
          <p:cNvPr id="4" name="Content Placeholder 3">
            <a:extLst>
              <a:ext uri="{FF2B5EF4-FFF2-40B4-BE49-F238E27FC236}">
                <a16:creationId xmlns:a16="http://schemas.microsoft.com/office/drawing/2014/main" id="{31787496-5BF2-818C-CE4A-E31460DE5375}"/>
              </a:ext>
            </a:extLst>
          </p:cNvPr>
          <p:cNvSpPr>
            <a:spLocks noGrp="1"/>
          </p:cNvSpPr>
          <p:nvPr>
            <p:ph sz="half" idx="2"/>
          </p:nvPr>
        </p:nvSpPr>
        <p:spPr/>
        <p:txBody>
          <a:bodyPr/>
          <a:lstStyle/>
          <a:p>
            <a:r>
              <a:rPr lang="en-CA" dirty="0"/>
              <a:t>- Google Compute Engine - Google </a:t>
            </a:r>
            <a:r>
              <a:rPr lang="en-CA" dirty="0" err="1"/>
              <a:t>Colab</a:t>
            </a:r>
            <a:endParaRPr lang="en-CA" dirty="0"/>
          </a:p>
          <a:p>
            <a:r>
              <a:rPr lang="en-CA" dirty="0"/>
              <a:t>-  </a:t>
            </a:r>
            <a:r>
              <a:rPr lang="en-CA" dirty="0" err="1"/>
              <a:t>Jupyter</a:t>
            </a:r>
            <a:r>
              <a:rPr lang="en-CA" dirty="0"/>
              <a:t> Notebook</a:t>
            </a:r>
          </a:p>
          <a:p>
            <a:endParaRPr lang="en-US" dirty="0"/>
          </a:p>
        </p:txBody>
      </p:sp>
    </p:spTree>
    <p:extLst>
      <p:ext uri="{BB962C8B-B14F-4D97-AF65-F5344CB8AC3E}">
        <p14:creationId xmlns:p14="http://schemas.microsoft.com/office/powerpoint/2010/main" val="1636573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759D1-2AD7-9301-5E7D-00A2FECFDDF8}"/>
              </a:ext>
            </a:extLst>
          </p:cNvPr>
          <p:cNvSpPr>
            <a:spLocks noGrp="1"/>
          </p:cNvSpPr>
          <p:nvPr>
            <p:ph type="title"/>
          </p:nvPr>
        </p:nvSpPr>
        <p:spPr/>
        <p:txBody>
          <a:bodyPr/>
          <a:lstStyle/>
          <a:p>
            <a:r>
              <a:rPr lang="en-CA" dirty="0"/>
              <a:t>Data Flow</a:t>
            </a:r>
            <a:endParaRPr lang="en-US" dirty="0"/>
          </a:p>
        </p:txBody>
      </p:sp>
      <p:sp>
        <p:nvSpPr>
          <p:cNvPr id="3" name="Content Placeholder 2">
            <a:extLst>
              <a:ext uri="{FF2B5EF4-FFF2-40B4-BE49-F238E27FC236}">
                <a16:creationId xmlns:a16="http://schemas.microsoft.com/office/drawing/2014/main" id="{C4581E4B-80E7-6560-A27B-6DA5F061E06F}"/>
              </a:ext>
            </a:extLst>
          </p:cNvPr>
          <p:cNvSpPr>
            <a:spLocks noGrp="1"/>
          </p:cNvSpPr>
          <p:nvPr>
            <p:ph idx="1"/>
          </p:nvPr>
        </p:nvSpPr>
        <p:spPr/>
        <p:txBody>
          <a:bodyPr/>
          <a:lstStyle/>
          <a:p>
            <a:pPr marL="342900" lvl="0" indent="-342900" algn="just">
              <a:lnSpc>
                <a:spcPct val="99000"/>
              </a:lnSpc>
              <a:spcAft>
                <a:spcPts val="5"/>
              </a:spcAft>
              <a:buFont typeface="+mj-lt"/>
              <a:buAutoNum type="arabicPeriod"/>
            </a:pPr>
            <a:r>
              <a:rPr lang="en-CA" sz="1800" b="1" kern="100" dirty="0">
                <a:solidFill>
                  <a:srgbClr val="000000"/>
                </a:solidFill>
                <a:effectLst/>
                <a:ea typeface="Times New Roman" panose="02020603050405020304" pitchFamily="18" charset="0"/>
              </a:rPr>
              <a:t>Data Loading</a:t>
            </a:r>
            <a:r>
              <a:rPr lang="en-CA" sz="1800" kern="100" dirty="0">
                <a:solidFill>
                  <a:srgbClr val="000000"/>
                </a:solidFill>
                <a:effectLst/>
                <a:ea typeface="Times New Roman" panose="02020603050405020304" pitchFamily="18" charset="0"/>
              </a:rPr>
              <a:t>: The raw 311 service data will be loaded from the provided CSV file.</a:t>
            </a:r>
          </a:p>
          <a:p>
            <a:pPr marL="342900" lvl="0" indent="-342900" algn="just">
              <a:lnSpc>
                <a:spcPct val="99000"/>
              </a:lnSpc>
              <a:spcAft>
                <a:spcPts val="5"/>
              </a:spcAft>
              <a:buFont typeface="+mj-lt"/>
              <a:buAutoNum type="arabicPeriod"/>
            </a:pPr>
            <a:r>
              <a:rPr lang="en-CA" sz="1800" b="1" kern="100" dirty="0">
                <a:solidFill>
                  <a:srgbClr val="000000"/>
                </a:solidFill>
                <a:effectLst/>
                <a:ea typeface="Times New Roman" panose="02020603050405020304" pitchFamily="18" charset="0"/>
              </a:rPr>
              <a:t>Data Preprocessing</a:t>
            </a:r>
            <a:r>
              <a:rPr lang="en-CA" sz="1800" kern="100" dirty="0">
                <a:solidFill>
                  <a:srgbClr val="000000"/>
                </a:solidFill>
                <a:effectLst/>
                <a:ea typeface="Times New Roman" panose="02020603050405020304" pitchFamily="18" charset="0"/>
              </a:rPr>
              <a:t>: Pandas will be used to clean and preprocess the dataset, addressing missing values and inconsistencies.</a:t>
            </a:r>
          </a:p>
          <a:p>
            <a:pPr marL="342900" lvl="0" indent="-342900" algn="just">
              <a:lnSpc>
                <a:spcPct val="99000"/>
              </a:lnSpc>
              <a:spcAft>
                <a:spcPts val="5"/>
              </a:spcAft>
              <a:buFont typeface="+mj-lt"/>
              <a:buAutoNum type="arabicPeriod"/>
            </a:pPr>
            <a:r>
              <a:rPr lang="en-CA" sz="1800" b="1" kern="100" dirty="0">
                <a:solidFill>
                  <a:srgbClr val="000000"/>
                </a:solidFill>
                <a:effectLst/>
                <a:ea typeface="Times New Roman" panose="02020603050405020304" pitchFamily="18" charset="0"/>
              </a:rPr>
              <a:t>Exploratory Data Analysis</a:t>
            </a:r>
            <a:r>
              <a:rPr lang="en-CA" sz="1800" kern="100" dirty="0">
                <a:solidFill>
                  <a:srgbClr val="000000"/>
                </a:solidFill>
                <a:effectLst/>
                <a:ea typeface="Times New Roman" panose="02020603050405020304" pitchFamily="18" charset="0"/>
              </a:rPr>
              <a:t>: The preprocessed data will be subjected to EDA, involving statistical analysis and data visualization.</a:t>
            </a:r>
          </a:p>
          <a:p>
            <a:pPr marL="342900" lvl="0" indent="-342900" algn="just">
              <a:lnSpc>
                <a:spcPct val="99000"/>
              </a:lnSpc>
              <a:spcAft>
                <a:spcPts val="5"/>
              </a:spcAft>
              <a:buFont typeface="+mj-lt"/>
              <a:buAutoNum type="arabicPeriod"/>
            </a:pPr>
            <a:r>
              <a:rPr lang="en-CA" sz="1800" b="1" kern="100" dirty="0">
                <a:solidFill>
                  <a:srgbClr val="000000"/>
                </a:solidFill>
                <a:effectLst/>
                <a:ea typeface="Times New Roman" panose="02020603050405020304" pitchFamily="18" charset="0"/>
              </a:rPr>
              <a:t>Feature Engineering</a:t>
            </a:r>
            <a:r>
              <a:rPr lang="en-CA" sz="1800" kern="100" dirty="0">
                <a:solidFill>
                  <a:srgbClr val="000000"/>
                </a:solidFill>
                <a:effectLst/>
                <a:ea typeface="Times New Roman" panose="02020603050405020304" pitchFamily="18" charset="0"/>
              </a:rPr>
              <a:t>: Relevant features will be selected or engineered to facilitate predictive modeling.</a:t>
            </a:r>
          </a:p>
          <a:p>
            <a:pPr marL="342900" lvl="0" indent="-342900" algn="just">
              <a:lnSpc>
                <a:spcPct val="99000"/>
              </a:lnSpc>
              <a:spcAft>
                <a:spcPts val="5"/>
              </a:spcAft>
              <a:buFont typeface="+mj-lt"/>
              <a:buAutoNum type="arabicPeriod"/>
            </a:pPr>
            <a:r>
              <a:rPr lang="en-CA" sz="1800" b="1" kern="100" dirty="0">
                <a:solidFill>
                  <a:srgbClr val="000000"/>
                </a:solidFill>
                <a:effectLst/>
                <a:ea typeface="Times New Roman" panose="02020603050405020304" pitchFamily="18" charset="0"/>
              </a:rPr>
              <a:t>Modeling</a:t>
            </a:r>
            <a:r>
              <a:rPr lang="en-CA" sz="1800" kern="100" dirty="0">
                <a:solidFill>
                  <a:srgbClr val="000000"/>
                </a:solidFill>
                <a:effectLst/>
                <a:ea typeface="Times New Roman" panose="02020603050405020304" pitchFamily="18" charset="0"/>
              </a:rPr>
              <a:t>: Scikit-</a:t>
            </a:r>
            <a:r>
              <a:rPr lang="en-CA" sz="1800" kern="100" dirty="0" err="1">
                <a:solidFill>
                  <a:srgbClr val="000000"/>
                </a:solidFill>
                <a:effectLst/>
                <a:ea typeface="Times New Roman" panose="02020603050405020304" pitchFamily="18" charset="0"/>
              </a:rPr>
              <a:t>Learn's</a:t>
            </a:r>
            <a:r>
              <a:rPr lang="en-CA" sz="1800" kern="100" dirty="0">
                <a:solidFill>
                  <a:srgbClr val="000000"/>
                </a:solidFill>
                <a:effectLst/>
                <a:ea typeface="Times New Roman" panose="02020603050405020304" pitchFamily="18" charset="0"/>
              </a:rPr>
              <a:t> machine learning algorithms will be employed for predictive modeling, particularly Decision Tree classifiers.</a:t>
            </a:r>
          </a:p>
          <a:p>
            <a:pPr marL="342900" lvl="0" indent="-342900" algn="just">
              <a:lnSpc>
                <a:spcPct val="99000"/>
              </a:lnSpc>
              <a:spcAft>
                <a:spcPts val="5"/>
              </a:spcAft>
              <a:buFont typeface="+mj-lt"/>
              <a:buAutoNum type="arabicPeriod"/>
            </a:pPr>
            <a:r>
              <a:rPr lang="en-CA" sz="1800" b="1" kern="100" dirty="0">
                <a:solidFill>
                  <a:srgbClr val="000000"/>
                </a:solidFill>
                <a:effectLst/>
                <a:ea typeface="Times New Roman" panose="02020603050405020304" pitchFamily="18" charset="0"/>
              </a:rPr>
              <a:t>Model Evaluation</a:t>
            </a:r>
            <a:r>
              <a:rPr lang="en-CA" sz="1800" kern="100" dirty="0">
                <a:solidFill>
                  <a:srgbClr val="000000"/>
                </a:solidFill>
                <a:effectLst/>
                <a:ea typeface="Times New Roman" panose="02020603050405020304" pitchFamily="18" charset="0"/>
              </a:rPr>
              <a:t>: Model performance will be assessed using appropriate evaluation metrics.</a:t>
            </a:r>
          </a:p>
          <a:p>
            <a:endParaRPr lang="en-US" dirty="0"/>
          </a:p>
        </p:txBody>
      </p:sp>
    </p:spTree>
    <p:extLst>
      <p:ext uri="{BB962C8B-B14F-4D97-AF65-F5344CB8AC3E}">
        <p14:creationId xmlns:p14="http://schemas.microsoft.com/office/powerpoint/2010/main" val="3908007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115D6-DB0C-26D7-FCCA-3549A0C5169F}"/>
              </a:ext>
            </a:extLst>
          </p:cNvPr>
          <p:cNvSpPr>
            <a:spLocks noGrp="1"/>
          </p:cNvSpPr>
          <p:nvPr>
            <p:ph type="title"/>
          </p:nvPr>
        </p:nvSpPr>
        <p:spPr/>
        <p:txBody>
          <a:bodyPr/>
          <a:lstStyle/>
          <a:p>
            <a:r>
              <a:rPr lang="en-US" dirty="0"/>
              <a:t>Cost Estimate</a:t>
            </a:r>
          </a:p>
        </p:txBody>
      </p:sp>
      <p:sp>
        <p:nvSpPr>
          <p:cNvPr id="3" name="Content Placeholder 2">
            <a:extLst>
              <a:ext uri="{FF2B5EF4-FFF2-40B4-BE49-F238E27FC236}">
                <a16:creationId xmlns:a16="http://schemas.microsoft.com/office/drawing/2014/main" id="{6141670C-F6BA-53B1-64A6-4F681DB67D83}"/>
              </a:ext>
            </a:extLst>
          </p:cNvPr>
          <p:cNvSpPr>
            <a:spLocks noGrp="1"/>
          </p:cNvSpPr>
          <p:nvPr>
            <p:ph idx="1"/>
          </p:nvPr>
        </p:nvSpPr>
        <p:spPr/>
        <p:txBody>
          <a:bodyPr>
            <a:normAutofit/>
          </a:bodyPr>
          <a:lstStyle/>
          <a:p>
            <a:pPr marL="0" indent="0" algn="just">
              <a:lnSpc>
                <a:spcPct val="99000"/>
              </a:lnSpc>
              <a:spcAft>
                <a:spcPts val="5"/>
              </a:spcAft>
              <a:buNone/>
            </a:pPr>
            <a:r>
              <a:rPr lang="en-CA" sz="1800" kern="100" dirty="0">
                <a:solidFill>
                  <a:srgbClr val="000000"/>
                </a:solidFill>
                <a:effectLst/>
                <a:ea typeface="Times New Roman" panose="02020603050405020304" pitchFamily="18" charset="0"/>
              </a:rPr>
              <a:t>As this project primarily utilizes local computing resources and open-source tools, the associated costs are </a:t>
            </a:r>
            <a:r>
              <a:rPr lang="en-CA" sz="1800" b="1" kern="100" dirty="0">
                <a:solidFill>
                  <a:srgbClr val="000000"/>
                </a:solidFill>
                <a:effectLst/>
                <a:ea typeface="Times New Roman" panose="02020603050405020304" pitchFamily="18" charset="0"/>
              </a:rPr>
              <a:t>minimal</a:t>
            </a:r>
            <a:r>
              <a:rPr lang="en-CA" sz="1800" kern="100" dirty="0">
                <a:solidFill>
                  <a:srgbClr val="000000"/>
                </a:solidFill>
                <a:effectLst/>
                <a:ea typeface="Times New Roman" panose="02020603050405020304" pitchFamily="18" charset="0"/>
              </a:rPr>
              <a:t>. No significant cloud services or specialized computing environments are required, thus mitigating potential costs.</a:t>
            </a:r>
          </a:p>
          <a:p>
            <a:pPr marL="0" indent="0" algn="just">
              <a:lnSpc>
                <a:spcPct val="99000"/>
              </a:lnSpc>
              <a:spcAft>
                <a:spcPts val="5"/>
              </a:spcAft>
              <a:buNone/>
            </a:pPr>
            <a:endParaRPr lang="en-CA" sz="1800" kern="100" dirty="0">
              <a:solidFill>
                <a:srgbClr val="000000"/>
              </a:solidFill>
              <a:effectLst/>
              <a:ea typeface="Times New Roman" panose="02020603050405020304" pitchFamily="18" charset="0"/>
            </a:endParaRPr>
          </a:p>
          <a:p>
            <a:pPr marL="0" indent="0" algn="just">
              <a:lnSpc>
                <a:spcPct val="99000"/>
              </a:lnSpc>
              <a:spcAft>
                <a:spcPts val="5"/>
              </a:spcAft>
              <a:buNone/>
            </a:pPr>
            <a:r>
              <a:rPr lang="en-CA" sz="1800" kern="100" dirty="0">
                <a:solidFill>
                  <a:srgbClr val="000000"/>
                </a:solidFill>
                <a:effectLst/>
                <a:ea typeface="Times New Roman" panose="02020603050405020304" pitchFamily="18" charset="0"/>
              </a:rPr>
              <a:t>If one wants to </a:t>
            </a:r>
            <a:r>
              <a:rPr lang="en-CA" sz="1800" b="1" kern="100" dirty="0">
                <a:solidFill>
                  <a:srgbClr val="000000"/>
                </a:solidFill>
                <a:effectLst/>
                <a:ea typeface="Times New Roman" panose="02020603050405020304" pitchFamily="18" charset="0"/>
              </a:rPr>
              <a:t>dive</a:t>
            </a:r>
            <a:r>
              <a:rPr lang="en-CA" sz="1800" kern="100" dirty="0">
                <a:solidFill>
                  <a:srgbClr val="000000"/>
                </a:solidFill>
                <a:effectLst/>
                <a:ea typeface="Times New Roman" panose="02020603050405020304" pitchFamily="18" charset="0"/>
              </a:rPr>
              <a:t> in deeper into </a:t>
            </a:r>
            <a:r>
              <a:rPr lang="en-CA" sz="1800" b="1" kern="100" dirty="0">
                <a:solidFill>
                  <a:srgbClr val="000000"/>
                </a:solidFill>
                <a:effectLst/>
                <a:ea typeface="Times New Roman" panose="02020603050405020304" pitchFamily="18" charset="0"/>
              </a:rPr>
              <a:t>Machine</a:t>
            </a:r>
            <a:r>
              <a:rPr lang="en-CA" sz="1800" kern="100" dirty="0">
                <a:solidFill>
                  <a:srgbClr val="000000"/>
                </a:solidFill>
                <a:effectLst/>
                <a:ea typeface="Times New Roman" panose="02020603050405020304" pitchFamily="18" charset="0"/>
              </a:rPr>
              <a:t> </a:t>
            </a:r>
            <a:r>
              <a:rPr lang="en-CA" sz="1800" b="1" kern="100" dirty="0">
                <a:solidFill>
                  <a:srgbClr val="000000"/>
                </a:solidFill>
                <a:effectLst/>
                <a:ea typeface="Times New Roman" panose="02020603050405020304" pitchFamily="18" charset="0"/>
              </a:rPr>
              <a:t>Learning</a:t>
            </a:r>
            <a:r>
              <a:rPr lang="en-CA" sz="1800" kern="100" dirty="0">
                <a:solidFill>
                  <a:srgbClr val="000000"/>
                </a:solidFill>
                <a:effectLst/>
                <a:ea typeface="Times New Roman" panose="02020603050405020304" pitchFamily="18" charset="0"/>
              </a:rPr>
              <a:t> and </a:t>
            </a:r>
            <a:r>
              <a:rPr lang="en-CA" sz="1800" b="1" kern="100" dirty="0">
                <a:solidFill>
                  <a:srgbClr val="000000"/>
                </a:solidFill>
                <a:effectLst/>
                <a:ea typeface="Times New Roman" panose="02020603050405020304" pitchFamily="18" charset="0"/>
              </a:rPr>
              <a:t>AI</a:t>
            </a:r>
            <a:r>
              <a:rPr lang="en-CA" sz="1800" kern="100" dirty="0">
                <a:solidFill>
                  <a:srgbClr val="000000"/>
                </a:solidFill>
                <a:effectLst/>
                <a:ea typeface="Times New Roman" panose="02020603050405020304" pitchFamily="18" charset="0"/>
              </a:rPr>
              <a:t>, the cost of a standalone compute engine will depend on the type and number of virtual machines (VMs) used, as well as the duration of use. Assuming you need 100GB of compute engine with 16/32 RAM, you could use a custom VM with 16 or 32 vCPUs, 100GB of memory, and 1TB of SSD storage. The estimated cost for this VM would be approximately </a:t>
            </a:r>
            <a:r>
              <a:rPr lang="en-CA" sz="1800" b="1" kern="100" dirty="0">
                <a:solidFill>
                  <a:srgbClr val="000000"/>
                </a:solidFill>
                <a:effectLst/>
                <a:ea typeface="Times New Roman" panose="02020603050405020304" pitchFamily="18" charset="0"/>
              </a:rPr>
              <a:t>$800 - $1600</a:t>
            </a:r>
            <a:r>
              <a:rPr lang="en-CA" sz="1800" kern="100" dirty="0">
                <a:solidFill>
                  <a:srgbClr val="000000"/>
                </a:solidFill>
                <a:effectLst/>
                <a:ea typeface="Times New Roman" panose="02020603050405020304" pitchFamily="18" charset="0"/>
              </a:rPr>
              <a:t> per month, depending on the selected region and the duration of use. </a:t>
            </a:r>
          </a:p>
        </p:txBody>
      </p:sp>
    </p:spTree>
    <p:extLst>
      <p:ext uri="{BB962C8B-B14F-4D97-AF65-F5344CB8AC3E}">
        <p14:creationId xmlns:p14="http://schemas.microsoft.com/office/powerpoint/2010/main" val="3340534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4DFFF-D5CF-E408-73AE-1D8FA0CB2D7F}"/>
              </a:ext>
            </a:extLst>
          </p:cNvPr>
          <p:cNvSpPr>
            <a:spLocks noGrp="1"/>
          </p:cNvSpPr>
          <p:nvPr>
            <p:ph type="title"/>
          </p:nvPr>
        </p:nvSpPr>
        <p:spPr/>
        <p:txBody>
          <a:bodyPr/>
          <a:lstStyle/>
          <a:p>
            <a:r>
              <a:rPr lang="en-US" dirty="0"/>
              <a:t>Target Audience</a:t>
            </a:r>
          </a:p>
        </p:txBody>
      </p:sp>
      <p:sp>
        <p:nvSpPr>
          <p:cNvPr id="3" name="Content Placeholder 2">
            <a:extLst>
              <a:ext uri="{FF2B5EF4-FFF2-40B4-BE49-F238E27FC236}">
                <a16:creationId xmlns:a16="http://schemas.microsoft.com/office/drawing/2014/main" id="{5752A923-0DFB-2052-EA44-1CBD2AC52CF1}"/>
              </a:ext>
            </a:extLst>
          </p:cNvPr>
          <p:cNvSpPr>
            <a:spLocks noGrp="1"/>
          </p:cNvSpPr>
          <p:nvPr>
            <p:ph idx="1"/>
          </p:nvPr>
        </p:nvSpPr>
        <p:spPr/>
        <p:txBody>
          <a:bodyPr>
            <a:normAutofit/>
          </a:bodyPr>
          <a:lstStyle/>
          <a:p>
            <a:pPr marL="457200" indent="-457200">
              <a:buFont typeface="+mj-lt"/>
              <a:buAutoNum type="arabicPeriod"/>
            </a:pPr>
            <a:r>
              <a:rPr lang="en-CA" dirty="0">
                <a:solidFill>
                  <a:srgbClr val="000000"/>
                </a:solidFill>
                <a:effectLst/>
                <a:ea typeface="Times New Roman" panose="02020603050405020304" pitchFamily="18" charset="0"/>
              </a:rPr>
              <a:t>The intended beneficiaries of this project encompass city officials, urban planners, administrators, and municipal service providers. </a:t>
            </a:r>
          </a:p>
          <a:p>
            <a:pPr marL="342900" indent="-342900">
              <a:buFont typeface="+mj-lt"/>
              <a:buAutoNum type="arabicPeriod"/>
            </a:pPr>
            <a:r>
              <a:rPr lang="en-CA" sz="1800" dirty="0">
                <a:solidFill>
                  <a:srgbClr val="000000"/>
                </a:solidFill>
                <a:effectLst/>
                <a:ea typeface="Times New Roman" panose="02020603050405020304" pitchFamily="18" charset="0"/>
              </a:rPr>
              <a:t>The insights derived from the analysis can guide resource allocation, prioritize services, and improve responsiveness to citizens' needs. </a:t>
            </a:r>
          </a:p>
          <a:p>
            <a:pPr marL="342900" indent="-342900">
              <a:buFont typeface="+mj-lt"/>
              <a:buAutoNum type="arabicPeriod"/>
            </a:pPr>
            <a:r>
              <a:rPr lang="en-CA" sz="1800" dirty="0">
                <a:solidFill>
                  <a:srgbClr val="000000"/>
                </a:solidFill>
                <a:effectLst/>
                <a:ea typeface="Times New Roman" panose="02020603050405020304" pitchFamily="18" charset="0"/>
              </a:rPr>
              <a:t>City administrators can make informed decisions about resource allocation, staffing, and service enhancements based on the analysis. Additionally, urban planners can utilize the insights to design efficient service delivery strategies that align with citizens' demands.</a:t>
            </a:r>
            <a:r>
              <a:rPr lang="en-CA" dirty="0">
                <a:effectLst/>
              </a:rPr>
              <a:t> </a:t>
            </a:r>
            <a:endParaRPr lang="en-US" dirty="0"/>
          </a:p>
        </p:txBody>
      </p:sp>
    </p:spTree>
    <p:extLst>
      <p:ext uri="{BB962C8B-B14F-4D97-AF65-F5344CB8AC3E}">
        <p14:creationId xmlns:p14="http://schemas.microsoft.com/office/powerpoint/2010/main" val="3706745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27126-B332-896F-3EA3-BB1BA2B88046}"/>
              </a:ext>
            </a:extLst>
          </p:cNvPr>
          <p:cNvSpPr>
            <a:spLocks noGrp="1"/>
          </p:cNvSpPr>
          <p:nvPr>
            <p:ph type="title"/>
          </p:nvPr>
        </p:nvSpPr>
        <p:spPr/>
        <p:txBody>
          <a:bodyPr/>
          <a:lstStyle/>
          <a:p>
            <a:r>
              <a:rPr lang="en-US" dirty="0"/>
              <a:t>Visualizations and Insights</a:t>
            </a:r>
          </a:p>
        </p:txBody>
      </p:sp>
      <p:sp>
        <p:nvSpPr>
          <p:cNvPr id="5" name="Content Placeholder 4">
            <a:extLst>
              <a:ext uri="{FF2B5EF4-FFF2-40B4-BE49-F238E27FC236}">
                <a16:creationId xmlns:a16="http://schemas.microsoft.com/office/drawing/2014/main" id="{F56C2D2F-6E1E-C2CD-F97E-CEDFAD433851}"/>
              </a:ext>
            </a:extLst>
          </p:cNvPr>
          <p:cNvSpPr>
            <a:spLocks noGrp="1"/>
          </p:cNvSpPr>
          <p:nvPr>
            <p:ph idx="1"/>
          </p:nvPr>
        </p:nvSpPr>
        <p:spPr/>
        <p:txBody>
          <a:bodyPr/>
          <a:lstStyle/>
          <a:p>
            <a:endParaRPr lang="en-US" dirty="0"/>
          </a:p>
          <a:p>
            <a:endParaRPr lang="en-US" dirty="0"/>
          </a:p>
        </p:txBody>
      </p:sp>
      <p:pic>
        <p:nvPicPr>
          <p:cNvPr id="7" name="Picture 6">
            <a:extLst>
              <a:ext uri="{FF2B5EF4-FFF2-40B4-BE49-F238E27FC236}">
                <a16:creationId xmlns:a16="http://schemas.microsoft.com/office/drawing/2014/main" id="{8AE1914D-C3EB-82BF-239B-806771165209}"/>
              </a:ext>
            </a:extLst>
          </p:cNvPr>
          <p:cNvPicPr>
            <a:picLocks noChangeAspect="1"/>
          </p:cNvPicPr>
          <p:nvPr/>
        </p:nvPicPr>
        <p:blipFill>
          <a:blip r:embed="rId2"/>
          <a:stretch>
            <a:fillRect/>
          </a:stretch>
        </p:blipFill>
        <p:spPr>
          <a:xfrm>
            <a:off x="2209800" y="1963382"/>
            <a:ext cx="7772400" cy="4410951"/>
          </a:xfrm>
          <a:prstGeom prst="rect">
            <a:avLst/>
          </a:prstGeom>
        </p:spPr>
      </p:pic>
    </p:spTree>
    <p:extLst>
      <p:ext uri="{BB962C8B-B14F-4D97-AF65-F5344CB8AC3E}">
        <p14:creationId xmlns:p14="http://schemas.microsoft.com/office/powerpoint/2010/main" val="1696492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EDF6CE-A806-BD2C-564E-76B4EF9B337E}"/>
              </a:ext>
            </a:extLst>
          </p:cNvPr>
          <p:cNvPicPr>
            <a:picLocks noChangeAspect="1"/>
          </p:cNvPicPr>
          <p:nvPr/>
        </p:nvPicPr>
        <p:blipFill>
          <a:blip r:embed="rId2"/>
          <a:stretch>
            <a:fillRect/>
          </a:stretch>
        </p:blipFill>
        <p:spPr>
          <a:xfrm>
            <a:off x="2209800" y="0"/>
            <a:ext cx="7477539" cy="6312208"/>
          </a:xfrm>
          <a:prstGeom prst="rect">
            <a:avLst/>
          </a:prstGeom>
        </p:spPr>
      </p:pic>
    </p:spTree>
    <p:extLst>
      <p:ext uri="{BB962C8B-B14F-4D97-AF65-F5344CB8AC3E}">
        <p14:creationId xmlns:p14="http://schemas.microsoft.com/office/powerpoint/2010/main" val="950405171"/>
      </p:ext>
    </p:extLst>
  </p:cSld>
  <p:clrMapOvr>
    <a:masterClrMapping/>
  </p:clrMapOvr>
</p:sld>
</file>

<file path=ppt/theme/theme1.xml><?xml version="1.0" encoding="utf-8"?>
<a:theme xmlns:a="http://schemas.openxmlformats.org/drawingml/2006/main" name="Retrospect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TotalTime>
  <Words>848</Words>
  <Application>Microsoft Macintosh PowerPoint</Application>
  <PresentationFormat>Widescreen</PresentationFormat>
  <Paragraphs>42</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Calibri Light</vt:lpstr>
      <vt:lpstr>zeitung</vt:lpstr>
      <vt:lpstr>RetrospectVTI</vt:lpstr>
      <vt:lpstr>Analyzing &amp; Predicting NYC’s 311 Service Requests</vt:lpstr>
      <vt:lpstr>Objective</vt:lpstr>
      <vt:lpstr>Dataset: 311 service requests NYC</vt:lpstr>
      <vt:lpstr>Programming Languages and Cloud Infrastructures</vt:lpstr>
      <vt:lpstr>Data Flow</vt:lpstr>
      <vt:lpstr>Cost Estimate</vt:lpstr>
      <vt:lpstr>Target Audience</vt:lpstr>
      <vt:lpstr>Visualizations and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Trupal Vijaykumar Chaudhary</dc:creator>
  <cp:lastModifiedBy>Trupal Vijaykumar Chaudhary</cp:lastModifiedBy>
  <cp:revision>89</cp:revision>
  <dcterms:created xsi:type="dcterms:W3CDTF">2023-04-18T01:11:46Z</dcterms:created>
  <dcterms:modified xsi:type="dcterms:W3CDTF">2023-08-13T22:59:47Z</dcterms:modified>
</cp:coreProperties>
</file>