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handoutMasterIdLst>
    <p:handoutMasterId r:id="rId12"/>
  </p:handoutMasterIdLst>
  <p:sldIdLst>
    <p:sldId id="367" r:id="rId2"/>
    <p:sldId id="401" r:id="rId3"/>
    <p:sldId id="420" r:id="rId4"/>
    <p:sldId id="415" r:id="rId5"/>
    <p:sldId id="416" r:id="rId6"/>
    <p:sldId id="422" r:id="rId7"/>
    <p:sldId id="421" r:id="rId8"/>
    <p:sldId id="417" r:id="rId9"/>
    <p:sldId id="418" r:id="rId1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2FFCE"/>
    <a:srgbClr val="66FF33"/>
    <a:srgbClr val="66FF66"/>
    <a:srgbClr val="002060"/>
    <a:srgbClr val="990033"/>
    <a:srgbClr val="00467A"/>
    <a:srgbClr val="3333FF"/>
    <a:srgbClr val="DADDD9"/>
    <a:srgbClr val="FFA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93514" autoAdjust="0"/>
  </p:normalViewPr>
  <p:slideViewPr>
    <p:cSldViewPr>
      <p:cViewPr varScale="1">
        <p:scale>
          <a:sx n="107" d="100"/>
          <a:sy n="107" d="100"/>
        </p:scale>
        <p:origin x="20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326" y="-90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4950DD1-8117-42A6-9310-E05DDB203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7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A86BB4-C079-4EAE-BE21-D6D03135D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03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A5893E-12AE-43F8-9E56-7C10A5B376B3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1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927100"/>
            <a:ext cx="4237037" cy="3178175"/>
          </a:xfrm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4413250"/>
            <a:ext cx="4859337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720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EF6E01-2AE6-4D29-BEF1-31EDBCC63302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2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81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EF6E01-2AE6-4D29-BEF1-31EDBCC63302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3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56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1E126E-CE4D-4E6B-ACD7-31940956FF15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4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750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66355-ABC8-41DE-BBAD-2E3A9F66F445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5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118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66355-ABC8-41DE-BBAD-2E3A9F66F445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6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765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66355-ABC8-41DE-BBAD-2E3A9F66F445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278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E847D-829E-422F-B393-8BB669DEA59B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8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878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E847D-829E-422F-B393-8BB669DEA59B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9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196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62B1A-47E9-4DBB-970B-8B5A4E5A3502}" type="slidenum">
              <a:rPr lang="ar-EG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034" y="5797037"/>
            <a:ext cx="701101" cy="1066892"/>
          </a:xfrm>
          <a:prstGeom prst="rect">
            <a:avLst/>
          </a:prstGeom>
        </p:spPr>
      </p:pic>
      <p:sp>
        <p:nvSpPr>
          <p:cNvPr id="11" name="Rectangle 10"/>
          <p:cNvSpPr txBox="1">
            <a:spLocks noChangeArrowheads="1"/>
          </p:cNvSpPr>
          <p:nvPr userDrawn="1"/>
        </p:nvSpPr>
        <p:spPr bwMode="auto">
          <a:xfrm>
            <a:off x="7543800" y="6400800"/>
            <a:ext cx="16002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</a:t>
            </a:r>
            <a:r>
              <a:rPr lang="en-GB" sz="1200" b="1" baseline="0" dirty="0" smtClean="0">
                <a:solidFill>
                  <a:srgbClr val="002060"/>
                </a:solidFill>
                <a:latin typeface="Nimbus Roman No9 L" pitchFamily="16" charset="0"/>
              </a:rPr>
              <a:t> 7/8740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/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EECE Neural</a:t>
            </a:r>
            <a:r>
              <a:rPr lang="en-GB" sz="1200" b="1" baseline="0" dirty="0" smtClean="0">
                <a:solidFill>
                  <a:srgbClr val="002060"/>
                </a:solidFill>
                <a:latin typeface="Nimbus Roman No9 L" pitchFamily="16" charset="0"/>
              </a:rPr>
              <a:t> Nets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0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11F36-BC39-4C4A-BE08-6BA2E821ED5B}" type="slidenum">
              <a:rPr lang="ar-EG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034" y="5797037"/>
            <a:ext cx="701101" cy="1066892"/>
          </a:xfrm>
          <a:prstGeom prst="rect">
            <a:avLst/>
          </a:prstGeom>
        </p:spPr>
      </p:pic>
      <p:sp>
        <p:nvSpPr>
          <p:cNvPr id="9" name="Rectangle 10"/>
          <p:cNvSpPr txBox="1">
            <a:spLocks noChangeArrowheads="1"/>
          </p:cNvSpPr>
          <p:nvPr userDrawn="1"/>
        </p:nvSpPr>
        <p:spPr bwMode="auto">
          <a:xfrm>
            <a:off x="7543800" y="6400800"/>
            <a:ext cx="16002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</a:t>
            </a:r>
            <a:r>
              <a:rPr lang="en-GB" sz="1200" b="1" baseline="0" dirty="0" smtClean="0">
                <a:solidFill>
                  <a:srgbClr val="002060"/>
                </a:solidFill>
                <a:latin typeface="Nimbus Roman No9 L" pitchFamily="16" charset="0"/>
              </a:rPr>
              <a:t> 7/8740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/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EECE Neural</a:t>
            </a:r>
            <a:r>
              <a:rPr lang="en-GB" sz="1200" b="1" baseline="0" dirty="0" smtClean="0">
                <a:solidFill>
                  <a:srgbClr val="002060"/>
                </a:solidFill>
                <a:latin typeface="Nimbus Roman No9 L" pitchFamily="16" charset="0"/>
              </a:rPr>
              <a:t> Nets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0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PBrush" r:id="rId3" imgW="1771429" imgH="704948" progId="PBrush">
                  <p:embed/>
                </p:oleObj>
              </mc:Choice>
              <mc:Fallback>
                <p:oleObj name="PBrush" r:id="rId3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2034" y="5797037"/>
            <a:ext cx="701101" cy="1066892"/>
          </a:xfrm>
          <a:prstGeom prst="rect">
            <a:avLst/>
          </a:prstGeom>
        </p:spPr>
      </p:pic>
      <p:sp>
        <p:nvSpPr>
          <p:cNvPr id="7" name="Rectangle 10"/>
          <p:cNvSpPr txBox="1">
            <a:spLocks noChangeArrowheads="1"/>
          </p:cNvSpPr>
          <p:nvPr userDrawn="1"/>
        </p:nvSpPr>
        <p:spPr bwMode="auto">
          <a:xfrm>
            <a:off x="7543800" y="6400800"/>
            <a:ext cx="16002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</a:t>
            </a:r>
            <a:r>
              <a:rPr lang="en-GB" sz="1200" b="1" baseline="0" dirty="0" smtClean="0">
                <a:solidFill>
                  <a:srgbClr val="002060"/>
                </a:solidFill>
                <a:latin typeface="Nimbus Roman No9 L" pitchFamily="16" charset="0"/>
              </a:rPr>
              <a:t> 7/8740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/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EECE Neural</a:t>
            </a:r>
            <a:r>
              <a:rPr lang="en-GB" sz="1200" b="1" baseline="0" dirty="0" smtClean="0">
                <a:solidFill>
                  <a:srgbClr val="002060"/>
                </a:solidFill>
                <a:latin typeface="Nimbus Roman No9 L" pitchFamily="16" charset="0"/>
              </a:rPr>
              <a:t> Nets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9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0"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156B11AD-F987-444E-83CA-89AD19D523B8}" type="slidenum">
              <a:rPr lang="ar-EG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19200" y="1828800"/>
            <a:ext cx="6629400" cy="4321175"/>
          </a:xfrm>
        </p:spPr>
        <p:txBody>
          <a:bodyPr lIns="0" tIns="0" rIns="0" bIns="0" anchor="ctr"/>
          <a:lstStyle/>
          <a:p>
            <a:pPr algn="ctr" defTabSz="457200">
              <a:spcBef>
                <a:spcPct val="0"/>
              </a:spcBef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en-US" sz="3200" b="1" dirty="0" smtClean="0">
                <a:latin typeface="Nimbus Roman No9 L" pitchFamily="16" charset="0"/>
              </a:rPr>
              <a:t>		</a:t>
            </a:r>
            <a:r>
              <a:rPr lang="en-GB" altLang="en-US" sz="3200" b="1" dirty="0" smtClean="0">
                <a:solidFill>
                  <a:srgbClr val="002060"/>
                </a:solidFill>
                <a:latin typeface="Nimbus Roman No9 L" pitchFamily="16" charset="0"/>
              </a:rPr>
              <a:t>Traffic Sign Classification for Autonomous Driving</a:t>
            </a:r>
          </a:p>
          <a:p>
            <a:pPr algn="ctr" defTabSz="457200">
              <a:spcBef>
                <a:spcPct val="0"/>
              </a:spcBef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GB" altLang="en-US" sz="3200" b="1" dirty="0" smtClean="0">
              <a:latin typeface="Nimbus Roman No9 L" pitchFamily="16" charset="0"/>
            </a:endParaRPr>
          </a:p>
          <a:p>
            <a:pPr algn="ctr" defTabSz="457200">
              <a:spcBef>
                <a:spcPct val="0"/>
              </a:spcBef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en-US" b="1" dirty="0" smtClean="0">
                <a:latin typeface="Nimbus Roman No9 L" pitchFamily="16" charset="0"/>
              </a:rPr>
              <a:t>		</a:t>
            </a:r>
            <a:r>
              <a:rPr lang="en-GB" altLang="en-US" b="1" dirty="0" err="1" smtClean="0">
                <a:latin typeface="Nimbus Roman No9 L" pitchFamily="16" charset="0"/>
              </a:rPr>
              <a:t>Talha</a:t>
            </a:r>
            <a:r>
              <a:rPr lang="en-GB" altLang="en-US" b="1" dirty="0" smtClean="0">
                <a:latin typeface="Nimbus Roman No9 L" pitchFamily="16" charset="0"/>
              </a:rPr>
              <a:t> Mahmood Chaudhry</a:t>
            </a:r>
            <a:br>
              <a:rPr lang="en-GB" altLang="en-US" b="1" dirty="0" smtClean="0">
                <a:latin typeface="Nimbus Roman No9 L" pitchFamily="16" charset="0"/>
              </a:rPr>
            </a:br>
            <a:r>
              <a:rPr lang="en-GB" altLang="en-US" b="1" dirty="0" smtClean="0">
                <a:latin typeface="Nimbus Roman No9 L" pitchFamily="16" charset="0"/>
              </a:rPr>
              <a:t>						</a:t>
            </a:r>
            <a:endParaRPr lang="en-GB" altLang="en-US" b="1" i="1" dirty="0" smtClean="0">
              <a:latin typeface="Nimbus Roman No9 L" pitchFamily="16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262313" y="201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14400" y="1219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GB" altLang="en-US" i="1"/>
          </a:p>
        </p:txBody>
      </p:sp>
      <p:pic>
        <p:nvPicPr>
          <p:cNvPr id="71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9094"/>
            <a:ext cx="2544896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3962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Goal/Scope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4876800"/>
          </a:xfrm>
        </p:spPr>
        <p:txBody>
          <a:bodyPr/>
          <a:lstStyle/>
          <a:p>
            <a:r>
              <a:rPr lang="en-US" altLang="en-US" sz="2200" dirty="0" smtClean="0">
                <a:solidFill>
                  <a:srgbClr val="990033"/>
                </a:solidFill>
              </a:rPr>
              <a:t>What was my Problem?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To Classify Traffic Signs</a:t>
            </a:r>
          </a:p>
          <a:p>
            <a:pPr lvl="1"/>
            <a:r>
              <a:rPr lang="en-US" altLang="en-US" sz="2000" dirty="0" smtClean="0"/>
              <a:t>Sub-Task for Autonomous Driving</a:t>
            </a:r>
          </a:p>
          <a:p>
            <a:r>
              <a:rPr lang="en-US" altLang="en-US" sz="2200" dirty="0" smtClean="0">
                <a:solidFill>
                  <a:srgbClr val="990033"/>
                </a:solidFill>
              </a:rPr>
              <a:t>Tasks Performed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 Extracted Features from RGB (not Greyscale) images</a:t>
            </a:r>
            <a:endParaRPr lang="en-US" sz="2000" dirty="0" smtClean="0"/>
          </a:p>
          <a:p>
            <a:pPr lvl="1"/>
            <a:r>
              <a:rPr lang="en-US" altLang="en-US" sz="2000" dirty="0" smtClean="0"/>
              <a:t> Trained a CNN on 76% Dataset</a:t>
            </a:r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smtClean="0"/>
              <a:t>Evaluated Performance on the remaining 24%</a:t>
            </a:r>
            <a:endParaRPr lang="en-US" altLang="en-US" sz="2000" dirty="0" smtClean="0">
              <a:solidFill>
                <a:srgbClr val="62FFCE"/>
              </a:solidFill>
            </a:endParaRPr>
          </a:p>
          <a:p>
            <a:r>
              <a:rPr lang="en-US" altLang="en-US" sz="2200" dirty="0" smtClean="0">
                <a:solidFill>
                  <a:srgbClr val="990033"/>
                </a:solidFill>
              </a:rPr>
              <a:t>Example Images (GTSRB) </a:t>
            </a:r>
            <a:r>
              <a:rPr lang="en-US" altLang="en-US" sz="2200" dirty="0" smtClean="0">
                <a:solidFill>
                  <a:schemeClr val="bg2"/>
                </a:solidFill>
              </a:rPr>
              <a:t>[1]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2286000" y="6018015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sz="1100" baseline="30000" dirty="0" smtClean="0">
                <a:solidFill>
                  <a:schemeClr val="bg2"/>
                </a:solidFill>
              </a:rPr>
              <a:t>[</a:t>
            </a:r>
            <a:r>
              <a:rPr lang="en-US" altLang="en-US" sz="1100" baseline="30000" dirty="0">
                <a:solidFill>
                  <a:schemeClr val="bg2"/>
                </a:solidFill>
              </a:rPr>
              <a:t>1</a:t>
            </a:r>
            <a:r>
              <a:rPr lang="en-US" altLang="en-US" sz="1100" baseline="30000" dirty="0" smtClean="0">
                <a:solidFill>
                  <a:schemeClr val="bg2"/>
                </a:solidFill>
              </a:rPr>
              <a:t>] </a:t>
            </a:r>
            <a:r>
              <a:rPr lang="en-US" sz="1100" dirty="0">
                <a:solidFill>
                  <a:schemeClr val="bg2"/>
                </a:solidFill>
              </a:rPr>
              <a:t>J. </a:t>
            </a:r>
            <a:r>
              <a:rPr lang="en-US" sz="1100" dirty="0" err="1">
                <a:solidFill>
                  <a:schemeClr val="bg2"/>
                </a:solidFill>
              </a:rPr>
              <a:t>Stallkamp</a:t>
            </a:r>
            <a:r>
              <a:rPr lang="en-US" sz="1100" dirty="0">
                <a:solidFill>
                  <a:schemeClr val="bg2"/>
                </a:solidFill>
              </a:rPr>
              <a:t>, M. </a:t>
            </a:r>
            <a:r>
              <a:rPr lang="en-US" sz="1100" dirty="0" err="1">
                <a:solidFill>
                  <a:schemeClr val="bg2"/>
                </a:solidFill>
              </a:rPr>
              <a:t>Schlipsing</a:t>
            </a:r>
            <a:r>
              <a:rPr lang="en-US" sz="1100" dirty="0">
                <a:solidFill>
                  <a:schemeClr val="bg2"/>
                </a:solidFill>
              </a:rPr>
              <a:t>, J. </a:t>
            </a:r>
            <a:r>
              <a:rPr lang="en-US" sz="1100" dirty="0" err="1">
                <a:solidFill>
                  <a:schemeClr val="bg2"/>
                </a:solidFill>
              </a:rPr>
              <a:t>Salmen</a:t>
            </a:r>
            <a:r>
              <a:rPr lang="en-US" sz="1100" dirty="0">
                <a:solidFill>
                  <a:schemeClr val="bg2"/>
                </a:solidFill>
              </a:rPr>
              <a:t>, and C. </a:t>
            </a:r>
            <a:r>
              <a:rPr lang="en-US" sz="1100" dirty="0" err="1">
                <a:solidFill>
                  <a:schemeClr val="bg2"/>
                </a:solidFill>
              </a:rPr>
              <a:t>Igel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  <a:r>
              <a:rPr lang="en-US" sz="1100" dirty="0" smtClean="0">
                <a:solidFill>
                  <a:schemeClr val="bg2"/>
                </a:solidFill>
              </a:rPr>
              <a:t>The </a:t>
            </a:r>
            <a:r>
              <a:rPr lang="en-US" sz="1100" dirty="0">
                <a:solidFill>
                  <a:schemeClr val="bg2"/>
                </a:solidFill>
              </a:rPr>
              <a:t>German Traffic Sign Recognition Benchmark: A multi-class classification competition. </a:t>
            </a:r>
            <a:r>
              <a:rPr lang="en-US" sz="1100" i="1" dirty="0" smtClean="0">
                <a:solidFill>
                  <a:schemeClr val="bg2"/>
                </a:solidFill>
              </a:rPr>
              <a:t>Proceedings </a:t>
            </a:r>
            <a:r>
              <a:rPr lang="en-US" sz="1100" i="1" dirty="0">
                <a:solidFill>
                  <a:schemeClr val="bg2"/>
                </a:solidFill>
              </a:rPr>
              <a:t>of the IEEE International Joint Conference on Neural Networks</a:t>
            </a:r>
            <a:r>
              <a:rPr lang="en-US" sz="1100" dirty="0">
                <a:solidFill>
                  <a:schemeClr val="bg2"/>
                </a:solidFill>
              </a:rPr>
              <a:t>, pages 1453–1460</a:t>
            </a:r>
            <a:r>
              <a:rPr lang="en-US" sz="1100" dirty="0" smtClean="0">
                <a:solidFill>
                  <a:schemeClr val="bg2"/>
                </a:solidFill>
              </a:rPr>
              <a:t>. 2011</a:t>
            </a:r>
            <a:endParaRPr lang="en-US" altLang="en-US" sz="11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4" y="4466492"/>
            <a:ext cx="1371600" cy="1477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68" y="4466492"/>
            <a:ext cx="1371600" cy="138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36" y="4512896"/>
            <a:ext cx="1371600" cy="138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09" y="4466492"/>
            <a:ext cx="1310479" cy="1369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63674"/>
            <a:ext cx="1438901" cy="1371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3962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The Data [1]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4876800"/>
          </a:xfrm>
        </p:spPr>
        <p:txBody>
          <a:bodyPr/>
          <a:lstStyle/>
          <a:p>
            <a:r>
              <a:rPr lang="en-US" altLang="en-US" sz="2200" dirty="0" smtClean="0">
                <a:solidFill>
                  <a:srgbClr val="990033"/>
                </a:solidFill>
              </a:rPr>
              <a:t>Description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39,209 Training Images</a:t>
            </a:r>
          </a:p>
          <a:p>
            <a:pPr lvl="1"/>
            <a:r>
              <a:rPr lang="en-US" altLang="en-US" sz="2000" dirty="0" smtClean="0"/>
              <a:t>12,630 Testing Images</a:t>
            </a:r>
          </a:p>
          <a:p>
            <a:pPr lvl="1"/>
            <a:r>
              <a:rPr lang="en-US" altLang="en-US" sz="2000" dirty="0" smtClean="0"/>
              <a:t>43 Classes (Numbered 0 to 42)</a:t>
            </a:r>
          </a:p>
          <a:p>
            <a:pPr lvl="1"/>
            <a:r>
              <a:rPr lang="en-US" altLang="en-US" sz="2000" dirty="0" smtClean="0"/>
              <a:t>Unequal Distribution and Size of Images</a:t>
            </a:r>
          </a:p>
          <a:p>
            <a:r>
              <a:rPr lang="en-US" altLang="en-US" sz="2200" dirty="0" err="1" smtClean="0">
                <a:solidFill>
                  <a:srgbClr val="990033"/>
                </a:solidFill>
              </a:rPr>
              <a:t>PreProcessing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Resizing of the Images (32X32X3)</a:t>
            </a:r>
          </a:p>
          <a:p>
            <a:pPr lvl="1"/>
            <a:r>
              <a:rPr lang="en-US" altLang="en-US" sz="2000" dirty="0"/>
              <a:t>Feature Extraction (Using Python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smtClean="0"/>
              <a:t>Normalization</a:t>
            </a:r>
          </a:p>
          <a:p>
            <a:pPr lvl="1"/>
            <a:r>
              <a:rPr lang="en-US" altLang="en-US" sz="2000" dirty="0" smtClean="0"/>
              <a:t>‘One-Hot Encoding’ of Classes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2286000" y="6018015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sz="1100" baseline="30000" dirty="0" smtClean="0">
                <a:solidFill>
                  <a:schemeClr val="bg2"/>
                </a:solidFill>
              </a:rPr>
              <a:t>[</a:t>
            </a:r>
            <a:r>
              <a:rPr lang="en-US" altLang="en-US" sz="1100" baseline="30000" dirty="0">
                <a:solidFill>
                  <a:schemeClr val="bg2"/>
                </a:solidFill>
              </a:rPr>
              <a:t>1</a:t>
            </a:r>
            <a:r>
              <a:rPr lang="en-US" altLang="en-US" sz="1100" baseline="30000" dirty="0" smtClean="0">
                <a:solidFill>
                  <a:schemeClr val="bg2"/>
                </a:solidFill>
              </a:rPr>
              <a:t>] </a:t>
            </a:r>
            <a:r>
              <a:rPr lang="en-US" sz="1100" dirty="0">
                <a:solidFill>
                  <a:schemeClr val="bg2"/>
                </a:solidFill>
              </a:rPr>
              <a:t>J. </a:t>
            </a:r>
            <a:r>
              <a:rPr lang="en-US" sz="1100" dirty="0" err="1">
                <a:solidFill>
                  <a:schemeClr val="bg2"/>
                </a:solidFill>
              </a:rPr>
              <a:t>Stallkamp</a:t>
            </a:r>
            <a:r>
              <a:rPr lang="en-US" sz="1100" dirty="0">
                <a:solidFill>
                  <a:schemeClr val="bg2"/>
                </a:solidFill>
              </a:rPr>
              <a:t>, M. </a:t>
            </a:r>
            <a:r>
              <a:rPr lang="en-US" sz="1100" dirty="0" err="1">
                <a:solidFill>
                  <a:schemeClr val="bg2"/>
                </a:solidFill>
              </a:rPr>
              <a:t>Schlipsing</a:t>
            </a:r>
            <a:r>
              <a:rPr lang="en-US" sz="1100" dirty="0">
                <a:solidFill>
                  <a:schemeClr val="bg2"/>
                </a:solidFill>
              </a:rPr>
              <a:t>, J. </a:t>
            </a:r>
            <a:r>
              <a:rPr lang="en-US" sz="1100" dirty="0" err="1">
                <a:solidFill>
                  <a:schemeClr val="bg2"/>
                </a:solidFill>
              </a:rPr>
              <a:t>Salmen</a:t>
            </a:r>
            <a:r>
              <a:rPr lang="en-US" sz="1100" dirty="0">
                <a:solidFill>
                  <a:schemeClr val="bg2"/>
                </a:solidFill>
              </a:rPr>
              <a:t>, and C. </a:t>
            </a:r>
            <a:r>
              <a:rPr lang="en-US" sz="1100" dirty="0" err="1">
                <a:solidFill>
                  <a:schemeClr val="bg2"/>
                </a:solidFill>
              </a:rPr>
              <a:t>Igel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  <a:r>
              <a:rPr lang="en-US" sz="1100" dirty="0" smtClean="0">
                <a:solidFill>
                  <a:schemeClr val="bg2"/>
                </a:solidFill>
              </a:rPr>
              <a:t>The </a:t>
            </a:r>
            <a:r>
              <a:rPr lang="en-US" sz="1100" dirty="0">
                <a:solidFill>
                  <a:schemeClr val="bg2"/>
                </a:solidFill>
              </a:rPr>
              <a:t>German Traffic Sign Recognition Benchmark: A multi-class classification competition. </a:t>
            </a:r>
            <a:r>
              <a:rPr lang="en-US" sz="1100" i="1" dirty="0" smtClean="0">
                <a:solidFill>
                  <a:schemeClr val="bg2"/>
                </a:solidFill>
              </a:rPr>
              <a:t>Proceedings </a:t>
            </a:r>
            <a:r>
              <a:rPr lang="en-US" sz="1100" i="1" dirty="0">
                <a:solidFill>
                  <a:schemeClr val="bg2"/>
                </a:solidFill>
              </a:rPr>
              <a:t>of the IEEE International Joint Conference on Neural Networks</a:t>
            </a:r>
            <a:r>
              <a:rPr lang="en-US" sz="1100" dirty="0">
                <a:solidFill>
                  <a:schemeClr val="bg2"/>
                </a:solidFill>
              </a:rPr>
              <a:t>, pages 1453–1460</a:t>
            </a:r>
            <a:r>
              <a:rPr lang="en-US" sz="1100" dirty="0" smtClean="0">
                <a:solidFill>
                  <a:schemeClr val="bg2"/>
                </a:solidFill>
              </a:rPr>
              <a:t>. 2011</a:t>
            </a:r>
            <a:endParaRPr lang="en-US" alt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4724400" cy="914400"/>
          </a:xfrm>
        </p:spPr>
        <p:txBody>
          <a:bodyPr/>
          <a:lstStyle/>
          <a:p>
            <a:pPr algn="ctr"/>
            <a:r>
              <a:rPr lang="en-US" altLang="en-US" smtClean="0">
                <a:solidFill>
                  <a:srgbClr val="00467A"/>
                </a:solidFill>
              </a:rPr>
              <a:t>Lit Review</a:t>
            </a:r>
            <a:endParaRPr lang="en-US" altLang="en-US" sz="2800" b="0" smtClean="0">
              <a:solidFill>
                <a:srgbClr val="00206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876800"/>
          </a:xfrm>
        </p:spPr>
        <p:txBody>
          <a:bodyPr/>
          <a:lstStyle/>
          <a:p>
            <a:r>
              <a:rPr lang="en-US" altLang="en-US" sz="2200" dirty="0" err="1" smtClean="0">
                <a:solidFill>
                  <a:srgbClr val="990033"/>
                </a:solidFill>
              </a:rPr>
              <a:t>Foucher</a:t>
            </a:r>
            <a:r>
              <a:rPr lang="en-US" altLang="en-US" sz="2200" dirty="0" smtClean="0">
                <a:solidFill>
                  <a:srgbClr val="990033"/>
                </a:solidFill>
              </a:rPr>
              <a:t>, et all (2010) </a:t>
            </a:r>
            <a:r>
              <a:rPr lang="en-US" altLang="en-US" sz="2200" dirty="0" smtClean="0">
                <a:solidFill>
                  <a:schemeClr val="bg2"/>
                </a:solidFill>
              </a:rPr>
              <a:t>[2]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Color and Shape</a:t>
            </a:r>
          </a:p>
          <a:p>
            <a:pPr lvl="1"/>
            <a:r>
              <a:rPr lang="en-US" sz="2000" dirty="0" smtClean="0"/>
              <a:t>Proposed algorithm: ability </a:t>
            </a:r>
            <a:r>
              <a:rPr lang="en-US" sz="2000" dirty="0"/>
              <a:t>to detect and recognize repetitive markings (such as crosswalks) as well as single patterns (such as arrows</a:t>
            </a:r>
            <a:r>
              <a:rPr lang="en-US" sz="2000" dirty="0" smtClean="0"/>
              <a:t>)</a:t>
            </a:r>
          </a:p>
          <a:p>
            <a:pPr lvl="1"/>
            <a:r>
              <a:rPr lang="en-US" altLang="en-US" sz="2200" dirty="0" smtClean="0"/>
              <a:t>95% Crosswalk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87% Arrows</a:t>
            </a:r>
            <a:endParaRPr lang="en-US" altLang="en-US" sz="2000" dirty="0" smtClean="0"/>
          </a:p>
          <a:p>
            <a:r>
              <a:rPr lang="en-US" sz="2200" dirty="0">
                <a:solidFill>
                  <a:srgbClr val="C00000"/>
                </a:solidFill>
              </a:rPr>
              <a:t>Bruno, Diego &amp; Osorio, </a:t>
            </a:r>
            <a:r>
              <a:rPr lang="en-US" sz="2200" dirty="0" smtClean="0">
                <a:solidFill>
                  <a:srgbClr val="C00000"/>
                </a:solidFill>
              </a:rPr>
              <a:t>Fernando </a:t>
            </a:r>
            <a:r>
              <a:rPr lang="en-US" sz="2200" dirty="0">
                <a:solidFill>
                  <a:srgbClr val="C00000"/>
                </a:solidFill>
              </a:rPr>
              <a:t>(2017)</a:t>
            </a:r>
            <a:r>
              <a:rPr lang="en-US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en-US" sz="2200" dirty="0" smtClean="0">
                <a:solidFill>
                  <a:schemeClr val="bg2"/>
                </a:solidFill>
              </a:rPr>
              <a:t>[3]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 </a:t>
            </a:r>
            <a:r>
              <a:rPr lang="en-US" altLang="en-US" sz="2000" dirty="0"/>
              <a:t>An Adaptive Deep Learning </a:t>
            </a:r>
            <a:r>
              <a:rPr lang="en-US" altLang="en-US" sz="2000" dirty="0" smtClean="0"/>
              <a:t>System</a:t>
            </a:r>
          </a:p>
          <a:p>
            <a:pPr lvl="1"/>
            <a:r>
              <a:rPr lang="en-US" altLang="en-US" sz="2000" dirty="0" smtClean="0"/>
              <a:t> 97.24% Accuracy on GTSRB data</a:t>
            </a: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362200" y="5901260"/>
            <a:ext cx="4724400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sz="1100" baseline="30000" dirty="0" smtClean="0">
                <a:solidFill>
                  <a:schemeClr val="bg2"/>
                </a:solidFill>
              </a:rPr>
              <a:t>[2] </a:t>
            </a:r>
            <a:r>
              <a:rPr lang="en-US" sz="1100" dirty="0" err="1">
                <a:solidFill>
                  <a:schemeClr val="bg2"/>
                </a:solidFill>
              </a:rPr>
              <a:t>Foucher</a:t>
            </a:r>
            <a:r>
              <a:rPr lang="en-US" sz="1100" dirty="0">
                <a:solidFill>
                  <a:schemeClr val="bg2"/>
                </a:solidFill>
              </a:rPr>
              <a:t>, Philippe &amp; </a:t>
            </a:r>
            <a:r>
              <a:rPr lang="en-US" sz="1100" dirty="0" err="1">
                <a:solidFill>
                  <a:schemeClr val="bg2"/>
                </a:solidFill>
              </a:rPr>
              <a:t>Tarel</a:t>
            </a:r>
            <a:r>
              <a:rPr lang="en-US" sz="1100" dirty="0" smtClean="0">
                <a:solidFill>
                  <a:schemeClr val="bg2"/>
                </a:solidFill>
              </a:rPr>
              <a:t>, et all. </a:t>
            </a:r>
            <a:r>
              <a:rPr lang="en-US" sz="1100" dirty="0">
                <a:solidFill>
                  <a:schemeClr val="bg2"/>
                </a:solidFill>
              </a:rPr>
              <a:t>(2010). Road Sign Detection in Images : A Case Study. </a:t>
            </a:r>
            <a:r>
              <a:rPr lang="en-US" sz="1100" dirty="0" smtClean="0">
                <a:solidFill>
                  <a:schemeClr val="bg2"/>
                </a:solidFill>
              </a:rPr>
              <a:t>ICPR'10</a:t>
            </a:r>
            <a:r>
              <a:rPr lang="en-US" altLang="en-US" sz="1100" dirty="0" smtClean="0">
                <a:solidFill>
                  <a:schemeClr val="bg2"/>
                </a:solidFill>
              </a:rPr>
              <a:t>, </a:t>
            </a:r>
            <a:r>
              <a:rPr lang="en-US" altLang="en-US" sz="1100" dirty="0">
                <a:solidFill>
                  <a:schemeClr val="bg2"/>
                </a:solidFill>
              </a:rPr>
              <a:t>pp</a:t>
            </a:r>
            <a:r>
              <a:rPr lang="en-US" altLang="en-US" sz="1100" dirty="0" smtClean="0">
                <a:solidFill>
                  <a:schemeClr val="bg2"/>
                </a:solidFill>
              </a:rPr>
              <a:t>. 488-498.</a:t>
            </a:r>
            <a:endParaRPr lang="en-US" altLang="en-US" sz="1100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en-US" sz="1100" baseline="30000" dirty="0" smtClean="0">
                <a:solidFill>
                  <a:schemeClr val="bg2"/>
                </a:solidFill>
              </a:rPr>
              <a:t>[3]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chemeClr val="bg2"/>
                </a:solidFill>
              </a:rPr>
              <a:t>Bruno, Diego &amp; Osorio, Fernando. (2017). Image classification system based on deep learning applied to the recognition of traffic signs for intelligent robotic vehicle navigation purposes</a:t>
            </a:r>
            <a:r>
              <a:rPr lang="en-US" sz="1100" dirty="0" smtClean="0">
                <a:solidFill>
                  <a:schemeClr val="bg2"/>
                </a:solidFill>
              </a:rPr>
              <a:t>. IEEE São Paolo </a:t>
            </a:r>
            <a:r>
              <a:rPr lang="en-US" sz="1100" dirty="0">
                <a:solidFill>
                  <a:schemeClr val="bg2"/>
                </a:solidFill>
              </a:rPr>
              <a:t>1-6. </a:t>
            </a:r>
            <a:endParaRPr lang="en-US" alt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4724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Case Study</a:t>
            </a:r>
            <a:r>
              <a:rPr lang="en-US" altLang="en-US" dirty="0" smtClean="0">
                <a:solidFill>
                  <a:schemeClr val="bg2"/>
                </a:solidFill>
              </a:rPr>
              <a:t> [4]</a:t>
            </a:r>
            <a:r>
              <a:rPr lang="en-US" altLang="en-US" dirty="0" smtClean="0">
                <a:solidFill>
                  <a:srgbClr val="00467A"/>
                </a:solidFill>
              </a:rPr>
              <a:t> 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6959"/>
            <a:ext cx="8839200" cy="4876800"/>
          </a:xfrm>
        </p:spPr>
        <p:txBody>
          <a:bodyPr/>
          <a:lstStyle/>
          <a:p>
            <a:r>
              <a:rPr lang="en-US" sz="2200" dirty="0" err="1">
                <a:solidFill>
                  <a:srgbClr val="C00000"/>
                </a:solidFill>
              </a:rPr>
              <a:t>Aghdam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dirty="0" err="1" smtClean="0">
                <a:solidFill>
                  <a:srgbClr val="C00000"/>
                </a:solidFill>
              </a:rPr>
              <a:t>Hamed</a:t>
            </a:r>
            <a:r>
              <a:rPr lang="en-US" sz="2200" dirty="0" smtClean="0">
                <a:solidFill>
                  <a:srgbClr val="C00000"/>
                </a:solidFill>
              </a:rPr>
              <a:t>, et all (2017) </a:t>
            </a:r>
            <a:r>
              <a:rPr lang="en-US" sz="2200" dirty="0" smtClean="0">
                <a:solidFill>
                  <a:schemeClr val="bg2"/>
                </a:solidFill>
              </a:rPr>
              <a:t>[4]</a:t>
            </a:r>
            <a:endParaRPr lang="en-US" altLang="en-US" sz="2200" dirty="0" smtClean="0"/>
          </a:p>
          <a:p>
            <a:pPr lvl="1"/>
            <a:r>
              <a:rPr lang="en-US" altLang="en-US" sz="2000" dirty="0" smtClean="0"/>
              <a:t> State-of-the-Art Solution on GTSRB Dataset</a:t>
            </a:r>
          </a:p>
          <a:p>
            <a:r>
              <a:rPr lang="en-US" altLang="en-US" sz="2200" dirty="0" smtClean="0">
                <a:solidFill>
                  <a:srgbClr val="990033"/>
                </a:solidFill>
              </a:rPr>
              <a:t>The Main Takeaways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 “Leaky </a:t>
            </a:r>
            <a:r>
              <a:rPr lang="en-US" altLang="en-US" sz="2000" dirty="0" err="1" smtClean="0"/>
              <a:t>ReLU</a:t>
            </a:r>
            <a:r>
              <a:rPr lang="en-US" altLang="en-US" sz="2000" dirty="0" smtClean="0"/>
              <a:t>”</a:t>
            </a:r>
          </a:p>
          <a:p>
            <a:pPr lvl="1"/>
            <a:r>
              <a:rPr lang="en-US" altLang="en-US" sz="2000" dirty="0" smtClean="0"/>
              <a:t> Multiple CNNs and </a:t>
            </a:r>
            <a:r>
              <a:rPr lang="en-US" altLang="en-US" sz="2000" dirty="0" err="1" smtClean="0"/>
              <a:t>Ensembling</a:t>
            </a:r>
            <a:endParaRPr lang="en-US" altLang="en-US" sz="2000" dirty="0" smtClean="0">
              <a:solidFill>
                <a:schemeClr val="bg2"/>
              </a:solidFill>
            </a:endParaRPr>
          </a:p>
          <a:p>
            <a:r>
              <a:rPr lang="en-US" altLang="en-US" sz="2200" dirty="0" smtClean="0">
                <a:solidFill>
                  <a:srgbClr val="990033"/>
                </a:solidFill>
              </a:rPr>
              <a:t>Quality</a:t>
            </a:r>
            <a:endParaRPr lang="en-US" altLang="en-US" sz="2000" dirty="0"/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smtClean="0"/>
              <a:t>Reduced Arithmetic Operations by 80%</a:t>
            </a:r>
            <a:endParaRPr lang="en-US" altLang="en-US" sz="2000" dirty="0"/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smtClean="0"/>
              <a:t>99.07% Accuracy</a:t>
            </a:r>
          </a:p>
          <a:p>
            <a:pPr lvl="1"/>
            <a:r>
              <a:rPr lang="en-US" altLang="en-US" sz="2000" dirty="0">
                <a:solidFill>
                  <a:schemeClr val="bg2"/>
                </a:solidFill>
              </a:rPr>
              <a:t> </a:t>
            </a:r>
            <a:r>
              <a:rPr lang="en-US" altLang="en-US" sz="2000" dirty="0" smtClean="0"/>
              <a:t>98.6% Accuracy if Operations reduced by 95%</a:t>
            </a:r>
            <a:endParaRPr lang="en-US" altLang="en-US" sz="2000" dirty="0">
              <a:solidFill>
                <a:schemeClr val="bg2"/>
              </a:solidFill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095500" y="6257836"/>
            <a:ext cx="4800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sz="1100" baseline="30000" dirty="0" smtClean="0">
                <a:solidFill>
                  <a:schemeClr val="bg2"/>
                </a:solidFill>
              </a:rPr>
              <a:t>[4] </a:t>
            </a:r>
            <a:r>
              <a:rPr lang="en-US" sz="1100" dirty="0" err="1">
                <a:solidFill>
                  <a:schemeClr val="bg2"/>
                </a:solidFill>
              </a:rPr>
              <a:t>Aghdam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Hamed</a:t>
            </a:r>
            <a:r>
              <a:rPr lang="en-US" sz="1100" dirty="0">
                <a:solidFill>
                  <a:schemeClr val="bg2"/>
                </a:solidFill>
              </a:rPr>
              <a:t> &amp; </a:t>
            </a:r>
            <a:r>
              <a:rPr lang="en-US" sz="1100" dirty="0" err="1">
                <a:solidFill>
                  <a:schemeClr val="bg2"/>
                </a:solidFill>
              </a:rPr>
              <a:t>Heravi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Elnaz</a:t>
            </a:r>
            <a:r>
              <a:rPr lang="en-US" sz="1100" dirty="0">
                <a:solidFill>
                  <a:schemeClr val="bg2"/>
                </a:solidFill>
              </a:rPr>
              <a:t> &amp; </a:t>
            </a:r>
            <a:r>
              <a:rPr lang="en-US" sz="1100" dirty="0" err="1">
                <a:solidFill>
                  <a:schemeClr val="bg2"/>
                </a:solidFill>
              </a:rPr>
              <a:t>Puig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Domenec</a:t>
            </a:r>
            <a:r>
              <a:rPr lang="en-US" sz="1100" dirty="0">
                <a:solidFill>
                  <a:schemeClr val="bg2"/>
                </a:solidFill>
              </a:rPr>
              <a:t>. (</a:t>
            </a:r>
            <a:r>
              <a:rPr lang="en-US" sz="1100" dirty="0" smtClean="0">
                <a:solidFill>
                  <a:schemeClr val="bg2"/>
                </a:solidFill>
              </a:rPr>
              <a:t>2017). </a:t>
            </a:r>
            <a:r>
              <a:rPr lang="en-US" sz="1100" dirty="0">
                <a:solidFill>
                  <a:schemeClr val="bg2"/>
                </a:solidFill>
              </a:rPr>
              <a:t>A Practical and Highly Optimized Convolutional Neural Network for Classifying Traffic Signs in Real-Time. International Journal of Computer Vision. 122</a:t>
            </a:r>
            <a:r>
              <a:rPr lang="en-US" sz="1100" dirty="0" smtClean="0">
                <a:solidFill>
                  <a:schemeClr val="bg2"/>
                </a:solidFill>
              </a:rPr>
              <a:t>.</a:t>
            </a:r>
            <a:r>
              <a:rPr lang="en-US" altLang="en-US" sz="1100" dirty="0" smtClean="0"/>
              <a:t>.</a:t>
            </a: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53340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.. Case Study</a:t>
            </a:r>
            <a:r>
              <a:rPr lang="en-US" altLang="en-US" dirty="0" smtClean="0">
                <a:solidFill>
                  <a:schemeClr val="bg2"/>
                </a:solidFill>
              </a:rPr>
              <a:t> [4]</a:t>
            </a:r>
            <a:r>
              <a:rPr lang="en-US" altLang="en-US" dirty="0" smtClean="0">
                <a:solidFill>
                  <a:srgbClr val="00467A"/>
                </a:solidFill>
              </a:rPr>
              <a:t> 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095500" y="6257836"/>
            <a:ext cx="4800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sz="1100" baseline="30000" dirty="0" smtClean="0">
                <a:solidFill>
                  <a:schemeClr val="bg2"/>
                </a:solidFill>
              </a:rPr>
              <a:t>[4] </a:t>
            </a:r>
            <a:r>
              <a:rPr lang="en-US" sz="1100" dirty="0" err="1">
                <a:solidFill>
                  <a:schemeClr val="bg2"/>
                </a:solidFill>
              </a:rPr>
              <a:t>Aghdam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Hamed</a:t>
            </a:r>
            <a:r>
              <a:rPr lang="en-US" sz="1100" dirty="0">
                <a:solidFill>
                  <a:schemeClr val="bg2"/>
                </a:solidFill>
              </a:rPr>
              <a:t> &amp; </a:t>
            </a:r>
            <a:r>
              <a:rPr lang="en-US" sz="1100" dirty="0" err="1">
                <a:solidFill>
                  <a:schemeClr val="bg2"/>
                </a:solidFill>
              </a:rPr>
              <a:t>Heravi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Elnaz</a:t>
            </a:r>
            <a:r>
              <a:rPr lang="en-US" sz="1100" dirty="0">
                <a:solidFill>
                  <a:schemeClr val="bg2"/>
                </a:solidFill>
              </a:rPr>
              <a:t> &amp; </a:t>
            </a:r>
            <a:r>
              <a:rPr lang="en-US" sz="1100" dirty="0" err="1">
                <a:solidFill>
                  <a:schemeClr val="bg2"/>
                </a:solidFill>
              </a:rPr>
              <a:t>Puig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Domenec</a:t>
            </a:r>
            <a:r>
              <a:rPr lang="en-US" sz="1100" dirty="0">
                <a:solidFill>
                  <a:schemeClr val="bg2"/>
                </a:solidFill>
              </a:rPr>
              <a:t>. (</a:t>
            </a:r>
            <a:r>
              <a:rPr lang="en-US" sz="1100" dirty="0" smtClean="0">
                <a:solidFill>
                  <a:schemeClr val="bg2"/>
                </a:solidFill>
              </a:rPr>
              <a:t>2017). </a:t>
            </a:r>
            <a:r>
              <a:rPr lang="en-US" sz="1100" dirty="0">
                <a:solidFill>
                  <a:schemeClr val="bg2"/>
                </a:solidFill>
              </a:rPr>
              <a:t>A Practical and Highly Optimized Convolutional Neural Network for Classifying Traffic Signs in Real-Time. International Journal of Computer Vision. 122</a:t>
            </a:r>
            <a:r>
              <a:rPr lang="en-US" sz="1100" dirty="0" smtClean="0">
                <a:solidFill>
                  <a:schemeClr val="bg2"/>
                </a:solidFill>
              </a:rPr>
              <a:t>.</a:t>
            </a:r>
            <a:r>
              <a:rPr lang="en-US" altLang="en-US" sz="1100" dirty="0" smtClean="0"/>
              <a:t>.</a:t>
            </a:r>
            <a:endParaRPr lang="en-US" alt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057400"/>
            <a:ext cx="7899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4724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My CNN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6959"/>
            <a:ext cx="8839200" cy="4876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5" y="1646959"/>
            <a:ext cx="4206765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65" y="1646959"/>
            <a:ext cx="4505690" cy="4709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65" y="1846118"/>
            <a:ext cx="4505690" cy="47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4724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My Deliverables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876800"/>
          </a:xfrm>
        </p:spPr>
        <p:txBody>
          <a:bodyPr/>
          <a:lstStyle/>
          <a:p>
            <a:r>
              <a:rPr lang="en-US" altLang="en-US" sz="2200" dirty="0" smtClean="0">
                <a:solidFill>
                  <a:srgbClr val="990033"/>
                </a:solidFill>
              </a:rPr>
              <a:t>The Product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 </a:t>
            </a:r>
            <a:r>
              <a:rPr lang="en-US" altLang="en-US" sz="2000" dirty="0"/>
              <a:t>T</a:t>
            </a:r>
            <a:r>
              <a:rPr lang="en-US" sz="2000" dirty="0" smtClean="0"/>
              <a:t>rained CNN to classify RGB images of Traffic Signs as a subtask for Autonomous Driving.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200" dirty="0" smtClean="0">
                <a:solidFill>
                  <a:srgbClr val="990033"/>
                </a:solidFill>
              </a:rPr>
              <a:t>Evaluation: Accuracy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 Considered Acceptable if 92% Accuracy achieved</a:t>
            </a:r>
          </a:p>
          <a:p>
            <a:pPr lvl="1"/>
            <a:r>
              <a:rPr lang="en-US" altLang="en-US" sz="2000" dirty="0" smtClean="0"/>
              <a:t>This was based on a list of Accuracy metrics of many papers mentioned in the Case Study (91% was the lowest)  </a:t>
            </a:r>
          </a:p>
          <a:p>
            <a:pPr lvl="1"/>
            <a:r>
              <a:rPr lang="en-US" altLang="en-US" sz="2000" dirty="0">
                <a:solidFill>
                  <a:schemeClr val="bg2"/>
                </a:solidFill>
              </a:rPr>
              <a:t> </a:t>
            </a:r>
            <a:r>
              <a:rPr lang="en-US" altLang="en-US" sz="2000" dirty="0" smtClean="0"/>
              <a:t>94.6 % Accuracy (20 Epochs)</a:t>
            </a:r>
          </a:p>
          <a:p>
            <a:pPr lvl="1"/>
            <a:r>
              <a:rPr lang="en-US" altLang="en-US" sz="2000" dirty="0">
                <a:solidFill>
                  <a:schemeClr val="bg2"/>
                </a:solidFill>
              </a:rPr>
              <a:t> </a:t>
            </a:r>
            <a:r>
              <a:rPr lang="en-US" altLang="en-US" sz="2000" dirty="0" smtClean="0"/>
              <a:t>95.03% Accuracy (30 Epochs)</a:t>
            </a:r>
            <a:endParaRPr lang="en-US" altLang="en-US" sz="20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819400"/>
            <a:ext cx="4724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Thank You!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CS">
  <a:themeElements>
    <a:clrScheme name="netsec_template[1]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netsec_template[1]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sec_template[1]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sec_template[1]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sec_template[1]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15030</TotalTime>
  <Words>568</Words>
  <Application>Microsoft Macintosh PowerPoint</Application>
  <PresentationFormat>On-screen Show (4:3)</PresentationFormat>
  <Paragraphs>68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Narrow</vt:lpstr>
      <vt:lpstr>Batang</vt:lpstr>
      <vt:lpstr>Monotype Sorts</vt:lpstr>
      <vt:lpstr>Nimbus Roman No9 L</vt:lpstr>
      <vt:lpstr>Times New Roman</vt:lpstr>
      <vt:lpstr>Arial</vt:lpstr>
      <vt:lpstr>APCS</vt:lpstr>
      <vt:lpstr>PBrush</vt:lpstr>
      <vt:lpstr>PowerPoint Presentation</vt:lpstr>
      <vt:lpstr>Goal/Scope</vt:lpstr>
      <vt:lpstr>The Data [1]</vt:lpstr>
      <vt:lpstr>Lit Review</vt:lpstr>
      <vt:lpstr>Case Study [4] </vt:lpstr>
      <vt:lpstr>.. Case Study [4] </vt:lpstr>
      <vt:lpstr>My CNN</vt:lpstr>
      <vt:lpstr>My Deliverables</vt:lpstr>
      <vt:lpstr>Thank You!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CyberEthics</dc:title>
  <dc:creator>Max Garzon</dc:creator>
  <cp:lastModifiedBy>Fatima Babar</cp:lastModifiedBy>
  <cp:revision>460</cp:revision>
  <dcterms:created xsi:type="dcterms:W3CDTF">2003-05-07T16:36:39Z</dcterms:created>
  <dcterms:modified xsi:type="dcterms:W3CDTF">2020-12-01T18:50:14Z</dcterms:modified>
</cp:coreProperties>
</file>