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sldIdLst>
    <p:sldId id="257" r:id="rId5"/>
    <p:sldId id="258" r:id="rId6"/>
    <p:sldId id="260" r:id="rId7"/>
    <p:sldId id="261" r:id="rId8"/>
    <p:sldId id="263" r:id="rId9"/>
    <p:sldId id="262" r:id="rId10"/>
    <p:sldId id="271" r:id="rId11"/>
    <p:sldId id="275" r:id="rId12"/>
    <p:sldId id="276" r:id="rId13"/>
    <p:sldId id="267" r:id="rId14"/>
    <p:sldId id="277" r:id="rId15"/>
    <p:sldId id="278" r:id="rId16"/>
    <p:sldId id="279" r:id="rId17"/>
    <p:sldId id="28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14" autoAdjust="0"/>
    <p:restoredTop sz="94614" autoAdjust="0"/>
  </p:normalViewPr>
  <p:slideViewPr>
    <p:cSldViewPr snapToGrid="0">
      <p:cViewPr>
        <p:scale>
          <a:sx n="100" d="100"/>
          <a:sy n="100" d="100"/>
        </p:scale>
        <p:origin x="720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xmlns="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xmlns="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xmlns="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xmlns="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xmlns="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xmlns="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xmlns="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xmlns="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xmlns="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xmlns="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xmlns="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76D43D-0DDD-4BAD-8213-BDBF75C30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xmlns="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xmlns="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xmlns="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xmlns="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xmlns="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xmlns="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xmlns="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xmlns="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xmlns="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xmlns="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xmlns="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 smtClean="0"/>
              <a:t>Supervised Classification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ST: Statistics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8" y="4276447"/>
            <a:ext cx="4350202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err="1" smtClean="0"/>
              <a:t>Talha</a:t>
            </a:r>
            <a:r>
              <a:rPr lang="en-US" dirty="0" smtClean="0"/>
              <a:t> Mahmood Chaudhry</a:t>
            </a:r>
          </a:p>
          <a:p>
            <a:r>
              <a:rPr lang="en-US" sz="1600" dirty="0" smtClean="0"/>
              <a:t>November 18, 2020</a:t>
            </a:r>
            <a:endParaRPr lang="en-US" sz="1600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xmlns="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A136CB0-4ED9-43FA-81D5-6D322579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xmlns="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0" y="122386"/>
            <a:ext cx="7560000" cy="370166"/>
          </a:xfrm>
        </p:spPr>
        <p:txBody>
          <a:bodyPr/>
          <a:lstStyle/>
          <a:p>
            <a:r>
              <a:rPr lang="en-US" dirty="0" smtClean="0"/>
              <a:t>Let’s Visualize</a:t>
            </a:r>
            <a:endParaRPr lang="en-US" dirty="0"/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xmlns="" id="{FEEE4553-844E-49F9-8166-2F2E938E3677}"/>
              </a:ext>
            </a:extLst>
          </p:cNvPr>
          <p:cNvSpPr/>
          <p:nvPr/>
        </p:nvSpPr>
        <p:spPr bwMode="white">
          <a:xfrm flipV="1">
            <a:off x="118900" y="492552"/>
            <a:ext cx="3176801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47700"/>
            <a:ext cx="106426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dimension </a:t>
            </a:r>
            <a:r>
              <a:rPr lang="en-US" sz="2800" dirty="0"/>
              <a:t>reduced </a:t>
            </a:r>
            <a:r>
              <a:rPr lang="en-US" sz="2800" dirty="0" smtClean="0"/>
              <a:t>subspace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xmlns="" id="{0EF37AB9-30F5-41E6-9478-F4DEF99FA9B7}"/>
              </a:ext>
            </a:extLst>
          </p:cNvPr>
          <p:cNvSpPr/>
          <p:nvPr/>
        </p:nvSpPr>
        <p:spPr bwMode="white">
          <a:xfrm flipV="1">
            <a:off x="722098" y="1277064"/>
            <a:ext cx="566600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87" y="1536700"/>
            <a:ext cx="7137713" cy="47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1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xmlns="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0" y="122386"/>
            <a:ext cx="7560000" cy="37016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xmlns="" id="{FEEE4553-844E-49F9-8166-2F2E938E3677}"/>
              </a:ext>
            </a:extLst>
          </p:cNvPr>
          <p:cNvSpPr/>
          <p:nvPr/>
        </p:nvSpPr>
        <p:spPr bwMode="white">
          <a:xfrm flipV="1">
            <a:off x="118900" y="492552"/>
            <a:ext cx="3176801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774700"/>
            <a:ext cx="72009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00" y="254000"/>
            <a:ext cx="7560000" cy="390952"/>
          </a:xfrm>
        </p:spPr>
        <p:txBody>
          <a:bodyPr/>
          <a:lstStyle/>
          <a:p>
            <a:r>
              <a:rPr lang="en-US" sz="2800" dirty="0" smtClean="0"/>
              <a:t>Model 3 (EEE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xmlns="" id="{0EF37AB9-30F5-41E6-9478-F4DEF99FA9B7}"/>
              </a:ext>
            </a:extLst>
          </p:cNvPr>
          <p:cNvSpPr/>
          <p:nvPr/>
        </p:nvSpPr>
        <p:spPr bwMode="white">
          <a:xfrm flipV="1">
            <a:off x="264900" y="743665"/>
            <a:ext cx="263070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8097"/>
            <a:ext cx="10071100" cy="57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9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xmlns="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0" y="122386"/>
            <a:ext cx="7560000" cy="370166"/>
          </a:xfrm>
        </p:spPr>
        <p:txBody>
          <a:bodyPr/>
          <a:lstStyle/>
          <a:p>
            <a:r>
              <a:rPr lang="en-US" dirty="0" smtClean="0"/>
              <a:t>Let’s Visualize</a:t>
            </a:r>
            <a:endParaRPr lang="en-US" dirty="0"/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xmlns="" id="{FEEE4553-844E-49F9-8166-2F2E938E3677}"/>
              </a:ext>
            </a:extLst>
          </p:cNvPr>
          <p:cNvSpPr/>
          <p:nvPr/>
        </p:nvSpPr>
        <p:spPr bwMode="white">
          <a:xfrm flipV="1">
            <a:off x="118900" y="492552"/>
            <a:ext cx="3176801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774700"/>
            <a:ext cx="100076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8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xmlns="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672000" cy="685799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AF39051-1049-4508-8373-6A289966AA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xmlns="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xmlns="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D509E5E-F68C-4F2B-8EC7-432595860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1" y="2731931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build a classifier </a:t>
            </a:r>
            <a:r>
              <a:rPr lang="en-US" dirty="0" smtClean="0"/>
              <a:t>which </a:t>
            </a:r>
            <a:r>
              <a:rPr lang="en-US" dirty="0"/>
              <a:t>is able to assign an observation with an unknown class membership to one </a:t>
            </a:r>
            <a:r>
              <a:rPr lang="en-US" dirty="0" smtClean="0"/>
              <a:t>of the K </a:t>
            </a:r>
            <a:r>
              <a:rPr lang="en-US" dirty="0"/>
              <a:t>known classes.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 smtClean="0"/>
              <a:t>The BIG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xmlns="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3FC51DE-D10A-4DE8-A7E3-22FA2E4FC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xmlns="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CDC0198-E919-4071-9C4B-5B3D19A46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xmlns="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CBC84C2-2B48-4B15-A420-8B5F2BDE23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Wisconsin Breast Cancer Data</a:t>
            </a:r>
            <a:r>
              <a:rPr lang="en-US" dirty="0"/>
              <a:t> *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xmlns="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US" dirty="0"/>
              <a:t>http://</a:t>
            </a:r>
            <a:r>
              <a:rPr lang="en-US" dirty="0" err="1"/>
              <a:t>archive.ics.uci.edu</a:t>
            </a:r>
            <a:r>
              <a:rPr lang="en-US" dirty="0"/>
              <a:t>/ml/machine-learning-databases/breast-cancer-</a:t>
            </a:r>
            <a:r>
              <a:rPr lang="en-US" dirty="0" err="1"/>
              <a:t>wisconsin</a:t>
            </a:r>
            <a:r>
              <a:rPr lang="en-US" dirty="0"/>
              <a:t>/</a:t>
            </a:r>
            <a:r>
              <a:rPr lang="en-US"/>
              <a:t>wdbc.data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xmlns="" id="{9B6BE182-7444-49DA-B6FA-215DD68D50CA}"/>
              </a:ext>
            </a:extLst>
          </p:cNvPr>
          <p:cNvSpPr/>
          <p:nvPr/>
        </p:nvSpPr>
        <p:spPr bwMode="white">
          <a:xfrm flipV="1">
            <a:off x="722099" y="1168185"/>
            <a:ext cx="7012201" cy="154602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ACC6B18-DB03-4AC5-B015-6374FF16D1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12800" y="1600200"/>
            <a:ext cx="70352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569 Patients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30 features of </a:t>
            </a:r>
            <a:r>
              <a:rPr lang="en-US" sz="2000" dirty="0">
                <a:solidFill>
                  <a:schemeClr val="bg1"/>
                </a:solidFill>
              </a:rPr>
              <a:t>the cell nuclei obtained from a digitized image of a fine needle aspirate (FNA) of a breast </a:t>
            </a:r>
            <a:r>
              <a:rPr lang="en-US" sz="2000" dirty="0" smtClean="0">
                <a:solidFill>
                  <a:schemeClr val="bg1"/>
                </a:solidFill>
              </a:rPr>
              <a:t>mass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Classes: Benign (357) vs Malignant</a:t>
            </a:r>
            <a:r>
              <a:rPr lang="en-US" sz="2000" dirty="0"/>
              <a:t> </a:t>
            </a:r>
            <a:r>
              <a:rPr lang="en-US" sz="2000" dirty="0" smtClean="0">
                <a:solidFill>
                  <a:schemeClr val="bg1"/>
                </a:solidFill>
              </a:rPr>
              <a:t>(212)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2/3</a:t>
            </a:r>
            <a:r>
              <a:rPr lang="en-US" sz="2000" baseline="30000" dirty="0" smtClean="0">
                <a:solidFill>
                  <a:schemeClr val="bg1"/>
                </a:solidFill>
              </a:rPr>
              <a:t>rd</a:t>
            </a:r>
            <a:r>
              <a:rPr lang="en-US" sz="2000" dirty="0" smtClean="0">
                <a:solidFill>
                  <a:schemeClr val="bg1"/>
                </a:solidFill>
              </a:rPr>
              <a:t> for training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Features in consideration: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xtreme area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</a:t>
            </a:r>
            <a:r>
              <a:rPr lang="en-US" dirty="0" smtClean="0">
                <a:solidFill>
                  <a:schemeClr val="bg1"/>
                </a:solidFill>
              </a:rPr>
              <a:t>xtreme smoothness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ean </a:t>
            </a:r>
            <a:r>
              <a:rPr lang="en-US" dirty="0">
                <a:solidFill>
                  <a:schemeClr val="bg1"/>
                </a:solidFill>
              </a:rPr>
              <a:t>texture</a:t>
            </a:r>
            <a:r>
              <a:rPr lang="en-US" dirty="0"/>
              <a:t> </a:t>
            </a:r>
          </a:p>
          <a:p>
            <a:pPr marL="1828800" lvl="3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xmlns="" id="{C88E3957-6CDD-4061-AA83-A074A57C9C12}"/>
              </a:ext>
            </a:extLst>
          </p:cNvPr>
          <p:cNvSpPr/>
          <p:nvPr/>
        </p:nvSpPr>
        <p:spPr bwMode="white">
          <a:xfrm>
            <a:off x="722099" y="1322786"/>
            <a:ext cx="2287801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9" y="1906638"/>
            <a:ext cx="8852221" cy="364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634500" cy="349494"/>
          </a:xfrm>
        </p:spPr>
        <p:txBody>
          <a:bodyPr/>
          <a:lstStyle/>
          <a:p>
            <a:r>
              <a:rPr lang="en-US" sz="2000" dirty="0" err="1" smtClean="0"/>
              <a:t>EigenValue</a:t>
            </a:r>
            <a:r>
              <a:rPr lang="en-US" sz="2000" dirty="0" smtClean="0"/>
              <a:t> Decomposition Discriminant Analysis (EDDA)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xmlns="" id="{1E04C292-AE6A-4666-9EA6-9D87F84CB793}"/>
              </a:ext>
            </a:extLst>
          </p:cNvPr>
          <p:cNvSpPr/>
          <p:nvPr/>
        </p:nvSpPr>
        <p:spPr bwMode="white">
          <a:xfrm flipV="1">
            <a:off x="722098" y="1157679"/>
            <a:ext cx="7485901" cy="165107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235200"/>
            <a:ext cx="84582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xmlns="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4592135-A11E-4178-A320-510C4B7492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/>
              <a:t>Call-in GP </a:t>
            </a:r>
            <a:br>
              <a:rPr lang="en-US" dirty="0"/>
            </a:br>
            <a:r>
              <a:rPr lang="en-US" dirty="0"/>
              <a:t>Consultation Available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r>
              <a:rPr lang="en-US" dirty="0"/>
              <a:t>Surplus Medical </a:t>
            </a:r>
            <a:br>
              <a:rPr lang="en-US" dirty="0"/>
            </a:br>
            <a:r>
              <a:rPr lang="en-US" dirty="0"/>
              <a:t>Supplies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917E9BF-7C5E-4DE7-8C66-9B69A207D1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14DCD19-05BE-4D3F-A9E1-A9353D509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19527B99-C015-4364-A9D0-E9EF5F8CC8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xmlns="" id="{6167A703-9B37-469C-853D-0CB6C1F4D8F0}"/>
              </a:ext>
            </a:extLst>
          </p:cNvPr>
          <p:cNvSpPr/>
          <p:nvPr/>
        </p:nvSpPr>
        <p:spPr bwMode="white">
          <a:xfrm flipV="1">
            <a:off x="722099" y="1277067"/>
            <a:ext cx="1678201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1E4A73F-DB3E-4AF4-A250-CB257055A3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A651BC50-F263-44D5-B1E1-32D5EA7EA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275C6854-B085-4AC0-984F-E73F9C3884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E2EAB4BE-ED20-4BB8-A23B-B02A1115A8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xmlns="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xmlns="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1" y="1533024"/>
            <a:ext cx="5806822" cy="49792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02" y="2902868"/>
            <a:ext cx="5543751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Model 1 (Single Mixture Component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xmlns="" id="{0EF37AB9-30F5-41E6-9478-F4DEF99FA9B7}"/>
              </a:ext>
            </a:extLst>
          </p:cNvPr>
          <p:cNvSpPr/>
          <p:nvPr/>
        </p:nvSpPr>
        <p:spPr bwMode="white">
          <a:xfrm>
            <a:off x="722098" y="1322785"/>
            <a:ext cx="7202702" cy="98714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1421500"/>
            <a:ext cx="6515100" cy="50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xmlns="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0" y="122386"/>
            <a:ext cx="7560000" cy="370166"/>
          </a:xfrm>
        </p:spPr>
        <p:txBody>
          <a:bodyPr/>
          <a:lstStyle/>
          <a:p>
            <a:r>
              <a:rPr lang="en-US" dirty="0" smtClean="0"/>
              <a:t>Let’s Visualize</a:t>
            </a:r>
            <a:endParaRPr lang="en-US" dirty="0"/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xmlns="" id="{FEEE4553-844E-49F9-8166-2F2E938E3677}"/>
              </a:ext>
            </a:extLst>
          </p:cNvPr>
          <p:cNvSpPr/>
          <p:nvPr/>
        </p:nvSpPr>
        <p:spPr bwMode="white">
          <a:xfrm flipV="1">
            <a:off x="118900" y="492552"/>
            <a:ext cx="3176801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35000"/>
            <a:ext cx="11347164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4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Model 2 (GENERAL APPROACH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xmlns="" id="{0EF37AB9-30F5-41E6-9478-F4DEF99FA9B7}"/>
              </a:ext>
            </a:extLst>
          </p:cNvPr>
          <p:cNvSpPr/>
          <p:nvPr/>
        </p:nvSpPr>
        <p:spPr bwMode="white">
          <a:xfrm flipV="1">
            <a:off x="722098" y="1277066"/>
            <a:ext cx="716460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322784"/>
            <a:ext cx="7188200" cy="53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133</Words>
  <Application>Microsoft Macintosh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</vt:lpstr>
      <vt:lpstr>Calibri</vt:lpstr>
      <vt:lpstr>Courier New</vt:lpstr>
      <vt:lpstr>Gill Sans MT</vt:lpstr>
      <vt:lpstr>Arial</vt:lpstr>
      <vt:lpstr>Office Theme</vt:lpstr>
      <vt:lpstr>Supervised Classification ST: Statistics</vt:lpstr>
      <vt:lpstr>The BIG  Idea</vt:lpstr>
      <vt:lpstr>Wisconsin Breast Cancer Data *</vt:lpstr>
      <vt:lpstr>THE Setup</vt:lpstr>
      <vt:lpstr>EigenValue Decomposition Discriminant Analysis (EDDA)  </vt:lpstr>
      <vt:lpstr>The Key</vt:lpstr>
      <vt:lpstr>Model 1 (Single Mixture Component)</vt:lpstr>
      <vt:lpstr>Let’s Visualize</vt:lpstr>
      <vt:lpstr>Model 2 (GENERAL APPROACH)</vt:lpstr>
      <vt:lpstr>Let’s Visualize</vt:lpstr>
      <vt:lpstr>dimension reduced subspace</vt:lpstr>
      <vt:lpstr>Visualization</vt:lpstr>
      <vt:lpstr>Model 3 (EEE)</vt:lpstr>
      <vt:lpstr>Let’s Visualize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Babar</dc:creator>
  <cp:lastModifiedBy/>
  <cp:revision>1</cp:revision>
  <dcterms:created xsi:type="dcterms:W3CDTF">2020-11-18T20:13:16Z</dcterms:created>
  <dcterms:modified xsi:type="dcterms:W3CDTF">2020-11-18T23:22:18Z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