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5" r:id="rId28"/>
    <p:sldId id="288" r:id="rId29"/>
    <p:sldId id="289" r:id="rId30"/>
    <p:sldId id="287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8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1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1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1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50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7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6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98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6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1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4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33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69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2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6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5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5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08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1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8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16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04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8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8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0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Start Learning 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2B73ADB-0CD0-4975-AF46-5CC2A9FC8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90" y="2816679"/>
            <a:ext cx="3758337" cy="10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7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0CF920-1D87-4399-943C-8CB1130DEA1A}"/>
              </a:ext>
            </a:extLst>
          </p:cNvPr>
          <p:cNvSpPr txBox="1"/>
          <p:nvPr/>
        </p:nvSpPr>
        <p:spPr>
          <a:xfrm>
            <a:off x="533085" y="12562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Where to Use MongoDB?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A48F4-02A5-4D74-A167-B98C8DF5A193}"/>
              </a:ext>
            </a:extLst>
          </p:cNvPr>
          <p:cNvSpPr txBox="1"/>
          <p:nvPr/>
        </p:nvSpPr>
        <p:spPr>
          <a:xfrm>
            <a:off x="529909" y="1745367"/>
            <a:ext cx="609755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Big Data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Content Management and Delivery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Mobile and Social Infrastructure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 Data Management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Data Hub</a:t>
            </a:r>
          </a:p>
        </p:txBody>
      </p:sp>
    </p:spTree>
    <p:extLst>
      <p:ext uri="{BB962C8B-B14F-4D97-AF65-F5344CB8AC3E}">
        <p14:creationId xmlns:p14="http://schemas.microsoft.com/office/powerpoint/2010/main" val="137843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0CF920-1D87-4399-943C-8CB1130DEA1A}"/>
              </a:ext>
            </a:extLst>
          </p:cNvPr>
          <p:cNvSpPr txBox="1"/>
          <p:nvPr/>
        </p:nvSpPr>
        <p:spPr>
          <a:xfrm>
            <a:off x="533085" y="12562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MongoDB edition: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A48F4-02A5-4D74-A167-B98C8DF5A193}"/>
              </a:ext>
            </a:extLst>
          </p:cNvPr>
          <p:cNvSpPr txBox="1"/>
          <p:nvPr/>
        </p:nvSpPr>
        <p:spPr>
          <a:xfrm>
            <a:off x="529909" y="1745367"/>
            <a:ext cx="609755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MongoDB Community Server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MongoDB Enterprise Server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MongoDB Atlas</a:t>
            </a:r>
          </a:p>
        </p:txBody>
      </p:sp>
    </p:spTree>
    <p:extLst>
      <p:ext uri="{BB962C8B-B14F-4D97-AF65-F5344CB8AC3E}">
        <p14:creationId xmlns:p14="http://schemas.microsoft.com/office/powerpoint/2010/main" val="10395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0CF920-1D87-4399-943C-8CB1130DEA1A}"/>
              </a:ext>
            </a:extLst>
          </p:cNvPr>
          <p:cNvSpPr txBox="1"/>
          <p:nvPr/>
        </p:nvSpPr>
        <p:spPr>
          <a:xfrm>
            <a:off x="533085" y="12562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Install MongoDB: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A48F4-02A5-4D74-A167-B98C8DF5A193}"/>
              </a:ext>
            </a:extLst>
          </p:cNvPr>
          <p:cNvSpPr txBox="1"/>
          <p:nvPr/>
        </p:nvSpPr>
        <p:spPr>
          <a:xfrm>
            <a:off x="529909" y="1745367"/>
            <a:ext cx="609755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Download MongoDB Community Server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Install MongoDB Community Server on the local machine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Download MongoDB Compass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Install MongoDB Compass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Connect MongoDB With Compass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4194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0CF920-1D87-4399-943C-8CB1130DEA1A}"/>
              </a:ext>
            </a:extLst>
          </p:cNvPr>
          <p:cNvSpPr txBox="1"/>
          <p:nvPr/>
        </p:nvSpPr>
        <p:spPr>
          <a:xfrm>
            <a:off x="533085" y="1256254"/>
            <a:ext cx="10057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MongoDB - Data Modeling: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1E091-30D8-4F47-8AE1-D6DB8FE8E135}"/>
              </a:ext>
            </a:extLst>
          </p:cNvPr>
          <p:cNvSpPr txBox="1"/>
          <p:nvPr/>
        </p:nvSpPr>
        <p:spPr>
          <a:xfrm>
            <a:off x="3305989" y="1260101"/>
            <a:ext cx="8030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MongoDB provides two types of data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4B2A7-E538-4B3D-8F42-F6B25EC41A28}"/>
              </a:ext>
            </a:extLst>
          </p:cNvPr>
          <p:cNvSpPr txBox="1"/>
          <p:nvPr/>
        </p:nvSpPr>
        <p:spPr>
          <a:xfrm>
            <a:off x="533085" y="174536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Embedded Data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Normalized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C4B2A7-E538-4B3D-8F42-F6B25EC41A28}"/>
              </a:ext>
            </a:extLst>
          </p:cNvPr>
          <p:cNvSpPr txBox="1"/>
          <p:nvPr/>
        </p:nvSpPr>
        <p:spPr>
          <a:xfrm>
            <a:off x="348222" y="1286033"/>
            <a:ext cx="10962229" cy="1064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Embedded Data Model: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model, you can have (embed) all the related data in a single document, it is also known as de-normalized data model.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ABA6A-A888-44BD-821F-1E19ED309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93" y="2041077"/>
            <a:ext cx="3745152" cy="46077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334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C4B2A7-E538-4B3D-8F42-F6B25EC41A28}"/>
              </a:ext>
            </a:extLst>
          </p:cNvPr>
          <p:cNvSpPr txBox="1"/>
          <p:nvPr/>
        </p:nvSpPr>
        <p:spPr>
          <a:xfrm>
            <a:off x="348222" y="1286033"/>
            <a:ext cx="109622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 Data Model: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this model, you can refer the sub documents in the original document. </a:t>
            </a:r>
          </a:p>
        </p:txBody>
      </p:sp>
      <p:pic>
        <p:nvPicPr>
          <p:cNvPr id="2052" name="Picture 5">
            <a:extLst>
              <a:ext uri="{FF2B5EF4-FFF2-40B4-BE49-F238E27FC236}">
                <a16:creationId xmlns:a16="http://schemas.microsoft.com/office/drawing/2014/main" id="{2A644187-EDDA-44F1-BF8F-7C579B2D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543" y="1906206"/>
            <a:ext cx="2731193" cy="212593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4">
            <a:extLst>
              <a:ext uri="{FF2B5EF4-FFF2-40B4-BE49-F238E27FC236}">
                <a16:creationId xmlns:a16="http://schemas.microsoft.com/office/drawing/2014/main" id="{682F1FD8-3BAE-49EB-912C-ECE70913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2004209"/>
            <a:ext cx="2647700" cy="12431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6">
            <a:extLst>
              <a:ext uri="{FF2B5EF4-FFF2-40B4-BE49-F238E27FC236}">
                <a16:creationId xmlns:a16="http://schemas.microsoft.com/office/drawing/2014/main" id="{23E2FF9A-F7D1-48BB-9106-9CDD1DEE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36" y="1997787"/>
            <a:ext cx="3136547" cy="16031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7">
            <a:extLst>
              <a:ext uri="{FF2B5EF4-FFF2-40B4-BE49-F238E27FC236}">
                <a16:creationId xmlns:a16="http://schemas.microsoft.com/office/drawing/2014/main" id="{52F1DF9A-95E5-4C1F-BE23-D65B787C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89" y="1986096"/>
            <a:ext cx="2331042" cy="166026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D2BB102-D3F6-4500-BBA6-911C44C8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D2BB102-D3F6-4500-BBA6-911C44C8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21F8A-B785-464A-A42C-079F1654F39C}"/>
              </a:ext>
            </a:extLst>
          </p:cNvPr>
          <p:cNvSpPr txBox="1"/>
          <p:nvPr/>
        </p:nvSpPr>
        <p:spPr>
          <a:xfrm>
            <a:off x="348222" y="1084199"/>
            <a:ext cx="109622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Datatypes: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0EEE44-D4C5-4121-9183-0885B0909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36609"/>
              </p:ext>
            </p:extLst>
          </p:nvPr>
        </p:nvGraphicFramePr>
        <p:xfrm>
          <a:off x="460581" y="1581928"/>
          <a:ext cx="11270838" cy="47206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49677">
                  <a:extLst>
                    <a:ext uri="{9D8B030D-6E8A-4147-A177-3AD203B41FA5}">
                      <a16:colId xmlns:a16="http://schemas.microsoft.com/office/drawing/2014/main" val="1470016974"/>
                    </a:ext>
                  </a:extLst>
                </a:gridCol>
                <a:gridCol w="9821161">
                  <a:extLst>
                    <a:ext uri="{9D8B030D-6E8A-4147-A177-3AD203B41FA5}">
                      <a16:colId xmlns:a16="http://schemas.microsoft.com/office/drawing/2014/main" val="1876296453"/>
                    </a:ext>
                  </a:extLst>
                </a:gridCol>
              </a:tblGrid>
              <a:tr h="4138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Data Types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8943271"/>
                  </a:ext>
                </a:extLst>
              </a:tr>
              <a:tr h="621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String is the most commonly used datatype. It is used to store data. A string must be UTF 8 valid in </a:t>
                      </a:r>
                      <a:r>
                        <a:rPr lang="en-US" sz="1600" dirty="0" err="1">
                          <a:effectLst/>
                        </a:rPr>
                        <a:t>mongodb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349562"/>
                  </a:ext>
                </a:extLst>
              </a:tr>
              <a:tr h="621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 is used to store the numeric value. It can be 32 bit or 64 bit depending on the server you are using.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579096"/>
                  </a:ext>
                </a:extLst>
              </a:tr>
              <a:tr h="303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 datatype is used to store boolean values. It just shows YES/NO values.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36073"/>
                  </a:ext>
                </a:extLst>
              </a:tr>
              <a:tr h="303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Double datatype stores floating point values.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2242557"/>
                  </a:ext>
                </a:extLst>
              </a:tr>
              <a:tr h="621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Min/Max Keys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 datatype compare a value against the lowest and highest bson elements.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112781"/>
                  </a:ext>
                </a:extLst>
              </a:tr>
              <a:tr h="303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Arrays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 datatype is used to store a list or multiple values into a single key.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3312488"/>
                  </a:ext>
                </a:extLst>
              </a:tr>
              <a:tr h="303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datatype is used for embedded documents.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4232928"/>
                  </a:ext>
                </a:extLst>
              </a:tr>
              <a:tr h="303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is used to store null values.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9449990"/>
                  </a:ext>
                </a:extLst>
              </a:tr>
              <a:tr h="3036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Symbol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is generally used for languages that use a specific type.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7097774"/>
                  </a:ext>
                </a:extLst>
              </a:tr>
              <a:tr h="621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datatype stores the current date or time in </a:t>
                      </a:r>
                      <a:r>
                        <a:rPr lang="en-US" sz="1600" dirty="0" err="1">
                          <a:effectLst/>
                        </a:rPr>
                        <a:t>unix</a:t>
                      </a:r>
                      <a:r>
                        <a:rPr lang="en-US" sz="1600" dirty="0">
                          <a:effectLst/>
                        </a:rPr>
                        <a:t> time format. It makes you possible to specify your own date time by creating object of date and pass the value of date, month, year into it.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369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D2BB102-D3F6-4500-BBA6-911C44C8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21F8A-B785-464A-A42C-079F1654F39C}"/>
              </a:ext>
            </a:extLst>
          </p:cNvPr>
          <p:cNvSpPr txBox="1"/>
          <p:nvPr/>
        </p:nvSpPr>
        <p:spPr>
          <a:xfrm>
            <a:off x="348222" y="1084199"/>
            <a:ext cx="109622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b="1" dirty="0"/>
              <a:t>MongoDB Shell: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5D5F5-B0C6-45A8-B6E6-DF918F75FCDB}"/>
              </a:ext>
            </a:extLst>
          </p:cNvPr>
          <p:cNvSpPr txBox="1"/>
          <p:nvPr/>
        </p:nvSpPr>
        <p:spPr>
          <a:xfrm>
            <a:off x="0" y="1608925"/>
            <a:ext cx="10078809" cy="1935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mongo shell is similar to the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MySQL,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psql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PostgreSQL, and SQL*Plus in Oracle Database.</a:t>
            </a:r>
          </a:p>
          <a:p>
            <a:pPr marL="742950" lvl="1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mongo shell is an interactive JavaScript interface to MongoDB.</a:t>
            </a:r>
          </a:p>
          <a:p>
            <a:pPr marL="742950" lvl="1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mongo shell is included in the MongoDB installation by default. 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18089-6078-4DB6-AE96-C9B89C487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65" y="3212351"/>
            <a:ext cx="4015573" cy="1118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43C417-4DA5-46B1-A8C5-087653B7EC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2"/>
          <a:stretch/>
        </p:blipFill>
        <p:spPr bwMode="auto">
          <a:xfrm>
            <a:off x="584665" y="4541751"/>
            <a:ext cx="4710675" cy="1736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7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D2BB102-D3F6-4500-BBA6-911C44C8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21F8A-B785-464A-A42C-079F1654F39C}"/>
              </a:ext>
            </a:extLst>
          </p:cNvPr>
          <p:cNvSpPr txBox="1"/>
          <p:nvPr/>
        </p:nvSpPr>
        <p:spPr>
          <a:xfrm>
            <a:off x="348222" y="1084199"/>
            <a:ext cx="109622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b="1"/>
              <a:t>MongoDB Help: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5D5F5-B0C6-45A8-B6E6-DF918F75FCDB}"/>
              </a:ext>
            </a:extLst>
          </p:cNvPr>
          <p:cNvSpPr txBox="1"/>
          <p:nvPr/>
        </p:nvSpPr>
        <p:spPr>
          <a:xfrm>
            <a:off x="0" y="1608925"/>
            <a:ext cx="10078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b="1" dirty="0" err="1"/>
              <a:t>db.help</a:t>
            </a:r>
            <a:r>
              <a:rPr lang="en-US" b="1" dirty="0"/>
              <a:t>()</a:t>
            </a:r>
            <a:r>
              <a:rPr lang="en-US" dirty="0"/>
              <a:t> in MongoDB client. This will give you a list of commands as shown in the following screenshot.</a:t>
            </a:r>
          </a:p>
        </p:txBody>
      </p:sp>
    </p:spTree>
    <p:extLst>
      <p:ext uri="{BB962C8B-B14F-4D97-AF65-F5344CB8AC3E}">
        <p14:creationId xmlns:p14="http://schemas.microsoft.com/office/powerpoint/2010/main" val="36987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D2BB102-D3F6-4500-BBA6-911C44C8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21F8A-B785-464A-A42C-079F1654F39C}"/>
              </a:ext>
            </a:extLst>
          </p:cNvPr>
          <p:cNvSpPr txBox="1"/>
          <p:nvPr/>
        </p:nvSpPr>
        <p:spPr>
          <a:xfrm>
            <a:off x="348222" y="1084199"/>
            <a:ext cx="109622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b="1" dirty="0"/>
              <a:t>MongoDB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Statistics</a:t>
            </a:r>
            <a:r>
              <a:rPr lang="en-US" b="1" dirty="0"/>
              <a:t>: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5D5F5-B0C6-45A8-B6E6-DF918F75FCDB}"/>
              </a:ext>
            </a:extLst>
          </p:cNvPr>
          <p:cNvSpPr txBox="1"/>
          <p:nvPr/>
        </p:nvSpPr>
        <p:spPr>
          <a:xfrm>
            <a:off x="0" y="1608925"/>
            <a:ext cx="10078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To get stats about MongoDB server, type the command </a:t>
            </a:r>
            <a:r>
              <a:rPr lang="en-US" dirty="0" err="1"/>
              <a:t>db.stats</a:t>
            </a:r>
            <a:r>
              <a:rPr lang="en-US" dirty="0"/>
              <a:t>() in MongoDB client. This will show the database name, number of collection and documents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6190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Start Learning 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5B5473-21A0-4312-A87D-4302448C277C}"/>
              </a:ext>
            </a:extLst>
          </p:cNvPr>
          <p:cNvSpPr txBox="1"/>
          <p:nvPr/>
        </p:nvSpPr>
        <p:spPr>
          <a:xfrm>
            <a:off x="494522" y="1211082"/>
            <a:ext cx="113174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b="1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আমাদের </a:t>
            </a:r>
            <a:r>
              <a:rPr lang="en-US" b="1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MongoDB </a:t>
            </a:r>
            <a:r>
              <a:rPr lang="as-IN" b="1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শেখার কৌশল যা হচ্ছে </a:t>
            </a:r>
            <a:endParaRPr lang="en-US" b="1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endParaRPr lang="as-IN" b="1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s-IN" b="1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১ম ধাপঃ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আমরা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OS Terminal Console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 আগে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Core MongoDB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শিখবো । বেশির ভাগ ক্ষেত্রেই সবাই এই ধাপ এড়িয়ে যায়, পরে গিয়ে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Core Knowledge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কম থাকার কারনে, কাজে সমস্যা হয়। </a:t>
            </a:r>
            <a:endParaRPr lang="en-US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s-IN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s-IN" b="1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২য় ধাপঃ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এই ধাপে এসে আমরা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Express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সাথে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MongoDB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Use case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গুলো শিখবো । </a:t>
            </a:r>
            <a:endParaRPr lang="en-US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s-IN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s-IN" b="1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৩য় ধাপঃ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আমরা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MongoDB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Data Model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জন্যে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Mongoose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শিখবো। এই ধাপে এসে 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Mongo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নিয়ে থাকা অনেক ভুল ধারনা কেটে যাবে।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Mongo can do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s-IN" b="1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৪র্থ ধাপঃ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একটা ছোট্ট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BLOG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জন্যে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API Project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করবো। </a:t>
            </a:r>
            <a:endParaRPr lang="en-US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s-IN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s-IN" b="1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৫ম ধাপঃ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সার্ভারে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Mongo Database server configure </a:t>
            </a:r>
            <a:r>
              <a:rPr lang="as-IN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করা শিখবো ।</a:t>
            </a:r>
            <a:endParaRPr lang="en-US" sz="2000" dirty="0"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21F8A-B785-464A-A42C-079F1654F39C}"/>
              </a:ext>
            </a:extLst>
          </p:cNvPr>
          <p:cNvSpPr txBox="1"/>
          <p:nvPr/>
        </p:nvSpPr>
        <p:spPr>
          <a:xfrm>
            <a:off x="348222" y="1084199"/>
            <a:ext cx="109622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Database</a:t>
            </a:r>
            <a:r>
              <a:rPr lang="en-US" b="1" dirty="0"/>
              <a:t>: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6D68BD-04A7-4860-AA5C-AE9354B5A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2" y="1733941"/>
            <a:ext cx="6678484" cy="25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21F8A-B785-464A-A42C-079F1654F39C}"/>
              </a:ext>
            </a:extLst>
          </p:cNvPr>
          <p:cNvSpPr txBox="1"/>
          <p:nvPr/>
        </p:nvSpPr>
        <p:spPr>
          <a:xfrm>
            <a:off x="348222" y="1084199"/>
            <a:ext cx="109622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 Database</a:t>
            </a:r>
            <a:r>
              <a:rPr lang="en-US" b="1" dirty="0"/>
              <a:t>: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268D3-9F26-4E91-A263-C1895E6D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42" y="1581928"/>
            <a:ext cx="4112177" cy="28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6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21F8A-B785-464A-A42C-079F1654F39C}"/>
              </a:ext>
            </a:extLst>
          </p:cNvPr>
          <p:cNvSpPr txBox="1"/>
          <p:nvPr/>
        </p:nvSpPr>
        <p:spPr>
          <a:xfrm>
            <a:off x="348222" y="1084199"/>
            <a:ext cx="109622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Collection</a:t>
            </a:r>
            <a:r>
              <a:rPr lang="en-US" b="1" dirty="0"/>
              <a:t>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DE047E-5637-4168-9600-F1D29E0D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2" y="1621242"/>
            <a:ext cx="4135973" cy="27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1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21F8A-B785-464A-A42C-079F1654F39C}"/>
              </a:ext>
            </a:extLst>
          </p:cNvPr>
          <p:cNvSpPr txBox="1"/>
          <p:nvPr/>
        </p:nvSpPr>
        <p:spPr>
          <a:xfrm>
            <a:off x="348222" y="1084199"/>
            <a:ext cx="109622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 Collection</a:t>
            </a:r>
            <a:r>
              <a:rPr lang="en-US" b="1" dirty="0"/>
              <a:t>: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B7B30-74FA-4D6A-8EC5-34ACDFC5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32" y="1683528"/>
            <a:ext cx="4853304" cy="30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8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994E16-6A8E-4B17-AEA6-F0D298A10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97" y="1436826"/>
            <a:ext cx="93649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insertOne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allows you to insert a single document into a collection.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0">
            <a:extLst>
              <a:ext uri="{FF2B5EF4-FFF2-40B4-BE49-F238E27FC236}">
                <a16:creationId xmlns:a16="http://schemas.microsoft.com/office/drawing/2014/main" id="{B01B3943-B77D-4D2D-B997-327A76F76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3" y="1993301"/>
            <a:ext cx="6062249" cy="287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2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E797557-E2BC-4E68-8E09-86D28BD6E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66" y="1364205"/>
            <a:ext cx="10493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insertMany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you to insert multiple documents into a collection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30900C-B534-496F-9A17-97623DC22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80" y="1959920"/>
            <a:ext cx="10695333" cy="37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48BCC-2DD9-49BB-A673-F67BD8DB0B7E}"/>
              </a:ext>
            </a:extLst>
          </p:cNvPr>
          <p:cNvSpPr txBox="1"/>
          <p:nvPr/>
        </p:nvSpPr>
        <p:spPr>
          <a:xfrm>
            <a:off x="348222" y="1243877"/>
            <a:ext cx="11217727" cy="92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 find: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findOne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a single document from a collection that satisfies the specified condition.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41F23-1DAE-4B90-AE05-136B7FE6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31" y="2339975"/>
            <a:ext cx="6495616" cy="234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3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48BCC-2DD9-49BB-A673-F67BD8DB0B7E}"/>
              </a:ext>
            </a:extLst>
          </p:cNvPr>
          <p:cNvSpPr txBox="1"/>
          <p:nvPr/>
        </p:nvSpPr>
        <p:spPr>
          <a:xfrm>
            <a:off x="348222" y="1243877"/>
            <a:ext cx="11217727" cy="1224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 find: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find()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finds the documents that satisfy a specified condition and returns a cursor to the matching documents.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C4C597-1A52-44A9-AA83-DDBF8AD4F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1" y="2670809"/>
            <a:ext cx="10164495" cy="17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48BCC-2DD9-49BB-A673-F67BD8DB0B7E}"/>
              </a:ext>
            </a:extLst>
          </p:cNvPr>
          <p:cNvSpPr txBox="1"/>
          <p:nvPr/>
        </p:nvSpPr>
        <p:spPr>
          <a:xfrm>
            <a:off x="348222" y="1243877"/>
            <a:ext cx="11217727" cy="1224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 Projection: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MongoDB, projection means selecting only the necessary data rather than selecting whole of the data of a document.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EB72C-7203-47E3-8719-263F8F470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38" y="2875618"/>
            <a:ext cx="5372372" cy="1106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94455-56CD-4D40-8F49-28D79F70E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39" y="4219795"/>
            <a:ext cx="4086384" cy="12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0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B5C36-1700-40E6-A877-952CD331899F}"/>
              </a:ext>
            </a:extLst>
          </p:cNvPr>
          <p:cNvSpPr txBox="1"/>
          <p:nvPr/>
        </p:nvSpPr>
        <p:spPr>
          <a:xfrm>
            <a:off x="534835" y="1064659"/>
            <a:ext cx="5418096" cy="4080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Query Operators: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$eq: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Equal To Operator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Less Than Operator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lte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Less Than or Equal To Operator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Greater Than Operator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gte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Greater Than or Equal To Operator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$ne: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Not Equal To Operator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$in: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Operator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nin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Not In Operator</a:t>
            </a:r>
          </a:p>
        </p:txBody>
      </p:sp>
    </p:spTree>
    <p:extLst>
      <p:ext uri="{BB962C8B-B14F-4D97-AF65-F5344CB8AC3E}">
        <p14:creationId xmlns:p14="http://schemas.microsoft.com/office/powerpoint/2010/main" val="425549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37691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5B5473-21A0-4312-A87D-4302448C277C}"/>
              </a:ext>
            </a:extLst>
          </p:cNvPr>
          <p:cNvSpPr txBox="1"/>
          <p:nvPr/>
        </p:nvSpPr>
        <p:spPr>
          <a:xfrm>
            <a:off x="494522" y="1211082"/>
            <a:ext cx="11317409" cy="268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What is MongoDB: </a:t>
            </a: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MongoDB is a cross-platform, document oriented database.</a:t>
            </a:r>
          </a:p>
          <a:p>
            <a:endParaRPr lang="en-US" dirty="0"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Provides high performance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High availability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Easy scalability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It is no SQL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6498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B5C36-1700-40E6-A877-952CD331899F}"/>
              </a:ext>
            </a:extLst>
          </p:cNvPr>
          <p:cNvSpPr txBox="1"/>
          <p:nvPr/>
        </p:nvSpPr>
        <p:spPr>
          <a:xfrm>
            <a:off x="348222" y="1110289"/>
            <a:ext cx="424243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Query Operators: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17410-D17F-4FDB-A7DB-55C27B2F42AB}"/>
              </a:ext>
            </a:extLst>
          </p:cNvPr>
          <p:cNvSpPr txBox="1"/>
          <p:nvPr/>
        </p:nvSpPr>
        <p:spPr>
          <a:xfrm>
            <a:off x="292549" y="1550288"/>
            <a:ext cx="7507341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db.Products.find</a:t>
            </a:r>
            <a:r>
              <a:rPr lang="en-US" sz="1800" dirty="0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({price:{$eq:"1000"}})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db.Products.find</a:t>
            </a:r>
            <a:r>
              <a:rPr lang="en-US" sz="1800" dirty="0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({price:{$lt:"1000"}})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db.Products.find</a:t>
            </a:r>
            <a:r>
              <a:rPr lang="en-US" sz="1800" dirty="0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({price:{$lte:"1000"}})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db.Products.find</a:t>
            </a:r>
            <a:r>
              <a:rPr lang="en-US" sz="1800" dirty="0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({price:{$gt:"1000"}})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db.Products.find</a:t>
            </a:r>
            <a:r>
              <a:rPr lang="en-US" sz="1800" dirty="0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({price:{$gte:"1000"}})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db.Products.find</a:t>
            </a:r>
            <a:r>
              <a:rPr lang="en-US" sz="1800" dirty="0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({price:{$ne:"1000"}})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db.Products.find</a:t>
            </a:r>
            <a:r>
              <a:rPr lang="en-US" sz="1800" dirty="0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({price:{$in:["100","200","3000"]}},{price:1})</a:t>
            </a:r>
            <a:endParaRPr lang="en-US" sz="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db.Products.find</a:t>
            </a:r>
            <a:r>
              <a:rPr lang="en-US" sz="1800" dirty="0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({price:{$</a:t>
            </a:r>
            <a:r>
              <a:rPr lang="en-US" sz="1800" dirty="0" err="1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sz="1800" dirty="0">
                <a:solidFill>
                  <a:srgbClr val="4A45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:["100","200","3000"]}},{price:1})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B5C36-1700-40E6-A877-952CD331899F}"/>
              </a:ext>
            </a:extLst>
          </p:cNvPr>
          <p:cNvSpPr txBox="1"/>
          <p:nvPr/>
        </p:nvSpPr>
        <p:spPr>
          <a:xfrm>
            <a:off x="348222" y="1110289"/>
            <a:ext cx="424243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Logical Operators: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17410-D17F-4FDB-A7DB-55C27B2F42AB}"/>
              </a:ext>
            </a:extLst>
          </p:cNvPr>
          <p:cNvSpPr txBox="1"/>
          <p:nvPr/>
        </p:nvSpPr>
        <p:spPr>
          <a:xfrm>
            <a:off x="269689" y="1634108"/>
            <a:ext cx="75073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$and: </a:t>
            </a:r>
            <a:r>
              <a:rPr lang="en-US" dirty="0"/>
              <a:t>Logical AND </a:t>
            </a:r>
            <a:r>
              <a:rPr lang="en-US" dirty="0" err="1"/>
              <a:t>Opeartor</a:t>
            </a:r>
            <a:endParaRPr lang="en-US" dirty="0"/>
          </a:p>
          <a:p>
            <a:pPr lvl="0"/>
            <a:endParaRPr lang="en-US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$or: </a:t>
            </a:r>
            <a:r>
              <a:rPr lang="en-US" dirty="0"/>
              <a:t>Logical OR Operator</a:t>
            </a:r>
          </a:p>
        </p:txBody>
      </p:sp>
    </p:spTree>
    <p:extLst>
      <p:ext uri="{BB962C8B-B14F-4D97-AF65-F5344CB8AC3E}">
        <p14:creationId xmlns:p14="http://schemas.microsoft.com/office/powerpoint/2010/main" val="5171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B5C36-1700-40E6-A877-952CD331899F}"/>
              </a:ext>
            </a:extLst>
          </p:cNvPr>
          <p:cNvSpPr txBox="1"/>
          <p:nvPr/>
        </p:nvSpPr>
        <p:spPr>
          <a:xfrm>
            <a:off x="348222" y="1100476"/>
            <a:ext cx="424243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b="1" dirty="0"/>
              <a:t>Limit Records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17410-D17F-4FDB-A7DB-55C27B2F42AB}"/>
              </a:ext>
            </a:extLst>
          </p:cNvPr>
          <p:cNvSpPr txBox="1"/>
          <p:nvPr/>
        </p:nvSpPr>
        <p:spPr>
          <a:xfrm>
            <a:off x="292549" y="1550288"/>
            <a:ext cx="11952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 limit the records in MongoDB, you need to use </a:t>
            </a:r>
            <a:r>
              <a:rPr lang="en-US" b="1" dirty="0"/>
              <a:t>limit()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8F45A-2913-4844-B0F2-C37352C7C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2" y="2058074"/>
            <a:ext cx="56102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B5C36-1700-40E6-A877-952CD331899F}"/>
              </a:ext>
            </a:extLst>
          </p:cNvPr>
          <p:cNvSpPr txBox="1"/>
          <p:nvPr/>
        </p:nvSpPr>
        <p:spPr>
          <a:xfrm>
            <a:off x="348222" y="1100476"/>
            <a:ext cx="424243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b="1" dirty="0"/>
              <a:t>Sort Records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17410-D17F-4FDB-A7DB-55C27B2F42AB}"/>
              </a:ext>
            </a:extLst>
          </p:cNvPr>
          <p:cNvSpPr txBox="1"/>
          <p:nvPr/>
        </p:nvSpPr>
        <p:spPr>
          <a:xfrm>
            <a:off x="292549" y="1550288"/>
            <a:ext cx="11952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 sort documents in MongoDB, you need to use </a:t>
            </a:r>
            <a:r>
              <a:rPr lang="en-US" b="1" dirty="0"/>
              <a:t>sort()</a:t>
            </a:r>
            <a:r>
              <a:rPr lang="en-US" dirty="0"/>
              <a:t> method. 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F7BA9-7941-4A59-A622-6C2397CBE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20" y="2064294"/>
            <a:ext cx="4943475" cy="361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D42E89-6ECD-4086-AA2F-F813EF89ECD9}"/>
              </a:ext>
            </a:extLst>
          </p:cNvPr>
          <p:cNvSpPr txBox="1"/>
          <p:nvPr/>
        </p:nvSpPr>
        <p:spPr>
          <a:xfrm>
            <a:off x="292549" y="2643376"/>
            <a:ext cx="11952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db.Products.find</a:t>
            </a:r>
            <a:r>
              <a:rPr lang="en-US" dirty="0"/>
              <a:t>({},{price:1}).sort({price:-1})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23186-F5B1-40E1-951A-E48B99D3EF66}"/>
              </a:ext>
            </a:extLst>
          </p:cNvPr>
          <p:cNvSpPr txBox="1"/>
          <p:nvPr/>
        </p:nvSpPr>
        <p:spPr>
          <a:xfrm>
            <a:off x="292549" y="3188189"/>
            <a:ext cx="11952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1 is used for ascending order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-1 is used for descending order.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5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B5C36-1700-40E6-A877-952CD331899F}"/>
              </a:ext>
            </a:extLst>
          </p:cNvPr>
          <p:cNvSpPr txBox="1"/>
          <p:nvPr/>
        </p:nvSpPr>
        <p:spPr>
          <a:xfrm>
            <a:off x="348222" y="1110434"/>
            <a:ext cx="8403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Updating documents:</a:t>
            </a:r>
          </a:p>
          <a:p>
            <a:endParaRPr lang="en-US" b="1" dirty="0"/>
          </a:p>
          <a:p>
            <a:r>
              <a:rPr lang="en-US" dirty="0"/>
              <a:t>The update() method updates the values in the existing document.</a:t>
            </a:r>
          </a:p>
          <a:p>
            <a:r>
              <a:rPr lang="en-US" b="1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0BA48-6FB9-4B5D-8F66-97EBFAB68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1" y="2215421"/>
            <a:ext cx="7620000" cy="44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F8BA8E-D250-4751-8D22-37CFB7B53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1" y="2906598"/>
            <a:ext cx="9731719" cy="3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6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04741E4B-BF29-42B8-B223-1C52E1D2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B5C36-1700-40E6-A877-952CD331899F}"/>
              </a:ext>
            </a:extLst>
          </p:cNvPr>
          <p:cNvSpPr txBox="1"/>
          <p:nvPr/>
        </p:nvSpPr>
        <p:spPr>
          <a:xfrm>
            <a:off x="348222" y="1110434"/>
            <a:ext cx="8403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Delete Document</a:t>
            </a:r>
          </a:p>
          <a:p>
            <a:endParaRPr lang="en-US" b="1" dirty="0"/>
          </a:p>
          <a:p>
            <a:r>
              <a:rPr lang="en-US" dirty="0"/>
              <a:t>MongoDB's </a:t>
            </a:r>
            <a:r>
              <a:rPr lang="en-US" b="1" dirty="0"/>
              <a:t>remove()</a:t>
            </a:r>
            <a:r>
              <a:rPr lang="en-US" dirty="0"/>
              <a:t> method is used to remove a document from the collection.</a:t>
            </a:r>
            <a:r>
              <a:rPr lang="en-US" b="1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620DE9-6BC5-4C42-8797-0CDB7468D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1" y="2182176"/>
            <a:ext cx="7301129" cy="5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5B5473-21A0-4312-A87D-4302448C277C}"/>
              </a:ext>
            </a:extLst>
          </p:cNvPr>
          <p:cNvSpPr txBox="1"/>
          <p:nvPr/>
        </p:nvSpPr>
        <p:spPr>
          <a:xfrm>
            <a:off x="629098" y="1286033"/>
            <a:ext cx="11317409" cy="194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MongoDB can manage:</a:t>
            </a:r>
          </a:p>
          <a:p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Structured data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Semi structured data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Un structured data </a:t>
            </a:r>
          </a:p>
        </p:txBody>
      </p:sp>
    </p:spTree>
    <p:extLst>
      <p:ext uri="{BB962C8B-B14F-4D97-AF65-F5344CB8AC3E}">
        <p14:creationId xmlns:p14="http://schemas.microsoft.com/office/powerpoint/2010/main" val="23735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5B5473-21A0-4312-A87D-4302448C277C}"/>
              </a:ext>
            </a:extLst>
          </p:cNvPr>
          <p:cNvSpPr txBox="1"/>
          <p:nvPr/>
        </p:nvSpPr>
        <p:spPr>
          <a:xfrm>
            <a:off x="629098" y="1286033"/>
            <a:ext cx="11317409" cy="188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NoSQL Databases:  </a:t>
            </a:r>
            <a:r>
              <a:rPr lang="en-US" sz="2000" dirty="0"/>
              <a:t>NoSQL Database is used to refer a non-SQL or non-relational database.</a:t>
            </a:r>
          </a:p>
          <a:p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 table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 row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 complex join </a:t>
            </a:r>
          </a:p>
        </p:txBody>
      </p:sp>
    </p:spTree>
    <p:extLst>
      <p:ext uri="{BB962C8B-B14F-4D97-AF65-F5344CB8AC3E}">
        <p14:creationId xmlns:p14="http://schemas.microsoft.com/office/powerpoint/2010/main" val="39525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5B5473-21A0-4312-A87D-4302448C277C}"/>
              </a:ext>
            </a:extLst>
          </p:cNvPr>
          <p:cNvSpPr txBox="1"/>
          <p:nvPr/>
        </p:nvSpPr>
        <p:spPr>
          <a:xfrm>
            <a:off x="629098" y="1286033"/>
            <a:ext cx="113174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NoSQL Behind History: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the early 1970, Flat File Systems are used, that time there was no standard, no format difficult to manage and share.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1970 Computer scientist Edgar F. Codd proposed a database model to resolve this problem, known as relational database model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But later relational database also get a problem that it could not handle big data, due to this problem there was a need of database which can handle every types of problems.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initial development of NoSQL database MongoDB began in 2007 by 10gen, the </a:t>
            </a:r>
            <a:r>
              <a:rPr lang="en-US" dirty="0" err="1"/>
              <a:t>the</a:t>
            </a:r>
            <a:r>
              <a:rPr lang="en-US" dirty="0"/>
              <a:t> company name changed with new name MongoDB Inc.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Later in 2009, it is introduced in the market as an open source database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first ready production of MongoDB has been considered from version 1.4 which was released in March 2010.</a:t>
            </a:r>
          </a:p>
        </p:txBody>
      </p:sp>
    </p:spTree>
    <p:extLst>
      <p:ext uri="{BB962C8B-B14F-4D97-AF65-F5344CB8AC3E}">
        <p14:creationId xmlns:p14="http://schemas.microsoft.com/office/powerpoint/2010/main" val="7452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0CF920-1D87-4399-943C-8CB1130DEA1A}"/>
              </a:ext>
            </a:extLst>
          </p:cNvPr>
          <p:cNvSpPr txBox="1"/>
          <p:nvPr/>
        </p:nvSpPr>
        <p:spPr>
          <a:xfrm>
            <a:off x="430449" y="1276237"/>
            <a:ext cx="609437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terminology: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D3531AA-0FD9-40D6-A8B6-D6C1D7912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59033"/>
              </p:ext>
            </p:extLst>
          </p:nvPr>
        </p:nvGraphicFramePr>
        <p:xfrm>
          <a:off x="569167" y="1862104"/>
          <a:ext cx="10909471" cy="324965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5434035">
                  <a:extLst>
                    <a:ext uri="{9D8B030D-6E8A-4147-A177-3AD203B41FA5}">
                      <a16:colId xmlns:a16="http://schemas.microsoft.com/office/drawing/2014/main" val="1641311820"/>
                    </a:ext>
                  </a:extLst>
                </a:gridCol>
                <a:gridCol w="5475436">
                  <a:extLst>
                    <a:ext uri="{9D8B030D-6E8A-4147-A177-3AD203B41FA5}">
                      <a16:colId xmlns:a16="http://schemas.microsoft.com/office/drawing/2014/main" val="2574465213"/>
                    </a:ext>
                  </a:extLst>
                </a:gridCol>
              </a:tblGrid>
              <a:tr h="403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MongoDB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627730"/>
                  </a:ext>
                </a:extLst>
              </a:tr>
              <a:tr h="403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Database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Database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0184545"/>
                  </a:ext>
                </a:extLst>
              </a:tr>
              <a:tr h="403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Collection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510772"/>
                  </a:ext>
                </a:extLst>
              </a:tr>
              <a:tr h="403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Tuple/Row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Document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455050"/>
                  </a:ext>
                </a:extLst>
              </a:tr>
              <a:tr h="403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Field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287507"/>
                  </a:ext>
                </a:extLst>
              </a:tr>
              <a:tr h="403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Table Join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Embedded Documents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186365"/>
                  </a:ext>
                </a:extLst>
              </a:tr>
              <a:tr h="8264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Primary Key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Primary Key (Default key _id provided by MongoDB itself)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12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2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0CF920-1D87-4399-943C-8CB1130DEA1A}"/>
              </a:ext>
            </a:extLst>
          </p:cNvPr>
          <p:cNvSpPr txBox="1"/>
          <p:nvPr/>
        </p:nvSpPr>
        <p:spPr>
          <a:xfrm>
            <a:off x="430449" y="1276237"/>
            <a:ext cx="609437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Document: 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90DB3-832B-44C5-800D-33B6C98A4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63" y="1995137"/>
            <a:ext cx="3417752" cy="414706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CDAA55-81F9-4F3B-826C-2B0330C7E21E}"/>
              </a:ext>
            </a:extLst>
          </p:cNvPr>
          <p:cNvSpPr txBox="1"/>
          <p:nvPr/>
        </p:nvSpPr>
        <p:spPr>
          <a:xfrm>
            <a:off x="5932802" y="1451972"/>
            <a:ext cx="6097554" cy="92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key _id Definition: </a:t>
            </a:r>
            <a:endParaRPr lang="en-US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_id is a 12 bytes hexadecimal number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440492-26AF-4832-877D-B899BB0827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559" y="2654927"/>
            <a:ext cx="34290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F670EF-7293-4811-9D49-7FF52F58DD23}"/>
              </a:ext>
            </a:extLst>
          </p:cNvPr>
          <p:cNvSpPr txBox="1"/>
          <p:nvPr/>
        </p:nvSpPr>
        <p:spPr>
          <a:xfrm>
            <a:off x="5848953" y="3371945"/>
            <a:ext cx="6097554" cy="203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4 bytes = current timestamp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3 bytes = machine id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2 bytes = process id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3 bytes = incremental VALUE</a:t>
            </a:r>
          </a:p>
        </p:txBody>
      </p:sp>
    </p:spTree>
    <p:extLst>
      <p:ext uri="{BB962C8B-B14F-4D97-AF65-F5344CB8AC3E}">
        <p14:creationId xmlns:p14="http://schemas.microsoft.com/office/powerpoint/2010/main" val="9923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8222" y="20920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0CF920-1D87-4399-943C-8CB1130DEA1A}"/>
              </a:ext>
            </a:extLst>
          </p:cNvPr>
          <p:cNvSpPr txBox="1"/>
          <p:nvPr/>
        </p:nvSpPr>
        <p:spPr>
          <a:xfrm>
            <a:off x="533085" y="12562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Advantages: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A48F4-02A5-4D74-A167-B98C8DF5A193}"/>
              </a:ext>
            </a:extLst>
          </p:cNvPr>
          <p:cNvSpPr txBox="1"/>
          <p:nvPr/>
        </p:nvSpPr>
        <p:spPr>
          <a:xfrm>
            <a:off x="529909" y="1810682"/>
            <a:ext cx="6097554" cy="3077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 less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object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complex joins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query-ability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Tuning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Ease of scale-out</a:t>
            </a: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internal memory for storing</a:t>
            </a:r>
          </a:p>
        </p:txBody>
      </p:sp>
    </p:spTree>
    <p:extLst>
      <p:ext uri="{BB962C8B-B14F-4D97-AF65-F5344CB8AC3E}">
        <p14:creationId xmlns:p14="http://schemas.microsoft.com/office/powerpoint/2010/main" val="11689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1403</Words>
  <Application>Microsoft Office PowerPoint</Application>
  <PresentationFormat>Widescreen</PresentationFormat>
  <Paragraphs>272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Unicode MS</vt:lpstr>
      <vt:lpstr>Calibri</vt:lpstr>
      <vt:lpstr>Calibri Light</vt:lpstr>
      <vt:lpstr>Hind Siliguri</vt:lpstr>
      <vt:lpstr>Roboto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284</cp:revision>
  <dcterms:created xsi:type="dcterms:W3CDTF">2021-11-04T17:13:57Z</dcterms:created>
  <dcterms:modified xsi:type="dcterms:W3CDTF">2021-12-17T14:08:55Z</dcterms:modified>
</cp:coreProperties>
</file>