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46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5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7E7"/>
    <a:srgbClr val="B892F6"/>
    <a:srgbClr val="FF9900"/>
    <a:srgbClr val="4084B6"/>
    <a:srgbClr val="5879B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B0E-3AFE-48B3-8FE9-F177B542641B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0DA0-8A47-41D0-B67B-9F3240615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1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8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0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5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7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49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5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81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93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82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0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65E705-ED72-4426-B9F1-BDF61F5CB963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0702-6AF9-4D30-BB98-99927AE3D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739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47" r:id="rId1"/>
    <p:sldLayoutId id="2147485348" r:id="rId2"/>
    <p:sldLayoutId id="2147485349" r:id="rId3"/>
    <p:sldLayoutId id="2147485350" r:id="rId4"/>
    <p:sldLayoutId id="2147485351" r:id="rId5"/>
    <p:sldLayoutId id="2147485352" r:id="rId6"/>
    <p:sldLayoutId id="2147485353" r:id="rId7"/>
    <p:sldLayoutId id="2147485354" r:id="rId8"/>
    <p:sldLayoutId id="2147485355" r:id="rId9"/>
    <p:sldLayoutId id="2147485356" r:id="rId10"/>
    <p:sldLayoutId id="2147485357" r:id="rId11"/>
    <p:sldLayoutId id="2147485358" r:id="rId12"/>
    <p:sldLayoutId id="2147485359" r:id="rId13"/>
    <p:sldLayoutId id="2147485360" r:id="rId14"/>
    <p:sldLayoutId id="2147485361" r:id="rId15"/>
    <p:sldLayoutId id="2147485362" r:id="rId16"/>
    <p:sldLayoutId id="21474853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6848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lnSpc>
                <a:spcPts val="4500"/>
              </a:lnSpc>
            </a:pP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Opportunities of Shipping Companies</a:t>
            </a:r>
            <a:b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“New Normal” </a:t>
            </a:r>
            <a:b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Adjustment in Business Strategic Planning</a:t>
            </a:r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61052" y="3951515"/>
            <a:ext cx="2730948" cy="42782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2021.10.8</a:t>
            </a:r>
            <a:endParaRPr lang="zh-TW" alt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33"/>
          <a:stretch/>
        </p:blipFill>
        <p:spPr>
          <a:xfrm>
            <a:off x="2519607" y="3235030"/>
            <a:ext cx="6860177" cy="29978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34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4C1DD-0D86-4C58-A2FB-581C8F2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38" y="478830"/>
            <a:ext cx="9404723" cy="1400530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OUTLINE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A7DF6-BEF6-461B-9701-3B500732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changes in the shipping industry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Global and Regional shipping market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opportunities of shipping companies in the “new normal” period of Vietnam and neighboring countries, leading to the adaptability in business strategic planning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connection: Cambodia</a:t>
            </a:r>
            <a:endParaRPr lang="zh-TW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00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NEW NORMAL OF POST-COVID 19 PERIOD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756D5B-D677-46D9-828C-95B6547A6D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58" y="1636170"/>
            <a:ext cx="1989773" cy="172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E8D9CA-D11A-4288-A093-03129C7155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0" y="1587577"/>
            <a:ext cx="1693689" cy="1679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CE545F-5099-43EE-B144-E663352D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25" y="1676438"/>
            <a:ext cx="2590800" cy="1693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6EDD-18CC-4B24-BAAB-3114A384496A}"/>
              </a:ext>
            </a:extLst>
          </p:cNvPr>
          <p:cNvSpPr txBox="1"/>
          <p:nvPr/>
        </p:nvSpPr>
        <p:spPr>
          <a:xfrm>
            <a:off x="1239521" y="429398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Long Beach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78B599-B78B-4BB6-9EB6-0C7F091B9B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7184" r="3913" b="6324"/>
          <a:stretch/>
        </p:blipFill>
        <p:spPr>
          <a:xfrm>
            <a:off x="7125650" y="4209151"/>
            <a:ext cx="2754011" cy="172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" name="群組 3"/>
          <p:cNvGrpSpPr/>
          <p:nvPr/>
        </p:nvGrpSpPr>
        <p:grpSpPr>
          <a:xfrm>
            <a:off x="4356658" y="4293987"/>
            <a:ext cx="2402916" cy="1841795"/>
            <a:chOff x="4150086" y="4293987"/>
            <a:chExt cx="2402916" cy="184179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086" y="4293987"/>
              <a:ext cx="2402916" cy="18417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" name="文字方塊 2"/>
            <p:cNvSpPr txBox="1"/>
            <p:nvPr/>
          </p:nvSpPr>
          <p:spPr>
            <a:xfrm rot="21366650">
              <a:off x="4279889" y="4811923"/>
              <a:ext cx="2157389" cy="523220"/>
            </a:xfrm>
            <a:prstGeom prst="rect">
              <a:avLst/>
            </a:prstGeom>
            <a:solidFill>
              <a:srgbClr val="4084B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Arial Black" panose="020B0A04020102020204" pitchFamily="34" charset="0"/>
                </a:rPr>
                <a:t>shortage</a:t>
              </a:r>
              <a:endParaRPr lang="zh-TW" altLang="en-US" sz="28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8" name="直線接點 7"/>
          <p:cNvCxnSpPr/>
          <p:nvPr/>
        </p:nvCxnSpPr>
        <p:spPr>
          <a:xfrm flipV="1">
            <a:off x="660400" y="3813048"/>
            <a:ext cx="1030325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1847088" y="4160555"/>
            <a:ext cx="2143494" cy="2084797"/>
            <a:chOff x="660400" y="4214971"/>
            <a:chExt cx="2529840" cy="223599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F274657-C467-4EC2-B03B-DB4822DC6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7" r="27714"/>
            <a:stretch/>
          </p:blipFill>
          <p:spPr>
            <a:xfrm>
              <a:off x="660400" y="4214971"/>
              <a:ext cx="2529840" cy="22359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文字方塊 5"/>
            <p:cNvSpPr txBox="1"/>
            <p:nvPr/>
          </p:nvSpPr>
          <p:spPr>
            <a:xfrm>
              <a:off x="971709" y="4358080"/>
              <a:ext cx="1772696" cy="39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 Beach</a:t>
              </a:r>
              <a:endPara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0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8830"/>
            <a:ext cx="10958060" cy="1400530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MARCO CHANGES IN THE SHIPPING INDUSTRY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6F08DC2-88F9-4E2B-8FA7-C78BBEFF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84" y="1311449"/>
            <a:ext cx="10802324" cy="47372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Supply </a:t>
            </a: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Tightness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en-US" altLang="zh-TW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containers, trailers, workers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</a:t>
            </a: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</a:p>
          <a:p>
            <a:pPr marL="0" indent="0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2030:Redu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intensity by 40%(vs. 2008)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Alliance                 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Alliance, Ocean Alliance, 2M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Technology</a:t>
            </a:r>
            <a:endParaRPr lang="zh-TW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139077-6286-4A65-BE58-819927FBE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6270"/>
          <a:stretch/>
        </p:blipFill>
        <p:spPr>
          <a:xfrm>
            <a:off x="5864246" y="2553514"/>
            <a:ext cx="1783081" cy="5768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4" t="28800" r="25967" b="15600"/>
          <a:stretch/>
        </p:blipFill>
        <p:spPr>
          <a:xfrm>
            <a:off x="5791200" y="4872926"/>
            <a:ext cx="1307592" cy="115278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3408" r="2561" b="25682"/>
          <a:stretch/>
        </p:blipFill>
        <p:spPr>
          <a:xfrm>
            <a:off x="7466075" y="4877085"/>
            <a:ext cx="199427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31" y="452718"/>
            <a:ext cx="10061994" cy="140053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GLOBAL AND REGIONAL SHIPPING MARKET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6F08DC2-88F9-4E2B-8FA7-C78BBEFF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69" y="1866265"/>
            <a:ext cx="1095153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upply Chain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Globalization, Regionalization, Localization</a:t>
            </a:r>
            <a:endParaRPr lang="en-US" altLang="zh-TW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</a:t>
            </a: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Integration</a:t>
            </a:r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RCEP, </a:t>
            </a:r>
            <a:r>
              <a:rPr lang="en-US" altLang="zh-TW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CPTPP</a:t>
            </a:r>
            <a:endParaRPr lang="en-US" altLang="zh-TW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4ED27FF-FEB4-4ADD-AC8D-EF722CD8AB20}"/>
              </a:ext>
            </a:extLst>
          </p:cNvPr>
          <p:cNvSpPr txBox="1"/>
          <p:nvPr/>
        </p:nvSpPr>
        <p:spPr>
          <a:xfrm>
            <a:off x="7563362" y="3784402"/>
            <a:ext cx="4323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CPTPP</a:t>
            </a:r>
          </a:p>
          <a:p>
            <a:r>
              <a:rPr lang="en-US" altLang="zh-TW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Comprehensive and Progressive Agreement for Trans-Pacific Partnership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6E48E10-B9EF-4AD1-903B-66F5D0CA27BA}"/>
              </a:ext>
            </a:extLst>
          </p:cNvPr>
          <p:cNvSpPr txBox="1"/>
          <p:nvPr/>
        </p:nvSpPr>
        <p:spPr>
          <a:xfrm>
            <a:off x="920795" y="3839935"/>
            <a:ext cx="2869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RCEP</a:t>
            </a: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Regional Comprehensive Economic Partnership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CAEB905-E918-4ADD-B13D-FDB3DCA04C83}"/>
              </a:ext>
            </a:extLst>
          </p:cNvPr>
          <p:cNvGrpSpPr/>
          <p:nvPr/>
        </p:nvGrpSpPr>
        <p:grpSpPr>
          <a:xfrm>
            <a:off x="3057059" y="4131152"/>
            <a:ext cx="4506304" cy="2099468"/>
            <a:chOff x="3439832" y="4033076"/>
            <a:chExt cx="4506304" cy="2099468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5D398A58-E7F5-4FB0-BA7C-8076CD6F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32" y="5449308"/>
              <a:ext cx="355751" cy="229905"/>
            </a:xfrm>
            <a:prstGeom prst="rect">
              <a:avLst/>
            </a:prstGeom>
          </p:spPr>
        </p:pic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550AED2-7AF6-4E3B-AAE2-5C2772B2BFCB}"/>
                </a:ext>
              </a:extLst>
            </p:cNvPr>
            <p:cNvGrpSpPr/>
            <p:nvPr/>
          </p:nvGrpSpPr>
          <p:grpSpPr>
            <a:xfrm>
              <a:off x="3860852" y="4033076"/>
              <a:ext cx="4085284" cy="2099468"/>
              <a:chOff x="3860852" y="4033076"/>
              <a:chExt cx="4085284" cy="20994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03313110-4BBC-464B-AF15-06698A89325B}"/>
                  </a:ext>
                </a:extLst>
              </p:cNvPr>
              <p:cNvGrpSpPr/>
              <p:nvPr/>
            </p:nvGrpSpPr>
            <p:grpSpPr>
              <a:xfrm>
                <a:off x="3860852" y="4033076"/>
                <a:ext cx="4085284" cy="2099468"/>
                <a:chOff x="7480141" y="2196510"/>
                <a:chExt cx="5288951" cy="2592135"/>
              </a:xfrm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162AC28F-5B6E-48A4-B220-8C741F45B24C}"/>
                    </a:ext>
                  </a:extLst>
                </p:cNvPr>
                <p:cNvSpPr/>
                <p:nvPr/>
              </p:nvSpPr>
              <p:spPr>
                <a:xfrm>
                  <a:off x="9209914" y="2360297"/>
                  <a:ext cx="1829405" cy="2264563"/>
                </a:xfrm>
                <a:custGeom>
                  <a:avLst/>
                  <a:gdLst>
                    <a:gd name="connsiteX0" fmla="*/ 914701 w 1829405"/>
                    <a:gd name="connsiteY0" fmla="*/ 0 h 2264563"/>
                    <a:gd name="connsiteX1" fmla="*/ 1044801 w 1829405"/>
                    <a:gd name="connsiteY1" fmla="*/ 57563 h 2264563"/>
                    <a:gd name="connsiteX2" fmla="*/ 1829405 w 1829405"/>
                    <a:gd name="connsiteY2" fmla="*/ 1132282 h 2264563"/>
                    <a:gd name="connsiteX3" fmla="*/ 1044801 w 1829405"/>
                    <a:gd name="connsiteY3" fmla="*/ 2207001 h 2264563"/>
                    <a:gd name="connsiteX4" fmla="*/ 914704 w 1829405"/>
                    <a:gd name="connsiteY4" fmla="*/ 2264563 h 2264563"/>
                    <a:gd name="connsiteX5" fmla="*/ 784604 w 1829405"/>
                    <a:gd name="connsiteY5" fmla="*/ 2207000 h 2264563"/>
                    <a:gd name="connsiteX6" fmla="*/ 0 w 1829405"/>
                    <a:gd name="connsiteY6" fmla="*/ 1132281 h 2264563"/>
                    <a:gd name="connsiteX7" fmla="*/ 784604 w 1829405"/>
                    <a:gd name="connsiteY7" fmla="*/ 57562 h 2264563"/>
                    <a:gd name="connsiteX8" fmla="*/ 914701 w 1829405"/>
                    <a:gd name="connsiteY8" fmla="*/ 0 h 226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9405" h="2264563">
                      <a:moveTo>
                        <a:pt x="914701" y="0"/>
                      </a:moveTo>
                      <a:lnTo>
                        <a:pt x="1044801" y="57563"/>
                      </a:lnTo>
                      <a:cubicBezTo>
                        <a:pt x="1518175" y="290476"/>
                        <a:pt x="1829405" y="684908"/>
                        <a:pt x="1829405" y="1132282"/>
                      </a:cubicBezTo>
                      <a:cubicBezTo>
                        <a:pt x="1829405" y="1579656"/>
                        <a:pt x="1518175" y="1974089"/>
                        <a:pt x="1044801" y="2207001"/>
                      </a:cubicBezTo>
                      <a:lnTo>
                        <a:pt x="914704" y="2264563"/>
                      </a:lnTo>
                      <a:lnTo>
                        <a:pt x="784604" y="2207000"/>
                      </a:lnTo>
                      <a:cubicBezTo>
                        <a:pt x="311230" y="1974088"/>
                        <a:pt x="0" y="1579655"/>
                        <a:pt x="0" y="1132281"/>
                      </a:cubicBezTo>
                      <a:cubicBezTo>
                        <a:pt x="0" y="684907"/>
                        <a:pt x="311230" y="290475"/>
                        <a:pt x="784604" y="57562"/>
                      </a:cubicBezTo>
                      <a:lnTo>
                        <a:pt x="91470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ED514E5C-AEDA-442F-9C19-E22DB8E38701}"/>
                    </a:ext>
                  </a:extLst>
                </p:cNvPr>
                <p:cNvSpPr/>
                <p:nvPr/>
              </p:nvSpPr>
              <p:spPr>
                <a:xfrm>
                  <a:off x="10124615" y="2196510"/>
                  <a:ext cx="2644477" cy="2592134"/>
                </a:xfrm>
                <a:custGeom>
                  <a:avLst/>
                  <a:gdLst>
                    <a:gd name="connsiteX0" fmla="*/ 864888 w 2644477"/>
                    <a:gd name="connsiteY0" fmla="*/ 0 h 2592134"/>
                    <a:gd name="connsiteX1" fmla="*/ 2644477 w 2644477"/>
                    <a:gd name="connsiteY1" fmla="*/ 1296067 h 2592134"/>
                    <a:gd name="connsiteX2" fmla="*/ 864888 w 2644477"/>
                    <a:gd name="connsiteY2" fmla="*/ 2592134 h 2592134"/>
                    <a:gd name="connsiteX3" fmla="*/ 16630 w 2644477"/>
                    <a:gd name="connsiteY3" fmla="*/ 2435706 h 2592134"/>
                    <a:gd name="connsiteX4" fmla="*/ 3 w 2644477"/>
                    <a:gd name="connsiteY4" fmla="*/ 2428349 h 2592134"/>
                    <a:gd name="connsiteX5" fmla="*/ 130100 w 2644477"/>
                    <a:gd name="connsiteY5" fmla="*/ 2370787 h 2592134"/>
                    <a:gd name="connsiteX6" fmla="*/ 914704 w 2644477"/>
                    <a:gd name="connsiteY6" fmla="*/ 1296068 h 2592134"/>
                    <a:gd name="connsiteX7" fmla="*/ 130100 w 2644477"/>
                    <a:gd name="connsiteY7" fmla="*/ 221349 h 2592134"/>
                    <a:gd name="connsiteX8" fmla="*/ 0 w 2644477"/>
                    <a:gd name="connsiteY8" fmla="*/ 163786 h 2592134"/>
                    <a:gd name="connsiteX9" fmla="*/ 16630 w 2644477"/>
                    <a:gd name="connsiteY9" fmla="*/ 156428 h 2592134"/>
                    <a:gd name="connsiteX10" fmla="*/ 864888 w 2644477"/>
                    <a:gd name="connsiteY10" fmla="*/ 0 h 2592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44477" h="2592134">
                      <a:moveTo>
                        <a:pt x="864888" y="0"/>
                      </a:moveTo>
                      <a:cubicBezTo>
                        <a:pt x="1847728" y="0"/>
                        <a:pt x="2644477" y="580269"/>
                        <a:pt x="2644477" y="1296067"/>
                      </a:cubicBezTo>
                      <a:cubicBezTo>
                        <a:pt x="2644477" y="2011865"/>
                        <a:pt x="1847728" y="2592134"/>
                        <a:pt x="864888" y="2592134"/>
                      </a:cubicBezTo>
                      <a:cubicBezTo>
                        <a:pt x="557750" y="2592134"/>
                        <a:pt x="268786" y="2535467"/>
                        <a:pt x="16630" y="2435706"/>
                      </a:cubicBezTo>
                      <a:lnTo>
                        <a:pt x="3" y="2428349"/>
                      </a:lnTo>
                      <a:lnTo>
                        <a:pt x="130100" y="2370787"/>
                      </a:lnTo>
                      <a:cubicBezTo>
                        <a:pt x="603474" y="2137875"/>
                        <a:pt x="914704" y="1743442"/>
                        <a:pt x="914704" y="1296068"/>
                      </a:cubicBezTo>
                      <a:cubicBezTo>
                        <a:pt x="914704" y="848694"/>
                        <a:pt x="603474" y="454262"/>
                        <a:pt x="130100" y="221349"/>
                      </a:cubicBezTo>
                      <a:lnTo>
                        <a:pt x="0" y="163786"/>
                      </a:lnTo>
                      <a:lnTo>
                        <a:pt x="16630" y="156428"/>
                      </a:lnTo>
                      <a:cubicBezTo>
                        <a:pt x="268786" y="56667"/>
                        <a:pt x="557750" y="0"/>
                        <a:pt x="86488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83EE3F4C-474C-419B-BEA3-6E604CCD986E}"/>
                    </a:ext>
                  </a:extLst>
                </p:cNvPr>
                <p:cNvSpPr/>
                <p:nvPr/>
              </p:nvSpPr>
              <p:spPr>
                <a:xfrm>
                  <a:off x="7480141" y="2196511"/>
                  <a:ext cx="2644477" cy="2592134"/>
                </a:xfrm>
                <a:custGeom>
                  <a:avLst/>
                  <a:gdLst>
                    <a:gd name="connsiteX0" fmla="*/ 1779589 w 2644477"/>
                    <a:gd name="connsiteY0" fmla="*/ 0 h 2592134"/>
                    <a:gd name="connsiteX1" fmla="*/ 2627847 w 2644477"/>
                    <a:gd name="connsiteY1" fmla="*/ 156428 h 2592134"/>
                    <a:gd name="connsiteX2" fmla="*/ 2644474 w 2644477"/>
                    <a:gd name="connsiteY2" fmla="*/ 163785 h 2592134"/>
                    <a:gd name="connsiteX3" fmla="*/ 2514377 w 2644477"/>
                    <a:gd name="connsiteY3" fmla="*/ 221347 h 2592134"/>
                    <a:gd name="connsiteX4" fmla="*/ 1729773 w 2644477"/>
                    <a:gd name="connsiteY4" fmla="*/ 1296066 h 2592134"/>
                    <a:gd name="connsiteX5" fmla="*/ 2514377 w 2644477"/>
                    <a:gd name="connsiteY5" fmla="*/ 2370785 h 2592134"/>
                    <a:gd name="connsiteX6" fmla="*/ 2644477 w 2644477"/>
                    <a:gd name="connsiteY6" fmla="*/ 2428348 h 2592134"/>
                    <a:gd name="connsiteX7" fmla="*/ 2627847 w 2644477"/>
                    <a:gd name="connsiteY7" fmla="*/ 2435706 h 2592134"/>
                    <a:gd name="connsiteX8" fmla="*/ 1779589 w 2644477"/>
                    <a:gd name="connsiteY8" fmla="*/ 2592134 h 2592134"/>
                    <a:gd name="connsiteX9" fmla="*/ 0 w 2644477"/>
                    <a:gd name="connsiteY9" fmla="*/ 1296067 h 2592134"/>
                    <a:gd name="connsiteX10" fmla="*/ 1779589 w 2644477"/>
                    <a:gd name="connsiteY10" fmla="*/ 0 h 2592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44477" h="2592134">
                      <a:moveTo>
                        <a:pt x="1779589" y="0"/>
                      </a:moveTo>
                      <a:cubicBezTo>
                        <a:pt x="2086726" y="0"/>
                        <a:pt x="2375691" y="56667"/>
                        <a:pt x="2627847" y="156428"/>
                      </a:cubicBezTo>
                      <a:lnTo>
                        <a:pt x="2644474" y="163785"/>
                      </a:lnTo>
                      <a:lnTo>
                        <a:pt x="2514377" y="221347"/>
                      </a:lnTo>
                      <a:cubicBezTo>
                        <a:pt x="2041003" y="454260"/>
                        <a:pt x="1729773" y="848692"/>
                        <a:pt x="1729773" y="1296066"/>
                      </a:cubicBezTo>
                      <a:cubicBezTo>
                        <a:pt x="1729773" y="1743440"/>
                        <a:pt x="2041003" y="2137873"/>
                        <a:pt x="2514377" y="2370785"/>
                      </a:cubicBezTo>
                      <a:lnTo>
                        <a:pt x="2644477" y="2428348"/>
                      </a:lnTo>
                      <a:lnTo>
                        <a:pt x="2627847" y="2435706"/>
                      </a:lnTo>
                      <a:cubicBezTo>
                        <a:pt x="2375691" y="2535467"/>
                        <a:pt x="2086726" y="2592134"/>
                        <a:pt x="1779589" y="2592134"/>
                      </a:cubicBezTo>
                      <a:cubicBezTo>
                        <a:pt x="796749" y="2592134"/>
                        <a:pt x="0" y="2011865"/>
                        <a:pt x="0" y="1296067"/>
                      </a:cubicBezTo>
                      <a:cubicBezTo>
                        <a:pt x="0" y="580269"/>
                        <a:pt x="796749" y="0"/>
                        <a:pt x="177958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E4768A6C-7D9D-4C35-8245-861601CEF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3829" y="4414468"/>
                <a:ext cx="403436" cy="260723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11774B39-579C-443D-8FF3-B395AA9C5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7671" y="5062748"/>
                <a:ext cx="355751" cy="177654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EFAFFCFB-1616-4335-9C0F-297C3C18B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0012" y="4749083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BC5E681A-B7AE-4BF8-A0F0-CCC639086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095" y="4749083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3150DAEC-A5C9-422D-BCF6-C74488816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3972" y="4751838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90D6BE75-734D-42D3-B608-E185DB814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1043" y="5334356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1E923246-3609-4E82-8D73-5DE5EAA8C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253" y="4408688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981F77CA-7747-42E6-BD62-82E96B913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0012" y="5059896"/>
                <a:ext cx="355751" cy="177654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6E179415-62A1-47C5-A399-F1C24FFAA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4394" y="5334356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6AF584BD-C6FD-4817-88D4-6C46101E2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8385" y="4408688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E8B7FB63-05A1-42F4-974A-A0D3E8133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1921" y="5324067"/>
                <a:ext cx="355751" cy="177654"/>
              </a:xfrm>
              <a:prstGeom prst="rect">
                <a:avLst/>
              </a:prstGeom>
            </p:spPr>
          </p:pic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E4186A40-4B4F-43B0-A5D0-623F84ED5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453" y="5324067"/>
                <a:ext cx="355751" cy="177654"/>
              </a:xfrm>
              <a:prstGeom prst="rect">
                <a:avLst/>
              </a:prstGeom>
            </p:spPr>
          </p:pic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415EE00E-F630-4FCB-B62F-ED1B1DAB8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4418" y="4745871"/>
                <a:ext cx="355751" cy="219455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9D737C92-E7AF-4AE2-BEA5-8C5D05F14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619" y="5033770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47FA7E36-E056-4A2F-B6CA-62DB9386C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53" y="4408688"/>
                <a:ext cx="355751" cy="177654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F30BEC19-47E2-415B-8B2C-65A6C0B1D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2058" y="5056004"/>
                <a:ext cx="355751" cy="229905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866C3BD0-C7CF-4670-BB3A-8F738B5A5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2059" y="4764758"/>
                <a:ext cx="355751" cy="198555"/>
              </a:xfrm>
              <a:prstGeom prst="rect">
                <a:avLst/>
              </a:prstGeom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0D16A0E8-11FF-4F61-95E6-04955130F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813" y="5412893"/>
                <a:ext cx="355751" cy="229905"/>
              </a:xfrm>
              <a:prstGeom prst="rect">
                <a:avLst/>
              </a:prstGeom>
            </p:spPr>
          </p:pic>
        </p:grp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18E25FB-FAE9-4119-8AFC-214AAD84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671" y="5600241"/>
              <a:ext cx="314325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19860" cy="14005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CHALLENGES AND OPPORTUNITIES IN VIETNAM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E53C67E-18A6-47D7-A48A-04C3A95851FD}"/>
              </a:ext>
            </a:extLst>
          </p:cNvPr>
          <p:cNvGrpSpPr/>
          <p:nvPr/>
        </p:nvGrpSpPr>
        <p:grpSpPr>
          <a:xfrm>
            <a:off x="4084438" y="1270000"/>
            <a:ext cx="4023124" cy="5135282"/>
            <a:chOff x="3525992" y="1270000"/>
            <a:chExt cx="4023124" cy="51352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AD347E-8D3F-40DA-8753-8612B189DCD5}"/>
                </a:ext>
              </a:extLst>
            </p:cNvPr>
            <p:cNvSpPr/>
            <p:nvPr/>
          </p:nvSpPr>
          <p:spPr>
            <a:xfrm>
              <a:off x="5445760" y="1270000"/>
              <a:ext cx="182880" cy="513528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FE9F52-76E1-4C2F-ACC5-36F36D9C532A}"/>
                </a:ext>
              </a:extLst>
            </p:cNvPr>
            <p:cNvSpPr/>
            <p:nvPr/>
          </p:nvSpPr>
          <p:spPr>
            <a:xfrm>
              <a:off x="5648234" y="1270000"/>
              <a:ext cx="182880" cy="513528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3D591C-9817-4E44-AF8B-93DBB4F8BB02}"/>
                </a:ext>
              </a:extLst>
            </p:cNvPr>
            <p:cNvSpPr/>
            <p:nvPr/>
          </p:nvSpPr>
          <p:spPr>
            <a:xfrm>
              <a:off x="5645081" y="6156960"/>
              <a:ext cx="1294199" cy="24832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18EFE8-46AB-45DA-A96A-9845A68FDEBD}"/>
                </a:ext>
              </a:extLst>
            </p:cNvPr>
            <p:cNvSpPr/>
            <p:nvPr/>
          </p:nvSpPr>
          <p:spPr>
            <a:xfrm>
              <a:off x="4335291" y="6156960"/>
              <a:ext cx="1294199" cy="24832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F6A2B9-6056-4EB6-B238-3AD8062CBFA5}"/>
                </a:ext>
              </a:extLst>
            </p:cNvPr>
            <p:cNvSpPr/>
            <p:nvPr/>
          </p:nvSpPr>
          <p:spPr>
            <a:xfrm>
              <a:off x="5784069" y="5705016"/>
              <a:ext cx="474491" cy="45642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DC1BB4-7DC6-4159-A09C-A6270A3B30F5}"/>
                </a:ext>
              </a:extLst>
            </p:cNvPr>
            <p:cNvSpPr/>
            <p:nvPr/>
          </p:nvSpPr>
          <p:spPr>
            <a:xfrm>
              <a:off x="4946640" y="5705016"/>
              <a:ext cx="673589" cy="45642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3">
              <a:extLst>
                <a:ext uri="{FF2B5EF4-FFF2-40B4-BE49-F238E27FC236}">
                  <a16:creationId xmlns:a16="http://schemas.microsoft.com/office/drawing/2014/main" id="{9E3A20B1-6502-4E24-9508-1E1F70F1157D}"/>
                </a:ext>
              </a:extLst>
            </p:cNvPr>
            <p:cNvSpPr/>
            <p:nvPr/>
          </p:nvSpPr>
          <p:spPr>
            <a:xfrm>
              <a:off x="4816549" y="1775637"/>
              <a:ext cx="2732567" cy="77787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4">
              <a:extLst>
                <a:ext uri="{FF2B5EF4-FFF2-40B4-BE49-F238E27FC236}">
                  <a16:creationId xmlns:a16="http://schemas.microsoft.com/office/drawing/2014/main" id="{637A6B08-AFA7-47AB-8B29-6D4BB10DFD09}"/>
                </a:ext>
              </a:extLst>
            </p:cNvPr>
            <p:cNvSpPr/>
            <p:nvPr/>
          </p:nvSpPr>
          <p:spPr>
            <a:xfrm rot="10800000">
              <a:off x="3525992" y="2944383"/>
              <a:ext cx="2732568" cy="777876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A1415D-25A3-4984-A5A9-E59DB9D634D7}"/>
                </a:ext>
              </a:extLst>
            </p:cNvPr>
            <p:cNvSpPr txBox="1"/>
            <p:nvPr/>
          </p:nvSpPr>
          <p:spPr>
            <a:xfrm>
              <a:off x="4816549" y="1890604"/>
              <a:ext cx="2583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Opportunity</a:t>
              </a:r>
              <a:endPara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ED6A40D-531C-4681-87DD-87BBBAC025F4}"/>
                </a:ext>
              </a:extLst>
            </p:cNvPr>
            <p:cNvSpPr txBox="1"/>
            <p:nvPr/>
          </p:nvSpPr>
          <p:spPr>
            <a:xfrm>
              <a:off x="3991578" y="3059151"/>
              <a:ext cx="2583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Challenge</a:t>
              </a:r>
              <a:endPara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3D7403A7-A596-42C0-91D2-FA0975B072BD}"/>
              </a:ext>
            </a:extLst>
          </p:cNvPr>
          <p:cNvSpPr txBox="1">
            <a:spLocks/>
          </p:cNvSpPr>
          <p:nvPr/>
        </p:nvSpPr>
        <p:spPr>
          <a:xfrm>
            <a:off x="1088892" y="2907822"/>
            <a:ext cx="4841240" cy="252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Saturation 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Punctuality Maintenance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333BCA7-ABFD-4F78-B94B-DA28D90E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430" y="2053944"/>
            <a:ext cx="37501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Transfer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Growth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the Virus </a:t>
            </a:r>
          </a:p>
        </p:txBody>
      </p:sp>
    </p:spTree>
    <p:extLst>
      <p:ext uri="{BB962C8B-B14F-4D97-AF65-F5344CB8AC3E}">
        <p14:creationId xmlns:p14="http://schemas.microsoft.com/office/powerpoint/2010/main" val="36746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19860" cy="14005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CHALLENGES AND OPPORTUNITIES IN VIETNAM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E53C67E-18A6-47D7-A48A-04C3A95851FD}"/>
              </a:ext>
            </a:extLst>
          </p:cNvPr>
          <p:cNvGrpSpPr/>
          <p:nvPr/>
        </p:nvGrpSpPr>
        <p:grpSpPr>
          <a:xfrm>
            <a:off x="4084438" y="1270000"/>
            <a:ext cx="4023124" cy="5135282"/>
            <a:chOff x="3525992" y="1270000"/>
            <a:chExt cx="4023124" cy="51352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AD347E-8D3F-40DA-8753-8612B189DCD5}"/>
                </a:ext>
              </a:extLst>
            </p:cNvPr>
            <p:cNvSpPr/>
            <p:nvPr/>
          </p:nvSpPr>
          <p:spPr>
            <a:xfrm>
              <a:off x="5445760" y="1270000"/>
              <a:ext cx="182880" cy="513528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FE9F52-76E1-4C2F-ACC5-36F36D9C532A}"/>
                </a:ext>
              </a:extLst>
            </p:cNvPr>
            <p:cNvSpPr/>
            <p:nvPr/>
          </p:nvSpPr>
          <p:spPr>
            <a:xfrm>
              <a:off x="5648234" y="1270000"/>
              <a:ext cx="182880" cy="513528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3D591C-9817-4E44-AF8B-93DBB4F8BB02}"/>
                </a:ext>
              </a:extLst>
            </p:cNvPr>
            <p:cNvSpPr/>
            <p:nvPr/>
          </p:nvSpPr>
          <p:spPr>
            <a:xfrm>
              <a:off x="5645081" y="6156960"/>
              <a:ext cx="1294199" cy="24832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18EFE8-46AB-45DA-A96A-9845A68FDEBD}"/>
                </a:ext>
              </a:extLst>
            </p:cNvPr>
            <p:cNvSpPr/>
            <p:nvPr/>
          </p:nvSpPr>
          <p:spPr>
            <a:xfrm>
              <a:off x="4335291" y="6156960"/>
              <a:ext cx="1294199" cy="24832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F6A2B9-6056-4EB6-B238-3AD8062CBFA5}"/>
                </a:ext>
              </a:extLst>
            </p:cNvPr>
            <p:cNvSpPr/>
            <p:nvPr/>
          </p:nvSpPr>
          <p:spPr>
            <a:xfrm>
              <a:off x="5784069" y="5705016"/>
              <a:ext cx="474491" cy="45642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DC1BB4-7DC6-4159-A09C-A6270A3B30F5}"/>
                </a:ext>
              </a:extLst>
            </p:cNvPr>
            <p:cNvSpPr/>
            <p:nvPr/>
          </p:nvSpPr>
          <p:spPr>
            <a:xfrm>
              <a:off x="4946640" y="5705016"/>
              <a:ext cx="673589" cy="45642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3">
              <a:extLst>
                <a:ext uri="{FF2B5EF4-FFF2-40B4-BE49-F238E27FC236}">
                  <a16:creationId xmlns:a16="http://schemas.microsoft.com/office/drawing/2014/main" id="{9E3A20B1-6502-4E24-9508-1E1F70F1157D}"/>
                </a:ext>
              </a:extLst>
            </p:cNvPr>
            <p:cNvSpPr/>
            <p:nvPr/>
          </p:nvSpPr>
          <p:spPr>
            <a:xfrm>
              <a:off x="4816549" y="1775637"/>
              <a:ext cx="2732567" cy="77787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4">
              <a:extLst>
                <a:ext uri="{FF2B5EF4-FFF2-40B4-BE49-F238E27FC236}">
                  <a16:creationId xmlns:a16="http://schemas.microsoft.com/office/drawing/2014/main" id="{637A6B08-AFA7-47AB-8B29-6D4BB10DFD09}"/>
                </a:ext>
              </a:extLst>
            </p:cNvPr>
            <p:cNvSpPr/>
            <p:nvPr/>
          </p:nvSpPr>
          <p:spPr>
            <a:xfrm rot="10800000">
              <a:off x="3525992" y="2944383"/>
              <a:ext cx="2732568" cy="777876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A1415D-25A3-4984-A5A9-E59DB9D634D7}"/>
                </a:ext>
              </a:extLst>
            </p:cNvPr>
            <p:cNvSpPr txBox="1"/>
            <p:nvPr/>
          </p:nvSpPr>
          <p:spPr>
            <a:xfrm>
              <a:off x="4816549" y="1890604"/>
              <a:ext cx="2583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Opportunity</a:t>
              </a:r>
              <a:endPara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ED6A40D-531C-4681-87DD-87BBBAC025F4}"/>
                </a:ext>
              </a:extLst>
            </p:cNvPr>
            <p:cNvSpPr txBox="1"/>
            <p:nvPr/>
          </p:nvSpPr>
          <p:spPr>
            <a:xfrm>
              <a:off x="3991578" y="3059151"/>
              <a:ext cx="2583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Challenge</a:t>
              </a:r>
              <a:endPara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3D7403A7-A596-42C0-91D2-FA0975B072BD}"/>
              </a:ext>
            </a:extLst>
          </p:cNvPr>
          <p:cNvSpPr txBox="1">
            <a:spLocks/>
          </p:cNvSpPr>
          <p:nvPr/>
        </p:nvSpPr>
        <p:spPr>
          <a:xfrm>
            <a:off x="1088892" y="2907822"/>
            <a:ext cx="4841240" cy="252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Saturation 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Punctuality Maintenance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333BCA7-ABFD-4F78-B94B-DA28D90E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430" y="2053944"/>
            <a:ext cx="37501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Transfer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Growth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the Virus 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93661" y="5070957"/>
            <a:ext cx="5422600" cy="1012106"/>
            <a:chOff x="593661" y="5070957"/>
            <a:chExt cx="5422600" cy="1012106"/>
          </a:xfrm>
        </p:grpSpPr>
        <p:sp>
          <p:nvSpPr>
            <p:cNvPr id="22" name="矩形: 圓角 2">
              <a:extLst>
                <a:ext uri="{FF2B5EF4-FFF2-40B4-BE49-F238E27FC236}">
                  <a16:creationId xmlns:a16="http://schemas.microsoft.com/office/drawing/2014/main" id="{CA92E5A9-0354-4047-9D26-5E5991EDE924}"/>
                </a:ext>
              </a:extLst>
            </p:cNvPr>
            <p:cNvSpPr/>
            <p:nvPr/>
          </p:nvSpPr>
          <p:spPr>
            <a:xfrm>
              <a:off x="593661" y="5070957"/>
              <a:ext cx="4874388" cy="1012106"/>
            </a:xfrm>
            <a:prstGeom prst="roundRect">
              <a:avLst/>
            </a:prstGeom>
            <a:solidFill>
              <a:srgbClr val="CEB7E7"/>
            </a:solidFill>
            <a:ln>
              <a:solidFill>
                <a:srgbClr val="B89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EEF3628-0124-4996-83DE-287A62C4F912}"/>
                </a:ext>
              </a:extLst>
            </p:cNvPr>
            <p:cNvSpPr txBox="1"/>
            <p:nvPr/>
          </p:nvSpPr>
          <p:spPr>
            <a:xfrm>
              <a:off x="692318" y="5346177"/>
              <a:ext cx="5323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TW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daptability, Flexibility, Resilience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9B41-ECB2-41EF-9310-8AC7CC4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31" y="452718"/>
            <a:ext cx="10061994" cy="140053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CONNECTION: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CAMBODIA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60F4511-9C71-40D0-B955-48238430FEE1}"/>
              </a:ext>
            </a:extLst>
          </p:cNvPr>
          <p:cNvSpPr txBox="1"/>
          <p:nvPr/>
        </p:nvSpPr>
        <p:spPr>
          <a:xfrm>
            <a:off x="6638409" y="2416321"/>
            <a:ext cx="43345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Co-opetition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0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Competition + Cooperation</a:t>
            </a:r>
            <a:r>
              <a:rPr lang="en-US" altLang="zh-TW" sz="2400" b="0" i="0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TW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07940" y="1682495"/>
            <a:ext cx="5459819" cy="4114801"/>
            <a:chOff x="1007940" y="1682495"/>
            <a:chExt cx="5459819" cy="4114801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4C667BB-1BC6-474F-B935-6CD8BC8C8CF5}"/>
                </a:ext>
              </a:extLst>
            </p:cNvPr>
            <p:cNvGrpSpPr/>
            <p:nvPr/>
          </p:nvGrpSpPr>
          <p:grpSpPr>
            <a:xfrm>
              <a:off x="1007940" y="1682495"/>
              <a:ext cx="5459819" cy="4114801"/>
              <a:chOff x="1063255" y="1612430"/>
              <a:chExt cx="6418411" cy="497100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19E0E7B-FD9F-4ECB-8021-9D1A9D154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256" y="1612430"/>
                <a:ext cx="6418410" cy="4971005"/>
              </a:xfrm>
              <a:prstGeom prst="rect">
                <a:avLst/>
              </a:prstGeom>
            </p:spPr>
          </p:pic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8C3A0BBD-DEE7-4B23-B92B-B6A0C10EF8CE}"/>
                  </a:ext>
                </a:extLst>
              </p:cNvPr>
              <p:cNvGrpSpPr/>
              <p:nvPr/>
            </p:nvGrpSpPr>
            <p:grpSpPr>
              <a:xfrm>
                <a:off x="1063255" y="2805984"/>
                <a:ext cx="6104187" cy="2356783"/>
                <a:chOff x="1063255" y="2805984"/>
                <a:chExt cx="6104187" cy="2356783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3FF5C51-D3FD-4491-89F3-D7C0B075C712}"/>
                    </a:ext>
                  </a:extLst>
                </p:cNvPr>
                <p:cNvSpPr txBox="1"/>
                <p:nvPr/>
              </p:nvSpPr>
              <p:spPr>
                <a:xfrm>
                  <a:off x="3065130" y="2805984"/>
                  <a:ext cx="1932654" cy="44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chemeClr val="accent2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CAMBODIA</a:t>
                  </a:r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E1AD703-DCBA-4E3B-B5AD-1506E31F8966}"/>
                    </a:ext>
                  </a:extLst>
                </p:cNvPr>
                <p:cNvSpPr txBox="1"/>
                <p:nvPr/>
              </p:nvSpPr>
              <p:spPr>
                <a:xfrm>
                  <a:off x="5512620" y="2805984"/>
                  <a:ext cx="1654822" cy="44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accent2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VIETNAM</a:t>
                  </a:r>
                  <a:endParaRPr lang="zh-TW" altLang="en-US" dirty="0"/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7E2456B2-4635-4650-A8B1-3149CA718A90}"/>
                    </a:ext>
                  </a:extLst>
                </p:cNvPr>
                <p:cNvSpPr txBox="1"/>
                <p:nvPr/>
              </p:nvSpPr>
              <p:spPr>
                <a:xfrm>
                  <a:off x="2357783" y="3531800"/>
                  <a:ext cx="1831088" cy="44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Phnom Penh</a:t>
                  </a:r>
                  <a:endParaRPr lang="zh-TW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01372A0D-3FCD-497A-9140-AB35477FCA7D}"/>
                    </a:ext>
                  </a:extLst>
                </p:cNvPr>
                <p:cNvSpPr txBox="1"/>
                <p:nvPr/>
              </p:nvSpPr>
              <p:spPr>
                <a:xfrm>
                  <a:off x="1063255" y="4424103"/>
                  <a:ext cx="1857182" cy="44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0" i="0" dirty="0" err="1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</a:rPr>
                    <a:t>Sihanohkville</a:t>
                  </a:r>
                  <a:endParaRPr lang="zh-TW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C9EF39F2-4929-4C0A-A92D-DFDF46AA106A}"/>
                    </a:ext>
                  </a:extLst>
                </p:cNvPr>
                <p:cNvSpPr txBox="1"/>
                <p:nvPr/>
              </p:nvSpPr>
              <p:spPr>
                <a:xfrm>
                  <a:off x="4031457" y="4239437"/>
                  <a:ext cx="1769829" cy="44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 Chi Minh</a:t>
                  </a:r>
                  <a:endParaRPr lang="zh-TW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4208002B-0801-41F9-B65C-9AD1820D0E6C}"/>
                    </a:ext>
                  </a:extLst>
                </p:cNvPr>
                <p:cNvSpPr txBox="1"/>
                <p:nvPr/>
              </p:nvSpPr>
              <p:spPr>
                <a:xfrm>
                  <a:off x="5181141" y="4793435"/>
                  <a:ext cx="15984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Cai </a:t>
                  </a:r>
                  <a:r>
                    <a:rPr lang="en-US" altLang="zh-TW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Mep</a:t>
                  </a:r>
                  <a:endParaRPr lang="zh-TW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" name="橢圓 2"/>
            <p:cNvSpPr/>
            <p:nvPr/>
          </p:nvSpPr>
          <p:spPr>
            <a:xfrm>
              <a:off x="4065927" y="4162747"/>
              <a:ext cx="173736" cy="1528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689602" y="3564176"/>
              <a:ext cx="173736" cy="15285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935394" y="4315606"/>
              <a:ext cx="173736" cy="1528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4354845" y="4410650"/>
              <a:ext cx="173736" cy="1528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2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228600" y="1152984"/>
            <a:ext cx="11125200" cy="261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EFE1109-DCFB-4C7C-B92A-E00F8B8D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952" y="2405935"/>
            <a:ext cx="6562286" cy="195515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listening.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754</TotalTime>
  <Words>225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Arial</vt:lpstr>
      <vt:lpstr>Arial</vt:lpstr>
      <vt:lpstr>Arial Black</vt:lpstr>
      <vt:lpstr>Calibri</vt:lpstr>
      <vt:lpstr>Century Gothic</vt:lpstr>
      <vt:lpstr>Wingdings 3</vt:lpstr>
      <vt:lpstr>離子</vt:lpstr>
      <vt:lpstr>    Challenges and Opportunities of Shipping Companies in “New Normal”  and  Adjustment in Business Strategic Planning </vt:lpstr>
      <vt:lpstr>OUTLINE</vt:lpstr>
      <vt:lpstr>NEW NORMAL OF POST-COVID 19 PERIOD</vt:lpstr>
      <vt:lpstr>MARCO CHANGES IN THE SHIPPING INDUSTRY</vt:lpstr>
      <vt:lpstr>GLOBAL AND REGIONAL SHIPPING MARKET</vt:lpstr>
      <vt:lpstr>CHALLENGES AND OPPORTUNITIES IN VIETNAM</vt:lpstr>
      <vt:lpstr>CHALLENGES AND OPPORTUNITIES IN VIETNAM</vt:lpstr>
      <vt:lpstr>CONNECTION: CAMBODIA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吉米</dc:creator>
  <cp:lastModifiedBy>JImmy Lee</cp:lastModifiedBy>
  <cp:revision>36</cp:revision>
  <dcterms:created xsi:type="dcterms:W3CDTF">2021-10-03T16:26:23Z</dcterms:created>
  <dcterms:modified xsi:type="dcterms:W3CDTF">2021-10-05T02:45:39Z</dcterms:modified>
</cp:coreProperties>
</file>