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2" r:id="rId4"/>
    <p:sldId id="316" r:id="rId5"/>
    <p:sldId id="263" r:id="rId6"/>
    <p:sldId id="317" r:id="rId7"/>
    <p:sldId id="276" r:id="rId8"/>
    <p:sldId id="272" r:id="rId9"/>
    <p:sldId id="294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Josefin Sans" panose="00000500000000000000" pitchFamily="2" charset="0"/>
      <p:regular r:id="rId17"/>
      <p:bold r:id="rId18"/>
      <p:italic r:id="rId19"/>
      <p:boldItalic r:id="rId20"/>
    </p:embeddedFont>
    <p:embeddedFont>
      <p:font typeface="Josefin Sans ExtraLight" panose="020B0604020202020204" charset="0"/>
      <p:regular r:id="rId21"/>
      <p:bold r:id="rId22"/>
      <p:italic r:id="rId23"/>
      <p:boldItalic r:id="rId24"/>
    </p:embeddedFont>
    <p:embeddedFont>
      <p:font typeface="Josefin Sans Light" panose="00000400000000000000" pitchFamily="2" charset="0"/>
      <p:regular r:id="rId25"/>
      <p:bold r:id="rId26"/>
      <p:italic r:id="rId27"/>
      <p:boldItalic r:id="rId28"/>
    </p:embeddedFont>
    <p:embeddedFont>
      <p:font typeface="Josefin Sans Medium" panose="020B0604020202020204" charset="0"/>
      <p:regular r:id="rId29"/>
      <p:bold r:id="rId30"/>
      <p:italic r:id="rId31"/>
      <p:boldItalic r:id="rId32"/>
    </p:embeddedFont>
    <p:embeddedFont>
      <p:font typeface="Josefin Sans SemiBold" panose="00000700000000000000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 Condensed Light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B703"/>
    <a:srgbClr val="8E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E69BED-7D16-4E7F-80D5-F927A9AF4128}">
  <a:tblStyle styleId="{99E69BED-7D16-4E7F-80D5-F927A9AF41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01F3F-CB65-4979-B3D3-23D1F1499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13427-5B16-4BEB-B866-B97A98A555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3122-7A9B-4464-B0E9-B88897ACAE6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2D68-1847-4F56-A096-0C79F74EF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3544B-B01A-451A-AE94-D1922F44F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EB2F-9BEF-4096-8161-3AD5C3D5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8e9a5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8e9a5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3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95f375b38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95f375b38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ca275fbaf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ca275fbaf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788e9a590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788e9a590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91aa0ac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91aa0ac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D47014-4962-47F2-A71B-191E587BFE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37217"/>
            <a:ext cx="9144000" cy="6090012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05DEE-92EB-4382-9310-3C9367801850}"/>
              </a:ext>
            </a:extLst>
          </p:cNvPr>
          <p:cNvSpPr/>
          <p:nvPr userDrawn="1"/>
        </p:nvSpPr>
        <p:spPr>
          <a:xfrm>
            <a:off x="-1" y="434109"/>
            <a:ext cx="7730837" cy="3796146"/>
          </a:xfrm>
          <a:prstGeom prst="rect">
            <a:avLst/>
          </a:prstGeom>
          <a:solidFill>
            <a:srgbClr val="00206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oogle Shape;11;p2"/>
          <p:cNvCxnSpPr>
            <a:cxnSpLocks/>
          </p:cNvCxnSpPr>
          <p:nvPr/>
        </p:nvCxnSpPr>
        <p:spPr>
          <a:xfrm>
            <a:off x="542275" y="758250"/>
            <a:ext cx="0" cy="3250332"/>
          </a:xfrm>
          <a:prstGeom prst="straightConnector1">
            <a:avLst/>
          </a:prstGeom>
          <a:noFill/>
          <a:ln w="114300" cap="flat" cmpd="sng">
            <a:solidFill>
              <a:srgbClr val="8ECA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spcFirstLastPara="1" wrap="square" lIns="91425" tIns="792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01" name="Google Shape;301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50A0A2-441C-4F28-ABE1-0951A809EA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92F605-A5F7-4D46-90E0-8D69B4C7D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281AEF-1D57-47B9-B565-6CEE1ECF3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800" y="4692800"/>
            <a:ext cx="1226971" cy="390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98045-E8DC-4D5C-BE26-3DB5357F29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800" y="4692800"/>
            <a:ext cx="1226971" cy="390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9DC0D-D53A-4B64-8753-FFBECD75A565}"/>
              </a:ext>
            </a:extLst>
          </p:cNvPr>
          <p:cNvSpPr txBox="1"/>
          <p:nvPr userDrawn="1"/>
        </p:nvSpPr>
        <p:spPr>
          <a:xfrm>
            <a:off x="8460407" y="4638370"/>
            <a:ext cx="6368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algn="r"/>
              <a:t>‹#›</a:t>
            </a:fld>
            <a:endParaRPr lang="en-US" sz="1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FFCDFA-5BD8-4164-9399-2C82DCD86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800" y="4692800"/>
            <a:ext cx="1226971" cy="3901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>
            <a:cxnSpLocks/>
          </p:cNvCxnSpPr>
          <p:nvPr/>
        </p:nvCxnSpPr>
        <p:spPr>
          <a:xfrm>
            <a:off x="542275" y="748145"/>
            <a:ext cx="0" cy="35875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36C84-E7EC-4885-B53C-839EF3BA1B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hasCustomPrompt="1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2" hasCustomPrompt="1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" hasCustomPrompt="1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5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6" hasCustomPrompt="1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7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8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 idx="9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994D86-0E3C-4E04-BA32-0AFCE78D8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10074" y="4609949"/>
            <a:ext cx="615126" cy="47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D8B66-BB1B-4982-A55C-215098366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41" name="Google Shape;241;p2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3174025" y="140907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 idx="3" hasCustomPrompt="1"/>
          </p:nvPr>
        </p:nvSpPr>
        <p:spPr>
          <a:xfrm>
            <a:off x="3174025" y="807825"/>
            <a:ext cx="4758000" cy="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4"/>
          </p:nvPr>
        </p:nvSpPr>
        <p:spPr>
          <a:xfrm>
            <a:off x="3174025" y="275702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title" idx="5" hasCustomPrompt="1"/>
          </p:nvPr>
        </p:nvSpPr>
        <p:spPr>
          <a:xfrm>
            <a:off x="3174025" y="2155775"/>
            <a:ext cx="4758000" cy="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6"/>
          </p:nvPr>
        </p:nvSpPr>
        <p:spPr>
          <a:xfrm>
            <a:off x="3174025" y="4104975"/>
            <a:ext cx="5140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title" idx="7" hasCustomPrompt="1"/>
          </p:nvPr>
        </p:nvSpPr>
        <p:spPr>
          <a:xfrm>
            <a:off x="3174025" y="3503725"/>
            <a:ext cx="4758000" cy="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48" name="Google Shape;248;p2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77E37-F754-4DD9-A632-12ED7A2E6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1" name="Google Shape;281;p32"/>
          <p:cNvCxnSpPr>
            <a:cxnSpLocks/>
          </p:cNvCxnSpPr>
          <p:nvPr/>
        </p:nvCxnSpPr>
        <p:spPr>
          <a:xfrm>
            <a:off x="8288525" y="915600"/>
            <a:ext cx="0" cy="210469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1AF5F-9A90-4E7B-974D-ED734698A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rcRect b="26821"/>
          <a:stretch/>
        </p:blipFill>
        <p:spPr>
          <a:xfrm>
            <a:off x="118800" y="4609950"/>
            <a:ext cx="1023853" cy="4651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2" r:id="rId5"/>
    <p:sldLayoutId id="2147483664" r:id="rId6"/>
    <p:sldLayoutId id="2147483666" r:id="rId7"/>
    <p:sldLayoutId id="2147483673" r:id="rId8"/>
    <p:sldLayoutId id="2147483678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1267226"/>
            <a:ext cx="7168188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bg1"/>
                </a:solidFill>
              </a:rPr>
              <a:t>Challenges and opportunities for Forwarding Companies in the new normal period and adjusting their business development strategies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3424351"/>
            <a:ext cx="456240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Mr. Teo Yak Long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General Director of SNG Logistics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323;p42">
            <a:extLst>
              <a:ext uri="{FF2B5EF4-FFF2-40B4-BE49-F238E27FC236}">
                <a16:creationId xmlns:a16="http://schemas.microsoft.com/office/drawing/2014/main" id="{AE2F0B1E-898A-4DA9-9D06-CDEC99803DA4}"/>
              </a:ext>
            </a:extLst>
          </p:cNvPr>
          <p:cNvSpPr txBox="1">
            <a:spLocks/>
          </p:cNvSpPr>
          <p:nvPr/>
        </p:nvSpPr>
        <p:spPr>
          <a:xfrm>
            <a:off x="894500" y="697101"/>
            <a:ext cx="456240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8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Ho Chi Minh City, 09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Oct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148FC-E09D-4A56-BDE9-B7E19D9BB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278" y1="28267" x2="33278" y2="28267"/>
                        <a14:foregroundMark x1="17881" y1="27200" x2="17881" y2="27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8624" y="467167"/>
            <a:ext cx="1646961" cy="1022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D4A33-4493-4A65-9175-CD3ADF30DCAD}"/>
              </a:ext>
            </a:extLst>
          </p:cNvPr>
          <p:cNvSpPr/>
          <p:nvPr/>
        </p:nvSpPr>
        <p:spPr>
          <a:xfrm flipH="1">
            <a:off x="4023784" y="875071"/>
            <a:ext cx="4107493" cy="31463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0;p44"/>
          <p:cNvSpPr/>
          <p:nvPr/>
        </p:nvSpPr>
        <p:spPr>
          <a:xfrm>
            <a:off x="3854245" y="717755"/>
            <a:ext cx="4449230" cy="3461595"/>
          </a:xfrm>
          <a:prstGeom prst="rect">
            <a:avLst/>
          </a:prstGeom>
          <a:noFill/>
          <a:ln w="19050" cap="flat" cmpd="sng">
            <a:solidFill>
              <a:srgbClr val="FFB7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748767" y="995352"/>
            <a:ext cx="3823233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Important!</a:t>
            </a:r>
            <a:endParaRPr sz="5400" dirty="0"/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842915" y="1935852"/>
            <a:ext cx="5166985" cy="98383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sefin Sans" panose="00000500000000000000" pitchFamily="2" charset="0"/>
                <a:cs typeface="Arial"/>
                <a:sym typeface="Arial"/>
              </a:rPr>
              <a:t>A government established frameworks provided fully transparency between Exporter / Importer , Ports , Customs , Banks and related operating fields.</a:t>
            </a:r>
          </a:p>
        </p:txBody>
      </p:sp>
      <p:cxnSp>
        <p:nvCxnSpPr>
          <p:cNvPr id="343" name="Google Shape;343;p44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42;p44">
            <a:extLst>
              <a:ext uri="{FF2B5EF4-FFF2-40B4-BE49-F238E27FC236}">
                <a16:creationId xmlns:a16="http://schemas.microsoft.com/office/drawing/2014/main" id="{98DF66E6-73A8-473E-8C58-A5817556E83D}"/>
              </a:ext>
            </a:extLst>
          </p:cNvPr>
          <p:cNvSpPr txBox="1">
            <a:spLocks/>
          </p:cNvSpPr>
          <p:nvPr/>
        </p:nvSpPr>
        <p:spPr>
          <a:xfrm>
            <a:off x="1543532" y="2876352"/>
            <a:ext cx="4960507" cy="10097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Josefin Sans" panose="00000500000000000000" pitchFamily="2" charset="0"/>
                <a:cs typeface="Arial"/>
                <a:sym typeface="Arial"/>
              </a:rPr>
              <a:t>Reducing direct human interaction and ensure normal operations for shipping and logistics companies.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C05A03F-F7F4-42DA-93E0-166B0AC966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7423" y="2773219"/>
            <a:ext cx="479396" cy="4128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/>
          <p:nvPr/>
        </p:nvSpPr>
        <p:spPr>
          <a:xfrm>
            <a:off x="5420350" y="712350"/>
            <a:ext cx="2544000" cy="3610800"/>
          </a:xfrm>
          <a:prstGeom prst="rect">
            <a:avLst/>
          </a:prstGeom>
          <a:noFill/>
          <a:ln w="19050" cap="flat" cmpd="sng">
            <a:solidFill>
              <a:srgbClr val="FFB7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subTitle" idx="1"/>
          </p:nvPr>
        </p:nvSpPr>
        <p:spPr>
          <a:xfrm>
            <a:off x="3601878" y="1396350"/>
            <a:ext cx="3791979" cy="2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degree of transparency is  important  whether to achieve 50 % or 100 % success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</a:rPr>
              <a:t>SNP is in good position to suggest related authorities to change the system to achieve  100% target</a:t>
            </a:r>
            <a:endParaRPr dirty="0">
              <a:highlight>
                <a:schemeClr val="lt1"/>
              </a:highlight>
            </a:endParaRPr>
          </a:p>
        </p:txBody>
      </p:sp>
      <p:cxnSp>
        <p:nvCxnSpPr>
          <p:cNvPr id="397" name="Google Shape;397;p4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4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860552-75E3-4453-9CFB-13BDC55F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90" y="962741"/>
            <a:ext cx="2069119" cy="1379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441A9-8281-48FF-8997-A1645DB132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986" b="79682" l="10000" r="90000">
                        <a14:foregroundMark x1="34462" y1="27500" x2="34462" y2="27500"/>
                        <a14:foregroundMark x1="28615" y1="38929" x2="28615" y2="38929"/>
                        <a14:foregroundMark x1="24615" y1="35714" x2="24615" y2="35714"/>
                        <a14:foregroundMark x1="21846" y1="42143" x2="21846" y2="42143"/>
                        <a14:foregroundMark x1="18462" y1="47143" x2="18462" y2="47143"/>
                        <a14:foregroundMark x1="23692" y1="50357" x2="23692" y2="50357"/>
                        <a14:foregroundMark x1="28000" y1="47143" x2="28000" y2="47143"/>
                        <a14:foregroundMark x1="24615" y1="58571" x2="24615" y2="58571"/>
                      </a14:backgroundRemoval>
                    </a14:imgEffect>
                  </a14:imgLayer>
                </a14:imgProps>
              </a:ext>
            </a:extLst>
          </a:blip>
          <a:srcRect t="3524" b="11855"/>
          <a:stretch/>
        </p:blipFill>
        <p:spPr>
          <a:xfrm>
            <a:off x="494975" y="2054828"/>
            <a:ext cx="3027301" cy="2207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C6A27E-63AB-441D-ABEB-CE24142970F8}"/>
              </a:ext>
            </a:extLst>
          </p:cNvPr>
          <p:cNvSpPr txBox="1"/>
          <p:nvPr/>
        </p:nvSpPr>
        <p:spPr>
          <a:xfrm>
            <a:off x="796575" y="4035856"/>
            <a:ext cx="302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Josefin Sans" panose="00000500000000000000" pitchFamily="2" charset="0"/>
              </a:rPr>
              <a:t>e-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osefin Sans" panose="00000500000000000000" pitchFamily="2" charset="0"/>
              </a:rPr>
              <a:t>B/L , e-D/O and e-customs</a:t>
            </a:r>
            <a:endParaRPr lang="en-US" sz="1600" dirty="0">
              <a:latin typeface="Josefin Sa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>
            <a:spLocks noGrp="1"/>
          </p:cNvSpPr>
          <p:nvPr>
            <p:ph type="subTitle" idx="3"/>
          </p:nvPr>
        </p:nvSpPr>
        <p:spPr>
          <a:xfrm>
            <a:off x="2384519" y="2281623"/>
            <a:ext cx="3816815" cy="656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Customs</a:t>
            </a:r>
            <a:r>
              <a:rPr lang="en-US" dirty="0"/>
              <a:t> still requires hard-copy document submission in additional to the soft copies</a:t>
            </a:r>
            <a:endParaRPr dirty="0"/>
          </a:p>
        </p:txBody>
      </p:sp>
      <p:sp>
        <p:nvSpPr>
          <p:cNvPr id="460" name="Google Shape;460;p51"/>
          <p:cNvSpPr txBox="1">
            <a:spLocks noGrp="1"/>
          </p:cNvSpPr>
          <p:nvPr>
            <p:ph type="subTitle" idx="6"/>
          </p:nvPr>
        </p:nvSpPr>
        <p:spPr>
          <a:xfrm>
            <a:off x="6330075" y="2260720"/>
            <a:ext cx="231387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Recommendation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461" name="Google Shape;461;p51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51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D238DC8-90A4-4642-A08F-EA5BB8B1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37" y="604263"/>
            <a:ext cx="2821076" cy="1462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AF1D0-6888-4FF1-82EE-015B8E05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20" y="604263"/>
            <a:ext cx="4876800" cy="144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AE3F8D-2180-47A6-B9C5-5439DDEEF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20" y="2260720"/>
            <a:ext cx="1505009" cy="1505009"/>
          </a:xfrm>
          <a:prstGeom prst="rect">
            <a:avLst/>
          </a:prstGeom>
        </p:spPr>
      </p:pic>
      <p:sp>
        <p:nvSpPr>
          <p:cNvPr id="66" name="Google Shape;459;p51">
            <a:extLst>
              <a:ext uri="{FF2B5EF4-FFF2-40B4-BE49-F238E27FC236}">
                <a16:creationId xmlns:a16="http://schemas.microsoft.com/office/drawing/2014/main" id="{C44F6BD1-2F7D-40A0-B37B-E20598A1934B}"/>
              </a:ext>
            </a:extLst>
          </p:cNvPr>
          <p:cNvSpPr txBox="1">
            <a:spLocks/>
          </p:cNvSpPr>
          <p:nvPr/>
        </p:nvSpPr>
        <p:spPr>
          <a:xfrm>
            <a:off x="2384518" y="2878977"/>
            <a:ext cx="3816815" cy="65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Customers</a:t>
            </a:r>
            <a:r>
              <a:rPr lang="en-US" dirty="0"/>
              <a:t> require the hard copy B/L for payments</a:t>
            </a:r>
          </a:p>
        </p:txBody>
      </p:sp>
      <p:cxnSp>
        <p:nvCxnSpPr>
          <p:cNvPr id="67" name="Google Shape;465;p51">
            <a:extLst>
              <a:ext uri="{FF2B5EF4-FFF2-40B4-BE49-F238E27FC236}">
                <a16:creationId xmlns:a16="http://schemas.microsoft.com/office/drawing/2014/main" id="{7EA89CCF-1286-4365-A029-190D02CE7522}"/>
              </a:ext>
            </a:extLst>
          </p:cNvPr>
          <p:cNvCxnSpPr>
            <a:cxnSpLocks/>
          </p:cNvCxnSpPr>
          <p:nvPr/>
        </p:nvCxnSpPr>
        <p:spPr>
          <a:xfrm>
            <a:off x="6201332" y="2260720"/>
            <a:ext cx="0" cy="1603357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459;p51">
            <a:extLst>
              <a:ext uri="{FF2B5EF4-FFF2-40B4-BE49-F238E27FC236}">
                <a16:creationId xmlns:a16="http://schemas.microsoft.com/office/drawing/2014/main" id="{5D28A776-BE7D-41DA-85ED-089434BFC99A}"/>
              </a:ext>
            </a:extLst>
          </p:cNvPr>
          <p:cNvSpPr txBox="1">
            <a:spLocks/>
          </p:cNvSpPr>
          <p:nvPr/>
        </p:nvSpPr>
        <p:spPr>
          <a:xfrm>
            <a:off x="6330075" y="2622634"/>
            <a:ext cx="2442615" cy="65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Government </a:t>
            </a:r>
            <a:r>
              <a:rPr lang="en-US" dirty="0">
                <a:solidFill>
                  <a:srgbClr val="111111"/>
                </a:solidFill>
              </a:rPr>
              <a:t>should review this matter to improve and simplify procedures further</a:t>
            </a:r>
          </a:p>
        </p:txBody>
      </p:sp>
    </p:spTree>
    <p:extLst>
      <p:ext uri="{BB962C8B-B14F-4D97-AF65-F5344CB8AC3E}">
        <p14:creationId xmlns:p14="http://schemas.microsoft.com/office/powerpoint/2010/main" val="30235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Investment</a:t>
            </a:r>
            <a:endParaRPr dirty="0"/>
          </a:p>
        </p:txBody>
      </p:sp>
      <p:sp>
        <p:nvSpPr>
          <p:cNvPr id="406" name="Google Shape;406;p49"/>
          <p:cNvSpPr/>
          <p:nvPr/>
        </p:nvSpPr>
        <p:spPr>
          <a:xfrm>
            <a:off x="2764159" y="1505780"/>
            <a:ext cx="2337000" cy="310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3"/>
          <a:srcRect l="13480" r="13480"/>
          <a:stretch/>
        </p:blipFill>
        <p:spPr>
          <a:xfrm>
            <a:off x="0" y="0"/>
            <a:ext cx="4812611" cy="434871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9"/>
          <p:cNvSpPr txBox="1">
            <a:spLocks noGrp="1"/>
          </p:cNvSpPr>
          <p:nvPr>
            <p:ph type="subTitle" idx="1"/>
          </p:nvPr>
        </p:nvSpPr>
        <p:spPr>
          <a:xfrm>
            <a:off x="5525654" y="1744278"/>
            <a:ext cx="2574246" cy="1090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capabilities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Staff training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Huge  benefits to the nation business can go on as usual without distraction</a:t>
            </a:r>
            <a:endParaRPr dirty="0"/>
          </a:p>
        </p:txBody>
      </p:sp>
      <p:cxnSp>
        <p:nvCxnSpPr>
          <p:cNvPr id="409" name="Google Shape;409;p49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49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3"/>
          <p:cNvSpPr txBox="1">
            <a:spLocks noGrp="1"/>
          </p:cNvSpPr>
          <p:nvPr>
            <p:ph type="subTitle" idx="6"/>
          </p:nvPr>
        </p:nvSpPr>
        <p:spPr>
          <a:xfrm>
            <a:off x="3503450" y="4134471"/>
            <a:ext cx="5140500" cy="32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Cost saving</a:t>
            </a:r>
            <a:endParaRPr dirty="0"/>
          </a:p>
        </p:txBody>
      </p:sp>
      <p:sp>
        <p:nvSpPr>
          <p:cNvPr id="820" name="Google Shape;820;p63"/>
          <p:cNvSpPr txBox="1">
            <a:spLocks noGrp="1"/>
          </p:cNvSpPr>
          <p:nvPr>
            <p:ph type="subTitle" idx="1"/>
          </p:nvPr>
        </p:nvSpPr>
        <p:spPr>
          <a:xfrm>
            <a:off x="3503450" y="1438571"/>
            <a:ext cx="5140500" cy="2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Tuas container terminal in Singapore</a:t>
            </a:r>
            <a:endParaRPr dirty="0"/>
          </a:p>
        </p:txBody>
      </p:sp>
      <p:sp>
        <p:nvSpPr>
          <p:cNvPr id="821" name="Google Shape;821;p63"/>
          <p:cNvSpPr txBox="1">
            <a:spLocks noGrp="1"/>
          </p:cNvSpPr>
          <p:nvPr>
            <p:ph type="title" idx="3"/>
          </p:nvPr>
        </p:nvSpPr>
        <p:spPr>
          <a:xfrm>
            <a:off x="3503450" y="837321"/>
            <a:ext cx="4758000" cy="577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Example</a:t>
            </a:r>
            <a:endParaRPr sz="3600" dirty="0"/>
          </a:p>
        </p:txBody>
      </p:sp>
      <p:sp>
        <p:nvSpPr>
          <p:cNvPr id="822" name="Google Shape;822;p63"/>
          <p:cNvSpPr txBox="1">
            <a:spLocks noGrp="1"/>
          </p:cNvSpPr>
          <p:nvPr>
            <p:ph type="subTitle" idx="4"/>
          </p:nvPr>
        </p:nvSpPr>
        <p:spPr>
          <a:xfrm>
            <a:off x="3503450" y="2786521"/>
            <a:ext cx="5140500" cy="27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Lesser workers – easy interface with truckers</a:t>
            </a:r>
            <a:endParaRPr dirty="0"/>
          </a:p>
        </p:txBody>
      </p:sp>
      <p:sp>
        <p:nvSpPr>
          <p:cNvPr id="823" name="Google Shape;823;p63"/>
          <p:cNvSpPr txBox="1">
            <a:spLocks noGrp="1"/>
          </p:cNvSpPr>
          <p:nvPr>
            <p:ph type="title" idx="5"/>
          </p:nvPr>
        </p:nvSpPr>
        <p:spPr>
          <a:xfrm>
            <a:off x="3503450" y="2185271"/>
            <a:ext cx="4758000" cy="577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Short term benefit </a:t>
            </a:r>
            <a:endParaRPr sz="3600" dirty="0"/>
          </a:p>
        </p:txBody>
      </p:sp>
      <p:sp>
        <p:nvSpPr>
          <p:cNvPr id="824" name="Google Shape;824;p63"/>
          <p:cNvSpPr txBox="1">
            <a:spLocks noGrp="1"/>
          </p:cNvSpPr>
          <p:nvPr>
            <p:ph type="title" idx="7"/>
          </p:nvPr>
        </p:nvSpPr>
        <p:spPr>
          <a:xfrm>
            <a:off x="3503450" y="3533221"/>
            <a:ext cx="5021118" cy="577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Medium term benefit</a:t>
            </a:r>
            <a:endParaRPr sz="3600" dirty="0"/>
          </a:p>
        </p:txBody>
      </p:sp>
      <p:cxnSp>
        <p:nvCxnSpPr>
          <p:cNvPr id="825" name="Google Shape;825;p63"/>
          <p:cNvCxnSpPr/>
          <p:nvPr/>
        </p:nvCxnSpPr>
        <p:spPr>
          <a:xfrm rot="10800000">
            <a:off x="3591450" y="661471"/>
            <a:ext cx="83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63"/>
          <p:cNvCxnSpPr/>
          <p:nvPr/>
        </p:nvCxnSpPr>
        <p:spPr>
          <a:xfrm rot="10800000">
            <a:off x="3591325" y="2009421"/>
            <a:ext cx="522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63"/>
          <p:cNvCxnSpPr/>
          <p:nvPr/>
        </p:nvCxnSpPr>
        <p:spPr>
          <a:xfrm rot="10800000">
            <a:off x="3591600" y="3357371"/>
            <a:ext cx="3027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8" name="Google Shape;828;p63"/>
          <p:cNvSpPr txBox="1">
            <a:spLocks noGrp="1"/>
          </p:cNvSpPr>
          <p:nvPr>
            <p:ph type="title" idx="4294967295"/>
          </p:nvPr>
        </p:nvSpPr>
        <p:spPr>
          <a:xfrm>
            <a:off x="494975" y="522192"/>
            <a:ext cx="2700751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Full automation  in Port , CY and CFS operation </a:t>
            </a:r>
            <a:endParaRPr sz="2400" dirty="0"/>
          </a:p>
        </p:txBody>
      </p:sp>
      <p:cxnSp>
        <p:nvCxnSpPr>
          <p:cNvPr id="829" name="Google Shape;829;p63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63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B4B4C9-3AB4-41A9-8E01-0E2DD8CDD82E}"/>
              </a:ext>
            </a:extLst>
          </p:cNvPr>
          <p:cNvSpPr/>
          <p:nvPr/>
        </p:nvSpPr>
        <p:spPr>
          <a:xfrm>
            <a:off x="619432" y="1848465"/>
            <a:ext cx="2554593" cy="24580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FB3D9A9-8808-4C26-A014-1368893E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07" r="47285"/>
          <a:stretch>
            <a:fillRect/>
          </a:stretch>
        </p:blipFill>
        <p:spPr>
          <a:xfrm>
            <a:off x="7308563" y="1199536"/>
            <a:ext cx="1835425" cy="3165983"/>
          </a:xfrm>
          <a:custGeom>
            <a:avLst/>
            <a:gdLst>
              <a:gd name="connsiteX0" fmla="*/ 0 w 1835425"/>
              <a:gd name="connsiteY0" fmla="*/ 0 h 3165983"/>
              <a:gd name="connsiteX1" fmla="*/ 1835425 w 1835425"/>
              <a:gd name="connsiteY1" fmla="*/ 0 h 3165983"/>
              <a:gd name="connsiteX2" fmla="*/ 1835425 w 1835425"/>
              <a:gd name="connsiteY2" fmla="*/ 3165983 h 3165983"/>
              <a:gd name="connsiteX3" fmla="*/ 0 w 1835425"/>
              <a:gd name="connsiteY3" fmla="*/ 3165983 h 31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425" h="3165983">
                <a:moveTo>
                  <a:pt x="0" y="0"/>
                </a:moveTo>
                <a:lnTo>
                  <a:pt x="1835425" y="0"/>
                </a:lnTo>
                <a:lnTo>
                  <a:pt x="1835425" y="3165983"/>
                </a:lnTo>
                <a:lnTo>
                  <a:pt x="0" y="3165983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2E06CC-EFF8-4591-A529-4DB1CFFF1A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80" t="819" r="32873" b="819"/>
          <a:stretch>
            <a:fillRect/>
          </a:stretch>
        </p:blipFill>
        <p:spPr>
          <a:xfrm>
            <a:off x="1" y="1199535"/>
            <a:ext cx="1835425" cy="3165983"/>
          </a:xfrm>
          <a:custGeom>
            <a:avLst/>
            <a:gdLst>
              <a:gd name="connsiteX0" fmla="*/ 0 w 1835425"/>
              <a:gd name="connsiteY0" fmla="*/ 0 h 3165983"/>
              <a:gd name="connsiteX1" fmla="*/ 1835425 w 1835425"/>
              <a:gd name="connsiteY1" fmla="*/ 0 h 3165983"/>
              <a:gd name="connsiteX2" fmla="*/ 1835425 w 1835425"/>
              <a:gd name="connsiteY2" fmla="*/ 3165983 h 3165983"/>
              <a:gd name="connsiteX3" fmla="*/ 0 w 1835425"/>
              <a:gd name="connsiteY3" fmla="*/ 3165983 h 31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425" h="3165983">
                <a:moveTo>
                  <a:pt x="0" y="0"/>
                </a:moveTo>
                <a:lnTo>
                  <a:pt x="1835425" y="0"/>
                </a:lnTo>
                <a:lnTo>
                  <a:pt x="1835425" y="3165983"/>
                </a:lnTo>
                <a:lnTo>
                  <a:pt x="0" y="3165983"/>
                </a:lnTo>
                <a:close/>
              </a:path>
            </a:pathLst>
          </a:custGeom>
        </p:spPr>
      </p:pic>
      <p:sp>
        <p:nvSpPr>
          <p:cNvPr id="799" name="Google Shape;799;p62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supply chain situation</a:t>
            </a:r>
            <a:endParaRPr dirty="0"/>
          </a:p>
        </p:txBody>
      </p:sp>
      <p:sp>
        <p:nvSpPr>
          <p:cNvPr id="800" name="Google Shape;800;p62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Prolong social distancing and lockdown measures affected factories’ activities</a:t>
            </a:r>
            <a:endParaRPr dirty="0"/>
          </a:p>
        </p:txBody>
      </p:sp>
      <p:sp>
        <p:nvSpPr>
          <p:cNvPr id="801" name="Google Shape;801;p62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logistics co. it is necessary to extend its operation to neighboring countries to meet customers requirement .</a:t>
            </a:r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Situation</a:t>
            </a:r>
            <a:endParaRPr dirty="0"/>
          </a:p>
        </p:txBody>
      </p:sp>
      <p:sp>
        <p:nvSpPr>
          <p:cNvPr id="803" name="Google Shape;803;p62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Posibility</a:t>
            </a:r>
            <a:endParaRPr dirty="0"/>
          </a:p>
        </p:txBody>
      </p:sp>
      <p:cxnSp>
        <p:nvCxnSpPr>
          <p:cNvPr id="804" name="Google Shape;804;p6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6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62"/>
          <p:cNvCxnSpPr/>
          <p:nvPr/>
        </p:nvCxnSpPr>
        <p:spPr>
          <a:xfrm rot="10800000">
            <a:off x="2313463" y="238215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62"/>
          <p:cNvCxnSpPr/>
          <p:nvPr/>
        </p:nvCxnSpPr>
        <p:spPr>
          <a:xfrm rot="10800000">
            <a:off x="5151613" y="238215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62"/>
          <p:cNvSpPr/>
          <p:nvPr/>
        </p:nvSpPr>
        <p:spPr>
          <a:xfrm>
            <a:off x="2376286" y="1825399"/>
            <a:ext cx="187285" cy="460244"/>
          </a:xfrm>
          <a:custGeom>
            <a:avLst/>
            <a:gdLst/>
            <a:ahLst/>
            <a:cxnLst/>
            <a:rect l="l" t="t" r="r" b="b"/>
            <a:pathLst>
              <a:path w="7909" h="19436" extrusionOk="0">
                <a:moveTo>
                  <a:pt x="4165" y="534"/>
                </a:moveTo>
                <a:cubicBezTo>
                  <a:pt x="4296" y="534"/>
                  <a:pt x="4403" y="641"/>
                  <a:pt x="4403" y="772"/>
                </a:cubicBezTo>
                <a:lnTo>
                  <a:pt x="4403" y="1941"/>
                </a:lnTo>
                <a:lnTo>
                  <a:pt x="3492" y="1941"/>
                </a:lnTo>
                <a:lnTo>
                  <a:pt x="3492" y="772"/>
                </a:lnTo>
                <a:cubicBezTo>
                  <a:pt x="3492" y="641"/>
                  <a:pt x="3599" y="534"/>
                  <a:pt x="3735" y="534"/>
                </a:cubicBezTo>
                <a:close/>
                <a:moveTo>
                  <a:pt x="4216" y="2511"/>
                </a:moveTo>
                <a:lnTo>
                  <a:pt x="3983" y="2927"/>
                </a:lnTo>
                <a:lnTo>
                  <a:pt x="3917" y="2927"/>
                </a:lnTo>
                <a:lnTo>
                  <a:pt x="3683" y="2511"/>
                </a:lnTo>
                <a:close/>
                <a:moveTo>
                  <a:pt x="3948" y="3503"/>
                </a:moveTo>
                <a:cubicBezTo>
                  <a:pt x="4976" y="3503"/>
                  <a:pt x="5829" y="4335"/>
                  <a:pt x="5829" y="5381"/>
                </a:cubicBezTo>
                <a:cubicBezTo>
                  <a:pt x="5829" y="5699"/>
                  <a:pt x="5749" y="6012"/>
                  <a:pt x="5595" y="6292"/>
                </a:cubicBezTo>
                <a:lnTo>
                  <a:pt x="5562" y="6152"/>
                </a:lnTo>
                <a:cubicBezTo>
                  <a:pt x="5506" y="5903"/>
                  <a:pt x="5287" y="5736"/>
                  <a:pt x="5043" y="5736"/>
                </a:cubicBezTo>
                <a:cubicBezTo>
                  <a:pt x="5003" y="5736"/>
                  <a:pt x="4963" y="5741"/>
                  <a:pt x="4922" y="5750"/>
                </a:cubicBezTo>
                <a:lnTo>
                  <a:pt x="4614" y="5825"/>
                </a:lnTo>
                <a:cubicBezTo>
                  <a:pt x="4352" y="5885"/>
                  <a:pt x="4118" y="6030"/>
                  <a:pt x="3950" y="6241"/>
                </a:cubicBezTo>
                <a:cubicBezTo>
                  <a:pt x="3786" y="6030"/>
                  <a:pt x="3548" y="5885"/>
                  <a:pt x="3286" y="5825"/>
                </a:cubicBezTo>
                <a:lnTo>
                  <a:pt x="2978" y="5750"/>
                </a:lnTo>
                <a:cubicBezTo>
                  <a:pt x="2938" y="5741"/>
                  <a:pt x="2898" y="5736"/>
                  <a:pt x="2859" y="5736"/>
                </a:cubicBezTo>
                <a:cubicBezTo>
                  <a:pt x="2617" y="5736"/>
                  <a:pt x="2398" y="5903"/>
                  <a:pt x="2337" y="6152"/>
                </a:cubicBezTo>
                <a:lnTo>
                  <a:pt x="2305" y="6292"/>
                </a:lnTo>
                <a:cubicBezTo>
                  <a:pt x="1650" y="5105"/>
                  <a:pt x="2431" y="3637"/>
                  <a:pt x="3777" y="3511"/>
                </a:cubicBezTo>
                <a:cubicBezTo>
                  <a:pt x="3834" y="3506"/>
                  <a:pt x="3891" y="3503"/>
                  <a:pt x="3948" y="3503"/>
                </a:cubicBezTo>
                <a:close/>
                <a:moveTo>
                  <a:pt x="3983" y="7101"/>
                </a:moveTo>
                <a:cubicBezTo>
                  <a:pt x="4576" y="7133"/>
                  <a:pt x="4730" y="7942"/>
                  <a:pt x="4188" y="8190"/>
                </a:cubicBezTo>
                <a:lnTo>
                  <a:pt x="4174" y="8199"/>
                </a:lnTo>
                <a:cubicBezTo>
                  <a:pt x="4104" y="8229"/>
                  <a:pt x="4028" y="8245"/>
                  <a:pt x="3952" y="8245"/>
                </a:cubicBezTo>
                <a:cubicBezTo>
                  <a:pt x="3875" y="8245"/>
                  <a:pt x="3798" y="8229"/>
                  <a:pt x="3725" y="8199"/>
                </a:cubicBezTo>
                <a:lnTo>
                  <a:pt x="3711" y="8190"/>
                </a:lnTo>
                <a:cubicBezTo>
                  <a:pt x="3169" y="7942"/>
                  <a:pt x="3324" y="7133"/>
                  <a:pt x="3922" y="7101"/>
                </a:cubicBezTo>
                <a:close/>
                <a:moveTo>
                  <a:pt x="4085" y="8825"/>
                </a:moveTo>
                <a:lnTo>
                  <a:pt x="4216" y="9377"/>
                </a:lnTo>
                <a:cubicBezTo>
                  <a:pt x="4230" y="9452"/>
                  <a:pt x="4272" y="9513"/>
                  <a:pt x="4333" y="9555"/>
                </a:cubicBezTo>
                <a:cubicBezTo>
                  <a:pt x="4585" y="9723"/>
                  <a:pt x="4777" y="9971"/>
                  <a:pt x="4880" y="10256"/>
                </a:cubicBezTo>
                <a:lnTo>
                  <a:pt x="3024" y="10256"/>
                </a:lnTo>
                <a:cubicBezTo>
                  <a:pt x="3127" y="9966"/>
                  <a:pt x="3319" y="9723"/>
                  <a:pt x="3571" y="9555"/>
                </a:cubicBezTo>
                <a:cubicBezTo>
                  <a:pt x="3632" y="9513"/>
                  <a:pt x="3674" y="9452"/>
                  <a:pt x="3688" y="9377"/>
                </a:cubicBezTo>
                <a:lnTo>
                  <a:pt x="3814" y="8825"/>
                </a:lnTo>
                <a:cubicBezTo>
                  <a:pt x="3861" y="8830"/>
                  <a:pt x="3907" y="8832"/>
                  <a:pt x="3952" y="8832"/>
                </a:cubicBezTo>
                <a:cubicBezTo>
                  <a:pt x="3997" y="8832"/>
                  <a:pt x="4041" y="8830"/>
                  <a:pt x="4085" y="8825"/>
                </a:cubicBezTo>
                <a:close/>
                <a:moveTo>
                  <a:pt x="2230" y="15682"/>
                </a:moveTo>
                <a:cubicBezTo>
                  <a:pt x="2384" y="15822"/>
                  <a:pt x="2449" y="16037"/>
                  <a:pt x="2403" y="16243"/>
                </a:cubicBezTo>
                <a:cubicBezTo>
                  <a:pt x="2356" y="16444"/>
                  <a:pt x="2202" y="16608"/>
                  <a:pt x="2001" y="16668"/>
                </a:cubicBezTo>
                <a:lnTo>
                  <a:pt x="2230" y="15682"/>
                </a:lnTo>
                <a:close/>
                <a:moveTo>
                  <a:pt x="6077" y="15520"/>
                </a:moveTo>
                <a:cubicBezTo>
                  <a:pt x="6247" y="15520"/>
                  <a:pt x="6420" y="15594"/>
                  <a:pt x="6544" y="15766"/>
                </a:cubicBezTo>
                <a:cubicBezTo>
                  <a:pt x="6843" y="16186"/>
                  <a:pt x="6498" y="16695"/>
                  <a:pt x="6069" y="16695"/>
                </a:cubicBezTo>
                <a:cubicBezTo>
                  <a:pt x="5968" y="16695"/>
                  <a:pt x="5862" y="16667"/>
                  <a:pt x="5759" y="16603"/>
                </a:cubicBezTo>
                <a:cubicBezTo>
                  <a:pt x="5628" y="16519"/>
                  <a:pt x="5534" y="16393"/>
                  <a:pt x="5497" y="16243"/>
                </a:cubicBezTo>
                <a:lnTo>
                  <a:pt x="5497" y="16238"/>
                </a:lnTo>
                <a:cubicBezTo>
                  <a:pt x="5400" y="15823"/>
                  <a:pt x="5734" y="15520"/>
                  <a:pt x="6077" y="15520"/>
                </a:cubicBezTo>
                <a:close/>
                <a:moveTo>
                  <a:pt x="3725" y="1"/>
                </a:moveTo>
                <a:cubicBezTo>
                  <a:pt x="3725" y="1"/>
                  <a:pt x="2917" y="351"/>
                  <a:pt x="2884" y="795"/>
                </a:cubicBezTo>
                <a:lnTo>
                  <a:pt x="2884" y="2230"/>
                </a:lnTo>
                <a:cubicBezTo>
                  <a:pt x="2898" y="2230"/>
                  <a:pt x="2912" y="2230"/>
                  <a:pt x="2922" y="2235"/>
                </a:cubicBezTo>
                <a:lnTo>
                  <a:pt x="2884" y="2244"/>
                </a:lnTo>
                <a:cubicBezTo>
                  <a:pt x="2898" y="2244"/>
                  <a:pt x="2908" y="2244"/>
                  <a:pt x="2917" y="2249"/>
                </a:cubicBezTo>
                <a:cubicBezTo>
                  <a:pt x="2917" y="2249"/>
                  <a:pt x="2917" y="2254"/>
                  <a:pt x="2922" y="2254"/>
                </a:cubicBezTo>
                <a:cubicBezTo>
                  <a:pt x="2917" y="2254"/>
                  <a:pt x="2917" y="2258"/>
                  <a:pt x="2917" y="2258"/>
                </a:cubicBezTo>
                <a:lnTo>
                  <a:pt x="2917" y="2263"/>
                </a:lnTo>
                <a:lnTo>
                  <a:pt x="2917" y="2268"/>
                </a:lnTo>
                <a:cubicBezTo>
                  <a:pt x="2917" y="2272"/>
                  <a:pt x="2917" y="2272"/>
                  <a:pt x="2917" y="2272"/>
                </a:cubicBezTo>
                <a:cubicBezTo>
                  <a:pt x="2917" y="2277"/>
                  <a:pt x="2917" y="2277"/>
                  <a:pt x="2917" y="2277"/>
                </a:cubicBezTo>
                <a:lnTo>
                  <a:pt x="2917" y="2282"/>
                </a:lnTo>
                <a:lnTo>
                  <a:pt x="2917" y="2286"/>
                </a:lnTo>
                <a:cubicBezTo>
                  <a:pt x="2917" y="2286"/>
                  <a:pt x="2917" y="2286"/>
                  <a:pt x="2917" y="2291"/>
                </a:cubicBezTo>
                <a:lnTo>
                  <a:pt x="2917" y="2296"/>
                </a:lnTo>
                <a:lnTo>
                  <a:pt x="2917" y="2301"/>
                </a:lnTo>
                <a:cubicBezTo>
                  <a:pt x="2917" y="2301"/>
                  <a:pt x="2917" y="2305"/>
                  <a:pt x="2917" y="2305"/>
                </a:cubicBezTo>
                <a:cubicBezTo>
                  <a:pt x="2917" y="2305"/>
                  <a:pt x="2917" y="2310"/>
                  <a:pt x="2922" y="2310"/>
                </a:cubicBezTo>
                <a:cubicBezTo>
                  <a:pt x="2922" y="2315"/>
                  <a:pt x="2922" y="2315"/>
                  <a:pt x="2922" y="2315"/>
                </a:cubicBezTo>
                <a:cubicBezTo>
                  <a:pt x="2922" y="2319"/>
                  <a:pt x="2926" y="2324"/>
                  <a:pt x="2926" y="2329"/>
                </a:cubicBezTo>
                <a:cubicBezTo>
                  <a:pt x="2926" y="2333"/>
                  <a:pt x="2931" y="2333"/>
                  <a:pt x="2931" y="2338"/>
                </a:cubicBezTo>
                <a:lnTo>
                  <a:pt x="2940" y="2347"/>
                </a:lnTo>
                <a:lnTo>
                  <a:pt x="3295" y="2992"/>
                </a:lnTo>
                <a:cubicBezTo>
                  <a:pt x="1529" y="3469"/>
                  <a:pt x="893" y="5642"/>
                  <a:pt x="2122" y="6998"/>
                </a:cubicBezTo>
                <a:lnTo>
                  <a:pt x="1379" y="10228"/>
                </a:lnTo>
                <a:lnTo>
                  <a:pt x="500" y="10228"/>
                </a:lnTo>
                <a:cubicBezTo>
                  <a:pt x="490" y="10226"/>
                  <a:pt x="480" y="10226"/>
                  <a:pt x="470" y="10226"/>
                </a:cubicBezTo>
                <a:cubicBezTo>
                  <a:pt x="329" y="10226"/>
                  <a:pt x="211" y="10346"/>
                  <a:pt x="220" y="10494"/>
                </a:cubicBezTo>
                <a:cubicBezTo>
                  <a:pt x="220" y="10648"/>
                  <a:pt x="500" y="10756"/>
                  <a:pt x="500" y="10756"/>
                </a:cubicBezTo>
                <a:lnTo>
                  <a:pt x="1248" y="10756"/>
                </a:lnTo>
                <a:lnTo>
                  <a:pt x="856" y="12481"/>
                </a:lnTo>
                <a:cubicBezTo>
                  <a:pt x="818" y="12635"/>
                  <a:pt x="916" y="12784"/>
                  <a:pt x="1071" y="12822"/>
                </a:cubicBezTo>
                <a:cubicBezTo>
                  <a:pt x="1089" y="12826"/>
                  <a:pt x="1113" y="12831"/>
                  <a:pt x="1136" y="12831"/>
                </a:cubicBezTo>
                <a:cubicBezTo>
                  <a:pt x="1267" y="12831"/>
                  <a:pt x="1379" y="12738"/>
                  <a:pt x="1412" y="12607"/>
                </a:cubicBezTo>
                <a:lnTo>
                  <a:pt x="2870" y="6287"/>
                </a:lnTo>
                <a:lnTo>
                  <a:pt x="3146" y="6348"/>
                </a:lnTo>
                <a:cubicBezTo>
                  <a:pt x="3291" y="6386"/>
                  <a:pt x="3417" y="6470"/>
                  <a:pt x="3506" y="6591"/>
                </a:cubicBezTo>
                <a:cubicBezTo>
                  <a:pt x="2678" y="6928"/>
                  <a:pt x="2543" y="8040"/>
                  <a:pt x="3263" y="8568"/>
                </a:cubicBezTo>
                <a:lnTo>
                  <a:pt x="3141" y="9101"/>
                </a:lnTo>
                <a:cubicBezTo>
                  <a:pt x="2711" y="9424"/>
                  <a:pt x="2431" y="9914"/>
                  <a:pt x="2370" y="10452"/>
                </a:cubicBezTo>
                <a:cubicBezTo>
                  <a:pt x="2370" y="10457"/>
                  <a:pt x="2370" y="10466"/>
                  <a:pt x="2370" y="10475"/>
                </a:cubicBezTo>
                <a:cubicBezTo>
                  <a:pt x="2333" y="10849"/>
                  <a:pt x="2403" y="11228"/>
                  <a:pt x="2576" y="11564"/>
                </a:cubicBezTo>
                <a:lnTo>
                  <a:pt x="1758" y="15196"/>
                </a:lnTo>
                <a:lnTo>
                  <a:pt x="1758" y="15201"/>
                </a:lnTo>
                <a:lnTo>
                  <a:pt x="1758" y="15210"/>
                </a:lnTo>
                <a:lnTo>
                  <a:pt x="1244" y="17430"/>
                </a:lnTo>
                <a:cubicBezTo>
                  <a:pt x="1225" y="17514"/>
                  <a:pt x="1155" y="17575"/>
                  <a:pt x="1071" y="17580"/>
                </a:cubicBezTo>
                <a:cubicBezTo>
                  <a:pt x="991" y="17575"/>
                  <a:pt x="926" y="17524"/>
                  <a:pt x="902" y="17449"/>
                </a:cubicBezTo>
                <a:lnTo>
                  <a:pt x="585" y="16309"/>
                </a:lnTo>
                <a:lnTo>
                  <a:pt x="1159" y="13813"/>
                </a:lnTo>
                <a:cubicBezTo>
                  <a:pt x="1206" y="13658"/>
                  <a:pt x="1108" y="13495"/>
                  <a:pt x="949" y="13462"/>
                </a:cubicBezTo>
                <a:cubicBezTo>
                  <a:pt x="928" y="13457"/>
                  <a:pt x="906" y="13454"/>
                  <a:pt x="885" y="13454"/>
                </a:cubicBezTo>
                <a:cubicBezTo>
                  <a:pt x="753" y="13454"/>
                  <a:pt x="632" y="13550"/>
                  <a:pt x="608" y="13686"/>
                </a:cubicBezTo>
                <a:lnTo>
                  <a:pt x="14" y="16257"/>
                </a:lnTo>
                <a:cubicBezTo>
                  <a:pt x="0" y="16304"/>
                  <a:pt x="5" y="16351"/>
                  <a:pt x="14" y="16397"/>
                </a:cubicBezTo>
                <a:lnTo>
                  <a:pt x="356" y="17608"/>
                </a:lnTo>
                <a:cubicBezTo>
                  <a:pt x="402" y="17771"/>
                  <a:pt x="500" y="17916"/>
                  <a:pt x="641" y="18015"/>
                </a:cubicBezTo>
                <a:lnTo>
                  <a:pt x="393" y="19085"/>
                </a:lnTo>
                <a:cubicBezTo>
                  <a:pt x="356" y="19239"/>
                  <a:pt x="454" y="19393"/>
                  <a:pt x="608" y="19426"/>
                </a:cubicBezTo>
                <a:cubicBezTo>
                  <a:pt x="627" y="19431"/>
                  <a:pt x="650" y="19435"/>
                  <a:pt x="669" y="19435"/>
                </a:cubicBezTo>
                <a:cubicBezTo>
                  <a:pt x="804" y="19435"/>
                  <a:pt x="916" y="19342"/>
                  <a:pt x="949" y="19216"/>
                </a:cubicBezTo>
                <a:lnTo>
                  <a:pt x="1197" y="18141"/>
                </a:lnTo>
                <a:cubicBezTo>
                  <a:pt x="1496" y="18089"/>
                  <a:pt x="1734" y="17856"/>
                  <a:pt x="1800" y="17556"/>
                </a:cubicBezTo>
                <a:lnTo>
                  <a:pt x="1870" y="17262"/>
                </a:lnTo>
                <a:cubicBezTo>
                  <a:pt x="2398" y="17248"/>
                  <a:pt x="2847" y="16883"/>
                  <a:pt x="2964" y="16369"/>
                </a:cubicBezTo>
                <a:cubicBezTo>
                  <a:pt x="3085" y="15855"/>
                  <a:pt x="2837" y="15332"/>
                  <a:pt x="2370" y="15089"/>
                </a:cubicBezTo>
                <a:lnTo>
                  <a:pt x="3174" y="11616"/>
                </a:lnTo>
                <a:cubicBezTo>
                  <a:pt x="3188" y="11546"/>
                  <a:pt x="3179" y="11471"/>
                  <a:pt x="3141" y="11410"/>
                </a:cubicBezTo>
                <a:cubicBezTo>
                  <a:pt x="3029" y="11219"/>
                  <a:pt x="2968" y="11008"/>
                  <a:pt x="2954" y="10789"/>
                </a:cubicBezTo>
                <a:lnTo>
                  <a:pt x="4955" y="10789"/>
                </a:lnTo>
                <a:cubicBezTo>
                  <a:pt x="4941" y="11008"/>
                  <a:pt x="4875" y="11219"/>
                  <a:pt x="4763" y="11410"/>
                </a:cubicBezTo>
                <a:cubicBezTo>
                  <a:pt x="4726" y="11471"/>
                  <a:pt x="4716" y="11546"/>
                  <a:pt x="4735" y="11616"/>
                </a:cubicBezTo>
                <a:lnTo>
                  <a:pt x="5338" y="14233"/>
                </a:lnTo>
                <a:cubicBezTo>
                  <a:pt x="5366" y="14364"/>
                  <a:pt x="5483" y="14453"/>
                  <a:pt x="5614" y="14453"/>
                </a:cubicBezTo>
                <a:cubicBezTo>
                  <a:pt x="5637" y="14453"/>
                  <a:pt x="5656" y="14453"/>
                  <a:pt x="5679" y="14448"/>
                </a:cubicBezTo>
                <a:cubicBezTo>
                  <a:pt x="5833" y="14411"/>
                  <a:pt x="5927" y="14261"/>
                  <a:pt x="5894" y="14107"/>
                </a:cubicBezTo>
                <a:lnTo>
                  <a:pt x="5310" y="11592"/>
                </a:lnTo>
                <a:cubicBezTo>
                  <a:pt x="5483" y="11256"/>
                  <a:pt x="5553" y="10877"/>
                  <a:pt x="5516" y="10503"/>
                </a:cubicBezTo>
                <a:lnTo>
                  <a:pt x="5516" y="10480"/>
                </a:lnTo>
                <a:cubicBezTo>
                  <a:pt x="5506" y="10405"/>
                  <a:pt x="5497" y="10330"/>
                  <a:pt x="5478" y="10260"/>
                </a:cubicBezTo>
                <a:cubicBezTo>
                  <a:pt x="5375" y="9807"/>
                  <a:pt x="5114" y="9410"/>
                  <a:pt x="4744" y="9129"/>
                </a:cubicBezTo>
                <a:lnTo>
                  <a:pt x="4623" y="8596"/>
                </a:lnTo>
                <a:cubicBezTo>
                  <a:pt x="5343" y="8073"/>
                  <a:pt x="5207" y="6956"/>
                  <a:pt x="4385" y="6619"/>
                </a:cubicBezTo>
                <a:cubicBezTo>
                  <a:pt x="4469" y="6498"/>
                  <a:pt x="4600" y="6414"/>
                  <a:pt x="4744" y="6381"/>
                </a:cubicBezTo>
                <a:lnTo>
                  <a:pt x="5015" y="6320"/>
                </a:lnTo>
                <a:lnTo>
                  <a:pt x="7324" y="16313"/>
                </a:lnTo>
                <a:lnTo>
                  <a:pt x="7007" y="17454"/>
                </a:lnTo>
                <a:cubicBezTo>
                  <a:pt x="6983" y="17528"/>
                  <a:pt x="6918" y="17580"/>
                  <a:pt x="6838" y="17580"/>
                </a:cubicBezTo>
                <a:cubicBezTo>
                  <a:pt x="6754" y="17575"/>
                  <a:pt x="6679" y="17514"/>
                  <a:pt x="6665" y="17430"/>
                </a:cubicBezTo>
                <a:lnTo>
                  <a:pt x="6595" y="17136"/>
                </a:lnTo>
                <a:cubicBezTo>
                  <a:pt x="7109" y="16869"/>
                  <a:pt x="7348" y="16262"/>
                  <a:pt x="7147" y="15715"/>
                </a:cubicBezTo>
                <a:cubicBezTo>
                  <a:pt x="6981" y="15256"/>
                  <a:pt x="6543" y="14961"/>
                  <a:pt x="6069" y="14961"/>
                </a:cubicBezTo>
                <a:cubicBezTo>
                  <a:pt x="5983" y="14961"/>
                  <a:pt x="5897" y="14970"/>
                  <a:pt x="5810" y="14990"/>
                </a:cubicBezTo>
                <a:cubicBezTo>
                  <a:pt x="5245" y="15121"/>
                  <a:pt x="4866" y="15654"/>
                  <a:pt x="4922" y="16229"/>
                </a:cubicBezTo>
                <a:cubicBezTo>
                  <a:pt x="4983" y="16804"/>
                  <a:pt x="5460" y="17248"/>
                  <a:pt x="6044" y="17262"/>
                </a:cubicBezTo>
                <a:lnTo>
                  <a:pt x="6109" y="17561"/>
                </a:lnTo>
                <a:cubicBezTo>
                  <a:pt x="6175" y="17856"/>
                  <a:pt x="6413" y="18089"/>
                  <a:pt x="6717" y="18145"/>
                </a:cubicBezTo>
                <a:lnTo>
                  <a:pt x="6965" y="19216"/>
                </a:lnTo>
                <a:cubicBezTo>
                  <a:pt x="6993" y="19342"/>
                  <a:pt x="7109" y="19435"/>
                  <a:pt x="7240" y="19435"/>
                </a:cubicBezTo>
                <a:cubicBezTo>
                  <a:pt x="7264" y="19435"/>
                  <a:pt x="7282" y="19431"/>
                  <a:pt x="7306" y="19426"/>
                </a:cubicBezTo>
                <a:cubicBezTo>
                  <a:pt x="7460" y="19393"/>
                  <a:pt x="7553" y="19239"/>
                  <a:pt x="7516" y="19085"/>
                </a:cubicBezTo>
                <a:lnTo>
                  <a:pt x="7273" y="18015"/>
                </a:lnTo>
                <a:cubicBezTo>
                  <a:pt x="7409" y="17916"/>
                  <a:pt x="7511" y="17771"/>
                  <a:pt x="7558" y="17608"/>
                </a:cubicBezTo>
                <a:lnTo>
                  <a:pt x="7895" y="16397"/>
                </a:lnTo>
                <a:cubicBezTo>
                  <a:pt x="7909" y="16351"/>
                  <a:pt x="7909" y="16304"/>
                  <a:pt x="7895" y="16257"/>
                </a:cubicBezTo>
                <a:lnTo>
                  <a:pt x="6637" y="10826"/>
                </a:lnTo>
                <a:lnTo>
                  <a:pt x="7376" y="10826"/>
                </a:lnTo>
                <a:cubicBezTo>
                  <a:pt x="7511" y="10826"/>
                  <a:pt x="7628" y="10737"/>
                  <a:pt x="7661" y="10606"/>
                </a:cubicBezTo>
                <a:cubicBezTo>
                  <a:pt x="7702" y="10426"/>
                  <a:pt x="7571" y="10256"/>
                  <a:pt x="7392" y="10256"/>
                </a:cubicBezTo>
                <a:cubicBezTo>
                  <a:pt x="7390" y="10256"/>
                  <a:pt x="7388" y="10256"/>
                  <a:pt x="7385" y="10256"/>
                </a:cubicBezTo>
                <a:lnTo>
                  <a:pt x="6497" y="10256"/>
                </a:lnTo>
                <a:lnTo>
                  <a:pt x="5754" y="7040"/>
                </a:lnTo>
                <a:cubicBezTo>
                  <a:pt x="6983" y="5684"/>
                  <a:pt x="6343" y="3511"/>
                  <a:pt x="4581" y="3034"/>
                </a:cubicBezTo>
                <a:lnTo>
                  <a:pt x="4936" y="2389"/>
                </a:lnTo>
                <a:cubicBezTo>
                  <a:pt x="4959" y="2347"/>
                  <a:pt x="4973" y="2296"/>
                  <a:pt x="4973" y="2244"/>
                </a:cubicBezTo>
                <a:lnTo>
                  <a:pt x="4973" y="809"/>
                </a:lnTo>
                <a:cubicBezTo>
                  <a:pt x="4973" y="361"/>
                  <a:pt x="4614" y="1"/>
                  <a:pt x="4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62"/>
          <p:cNvGrpSpPr/>
          <p:nvPr/>
        </p:nvGrpSpPr>
        <p:grpSpPr>
          <a:xfrm>
            <a:off x="5151630" y="1862510"/>
            <a:ext cx="312886" cy="386023"/>
            <a:chOff x="1895150" y="3742450"/>
            <a:chExt cx="404925" cy="485075"/>
          </a:xfrm>
        </p:grpSpPr>
        <p:sp>
          <p:nvSpPr>
            <p:cNvPr id="810" name="Google Shape;810;p62"/>
            <p:cNvSpPr/>
            <p:nvPr/>
          </p:nvSpPr>
          <p:spPr>
            <a:xfrm>
              <a:off x="1993075" y="3816075"/>
              <a:ext cx="101150" cy="101975"/>
            </a:xfrm>
            <a:custGeom>
              <a:avLst/>
              <a:gdLst/>
              <a:ahLst/>
              <a:cxnLst/>
              <a:rect l="l" t="t" r="r" b="b"/>
              <a:pathLst>
                <a:path w="4046" h="4079" extrusionOk="0">
                  <a:moveTo>
                    <a:pt x="2045" y="1"/>
                  </a:moveTo>
                  <a:cubicBezTo>
                    <a:pt x="1935" y="1"/>
                    <a:pt x="1823" y="10"/>
                    <a:pt x="1711" y="28"/>
                  </a:cubicBezTo>
                  <a:cubicBezTo>
                    <a:pt x="725" y="187"/>
                    <a:pt x="1" y="1043"/>
                    <a:pt x="1" y="2038"/>
                  </a:cubicBezTo>
                  <a:cubicBezTo>
                    <a:pt x="1" y="3038"/>
                    <a:pt x="725" y="3889"/>
                    <a:pt x="1711" y="4053"/>
                  </a:cubicBezTo>
                  <a:cubicBezTo>
                    <a:pt x="1821" y="4070"/>
                    <a:pt x="1930" y="4079"/>
                    <a:pt x="2037" y="4079"/>
                  </a:cubicBezTo>
                  <a:cubicBezTo>
                    <a:pt x="2898" y="4079"/>
                    <a:pt x="3687" y="3532"/>
                    <a:pt x="3973" y="2693"/>
                  </a:cubicBezTo>
                  <a:cubicBezTo>
                    <a:pt x="4046" y="2470"/>
                    <a:pt x="3867" y="2315"/>
                    <a:pt x="3692" y="2315"/>
                  </a:cubicBezTo>
                  <a:cubicBezTo>
                    <a:pt x="3584" y="2315"/>
                    <a:pt x="3478" y="2373"/>
                    <a:pt x="3431" y="2510"/>
                  </a:cubicBezTo>
                  <a:cubicBezTo>
                    <a:pt x="3215" y="3160"/>
                    <a:pt x="2628" y="3511"/>
                    <a:pt x="2036" y="3511"/>
                  </a:cubicBezTo>
                  <a:cubicBezTo>
                    <a:pt x="1592" y="3511"/>
                    <a:pt x="1145" y="3314"/>
                    <a:pt x="847" y="2898"/>
                  </a:cubicBezTo>
                  <a:cubicBezTo>
                    <a:pt x="145" y="1926"/>
                    <a:pt x="842" y="570"/>
                    <a:pt x="2038" y="570"/>
                  </a:cubicBezTo>
                  <a:cubicBezTo>
                    <a:pt x="2669" y="570"/>
                    <a:pt x="3230" y="972"/>
                    <a:pt x="3431" y="1571"/>
                  </a:cubicBezTo>
                  <a:cubicBezTo>
                    <a:pt x="3478" y="1706"/>
                    <a:pt x="3584" y="1764"/>
                    <a:pt x="3692" y="1764"/>
                  </a:cubicBezTo>
                  <a:cubicBezTo>
                    <a:pt x="3867" y="1764"/>
                    <a:pt x="4046" y="1611"/>
                    <a:pt x="3973" y="1388"/>
                  </a:cubicBezTo>
                  <a:cubicBezTo>
                    <a:pt x="3688" y="548"/>
                    <a:pt x="2903" y="1"/>
                    <a:pt x="2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1895150" y="3754700"/>
              <a:ext cx="261650" cy="459625"/>
            </a:xfrm>
            <a:custGeom>
              <a:avLst/>
              <a:gdLst/>
              <a:ahLst/>
              <a:cxnLst/>
              <a:rect l="l" t="t" r="r" b="b"/>
              <a:pathLst>
                <a:path w="10466" h="18385" extrusionOk="0">
                  <a:moveTo>
                    <a:pt x="5941" y="567"/>
                  </a:moveTo>
                  <a:cubicBezTo>
                    <a:pt x="6711" y="567"/>
                    <a:pt x="7481" y="796"/>
                    <a:pt x="8143" y="1254"/>
                  </a:cubicBezTo>
                  <a:lnTo>
                    <a:pt x="8143" y="1745"/>
                  </a:lnTo>
                  <a:cubicBezTo>
                    <a:pt x="8146" y="1891"/>
                    <a:pt x="8026" y="1992"/>
                    <a:pt x="7898" y="1992"/>
                  </a:cubicBezTo>
                  <a:cubicBezTo>
                    <a:pt x="7849" y="1992"/>
                    <a:pt x="7800" y="1978"/>
                    <a:pt x="7755" y="1946"/>
                  </a:cubicBezTo>
                  <a:cubicBezTo>
                    <a:pt x="7213" y="1556"/>
                    <a:pt x="6577" y="1360"/>
                    <a:pt x="5942" y="1360"/>
                  </a:cubicBezTo>
                  <a:cubicBezTo>
                    <a:pt x="5307" y="1360"/>
                    <a:pt x="4672" y="1556"/>
                    <a:pt x="4133" y="1946"/>
                  </a:cubicBezTo>
                  <a:cubicBezTo>
                    <a:pt x="4088" y="1978"/>
                    <a:pt x="4038" y="1992"/>
                    <a:pt x="3989" y="1992"/>
                  </a:cubicBezTo>
                  <a:cubicBezTo>
                    <a:pt x="3861" y="1992"/>
                    <a:pt x="3740" y="1891"/>
                    <a:pt x="3740" y="1745"/>
                  </a:cubicBezTo>
                  <a:lnTo>
                    <a:pt x="3740" y="1254"/>
                  </a:lnTo>
                  <a:cubicBezTo>
                    <a:pt x="4401" y="796"/>
                    <a:pt x="5171" y="567"/>
                    <a:pt x="5941" y="567"/>
                  </a:cubicBezTo>
                  <a:close/>
                  <a:moveTo>
                    <a:pt x="1464" y="5811"/>
                  </a:moveTo>
                  <a:lnTo>
                    <a:pt x="1464" y="7559"/>
                  </a:lnTo>
                  <a:lnTo>
                    <a:pt x="1020" y="7559"/>
                  </a:lnTo>
                  <a:cubicBezTo>
                    <a:pt x="1010" y="7559"/>
                    <a:pt x="1006" y="7555"/>
                    <a:pt x="1006" y="7545"/>
                  </a:cubicBezTo>
                  <a:lnTo>
                    <a:pt x="1006" y="5825"/>
                  </a:lnTo>
                  <a:cubicBezTo>
                    <a:pt x="1006" y="5816"/>
                    <a:pt x="1010" y="5811"/>
                    <a:pt x="1015" y="5811"/>
                  </a:cubicBezTo>
                  <a:close/>
                  <a:moveTo>
                    <a:pt x="3170" y="1735"/>
                  </a:moveTo>
                  <a:lnTo>
                    <a:pt x="3170" y="1749"/>
                  </a:lnTo>
                  <a:cubicBezTo>
                    <a:pt x="3166" y="2231"/>
                    <a:pt x="3564" y="2570"/>
                    <a:pt x="3987" y="2570"/>
                  </a:cubicBezTo>
                  <a:cubicBezTo>
                    <a:pt x="4148" y="2570"/>
                    <a:pt x="4312" y="2521"/>
                    <a:pt x="4460" y="2413"/>
                  </a:cubicBezTo>
                  <a:cubicBezTo>
                    <a:pt x="4901" y="2093"/>
                    <a:pt x="5421" y="1933"/>
                    <a:pt x="5941" y="1933"/>
                  </a:cubicBezTo>
                  <a:cubicBezTo>
                    <a:pt x="6461" y="1933"/>
                    <a:pt x="6981" y="2093"/>
                    <a:pt x="7423" y="2413"/>
                  </a:cubicBezTo>
                  <a:cubicBezTo>
                    <a:pt x="7571" y="2520"/>
                    <a:pt x="7735" y="2569"/>
                    <a:pt x="7895" y="2569"/>
                  </a:cubicBezTo>
                  <a:cubicBezTo>
                    <a:pt x="8322" y="2569"/>
                    <a:pt x="8720" y="2226"/>
                    <a:pt x="8713" y="1740"/>
                  </a:cubicBezTo>
                  <a:lnTo>
                    <a:pt x="8713" y="1740"/>
                  </a:lnTo>
                  <a:cubicBezTo>
                    <a:pt x="9816" y="2862"/>
                    <a:pt x="10143" y="4531"/>
                    <a:pt x="9536" y="5984"/>
                  </a:cubicBezTo>
                  <a:cubicBezTo>
                    <a:pt x="8933" y="7438"/>
                    <a:pt x="7517" y="8382"/>
                    <a:pt x="5941" y="8387"/>
                  </a:cubicBezTo>
                  <a:lnTo>
                    <a:pt x="5941" y="8391"/>
                  </a:lnTo>
                  <a:cubicBezTo>
                    <a:pt x="5937" y="8391"/>
                    <a:pt x="5933" y="8391"/>
                    <a:pt x="5928" y="8391"/>
                  </a:cubicBezTo>
                  <a:cubicBezTo>
                    <a:pt x="4835" y="8391"/>
                    <a:pt x="3827" y="8970"/>
                    <a:pt x="3273" y="9910"/>
                  </a:cubicBezTo>
                  <a:lnTo>
                    <a:pt x="2029" y="9910"/>
                  </a:lnTo>
                  <a:lnTo>
                    <a:pt x="2029" y="4479"/>
                  </a:lnTo>
                  <a:cubicBezTo>
                    <a:pt x="2029" y="3451"/>
                    <a:pt x="2441" y="2465"/>
                    <a:pt x="3170" y="1735"/>
                  </a:cubicBezTo>
                  <a:close/>
                  <a:moveTo>
                    <a:pt x="5962" y="0"/>
                  </a:moveTo>
                  <a:cubicBezTo>
                    <a:pt x="5021" y="0"/>
                    <a:pt x="4079" y="294"/>
                    <a:pt x="3282" y="880"/>
                  </a:cubicBezTo>
                  <a:cubicBezTo>
                    <a:pt x="3273" y="889"/>
                    <a:pt x="3263" y="894"/>
                    <a:pt x="3254" y="903"/>
                  </a:cubicBezTo>
                  <a:cubicBezTo>
                    <a:pt x="2127" y="1745"/>
                    <a:pt x="1464" y="3072"/>
                    <a:pt x="1464" y="4479"/>
                  </a:cubicBezTo>
                  <a:lnTo>
                    <a:pt x="1464" y="5246"/>
                  </a:lnTo>
                  <a:lnTo>
                    <a:pt x="1020" y="5246"/>
                  </a:lnTo>
                  <a:cubicBezTo>
                    <a:pt x="697" y="5246"/>
                    <a:pt x="440" y="5503"/>
                    <a:pt x="440" y="5825"/>
                  </a:cubicBezTo>
                  <a:lnTo>
                    <a:pt x="440" y="7550"/>
                  </a:lnTo>
                  <a:cubicBezTo>
                    <a:pt x="440" y="7872"/>
                    <a:pt x="697" y="8130"/>
                    <a:pt x="1020" y="8130"/>
                  </a:cubicBezTo>
                  <a:lnTo>
                    <a:pt x="1501" y="8130"/>
                  </a:lnTo>
                  <a:lnTo>
                    <a:pt x="1501" y="15482"/>
                  </a:lnTo>
                  <a:cubicBezTo>
                    <a:pt x="1501" y="15617"/>
                    <a:pt x="1590" y="15734"/>
                    <a:pt x="1721" y="15767"/>
                  </a:cubicBezTo>
                  <a:cubicBezTo>
                    <a:pt x="1743" y="15772"/>
                    <a:pt x="1766" y="15775"/>
                    <a:pt x="1788" y="15775"/>
                  </a:cubicBezTo>
                  <a:cubicBezTo>
                    <a:pt x="1942" y="15775"/>
                    <a:pt x="2071" y="15651"/>
                    <a:pt x="2071" y="15491"/>
                  </a:cubicBezTo>
                  <a:lnTo>
                    <a:pt x="2071" y="10485"/>
                  </a:lnTo>
                  <a:lnTo>
                    <a:pt x="2679" y="10485"/>
                  </a:lnTo>
                  <a:lnTo>
                    <a:pt x="2679" y="17398"/>
                  </a:lnTo>
                  <a:cubicBezTo>
                    <a:pt x="2679" y="17627"/>
                    <a:pt x="2497" y="17809"/>
                    <a:pt x="2268" y="17809"/>
                  </a:cubicBezTo>
                  <a:lnTo>
                    <a:pt x="2071" y="17809"/>
                  </a:lnTo>
                  <a:lnTo>
                    <a:pt x="2071" y="16618"/>
                  </a:lnTo>
                  <a:cubicBezTo>
                    <a:pt x="2071" y="16482"/>
                    <a:pt x="1978" y="16360"/>
                    <a:pt x="1847" y="16332"/>
                  </a:cubicBezTo>
                  <a:cubicBezTo>
                    <a:pt x="1825" y="16327"/>
                    <a:pt x="1803" y="16325"/>
                    <a:pt x="1782" y="16325"/>
                  </a:cubicBezTo>
                  <a:cubicBezTo>
                    <a:pt x="1630" y="16325"/>
                    <a:pt x="1501" y="16449"/>
                    <a:pt x="1501" y="16608"/>
                  </a:cubicBezTo>
                  <a:lnTo>
                    <a:pt x="1501" y="17809"/>
                  </a:lnTo>
                  <a:lnTo>
                    <a:pt x="328" y="17809"/>
                  </a:lnTo>
                  <a:cubicBezTo>
                    <a:pt x="192" y="17809"/>
                    <a:pt x="76" y="17903"/>
                    <a:pt x="43" y="18034"/>
                  </a:cubicBezTo>
                  <a:cubicBezTo>
                    <a:pt x="1" y="18211"/>
                    <a:pt x="136" y="18384"/>
                    <a:pt x="319" y="18384"/>
                  </a:cubicBezTo>
                  <a:lnTo>
                    <a:pt x="2356" y="18384"/>
                  </a:lnTo>
                  <a:cubicBezTo>
                    <a:pt x="2389" y="18384"/>
                    <a:pt x="2427" y="18375"/>
                    <a:pt x="2459" y="18361"/>
                  </a:cubicBezTo>
                  <a:cubicBezTo>
                    <a:pt x="2917" y="18267"/>
                    <a:pt x="3245" y="17865"/>
                    <a:pt x="3245" y="17403"/>
                  </a:cubicBezTo>
                  <a:lnTo>
                    <a:pt x="3245" y="10481"/>
                  </a:lnTo>
                  <a:lnTo>
                    <a:pt x="3436" y="10481"/>
                  </a:lnTo>
                  <a:cubicBezTo>
                    <a:pt x="3544" y="10481"/>
                    <a:pt x="3642" y="10424"/>
                    <a:pt x="3689" y="10331"/>
                  </a:cubicBezTo>
                  <a:cubicBezTo>
                    <a:pt x="4133" y="9485"/>
                    <a:pt x="5011" y="8957"/>
                    <a:pt x="5965" y="8957"/>
                  </a:cubicBezTo>
                  <a:cubicBezTo>
                    <a:pt x="8447" y="8957"/>
                    <a:pt x="10466" y="6947"/>
                    <a:pt x="10466" y="4479"/>
                  </a:cubicBezTo>
                  <a:cubicBezTo>
                    <a:pt x="10461" y="3072"/>
                    <a:pt x="9797" y="1745"/>
                    <a:pt x="8671" y="903"/>
                  </a:cubicBezTo>
                  <a:cubicBezTo>
                    <a:pt x="8662" y="894"/>
                    <a:pt x="8652" y="889"/>
                    <a:pt x="8643" y="880"/>
                  </a:cubicBezTo>
                  <a:cubicBezTo>
                    <a:pt x="7846" y="294"/>
                    <a:pt x="6904" y="0"/>
                    <a:pt x="5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2052200" y="3742450"/>
              <a:ext cx="247875" cy="485075"/>
            </a:xfrm>
            <a:custGeom>
              <a:avLst/>
              <a:gdLst/>
              <a:ahLst/>
              <a:cxnLst/>
              <a:rect l="l" t="t" r="r" b="b"/>
              <a:pathLst>
                <a:path w="9915" h="19403" extrusionOk="0">
                  <a:moveTo>
                    <a:pt x="7773" y="15677"/>
                  </a:moveTo>
                  <a:cubicBezTo>
                    <a:pt x="7918" y="15677"/>
                    <a:pt x="8054" y="15761"/>
                    <a:pt x="8119" y="15892"/>
                  </a:cubicBezTo>
                  <a:lnTo>
                    <a:pt x="9302" y="18276"/>
                  </a:lnTo>
                  <a:cubicBezTo>
                    <a:pt x="9325" y="18323"/>
                    <a:pt x="9339" y="18379"/>
                    <a:pt x="9344" y="18430"/>
                  </a:cubicBezTo>
                  <a:lnTo>
                    <a:pt x="9344" y="18463"/>
                  </a:lnTo>
                  <a:cubicBezTo>
                    <a:pt x="9344" y="18463"/>
                    <a:pt x="9344" y="18468"/>
                    <a:pt x="9344" y="18472"/>
                  </a:cubicBezTo>
                  <a:cubicBezTo>
                    <a:pt x="9344" y="18482"/>
                    <a:pt x="9339" y="18491"/>
                    <a:pt x="9339" y="18500"/>
                  </a:cubicBezTo>
                  <a:cubicBezTo>
                    <a:pt x="9330" y="18566"/>
                    <a:pt x="9302" y="18631"/>
                    <a:pt x="9260" y="18683"/>
                  </a:cubicBezTo>
                  <a:cubicBezTo>
                    <a:pt x="9185" y="18781"/>
                    <a:pt x="9073" y="18832"/>
                    <a:pt x="8951" y="18832"/>
                  </a:cubicBezTo>
                  <a:lnTo>
                    <a:pt x="795" y="18832"/>
                  </a:lnTo>
                  <a:cubicBezTo>
                    <a:pt x="669" y="18832"/>
                    <a:pt x="571" y="18734"/>
                    <a:pt x="571" y="18613"/>
                  </a:cubicBezTo>
                  <a:lnTo>
                    <a:pt x="571" y="15902"/>
                  </a:lnTo>
                  <a:cubicBezTo>
                    <a:pt x="571" y="15780"/>
                    <a:pt x="669" y="15677"/>
                    <a:pt x="795" y="15677"/>
                  </a:cubicBezTo>
                  <a:close/>
                  <a:moveTo>
                    <a:pt x="6245" y="1"/>
                  </a:moveTo>
                  <a:cubicBezTo>
                    <a:pt x="6091" y="1"/>
                    <a:pt x="5960" y="127"/>
                    <a:pt x="5960" y="281"/>
                  </a:cubicBezTo>
                  <a:lnTo>
                    <a:pt x="5960" y="4268"/>
                  </a:lnTo>
                  <a:cubicBezTo>
                    <a:pt x="5960" y="4404"/>
                    <a:pt x="6053" y="4525"/>
                    <a:pt x="6184" y="4558"/>
                  </a:cubicBezTo>
                  <a:cubicBezTo>
                    <a:pt x="6204" y="4562"/>
                    <a:pt x="6224" y="4564"/>
                    <a:pt x="6244" y="4564"/>
                  </a:cubicBezTo>
                  <a:cubicBezTo>
                    <a:pt x="6398" y="4564"/>
                    <a:pt x="6530" y="4439"/>
                    <a:pt x="6530" y="4277"/>
                  </a:cubicBezTo>
                  <a:lnTo>
                    <a:pt x="6530" y="566"/>
                  </a:lnTo>
                  <a:lnTo>
                    <a:pt x="9302" y="566"/>
                  </a:lnTo>
                  <a:lnTo>
                    <a:pt x="9302" y="1178"/>
                  </a:lnTo>
                  <a:lnTo>
                    <a:pt x="8680" y="1178"/>
                  </a:lnTo>
                  <a:cubicBezTo>
                    <a:pt x="8677" y="1178"/>
                    <a:pt x="8674" y="1178"/>
                    <a:pt x="8670" y="1178"/>
                  </a:cubicBezTo>
                  <a:cubicBezTo>
                    <a:pt x="8539" y="1178"/>
                    <a:pt x="8427" y="1270"/>
                    <a:pt x="8395" y="1398"/>
                  </a:cubicBezTo>
                  <a:cubicBezTo>
                    <a:pt x="8353" y="1576"/>
                    <a:pt x="8489" y="1749"/>
                    <a:pt x="8671" y="1749"/>
                  </a:cubicBezTo>
                  <a:lnTo>
                    <a:pt x="9302" y="1749"/>
                  </a:lnTo>
                  <a:lnTo>
                    <a:pt x="9302" y="2469"/>
                  </a:lnTo>
                  <a:lnTo>
                    <a:pt x="8680" y="2469"/>
                  </a:lnTo>
                  <a:cubicBezTo>
                    <a:pt x="8545" y="2469"/>
                    <a:pt x="8428" y="2557"/>
                    <a:pt x="8395" y="2693"/>
                  </a:cubicBezTo>
                  <a:cubicBezTo>
                    <a:pt x="8353" y="2870"/>
                    <a:pt x="8489" y="3039"/>
                    <a:pt x="8671" y="3039"/>
                  </a:cubicBezTo>
                  <a:lnTo>
                    <a:pt x="9302" y="3039"/>
                  </a:lnTo>
                  <a:lnTo>
                    <a:pt x="9302" y="3721"/>
                  </a:lnTo>
                  <a:lnTo>
                    <a:pt x="7918" y="3721"/>
                  </a:lnTo>
                  <a:cubicBezTo>
                    <a:pt x="7783" y="3721"/>
                    <a:pt x="7666" y="3810"/>
                    <a:pt x="7629" y="3941"/>
                  </a:cubicBezTo>
                  <a:cubicBezTo>
                    <a:pt x="7586" y="4123"/>
                    <a:pt x="7727" y="4291"/>
                    <a:pt x="7909" y="4291"/>
                  </a:cubicBezTo>
                  <a:lnTo>
                    <a:pt x="9302" y="4291"/>
                  </a:lnTo>
                  <a:lnTo>
                    <a:pt x="9302" y="5016"/>
                  </a:lnTo>
                  <a:lnTo>
                    <a:pt x="8680" y="5016"/>
                  </a:lnTo>
                  <a:cubicBezTo>
                    <a:pt x="8677" y="5016"/>
                    <a:pt x="8674" y="5016"/>
                    <a:pt x="8670" y="5016"/>
                  </a:cubicBezTo>
                  <a:cubicBezTo>
                    <a:pt x="8539" y="5016"/>
                    <a:pt x="8427" y="5108"/>
                    <a:pt x="8395" y="5236"/>
                  </a:cubicBezTo>
                  <a:cubicBezTo>
                    <a:pt x="8353" y="5418"/>
                    <a:pt x="8489" y="5586"/>
                    <a:pt x="8671" y="5586"/>
                  </a:cubicBezTo>
                  <a:lnTo>
                    <a:pt x="9302" y="5586"/>
                  </a:lnTo>
                  <a:lnTo>
                    <a:pt x="9302" y="6273"/>
                  </a:lnTo>
                  <a:lnTo>
                    <a:pt x="8680" y="6273"/>
                  </a:lnTo>
                  <a:cubicBezTo>
                    <a:pt x="8677" y="6273"/>
                    <a:pt x="8674" y="6273"/>
                    <a:pt x="8670" y="6273"/>
                  </a:cubicBezTo>
                  <a:cubicBezTo>
                    <a:pt x="8539" y="6273"/>
                    <a:pt x="8427" y="6365"/>
                    <a:pt x="8395" y="6493"/>
                  </a:cubicBezTo>
                  <a:cubicBezTo>
                    <a:pt x="8353" y="6670"/>
                    <a:pt x="8489" y="6839"/>
                    <a:pt x="8671" y="6839"/>
                  </a:cubicBezTo>
                  <a:lnTo>
                    <a:pt x="9302" y="6839"/>
                  </a:lnTo>
                  <a:lnTo>
                    <a:pt x="9302" y="7563"/>
                  </a:lnTo>
                  <a:lnTo>
                    <a:pt x="7918" y="7563"/>
                  </a:lnTo>
                  <a:cubicBezTo>
                    <a:pt x="7915" y="7563"/>
                    <a:pt x="7912" y="7563"/>
                    <a:pt x="7909" y="7563"/>
                  </a:cubicBezTo>
                  <a:cubicBezTo>
                    <a:pt x="7777" y="7563"/>
                    <a:pt x="7660" y="7655"/>
                    <a:pt x="7629" y="7783"/>
                  </a:cubicBezTo>
                  <a:cubicBezTo>
                    <a:pt x="7591" y="7960"/>
                    <a:pt x="7727" y="8129"/>
                    <a:pt x="7909" y="8133"/>
                  </a:cubicBezTo>
                  <a:lnTo>
                    <a:pt x="9302" y="8133"/>
                  </a:lnTo>
                  <a:lnTo>
                    <a:pt x="9302" y="8853"/>
                  </a:lnTo>
                  <a:lnTo>
                    <a:pt x="8680" y="8853"/>
                  </a:lnTo>
                  <a:cubicBezTo>
                    <a:pt x="8545" y="8853"/>
                    <a:pt x="8423" y="8942"/>
                    <a:pt x="8395" y="9078"/>
                  </a:cubicBezTo>
                  <a:cubicBezTo>
                    <a:pt x="8353" y="9255"/>
                    <a:pt x="8489" y="9423"/>
                    <a:pt x="8671" y="9423"/>
                  </a:cubicBezTo>
                  <a:lnTo>
                    <a:pt x="9302" y="9423"/>
                  </a:lnTo>
                  <a:lnTo>
                    <a:pt x="9302" y="10106"/>
                  </a:lnTo>
                  <a:lnTo>
                    <a:pt x="8680" y="10106"/>
                  </a:lnTo>
                  <a:cubicBezTo>
                    <a:pt x="8545" y="10106"/>
                    <a:pt x="8428" y="10195"/>
                    <a:pt x="8395" y="10330"/>
                  </a:cubicBezTo>
                  <a:cubicBezTo>
                    <a:pt x="8353" y="10508"/>
                    <a:pt x="8489" y="10676"/>
                    <a:pt x="8671" y="10676"/>
                  </a:cubicBezTo>
                  <a:lnTo>
                    <a:pt x="9302" y="10676"/>
                  </a:lnTo>
                  <a:lnTo>
                    <a:pt x="9302" y="11396"/>
                  </a:lnTo>
                  <a:lnTo>
                    <a:pt x="7918" y="11396"/>
                  </a:lnTo>
                  <a:cubicBezTo>
                    <a:pt x="7783" y="11396"/>
                    <a:pt x="7666" y="11489"/>
                    <a:pt x="7629" y="11620"/>
                  </a:cubicBezTo>
                  <a:cubicBezTo>
                    <a:pt x="7586" y="11798"/>
                    <a:pt x="7727" y="11971"/>
                    <a:pt x="7909" y="11971"/>
                  </a:cubicBezTo>
                  <a:lnTo>
                    <a:pt x="9302" y="11971"/>
                  </a:lnTo>
                  <a:lnTo>
                    <a:pt x="9302" y="12653"/>
                  </a:lnTo>
                  <a:lnTo>
                    <a:pt x="8680" y="12653"/>
                  </a:lnTo>
                  <a:cubicBezTo>
                    <a:pt x="8677" y="12653"/>
                    <a:pt x="8674" y="12653"/>
                    <a:pt x="8670" y="12653"/>
                  </a:cubicBezTo>
                  <a:cubicBezTo>
                    <a:pt x="8539" y="12653"/>
                    <a:pt x="8427" y="12745"/>
                    <a:pt x="8395" y="12873"/>
                  </a:cubicBezTo>
                  <a:cubicBezTo>
                    <a:pt x="8353" y="13050"/>
                    <a:pt x="8489" y="13223"/>
                    <a:pt x="8671" y="13223"/>
                  </a:cubicBezTo>
                  <a:lnTo>
                    <a:pt x="9302" y="13223"/>
                  </a:lnTo>
                  <a:lnTo>
                    <a:pt x="9302" y="13943"/>
                  </a:lnTo>
                  <a:lnTo>
                    <a:pt x="8680" y="13943"/>
                  </a:lnTo>
                  <a:cubicBezTo>
                    <a:pt x="8545" y="13943"/>
                    <a:pt x="8428" y="14032"/>
                    <a:pt x="8395" y="14168"/>
                  </a:cubicBezTo>
                  <a:cubicBezTo>
                    <a:pt x="8353" y="14345"/>
                    <a:pt x="8489" y="14513"/>
                    <a:pt x="8671" y="14513"/>
                  </a:cubicBezTo>
                  <a:lnTo>
                    <a:pt x="9344" y="14513"/>
                  </a:lnTo>
                  <a:lnTo>
                    <a:pt x="9344" y="17150"/>
                  </a:lnTo>
                  <a:lnTo>
                    <a:pt x="8610" y="15668"/>
                  </a:lnTo>
                  <a:cubicBezTo>
                    <a:pt x="8442" y="15331"/>
                    <a:pt x="8105" y="15121"/>
                    <a:pt x="7731" y="15121"/>
                  </a:cubicBezTo>
                  <a:lnTo>
                    <a:pt x="6535" y="15121"/>
                  </a:lnTo>
                  <a:lnTo>
                    <a:pt x="6535" y="5437"/>
                  </a:lnTo>
                  <a:cubicBezTo>
                    <a:pt x="6540" y="5301"/>
                    <a:pt x="6446" y="5179"/>
                    <a:pt x="6315" y="5147"/>
                  </a:cubicBezTo>
                  <a:cubicBezTo>
                    <a:pt x="6293" y="5142"/>
                    <a:pt x="6270" y="5139"/>
                    <a:pt x="6248" y="5139"/>
                  </a:cubicBezTo>
                  <a:cubicBezTo>
                    <a:pt x="6094" y="5139"/>
                    <a:pt x="5965" y="5263"/>
                    <a:pt x="5965" y="5427"/>
                  </a:cubicBezTo>
                  <a:lnTo>
                    <a:pt x="5965" y="15112"/>
                  </a:lnTo>
                  <a:lnTo>
                    <a:pt x="791" y="15112"/>
                  </a:lnTo>
                  <a:cubicBezTo>
                    <a:pt x="356" y="15112"/>
                    <a:pt x="1" y="15467"/>
                    <a:pt x="1" y="15902"/>
                  </a:cubicBezTo>
                  <a:lnTo>
                    <a:pt x="1" y="18613"/>
                  </a:lnTo>
                  <a:cubicBezTo>
                    <a:pt x="1" y="19047"/>
                    <a:pt x="356" y="19402"/>
                    <a:pt x="791" y="19402"/>
                  </a:cubicBezTo>
                  <a:lnTo>
                    <a:pt x="8956" y="19402"/>
                  </a:lnTo>
                  <a:cubicBezTo>
                    <a:pt x="9423" y="19402"/>
                    <a:pt x="9825" y="19066"/>
                    <a:pt x="9900" y="18603"/>
                  </a:cubicBezTo>
                  <a:cubicBezTo>
                    <a:pt x="9909" y="18575"/>
                    <a:pt x="9914" y="18547"/>
                    <a:pt x="9914" y="18519"/>
                  </a:cubicBezTo>
                  <a:lnTo>
                    <a:pt x="9914" y="2796"/>
                  </a:lnTo>
                  <a:lnTo>
                    <a:pt x="9914" y="281"/>
                  </a:lnTo>
                  <a:cubicBezTo>
                    <a:pt x="9914" y="127"/>
                    <a:pt x="9783" y="1"/>
                    <a:pt x="9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 txBox="1">
            <a:spLocks noGrp="1"/>
          </p:cNvSpPr>
          <p:nvPr>
            <p:ph type="title" idx="4"/>
          </p:nvPr>
        </p:nvSpPr>
        <p:spPr>
          <a:xfrm>
            <a:off x="2954902" y="2999896"/>
            <a:ext cx="2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722" name="Google Shape;722;p58"/>
          <p:cNvSpPr txBox="1">
            <a:spLocks noGrp="1"/>
          </p:cNvSpPr>
          <p:nvPr>
            <p:ph type="title"/>
          </p:nvPr>
        </p:nvSpPr>
        <p:spPr>
          <a:xfrm>
            <a:off x="2954927" y="1450985"/>
            <a:ext cx="22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endParaRPr dirty="0"/>
          </a:p>
        </p:txBody>
      </p:sp>
      <p:sp>
        <p:nvSpPr>
          <p:cNvPr id="723" name="Google Shape;723;p58"/>
          <p:cNvSpPr txBox="1">
            <a:spLocks noGrp="1"/>
          </p:cNvSpPr>
          <p:nvPr>
            <p:ph type="title" idx="2"/>
          </p:nvPr>
        </p:nvSpPr>
        <p:spPr>
          <a:xfrm>
            <a:off x="5924377" y="1450985"/>
            <a:ext cx="228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Marginal</a:t>
            </a:r>
            <a:endParaRPr dirty="0"/>
          </a:p>
        </p:txBody>
      </p:sp>
      <p:sp>
        <p:nvSpPr>
          <p:cNvPr id="724" name="Google Shape;724;p58"/>
          <p:cNvSpPr txBox="1">
            <a:spLocks noGrp="1"/>
          </p:cNvSpPr>
          <p:nvPr>
            <p:ph type="title" idx="6"/>
          </p:nvPr>
        </p:nvSpPr>
        <p:spPr>
          <a:xfrm>
            <a:off x="5924377" y="2999896"/>
            <a:ext cx="399239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cxnSp>
        <p:nvCxnSpPr>
          <p:cNvPr id="725" name="Google Shape;725;p58"/>
          <p:cNvCxnSpPr>
            <a:cxnSpLocks/>
          </p:cNvCxnSpPr>
          <p:nvPr/>
        </p:nvCxnSpPr>
        <p:spPr>
          <a:xfrm>
            <a:off x="6019025" y="3024496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58"/>
          <p:cNvCxnSpPr/>
          <p:nvPr/>
        </p:nvCxnSpPr>
        <p:spPr>
          <a:xfrm>
            <a:off x="6019052" y="1462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58"/>
          <p:cNvCxnSpPr>
            <a:cxnSpLocks/>
          </p:cNvCxnSpPr>
          <p:nvPr/>
        </p:nvCxnSpPr>
        <p:spPr>
          <a:xfrm>
            <a:off x="3050150" y="3024496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58"/>
          <p:cNvCxnSpPr/>
          <p:nvPr/>
        </p:nvCxnSpPr>
        <p:spPr>
          <a:xfrm>
            <a:off x="3050177" y="1462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58"/>
          <p:cNvSpPr txBox="1">
            <a:spLocks noGrp="1"/>
          </p:cNvSpPr>
          <p:nvPr>
            <p:ph type="subTitle" idx="3"/>
          </p:nvPr>
        </p:nvSpPr>
        <p:spPr>
          <a:xfrm>
            <a:off x="5924383" y="2132881"/>
            <a:ext cx="2286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2.91% more than 2020</a:t>
            </a:r>
            <a:endParaRPr dirty="0"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1"/>
          </p:nvPr>
        </p:nvSpPr>
        <p:spPr>
          <a:xfrm>
            <a:off x="2954927" y="2132881"/>
            <a:ext cx="2286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6.5 – 7% down to 3 – 3.5%</a:t>
            </a:r>
            <a:endParaRPr dirty="0"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7"/>
          </p:nvPr>
        </p:nvSpPr>
        <p:spPr>
          <a:xfrm>
            <a:off x="5924352" y="3681786"/>
            <a:ext cx="22860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Government support</a:t>
            </a:r>
            <a:endParaRPr dirty="0"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5"/>
          </p:nvPr>
        </p:nvSpPr>
        <p:spPr>
          <a:xfrm>
            <a:off x="2954888" y="3681786"/>
            <a:ext cx="22860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Lack of labour source</a:t>
            </a:r>
            <a:endParaRPr dirty="0"/>
          </a:p>
        </p:txBody>
      </p:sp>
      <p:cxnSp>
        <p:nvCxnSpPr>
          <p:cNvPr id="733" name="Google Shape;733;p5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5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58"/>
          <p:cNvSpPr txBox="1"/>
          <p:nvPr/>
        </p:nvSpPr>
        <p:spPr>
          <a:xfrm>
            <a:off x="1470900" y="476534"/>
            <a:ext cx="62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Forecast</a:t>
            </a:r>
            <a:endParaRPr sz="28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05450-CF7F-4BF2-B84E-581F30D0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8" y="1233897"/>
            <a:ext cx="1337853" cy="1337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0"/>
          <p:cNvSpPr txBox="1">
            <a:spLocks noGrp="1"/>
          </p:cNvSpPr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47" name="Google Shape;1447;p80"/>
          <p:cNvSpPr/>
          <p:nvPr/>
        </p:nvSpPr>
        <p:spPr>
          <a:xfrm>
            <a:off x="7009497" y="4088948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" name="Google Shape;1448;p80"/>
          <p:cNvGrpSpPr/>
          <p:nvPr/>
        </p:nvGrpSpPr>
        <p:grpSpPr>
          <a:xfrm>
            <a:off x="7458968" y="4088948"/>
            <a:ext cx="346056" cy="345674"/>
            <a:chOff x="3303268" y="3817349"/>
            <a:chExt cx="346056" cy="345674"/>
          </a:xfrm>
        </p:grpSpPr>
        <p:sp>
          <p:nvSpPr>
            <p:cNvPr id="1449" name="Google Shape;1449;p8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80"/>
          <p:cNvGrpSpPr/>
          <p:nvPr/>
        </p:nvGrpSpPr>
        <p:grpSpPr>
          <a:xfrm>
            <a:off x="7908058" y="4088948"/>
            <a:ext cx="346056" cy="345674"/>
            <a:chOff x="3752358" y="3817349"/>
            <a:chExt cx="346056" cy="345674"/>
          </a:xfrm>
        </p:grpSpPr>
        <p:sp>
          <p:nvSpPr>
            <p:cNvPr id="1454" name="Google Shape;1454;p8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8" name="Google Shape;1458;p80"/>
          <p:cNvSpPr/>
          <p:nvPr/>
        </p:nvSpPr>
        <p:spPr>
          <a:xfrm>
            <a:off x="5368050" y="-486625"/>
            <a:ext cx="3599400" cy="398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pic>
        <p:nvPicPr>
          <p:cNvPr id="1459" name="Google Shape;1459;p80"/>
          <p:cNvPicPr preferRelativeResize="0"/>
          <p:nvPr/>
        </p:nvPicPr>
        <p:blipFill>
          <a:blip r:embed="rId3"/>
          <a:srcRect t="7768" b="7768"/>
          <a:stretch/>
        </p:blipFill>
        <p:spPr>
          <a:xfrm>
            <a:off x="5607450" y="-3725"/>
            <a:ext cx="3536550" cy="3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Custom 7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023047"/>
      </a:accent1>
      <a:accent2>
        <a:srgbClr val="F5F5F5"/>
      </a:accent2>
      <a:accent3>
        <a:srgbClr val="BBBBBB"/>
      </a:accent3>
      <a:accent4>
        <a:srgbClr val="000000"/>
      </a:accent4>
      <a:accent5>
        <a:srgbClr val="219EBC"/>
      </a:accent5>
      <a:accent6>
        <a:srgbClr val="FFB703"/>
      </a:accent6>
      <a:hlink>
        <a:srgbClr val="000000"/>
      </a:hlink>
      <a:folHlink>
        <a:srgbClr val="219E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263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Josefin Sans SemiBold</vt:lpstr>
      <vt:lpstr>Josefin Sans ExtraLight</vt:lpstr>
      <vt:lpstr>Fira Sans Extra Condensed Medium</vt:lpstr>
      <vt:lpstr>Roboto Condensed Light</vt:lpstr>
      <vt:lpstr>Josefin Sans</vt:lpstr>
      <vt:lpstr>Arial</vt:lpstr>
      <vt:lpstr>Josefin Sans Light</vt:lpstr>
      <vt:lpstr>Josefin Sans Medium</vt:lpstr>
      <vt:lpstr>Open Sans</vt:lpstr>
      <vt:lpstr>Macari Company Profile by Slidesgo</vt:lpstr>
      <vt:lpstr>Challenges and opportunities for Forwarding Companies in the new normal period and adjusting their business development strategies</vt:lpstr>
      <vt:lpstr>Important!</vt:lpstr>
      <vt:lpstr>PowerPoint Presentation</vt:lpstr>
      <vt:lpstr>PowerPoint Presentation</vt:lpstr>
      <vt:lpstr>Company Investment</vt:lpstr>
      <vt:lpstr>Example</vt:lpstr>
      <vt:lpstr>Current supply chain situation</vt:lpstr>
      <vt:lpstr>Problem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Macari Company Profile</dc:title>
  <dc:creator>Dell</dc:creator>
  <cp:lastModifiedBy>vuphuongchi2705@gmail.com</cp:lastModifiedBy>
  <cp:revision>4</cp:revision>
  <dcterms:modified xsi:type="dcterms:W3CDTF">2021-10-07T12:33:17Z</dcterms:modified>
</cp:coreProperties>
</file>