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7" r:id="rId4"/>
    <p:sldId id="284" r:id="rId5"/>
    <p:sldId id="268" r:id="rId6"/>
    <p:sldId id="282" r:id="rId7"/>
    <p:sldId id="273" r:id="rId8"/>
    <p:sldId id="275" r:id="rId9"/>
    <p:sldId id="283" r:id="rId10"/>
    <p:sldId id="278" r:id="rId11"/>
    <p:sldId id="280" r:id="rId12"/>
    <p:sldId id="279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howGuides="1">
      <p:cViewPr varScale="1">
        <p:scale>
          <a:sx n="84" d="100"/>
          <a:sy n="84" d="100"/>
        </p:scale>
        <p:origin x="1469" y="58"/>
      </p:cViewPr>
      <p:guideLst>
        <p:guide orient="horz" pos="287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3C04C-92CC-4F8E-8BA2-B0D97A9E9B2C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8FBB8-8DFB-4A21-BEAE-85DAD5351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5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3D2B-3D3E-4BE9-8C44-B21262E4DF6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9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19550" y="1458914"/>
            <a:ext cx="247184" cy="3481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60">
                <a:latin typeface="Calibri" panose="020F0502020204030204" pitchFamily="34" charset="0"/>
              </a:rPr>
              <a:t>`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47" y="1164772"/>
            <a:ext cx="7475973" cy="525919"/>
          </a:xfrm>
          <a:prstGeom prst="rect">
            <a:avLst/>
          </a:prstGeom>
        </p:spPr>
        <p:txBody>
          <a:bodyPr/>
          <a:lstStyle>
            <a:lvl1pPr algn="ctr">
              <a:defRPr sz="2585"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47" y="1847852"/>
            <a:ext cx="7475973" cy="43513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" pitchFamily="2" charset="0"/>
              </a:defRPr>
            </a:lvl1pPr>
            <a:lvl2pPr algn="l">
              <a:defRPr>
                <a:solidFill>
                  <a:schemeClr val="bg1"/>
                </a:solidFill>
                <a:latin typeface="Times" pitchFamily="2" charset="0"/>
              </a:defRPr>
            </a:lvl2pPr>
            <a:lvl3pPr algn="l">
              <a:defRPr>
                <a:solidFill>
                  <a:schemeClr val="bg1"/>
                </a:solidFill>
                <a:latin typeface="Times" pitchFamily="2" charset="0"/>
              </a:defRPr>
            </a:lvl3pPr>
            <a:lvl4pPr algn="l">
              <a:defRPr>
                <a:solidFill>
                  <a:schemeClr val="bg1"/>
                </a:solidFill>
                <a:latin typeface="Times" pitchFamily="2" charset="0"/>
              </a:defRPr>
            </a:lvl4pPr>
            <a:lvl5pPr algn="l">
              <a:defRPr>
                <a:solidFill>
                  <a:schemeClr val="bg1"/>
                </a:solidFill>
                <a:latin typeface="Times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275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5"/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5"/>
            </a:lvl1pPr>
            <a:lvl2pPr marL="422275" indent="0">
              <a:buNone/>
              <a:defRPr sz="1290"/>
            </a:lvl2pPr>
            <a:lvl3pPr marL="843915" indent="0">
              <a:buNone/>
              <a:defRPr sz="1110"/>
            </a:lvl3pPr>
            <a:lvl4pPr marL="1266190" indent="0">
              <a:buNone/>
              <a:defRPr sz="925"/>
            </a:lvl4pPr>
            <a:lvl5pPr marL="1688465" indent="0">
              <a:buNone/>
              <a:defRPr sz="925"/>
            </a:lvl5pPr>
            <a:lvl6pPr marL="2110105" indent="0">
              <a:buNone/>
              <a:defRPr sz="925"/>
            </a:lvl6pPr>
            <a:lvl7pPr marL="2532380" indent="0">
              <a:buNone/>
              <a:defRPr sz="925"/>
            </a:lvl7pPr>
            <a:lvl8pPr marL="2954020" indent="0">
              <a:buNone/>
              <a:defRPr sz="925"/>
            </a:lvl8pPr>
            <a:lvl9pPr marL="3376295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5"/>
            </a:lvl1pPr>
            <a:lvl2pPr marL="422275" indent="0">
              <a:buNone/>
              <a:defRPr sz="1290"/>
            </a:lvl2pPr>
            <a:lvl3pPr marL="843915" indent="0">
              <a:buNone/>
              <a:defRPr sz="1110"/>
            </a:lvl3pPr>
            <a:lvl4pPr marL="1266190" indent="0">
              <a:buNone/>
              <a:defRPr sz="925"/>
            </a:lvl4pPr>
            <a:lvl5pPr marL="1688465" indent="0">
              <a:buNone/>
              <a:defRPr sz="925"/>
            </a:lvl5pPr>
            <a:lvl6pPr marL="2110105" indent="0">
              <a:buNone/>
              <a:defRPr sz="925"/>
            </a:lvl6pPr>
            <a:lvl7pPr marL="2532380" indent="0">
              <a:buNone/>
              <a:defRPr sz="925"/>
            </a:lvl7pPr>
            <a:lvl8pPr marL="2954020" indent="0">
              <a:buNone/>
              <a:defRPr sz="925"/>
            </a:lvl8pPr>
            <a:lvl9pPr marL="3376295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1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1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11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49974" y="1736725"/>
            <a:ext cx="74690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5pPr>
      <a:lvl6pPr marL="4222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6pPr>
      <a:lvl7pPr marL="84391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7pPr>
      <a:lvl8pPr marL="12661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8pPr>
      <a:lvl9pPr marL="16884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10820" indent="-210820" algn="l" rtl="0" eaLnBrk="1" fontAlgn="base" hangingPunct="1">
        <a:lnSpc>
          <a:spcPct val="90000"/>
        </a:lnSpc>
        <a:spcBef>
          <a:spcPts val="925"/>
        </a:spcBef>
        <a:spcAft>
          <a:spcPct val="0"/>
        </a:spcAft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210820" algn="l" rtl="0" eaLnBrk="1" fontAlgn="base" hangingPunct="1">
        <a:lnSpc>
          <a:spcPct val="90000"/>
        </a:lnSpc>
        <a:spcBef>
          <a:spcPts val="46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1" fontAlgn="base" hangingPunct="1">
        <a:lnSpc>
          <a:spcPct val="90000"/>
        </a:lnSpc>
        <a:spcBef>
          <a:spcPts val="460"/>
        </a:spcBef>
        <a:spcAft>
          <a:spcPct val="0"/>
        </a:spcAft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1" fontAlgn="base" hangingPunct="1">
        <a:lnSpc>
          <a:spcPct val="90000"/>
        </a:lnSpc>
        <a:spcBef>
          <a:spcPts val="46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1" fontAlgn="base" hangingPunct="1">
        <a:lnSpc>
          <a:spcPct val="90000"/>
        </a:lnSpc>
        <a:spcBef>
          <a:spcPts val="46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dmahmudulhasansuzan/students-adaptability-level-in-online-edu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013" y="838200"/>
            <a:ext cx="6593840" cy="859325"/>
          </a:xfrm>
        </p:spPr>
        <p:txBody>
          <a:bodyPr/>
          <a:lstStyle/>
          <a:p>
            <a:r>
              <a:rPr lang="en-US" dirty="0"/>
              <a:t>"Predicting Student </a:t>
            </a:r>
            <a:r>
              <a:rPr lang="en-US" dirty="0" err="1"/>
              <a:t>Adaptivity</a:t>
            </a:r>
            <a:r>
              <a:rPr lang="en-US" dirty="0"/>
              <a:t> at Online Education System"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47" y="1969479"/>
            <a:ext cx="7475973" cy="42965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spcAft>
                <a:spcPts val="740"/>
              </a:spcAft>
              <a:buNone/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0" indent="0" algn="ctr">
              <a:lnSpc>
                <a:spcPct val="115000"/>
              </a:lnSpc>
              <a:spcAft>
                <a:spcPts val="740"/>
              </a:spcAft>
              <a:buNone/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Project based learning</a:t>
            </a:r>
          </a:p>
          <a:p>
            <a:pPr marL="0" indent="0" algn="ctr">
              <a:lnSpc>
                <a:spcPct val="115000"/>
              </a:lnSpc>
              <a:spcAft>
                <a:spcPts val="740"/>
              </a:spcAft>
              <a:buNone/>
            </a:pPr>
            <a:endParaRPr lang="en-IN" sz="166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07000"/>
              </a:lnSpc>
              <a:spcAft>
                <a:spcPts val="740"/>
              </a:spcAft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Supervision of                                             Presented by :-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07000"/>
              </a:lnSpc>
              <a:spcAft>
                <a:spcPts val="740"/>
              </a:spcAft>
              <a:buNone/>
            </a:pPr>
            <a:r>
              <a:rPr lang="en-IN" sz="1800" b="1" kern="1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Dr Sanjay Jain                                                       </a:t>
            </a:r>
            <a:r>
              <a:rPr lang="en-IN" sz="1800" b="1" kern="100" dirty="0" smtClean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Ankur Singh Chauhan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07000"/>
              </a:lnSpc>
              <a:spcAft>
                <a:spcPts val="740"/>
              </a:spcAft>
              <a:buNone/>
            </a:pPr>
            <a:r>
              <a:rPr lang="en-IN" sz="1800" b="1" kern="1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Professor, Department of CSE,                            </a:t>
            </a:r>
            <a:r>
              <a:rPr lang="en-IN" sz="1800" b="1" kern="100" dirty="0" smtClean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MCAN1CA23039</a:t>
            </a:r>
            <a:endParaRPr lang="en-IN" sz="1800" b="1" kern="1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0" indent="0">
              <a:lnSpc>
                <a:spcPct val="107000"/>
              </a:lnSpc>
              <a:spcAft>
                <a:spcPts val="740"/>
              </a:spcAft>
              <a:buNone/>
            </a:pPr>
            <a:r>
              <a:rPr lang="en-IN" sz="1800" b="1" kern="1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SOET, ITM University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Proposed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5710" y="1847850"/>
            <a:ext cx="7741285" cy="353123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1. Decision Tree</a:t>
            </a:r>
          </a:p>
          <a:p>
            <a:pPr marL="0" indent="0">
              <a:buNone/>
            </a:pPr>
            <a:r>
              <a:rPr lang="en-IN" altLang="en-US" dirty="0"/>
              <a:t>2. Random Forest</a:t>
            </a:r>
          </a:p>
          <a:p>
            <a:pPr marL="0" indent="0">
              <a:buNone/>
            </a:pPr>
            <a:r>
              <a:rPr lang="en-IN" altLang="en-US" dirty="0"/>
              <a:t>3. Naive Bayes</a:t>
            </a:r>
          </a:p>
          <a:p>
            <a:pPr marL="0" indent="0">
              <a:buNone/>
            </a:pPr>
            <a:r>
              <a:rPr lang="en-IN" altLang="en-US" dirty="0"/>
              <a:t>4. Support Vector </a:t>
            </a:r>
            <a:r>
              <a:rPr lang="en-IN" altLang="en-US" dirty="0" smtClean="0"/>
              <a:t>Machine</a:t>
            </a:r>
          </a:p>
          <a:p>
            <a:pPr marL="0" indent="0">
              <a:buNone/>
            </a:pPr>
            <a:r>
              <a:rPr lang="en-IN" altLang="en-US" dirty="0" smtClean="0"/>
              <a:t>5. XGBoost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Expected Outcomes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574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Model Performance Evaluation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Feature Importance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Hyperparameter optimization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Actionable insights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Visual insights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47" y="2895600"/>
            <a:ext cx="7475973" cy="330359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+mn-lt"/>
              </a:rPr>
              <a:t>Since, now a days we have so much of our education done online, we must understand the level of </a:t>
            </a:r>
            <a:r>
              <a:rPr lang="en-IN" dirty="0" err="1" smtClean="0">
                <a:latin typeface="+mn-lt"/>
              </a:rPr>
              <a:t>adaptivity</a:t>
            </a:r>
            <a:r>
              <a:rPr lang="en-IN" dirty="0" smtClean="0">
                <a:latin typeface="+mn-lt"/>
              </a:rPr>
              <a:t> of students towards online education system. In this PBL we will study a dataset of the said problem and build a classification model that can predict the </a:t>
            </a:r>
            <a:r>
              <a:rPr lang="en-IN" dirty="0" err="1" smtClean="0">
                <a:latin typeface="+mn-lt"/>
              </a:rPr>
              <a:t>adaptivity</a:t>
            </a:r>
            <a:r>
              <a:rPr lang="en-IN" dirty="0" smtClean="0">
                <a:latin typeface="+mn-lt"/>
              </a:rPr>
              <a:t> level of the student.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47" y="2198077"/>
            <a:ext cx="7475973" cy="37880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dataset used for this project can be accessed via 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https://www.kaggle.com/datasets/mdmahmudulhasansuzan/students-adaptability-level-in-online-education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VIEW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947" y="1981200"/>
            <a:ext cx="6555105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3121" y="1828800"/>
            <a:ext cx="42481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comprises the following attributes: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Gender</a:t>
            </a:r>
            <a:r>
              <a:rPr lang="en-IN" sz="1100" dirty="0"/>
              <a:t>: Gender of the student.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Age</a:t>
            </a:r>
            <a:r>
              <a:rPr lang="en-IN" sz="1100" dirty="0"/>
              <a:t>: Age ranges 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Education Level</a:t>
            </a:r>
            <a:r>
              <a:rPr lang="en-IN" sz="1100" dirty="0"/>
              <a:t>: Different education levels represented.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Institution Type</a:t>
            </a:r>
            <a:r>
              <a:rPr lang="en-IN" sz="1100" dirty="0"/>
              <a:t>: Types of institutions.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IT Student</a:t>
            </a:r>
            <a:r>
              <a:rPr lang="en-IN" sz="1100" dirty="0"/>
              <a:t>: Whether the student is an IT student or not.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Location</a:t>
            </a:r>
            <a:r>
              <a:rPr lang="en-IN" sz="1100" dirty="0"/>
              <a:t>: Is student location in town.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Load-shedding</a:t>
            </a:r>
            <a:r>
              <a:rPr lang="en-IN" sz="1100" dirty="0"/>
              <a:t>: Impact or presence of load-shedding.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Financial Condition</a:t>
            </a:r>
            <a:r>
              <a:rPr lang="en-IN" sz="1100" dirty="0"/>
              <a:t>: Financial status of student’s family.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Internet Type</a:t>
            </a:r>
            <a:r>
              <a:rPr lang="en-IN" sz="1100" dirty="0"/>
              <a:t>: Types of internet connections.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Network Type</a:t>
            </a:r>
            <a:r>
              <a:rPr lang="en-IN" sz="1100" dirty="0"/>
              <a:t>: Types of network connections.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Class Duration</a:t>
            </a:r>
            <a:r>
              <a:rPr lang="en-IN" sz="1100" dirty="0"/>
              <a:t>: Duration of classes.</a:t>
            </a:r>
          </a:p>
          <a:p>
            <a:r>
              <a:rPr lang="en-IN" sz="1100" dirty="0" smtClean="0"/>
              <a:t> </a:t>
            </a:r>
            <a:r>
              <a:rPr lang="en-IN" sz="1100" b="1" dirty="0"/>
              <a:t>Self LMS</a:t>
            </a:r>
            <a:r>
              <a:rPr lang="en-IN" sz="1100" dirty="0"/>
              <a:t>: </a:t>
            </a:r>
            <a:r>
              <a:rPr lang="en-US" sz="1100" dirty="0"/>
              <a:t>Institution’s own LMS availability.</a:t>
            </a:r>
            <a:endParaRPr lang="en-IN" sz="1100" dirty="0"/>
          </a:p>
          <a:p>
            <a:r>
              <a:rPr lang="en-IN" sz="1100" dirty="0" smtClean="0"/>
              <a:t> </a:t>
            </a:r>
            <a:r>
              <a:rPr lang="en-IN" sz="1100" b="1" dirty="0"/>
              <a:t>Device</a:t>
            </a:r>
            <a:r>
              <a:rPr lang="en-IN" sz="1100" dirty="0"/>
              <a:t>: Types of devices used.</a:t>
            </a:r>
          </a:p>
          <a:p>
            <a:r>
              <a:rPr lang="en-IN" sz="1100" dirty="0" smtClean="0"/>
              <a:t> </a:t>
            </a:r>
            <a:r>
              <a:rPr lang="en-IN" sz="1100" b="1" dirty="0" err="1"/>
              <a:t>Adaptivity</a:t>
            </a:r>
            <a:r>
              <a:rPr lang="en-IN" sz="1100" b="1" dirty="0"/>
              <a:t> Level</a:t>
            </a:r>
            <a:r>
              <a:rPr lang="en-IN" sz="1100" dirty="0"/>
              <a:t>: Level of </a:t>
            </a:r>
            <a:r>
              <a:rPr lang="en-IN" sz="1100" dirty="0" err="1"/>
              <a:t>adaptivity</a:t>
            </a:r>
            <a:r>
              <a:rPr lang="en-IN" sz="1100" dirty="0"/>
              <a:t> reported.</a:t>
            </a:r>
          </a:p>
          <a:p>
            <a:pPr marL="0" indent="0">
              <a:buNone/>
            </a:pPr>
            <a:endParaRPr lang="en-US" sz="1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Scikit-Learn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Seaborn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GridSearchCV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KFold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XGBoost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Jupyter Notebook or Google Colab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sz="2400" dirty="0" smtClean="0"/>
              <a:t>Exploratory Data Analysis:</a:t>
            </a:r>
            <a:endParaRPr lang="en-IN" sz="2400" dirty="0"/>
          </a:p>
          <a:p>
            <a:pPr lvl="1"/>
            <a:r>
              <a:rPr lang="en-US" sz="1100" dirty="0"/>
              <a:t>Correlation </a:t>
            </a:r>
            <a:r>
              <a:rPr lang="en-US" sz="1100" dirty="0" smtClean="0"/>
              <a:t>Analysis</a:t>
            </a:r>
          </a:p>
          <a:p>
            <a:pPr lvl="1"/>
            <a:r>
              <a:rPr lang="en-US" sz="1100" dirty="0" smtClean="0"/>
              <a:t>Distribution Analysis of features</a:t>
            </a:r>
          </a:p>
          <a:p>
            <a:pPr lvl="1"/>
            <a:r>
              <a:rPr lang="en-US" sz="1100" dirty="0"/>
              <a:t>Visualization </a:t>
            </a:r>
            <a:r>
              <a:rPr lang="en-US" sz="1100" dirty="0" smtClean="0"/>
              <a:t>of data</a:t>
            </a:r>
            <a:endParaRPr lang="en-US" sz="1100" dirty="0"/>
          </a:p>
          <a:p>
            <a:pPr lvl="1"/>
            <a:endParaRPr lang="en-US" sz="1100" dirty="0" smtClean="0"/>
          </a:p>
          <a:p>
            <a:pPr marL="422275" lvl="1" indent="0">
              <a:buNone/>
            </a:pPr>
            <a:endParaRPr lang="en-US" sz="1100" dirty="0" smtClean="0"/>
          </a:p>
          <a:p>
            <a:pPr marL="457200" indent="-457200">
              <a:buAutoNum type="arabicPeriod"/>
            </a:pPr>
            <a:r>
              <a:rPr lang="en-IN" sz="2400" dirty="0" smtClean="0"/>
              <a:t>Preprocessing:</a:t>
            </a:r>
          </a:p>
          <a:p>
            <a:pPr lvl="1"/>
            <a:r>
              <a:rPr lang="en-IN" sz="1100" dirty="0" smtClean="0"/>
              <a:t>Encoding categorical values</a:t>
            </a:r>
          </a:p>
          <a:p>
            <a:pPr lvl="1"/>
            <a:r>
              <a:rPr lang="en-IN" sz="1100" dirty="0" smtClean="0"/>
              <a:t>Changing the dtype of necessary columns</a:t>
            </a:r>
          </a:p>
          <a:p>
            <a:pPr lvl="1"/>
            <a:r>
              <a:rPr lang="en-IN" sz="1100" dirty="0" smtClean="0"/>
              <a:t>Defining the independent and dependent variables</a:t>
            </a:r>
          </a:p>
          <a:p>
            <a:pPr lvl="1"/>
            <a:r>
              <a:rPr lang="en-IN" sz="1100" dirty="0" smtClean="0"/>
              <a:t>Normalization</a:t>
            </a:r>
          </a:p>
          <a:p>
            <a:pPr lvl="1"/>
            <a:r>
              <a:rPr lang="en-IN" sz="1100" dirty="0" smtClean="0"/>
              <a:t>Feature selection techniques, if required.</a:t>
            </a:r>
          </a:p>
          <a:p>
            <a:pPr lvl="1"/>
            <a:endParaRPr lang="en-IN" sz="1100" dirty="0"/>
          </a:p>
          <a:p>
            <a:pPr lvl="1"/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47" y="1847852"/>
            <a:ext cx="7475973" cy="2876548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400" dirty="0" smtClean="0"/>
              <a:t>Model Selection:</a:t>
            </a:r>
          </a:p>
          <a:p>
            <a:pPr lvl="1"/>
            <a:r>
              <a:rPr lang="en-IN" sz="1100" dirty="0" err="1" smtClean="0"/>
              <a:t>train_test</a:t>
            </a:r>
            <a:r>
              <a:rPr lang="en-IN" sz="1100" dirty="0" smtClean="0"/>
              <a:t> split of the data</a:t>
            </a:r>
          </a:p>
          <a:p>
            <a:pPr lvl="1"/>
            <a:r>
              <a:rPr lang="en-IN" sz="1100" dirty="0" smtClean="0"/>
              <a:t>Select various classification models – like KNN, Decision Tree, Random Forest, SVM, XGBoost</a:t>
            </a:r>
            <a:endParaRPr lang="en-IN" sz="1100" dirty="0"/>
          </a:p>
          <a:p>
            <a:pPr lvl="1"/>
            <a:endParaRPr lang="en-US" sz="1100" dirty="0" smtClean="0"/>
          </a:p>
          <a:p>
            <a:pPr marL="422275" lvl="1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IN" sz="2400" dirty="0" smtClean="0"/>
              <a:t>4.   Model Training and Evaluation</a:t>
            </a:r>
          </a:p>
          <a:p>
            <a:pPr lvl="1"/>
            <a:r>
              <a:rPr lang="en-IN" sz="1100" dirty="0" smtClean="0"/>
              <a:t>Train all models and test them.</a:t>
            </a:r>
          </a:p>
          <a:p>
            <a:pPr lvl="1"/>
            <a:r>
              <a:rPr lang="en-IN" sz="1100" dirty="0" smtClean="0"/>
              <a:t>Evaluate each model using classification metrics</a:t>
            </a:r>
          </a:p>
          <a:p>
            <a:pPr lvl="1"/>
            <a:r>
              <a:rPr lang="en-IN" sz="1100" dirty="0" smtClean="0"/>
              <a:t>Perform hyperparameter tuning of the models</a:t>
            </a:r>
          </a:p>
          <a:p>
            <a:pPr lvl="1"/>
            <a:r>
              <a:rPr lang="en-IN" sz="1100" dirty="0" smtClean="0"/>
              <a:t>Re-evaluate the models again</a:t>
            </a:r>
          </a:p>
          <a:p>
            <a:pPr lvl="1"/>
            <a:endParaRPr lang="en-IN" sz="11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87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</TotalTime>
  <Words>395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Theme1</vt:lpstr>
      <vt:lpstr>"Predicting Student Adaptivity at Online Education System"</vt:lpstr>
      <vt:lpstr>ABSTRACT</vt:lpstr>
      <vt:lpstr>DATASET LINK</vt:lpstr>
      <vt:lpstr>DATA VIEW</vt:lpstr>
      <vt:lpstr>DESCRIPTION OF DATA</vt:lpstr>
      <vt:lpstr>DESCRIPTION OF DATA</vt:lpstr>
      <vt:lpstr>TOOLS USED</vt:lpstr>
      <vt:lpstr>PROPOSED WORK</vt:lpstr>
      <vt:lpstr>PROPOSED WORK</vt:lpstr>
      <vt:lpstr>Proposed Models</vt:lpstr>
      <vt:lpstr>Expected Outcomes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KRATI GUPTA</dc:creator>
  <cp:lastModifiedBy>Ankur Singh Chauhan</cp:lastModifiedBy>
  <cp:revision>40</cp:revision>
  <dcterms:created xsi:type="dcterms:W3CDTF">2023-10-26T06:29:00Z</dcterms:created>
  <dcterms:modified xsi:type="dcterms:W3CDTF">2024-09-11T14:54:45Z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2023-10-26T11:00:00Z</vt:filetime>
  </property>
  <property fmtid="{D5CDD505-2E9C-101B-9397-08002B2CF9AE}" pid="3" name="ICV">
    <vt:lpwstr>EF4E12CA9AB84E1DA449E221836D8FA1_12</vt:lpwstr>
  </property>
  <property fmtid="{D5CDD505-2E9C-101B-9397-08002B2CF9AE}" pid="4" name="KSOProductBuildVer">
    <vt:lpwstr>1033-12.2.0.17562</vt:lpwstr>
  </property>
</Properties>
</file>