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D7363-FA4D-410F-A242-18CB254EA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49F9E0-4169-4FDE-BC8C-0DA33BC6E9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2AE3E4-FD16-488C-9C0A-7C0B7F84F728}"/>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8BBEAD46-068D-4AC8-9266-EDAFBAE6A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A4958-7F34-47FF-9494-12F0E2EF94E2}"/>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235924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4CD7-C0CE-42E9-93BE-B23EA514C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30B633-5792-4C29-9388-00D28E025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4DA50F-462D-4500-9F89-8FF1D5709E43}"/>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045A60E2-A1D3-4014-BB84-0A2BE7051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B83C6-42DA-40AD-B881-7931279BCFD7}"/>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218738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C2FCC-8485-4A35-A6C4-3531E17188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33C3F9-437F-4742-8BE2-3AB85ABF5C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E669-58A0-4A21-81A1-D1392E5FC783}"/>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05728D8C-E67E-42EB-A205-CAD617A92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5AD61-3F79-4FE0-B373-552F32A2BE0D}"/>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55299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740D-081D-4BE3-8FED-7FCC673D4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B2DFDA-4AB0-4BC2-842E-43B3ABC49E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8BC8F-79FB-4739-A566-F53AEAB12C19}"/>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01017D5E-2ABE-4DBB-A9D5-58A057774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E5FB8-DE41-4187-A674-47275B7579B4}"/>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383302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3774-83EC-47A8-833A-D687D319B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8EB93-F1C0-43CD-B827-4A0E06513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B4C534-412B-492E-925A-B18CE9529E9F}"/>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2CC6D4D9-B676-4E25-B342-B36049BBC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8F56D-F5EA-4654-9939-44C21641FB2A}"/>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2845004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2953-2834-4DA0-B495-98675F9247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30978-2EBF-409C-8BE6-33A2BC113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5FAD7F-6B5F-477C-A39F-49E132E4B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594DA-18CF-4059-AF62-6CBC4E35DBC2}"/>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6" name="Footer Placeholder 5">
            <a:extLst>
              <a:ext uri="{FF2B5EF4-FFF2-40B4-BE49-F238E27FC236}">
                <a16:creationId xmlns:a16="http://schemas.microsoft.com/office/drawing/2014/main" id="{2616939A-B079-4222-8764-59BB1E1EC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0B4BF2-4D4B-40F7-8F09-B2156B6A8677}"/>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244066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18AF-7CAE-4964-B8DF-2C58D914DD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789BF0-46AF-45B0-8CAD-8D98BE6DED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D191D-F1A3-420F-A77A-3B0C95127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45C4B-9596-4D29-9C49-2A166D0EE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DB97E-B495-4F24-A944-950370E32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EF30CB-4FC5-4E6C-97B2-578B843F968F}"/>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8" name="Footer Placeholder 7">
            <a:extLst>
              <a:ext uri="{FF2B5EF4-FFF2-40B4-BE49-F238E27FC236}">
                <a16:creationId xmlns:a16="http://schemas.microsoft.com/office/drawing/2014/main" id="{5449E892-CA43-4D4C-A448-7F978E5034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7A3D07-D62D-425E-B5E8-9422DB4ABDE6}"/>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100843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03DC0-FBD7-4B68-A401-82723BC29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DB6F0D-22BF-40F6-BBE6-F5EA7B6BF641}"/>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4" name="Footer Placeholder 3">
            <a:extLst>
              <a:ext uri="{FF2B5EF4-FFF2-40B4-BE49-F238E27FC236}">
                <a16:creationId xmlns:a16="http://schemas.microsoft.com/office/drawing/2014/main" id="{9FA7D6AF-B6AC-4E88-A865-C5D2C9143E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6E30A-4D4B-4123-AC56-58EB1F6DD786}"/>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394486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1AF5E-02BE-4D42-BF72-566E7EFA8E3A}"/>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3" name="Footer Placeholder 2">
            <a:extLst>
              <a:ext uri="{FF2B5EF4-FFF2-40B4-BE49-F238E27FC236}">
                <a16:creationId xmlns:a16="http://schemas.microsoft.com/office/drawing/2014/main" id="{08B4BB0A-3D73-4539-933A-550F00670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1FFA3-C149-480C-BD47-7CEAD1166CD4}"/>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1911359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461B-DF8C-46E5-9FE1-3E8F97EA1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B81E2-2D77-4BA1-A104-73FADFED2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52E4EF-2D31-4109-BC5B-133689212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4C72E-0D09-4E56-9A02-CFA98F60C354}"/>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6" name="Footer Placeholder 5">
            <a:extLst>
              <a:ext uri="{FF2B5EF4-FFF2-40B4-BE49-F238E27FC236}">
                <a16:creationId xmlns:a16="http://schemas.microsoft.com/office/drawing/2014/main" id="{F9075853-BA46-44C5-B8C1-2EBCEB05A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BBD68-6D4B-49DE-B940-64AAD34221CD}"/>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324009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FF91-9617-4DCE-933D-A1A9BA4B2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35AF0-2AE4-43E2-AEF3-A20C932DE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E4D771-51A2-48AE-B20E-AFD458B7C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C139D-ABC2-4464-8B30-44585AE42A1F}"/>
              </a:ext>
            </a:extLst>
          </p:cNvPr>
          <p:cNvSpPr>
            <a:spLocks noGrp="1"/>
          </p:cNvSpPr>
          <p:nvPr>
            <p:ph type="dt" sz="half" idx="10"/>
          </p:nvPr>
        </p:nvSpPr>
        <p:spPr/>
        <p:txBody>
          <a:bodyPr/>
          <a:lstStyle/>
          <a:p>
            <a:fld id="{9B7EC789-1D3A-49CF-A2CD-37721C7584AB}" type="datetimeFigureOut">
              <a:rPr lang="en-US" smtClean="0"/>
              <a:t>3/19/2021</a:t>
            </a:fld>
            <a:endParaRPr lang="en-US"/>
          </a:p>
        </p:txBody>
      </p:sp>
      <p:sp>
        <p:nvSpPr>
          <p:cNvPr id="6" name="Footer Placeholder 5">
            <a:extLst>
              <a:ext uri="{FF2B5EF4-FFF2-40B4-BE49-F238E27FC236}">
                <a16:creationId xmlns:a16="http://schemas.microsoft.com/office/drawing/2014/main" id="{0BAA8F29-D84F-4FED-8F6F-6829C21CAF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879B2-52C3-4EA3-BC6A-A4221DBED289}"/>
              </a:ext>
            </a:extLst>
          </p:cNvPr>
          <p:cNvSpPr>
            <a:spLocks noGrp="1"/>
          </p:cNvSpPr>
          <p:nvPr>
            <p:ph type="sldNum" sz="quarter" idx="12"/>
          </p:nvPr>
        </p:nvSpPr>
        <p:spPr/>
        <p:txBody>
          <a:bodyPr/>
          <a:lstStyle/>
          <a:p>
            <a:fld id="{3C0E7C7E-128C-43FC-AB61-B6F8B25DE6AF}" type="slidenum">
              <a:rPr lang="en-US" smtClean="0"/>
              <a:t>‹#›</a:t>
            </a:fld>
            <a:endParaRPr lang="en-US"/>
          </a:p>
        </p:txBody>
      </p:sp>
    </p:spTree>
    <p:extLst>
      <p:ext uri="{BB962C8B-B14F-4D97-AF65-F5344CB8AC3E}">
        <p14:creationId xmlns:p14="http://schemas.microsoft.com/office/powerpoint/2010/main" val="26214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373CDF-FE0F-4460-A030-5C712CD78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C99A0-BD2C-4A81-B450-EDBCA5AE6C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C4A87-9941-41D3-AAC6-32C9F1EE6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EC789-1D3A-49CF-A2CD-37721C7584AB}" type="datetimeFigureOut">
              <a:rPr lang="en-US" smtClean="0"/>
              <a:t>3/19/2021</a:t>
            </a:fld>
            <a:endParaRPr lang="en-US"/>
          </a:p>
        </p:txBody>
      </p:sp>
      <p:sp>
        <p:nvSpPr>
          <p:cNvPr id="5" name="Footer Placeholder 4">
            <a:extLst>
              <a:ext uri="{FF2B5EF4-FFF2-40B4-BE49-F238E27FC236}">
                <a16:creationId xmlns:a16="http://schemas.microsoft.com/office/drawing/2014/main" id="{708ADC75-94F2-4486-8D7D-C3062D8FB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49F71-8DEB-4DFA-8B05-3AFE78C3D8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E7C7E-128C-43FC-AB61-B6F8B25DE6AF}" type="slidenum">
              <a:rPr lang="en-US" smtClean="0"/>
              <a:t>‹#›</a:t>
            </a:fld>
            <a:endParaRPr lang="en-US"/>
          </a:p>
        </p:txBody>
      </p:sp>
    </p:spTree>
    <p:extLst>
      <p:ext uri="{BB962C8B-B14F-4D97-AF65-F5344CB8AC3E}">
        <p14:creationId xmlns:p14="http://schemas.microsoft.com/office/powerpoint/2010/main" val="1628990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odatos.net/en/coordinates/hong-kong" TargetMode="External"/><Relationship Id="rId2" Type="http://schemas.openxmlformats.org/officeDocument/2006/relationships/hyperlink" Target="https://en.wikipedia.org/wiki/Districts_of_Hong_Kong" TargetMode="External"/><Relationship Id="rId1" Type="http://schemas.openxmlformats.org/officeDocument/2006/relationships/slideLayout" Target="../slideLayouts/slideLayout2.xml"/><Relationship Id="rId4" Type="http://schemas.openxmlformats.org/officeDocument/2006/relationships/hyperlink" Target="https://www.edb.gov.hk/attachment/en/student-parents/sch-info/sch-search/sch-location-info/SCH_LOC_EDB.js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4EBF-2A81-43FF-AB5F-9C0EEC26F3FF}"/>
              </a:ext>
            </a:extLst>
          </p:cNvPr>
          <p:cNvSpPr>
            <a:spLocks noGrp="1"/>
          </p:cNvSpPr>
          <p:nvPr>
            <p:ph type="ctrTitle"/>
          </p:nvPr>
        </p:nvSpPr>
        <p:spPr>
          <a:xfrm>
            <a:off x="1524000" y="745588"/>
            <a:ext cx="9144000" cy="4149968"/>
          </a:xfrm>
        </p:spPr>
        <p:txBody>
          <a:bodyPr>
            <a:normAutofit fontScale="90000"/>
          </a:bodyPr>
          <a:lstStyle/>
          <a:p>
            <a:r>
              <a:rPr lang="en-US" sz="6700" dirty="0">
                <a:effectLst/>
                <a:latin typeface="Calibri" panose="020F0502020204030204" pitchFamily="34" charset="0"/>
                <a:ea typeface="Calibri" panose="020F0502020204030204" pitchFamily="34" charset="0"/>
                <a:cs typeface="Times New Roman" panose="02020603050405020304" pitchFamily="18" charset="0"/>
              </a:rPr>
              <a:t>Capstone Project - The Battle of the Neighborhoods </a:t>
            </a:r>
            <a:br>
              <a:rPr lang="en-US" sz="6700" dirty="0">
                <a:effectLst/>
                <a:latin typeface="Calibri" panose="020F0502020204030204" pitchFamily="34" charset="0"/>
                <a:ea typeface="Calibri" panose="020F0502020204030204" pitchFamily="34" charset="0"/>
                <a:cs typeface="Times New Roman" panose="02020603050405020304" pitchFamily="18" charset="0"/>
              </a:rPr>
            </a:br>
            <a:r>
              <a:rPr lang="en-US" sz="6700" dirty="0">
                <a:effectLst/>
                <a:latin typeface="Calibri" panose="020F0502020204030204" pitchFamily="34" charset="0"/>
                <a:ea typeface="Calibri" panose="020F0502020204030204" pitchFamily="34" charset="0"/>
                <a:cs typeface="Times New Roman" panose="02020603050405020304" pitchFamily="18" charset="0"/>
              </a:rPr>
              <a:t>(Week 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083DF4D7-0A37-442D-A418-158E57E810B8}"/>
              </a:ext>
            </a:extLst>
          </p:cNvPr>
          <p:cNvSpPr>
            <a:spLocks noGrp="1"/>
          </p:cNvSpPr>
          <p:nvPr>
            <p:ph type="subTitle" idx="1"/>
          </p:nvPr>
        </p:nvSpPr>
        <p:spPr>
          <a:xfrm>
            <a:off x="1524000" y="4895556"/>
            <a:ext cx="9144000" cy="362243"/>
          </a:xfrm>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Applied Data Science Capstone by IBM/Coursera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1257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D027-0D64-4A2F-87C6-94AEDDC95712}"/>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Results and Discussion</a:t>
            </a:r>
            <a:endParaRPr lang="en-US" sz="7200" dirty="0"/>
          </a:p>
        </p:txBody>
      </p:sp>
      <p:sp>
        <p:nvSpPr>
          <p:cNvPr id="3" name="Content Placeholder 2">
            <a:extLst>
              <a:ext uri="{FF2B5EF4-FFF2-40B4-BE49-F238E27FC236}">
                <a16:creationId xmlns:a16="http://schemas.microsoft.com/office/drawing/2014/main" id="{3E80B812-34F7-46AD-8C49-D270C0693FAC}"/>
              </a:ext>
            </a:extLst>
          </p:cNvPr>
          <p:cNvSpPr>
            <a:spLocks noGrp="1"/>
          </p:cNvSpPr>
          <p:nvPr>
            <p:ph idx="1"/>
          </p:nvPr>
        </p:nvSpPr>
        <p:spPr/>
        <p:txBody>
          <a:bodyPr>
            <a:norm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Our analysis shows that although there is a great number of schools in Hong Kong, but which are close to nearby districts. </a:t>
            </a: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can see Private, Aided and Government Subsidy schools are most common among all districts and but still we can identify the frequency of popular schools in each district. </a:t>
            </a: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 can identify most common schools, and which will help families to identify the schools according to average income.</a:t>
            </a:r>
          </a:p>
        </p:txBody>
      </p:sp>
    </p:spTree>
    <p:extLst>
      <p:ext uri="{BB962C8B-B14F-4D97-AF65-F5344CB8AC3E}">
        <p14:creationId xmlns:p14="http://schemas.microsoft.com/office/powerpoint/2010/main" val="877444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0D12-46D7-46E0-B2CA-4376F5DC2440}"/>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7200" dirty="0"/>
          </a:p>
        </p:txBody>
      </p:sp>
      <p:sp>
        <p:nvSpPr>
          <p:cNvPr id="3" name="Content Placeholder 2">
            <a:extLst>
              <a:ext uri="{FF2B5EF4-FFF2-40B4-BE49-F238E27FC236}">
                <a16:creationId xmlns:a16="http://schemas.microsoft.com/office/drawing/2014/main" id="{72FDC737-9ACC-465D-B7BC-EF4B109B2592}"/>
              </a:ext>
            </a:extLst>
          </p:cNvPr>
          <p:cNvSpPr>
            <a:spLocks noGrp="1"/>
          </p:cNvSpPr>
          <p:nvPr>
            <p:ph idx="1"/>
          </p:nvPr>
        </p:nvSpPr>
        <p:spPr/>
        <p:txBody>
          <a:bodyPr>
            <a:normAutofit/>
          </a:bodyPr>
          <a:lstStyle/>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Purpose of this project was to identify schools nearby to each district of Hong Kong (particularly suitable as per average income) in order to aid stakeholders in narrowing down the search for optimal location for getting the house nearby to school as per the average income. </a:t>
            </a:r>
          </a:p>
          <a:p>
            <a:pPr marL="0" marR="0">
              <a:lnSpc>
                <a:spcPct val="115000"/>
              </a:lnSpc>
              <a:spcBef>
                <a:spcPts val="0"/>
              </a:spcBef>
              <a:spcAft>
                <a:spcPts val="1000"/>
              </a:spcAft>
            </a:pPr>
            <a:r>
              <a:rPr lang="en-US" dirty="0">
                <a:effectLst/>
                <a:latin typeface="Calibri" panose="020F0502020204030204" pitchFamily="34" charset="0"/>
                <a:ea typeface="Calibri" panose="020F0502020204030204" pitchFamily="34" charset="0"/>
                <a:cs typeface="Times New Roman" panose="02020603050405020304" pitchFamily="18" charset="0"/>
              </a:rPr>
              <a:t>Clustering of these locations was then performed in order to create major zones of interest (containing greatest number of potential locations) and addresses of those zone centers were created to be used as starting points for final exploration by stakeholders.</a:t>
            </a:r>
          </a:p>
        </p:txBody>
      </p:sp>
    </p:spTree>
    <p:extLst>
      <p:ext uri="{BB962C8B-B14F-4D97-AF65-F5344CB8AC3E}">
        <p14:creationId xmlns:p14="http://schemas.microsoft.com/office/powerpoint/2010/main" val="2722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62D6D-042B-43FA-8DE0-1D09F12203C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Cluster 1</a:t>
            </a:r>
          </a:p>
        </p:txBody>
      </p:sp>
      <p:pic>
        <p:nvPicPr>
          <p:cNvPr id="4" name="Content Placeholder 3">
            <a:extLst>
              <a:ext uri="{FF2B5EF4-FFF2-40B4-BE49-F238E27FC236}">
                <a16:creationId xmlns:a16="http://schemas.microsoft.com/office/drawing/2014/main" id="{BA07185E-3BA3-4367-B094-3B95653454BA}"/>
              </a:ext>
            </a:extLst>
          </p:cNvPr>
          <p:cNvPicPr>
            <a:picLocks noGrp="1"/>
          </p:cNvPicPr>
          <p:nvPr>
            <p:ph idx="1"/>
          </p:nvPr>
        </p:nvPicPr>
        <p:blipFill>
          <a:blip r:embed="rId2"/>
          <a:stretch>
            <a:fillRect/>
          </a:stretch>
        </p:blipFill>
        <p:spPr>
          <a:xfrm>
            <a:off x="1186280" y="1675227"/>
            <a:ext cx="9819439" cy="4394199"/>
          </a:xfrm>
          <a:prstGeom prst="rect">
            <a:avLst/>
          </a:prstGeom>
        </p:spPr>
      </p:pic>
    </p:spTree>
    <p:extLst>
      <p:ext uri="{BB962C8B-B14F-4D97-AF65-F5344CB8AC3E}">
        <p14:creationId xmlns:p14="http://schemas.microsoft.com/office/powerpoint/2010/main" val="462627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D6E6-BDB7-4D7D-B0E5-4B79D96F99A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Cluster 2</a:t>
            </a:r>
          </a:p>
        </p:txBody>
      </p:sp>
      <p:pic>
        <p:nvPicPr>
          <p:cNvPr id="4" name="Content Placeholder 3">
            <a:extLst>
              <a:ext uri="{FF2B5EF4-FFF2-40B4-BE49-F238E27FC236}">
                <a16:creationId xmlns:a16="http://schemas.microsoft.com/office/drawing/2014/main" id="{59128282-05DA-4D77-9229-71273F099B19}"/>
              </a:ext>
            </a:extLst>
          </p:cNvPr>
          <p:cNvPicPr>
            <a:picLocks noGrp="1"/>
          </p:cNvPicPr>
          <p:nvPr>
            <p:ph idx="1"/>
          </p:nvPr>
        </p:nvPicPr>
        <p:blipFill>
          <a:blip r:embed="rId2"/>
          <a:stretch>
            <a:fillRect/>
          </a:stretch>
        </p:blipFill>
        <p:spPr>
          <a:xfrm>
            <a:off x="643467" y="2809082"/>
            <a:ext cx="10905066" cy="2126488"/>
          </a:xfrm>
          <a:prstGeom prst="rect">
            <a:avLst/>
          </a:prstGeom>
        </p:spPr>
      </p:pic>
    </p:spTree>
    <p:extLst>
      <p:ext uri="{BB962C8B-B14F-4D97-AF65-F5344CB8AC3E}">
        <p14:creationId xmlns:p14="http://schemas.microsoft.com/office/powerpoint/2010/main" val="349978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D6686-AA1D-4056-99A4-633F9400E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Cluster 3</a:t>
            </a:r>
          </a:p>
        </p:txBody>
      </p:sp>
      <p:pic>
        <p:nvPicPr>
          <p:cNvPr id="4" name="Content Placeholder 3">
            <a:extLst>
              <a:ext uri="{FF2B5EF4-FFF2-40B4-BE49-F238E27FC236}">
                <a16:creationId xmlns:a16="http://schemas.microsoft.com/office/drawing/2014/main" id="{3DD4BDF9-C136-4D0F-8087-138FE3759E37}"/>
              </a:ext>
            </a:extLst>
          </p:cNvPr>
          <p:cNvPicPr>
            <a:picLocks noGrp="1"/>
          </p:cNvPicPr>
          <p:nvPr>
            <p:ph idx="1"/>
          </p:nvPr>
        </p:nvPicPr>
        <p:blipFill>
          <a:blip r:embed="rId2"/>
          <a:stretch>
            <a:fillRect/>
          </a:stretch>
        </p:blipFill>
        <p:spPr>
          <a:xfrm>
            <a:off x="643467" y="1923046"/>
            <a:ext cx="10905066" cy="3898560"/>
          </a:xfrm>
          <a:prstGeom prst="rect">
            <a:avLst/>
          </a:prstGeom>
        </p:spPr>
      </p:pic>
    </p:spTree>
    <p:extLst>
      <p:ext uri="{BB962C8B-B14F-4D97-AF65-F5344CB8AC3E}">
        <p14:creationId xmlns:p14="http://schemas.microsoft.com/office/powerpoint/2010/main" val="260865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E9ECC-E943-40E6-8300-393738E3531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Cluster 4</a:t>
            </a:r>
          </a:p>
        </p:txBody>
      </p:sp>
      <p:pic>
        <p:nvPicPr>
          <p:cNvPr id="5" name="Content Placeholder 4">
            <a:extLst>
              <a:ext uri="{FF2B5EF4-FFF2-40B4-BE49-F238E27FC236}">
                <a16:creationId xmlns:a16="http://schemas.microsoft.com/office/drawing/2014/main" id="{DF630BE9-BB69-4C96-B10D-79A50BF6E39B}"/>
              </a:ext>
            </a:extLst>
          </p:cNvPr>
          <p:cNvPicPr>
            <a:picLocks noGrp="1"/>
          </p:cNvPicPr>
          <p:nvPr>
            <p:ph idx="1"/>
          </p:nvPr>
        </p:nvPicPr>
        <p:blipFill>
          <a:blip r:embed="rId2"/>
          <a:stretch>
            <a:fillRect/>
          </a:stretch>
        </p:blipFill>
        <p:spPr>
          <a:xfrm>
            <a:off x="643467" y="2781820"/>
            <a:ext cx="10905066" cy="2181012"/>
          </a:xfrm>
          <a:prstGeom prst="rect">
            <a:avLst/>
          </a:prstGeom>
        </p:spPr>
      </p:pic>
    </p:spTree>
    <p:extLst>
      <p:ext uri="{BB962C8B-B14F-4D97-AF65-F5344CB8AC3E}">
        <p14:creationId xmlns:p14="http://schemas.microsoft.com/office/powerpoint/2010/main" val="2867180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9A347-2376-4E39-9352-39ECD667DE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Cluster 5</a:t>
            </a:r>
          </a:p>
        </p:txBody>
      </p:sp>
      <p:pic>
        <p:nvPicPr>
          <p:cNvPr id="4" name="Content Placeholder 3">
            <a:extLst>
              <a:ext uri="{FF2B5EF4-FFF2-40B4-BE49-F238E27FC236}">
                <a16:creationId xmlns:a16="http://schemas.microsoft.com/office/drawing/2014/main" id="{98E725CD-2D47-4E80-B59D-A4B9F9CF170D}"/>
              </a:ext>
            </a:extLst>
          </p:cNvPr>
          <p:cNvPicPr>
            <a:picLocks noGrp="1"/>
          </p:cNvPicPr>
          <p:nvPr>
            <p:ph idx="1"/>
          </p:nvPr>
        </p:nvPicPr>
        <p:blipFill>
          <a:blip r:embed="rId2"/>
          <a:stretch>
            <a:fillRect/>
          </a:stretch>
        </p:blipFill>
        <p:spPr>
          <a:xfrm>
            <a:off x="643467" y="2700032"/>
            <a:ext cx="10905066" cy="2344588"/>
          </a:xfrm>
          <a:prstGeom prst="rect">
            <a:avLst/>
          </a:prstGeom>
        </p:spPr>
      </p:pic>
    </p:spTree>
    <p:extLst>
      <p:ext uri="{BB962C8B-B14F-4D97-AF65-F5344CB8AC3E}">
        <p14:creationId xmlns:p14="http://schemas.microsoft.com/office/powerpoint/2010/main" val="2015490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ap&#10;&#10;Description automatically generated">
            <a:extLst>
              <a:ext uri="{FF2B5EF4-FFF2-40B4-BE49-F238E27FC236}">
                <a16:creationId xmlns:a16="http://schemas.microsoft.com/office/drawing/2014/main" id="{E4CB466A-6B8C-4D56-B378-CE5CDEDDCE34}"/>
              </a:ext>
            </a:extLst>
          </p:cNvPr>
          <p:cNvPicPr>
            <a:picLocks/>
          </p:cNvPicPr>
          <p:nvPr/>
        </p:nvPicPr>
        <p:blipFill rotWithShape="1">
          <a:blip r:embed="rId2">
            <a:extLst>
              <a:ext uri="{28A0092B-C50C-407E-A947-70E740481C1C}">
                <a14:useLocalDpi xmlns:a14="http://schemas.microsoft.com/office/drawing/2010/main" val="0"/>
              </a:ext>
            </a:extLst>
          </a:blip>
          <a:srcRect l="10501" r="25430" b="9092"/>
          <a:stretch/>
        </p:blipFill>
        <p:spPr bwMode="auto">
          <a:xfrm>
            <a:off x="3522468" y="10"/>
            <a:ext cx="8669532" cy="6857990"/>
          </a:xfrm>
          <a:prstGeom prst="rect">
            <a:avLst/>
          </a:prstGeom>
          <a:noFill/>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33EA5B-D154-4C48-BC82-89013F9FDD31}"/>
              </a:ext>
            </a:extLst>
          </p:cNvPr>
          <p:cNvSpPr>
            <a:spLocks noGrp="1"/>
          </p:cNvSpPr>
          <p:nvPr>
            <p:ph type="title"/>
          </p:nvPr>
        </p:nvSpPr>
        <p:spPr>
          <a:xfrm>
            <a:off x="371094" y="1161288"/>
            <a:ext cx="3438144" cy="1124712"/>
          </a:xfrm>
        </p:spPr>
        <p:txBody>
          <a:bodyPr anchor="b">
            <a:normAutofit/>
          </a:bodyPr>
          <a:lstStyle/>
          <a:p>
            <a:r>
              <a:rPr lang="en-US" sz="2800"/>
              <a:t>Map visualization of Clusters</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83193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0C1F-39D7-4E49-9080-6E0C41A61C1C}"/>
              </a:ext>
            </a:extLst>
          </p:cNvPr>
          <p:cNvSpPr>
            <a:spLocks noGrp="1"/>
          </p:cNvSpPr>
          <p:nvPr>
            <p:ph type="title"/>
          </p:nvPr>
        </p:nvSpPr>
        <p:spPr/>
        <p:txBody>
          <a:bodyPr>
            <a:normAutofit/>
          </a:bodyPr>
          <a:lstStyle/>
          <a:p>
            <a:r>
              <a:rPr lang="en-US" sz="3600" b="1" dirty="0"/>
              <a:t>Reference</a:t>
            </a:r>
          </a:p>
        </p:txBody>
      </p:sp>
      <p:sp>
        <p:nvSpPr>
          <p:cNvPr id="3" name="Content Placeholder 2">
            <a:extLst>
              <a:ext uri="{FF2B5EF4-FFF2-40B4-BE49-F238E27FC236}">
                <a16:creationId xmlns:a16="http://schemas.microsoft.com/office/drawing/2014/main" id="{9D6FE882-5D79-43B5-B74A-D2E18C0D1A65}"/>
              </a:ext>
            </a:extLst>
          </p:cNvPr>
          <p:cNvSpPr>
            <a:spLocks noGrp="1"/>
          </p:cNvSpPr>
          <p:nvPr>
            <p:ph idx="1"/>
          </p:nvPr>
        </p:nvSpPr>
        <p:spPr/>
        <p:txBody>
          <a:bodyPr>
            <a:normAutofit lnSpcReduction="10000"/>
          </a:bodyPr>
          <a:lstStyle/>
          <a:p>
            <a:pPr marL="342900" marR="0" lvl="0" indent="-342900">
              <a:lnSpc>
                <a:spcPct val="115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Hong Kong District Details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2"/>
              </a:rPr>
              <a:t>https://en.wikipedia.org/wiki/Districts_of_Hong_Kong</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15000"/>
              </a:lnSpc>
              <a:spcBef>
                <a:spcPts val="0"/>
              </a:spcBef>
              <a:spcAft>
                <a:spcPts val="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Hong Kong Districts Geographical Details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https://www.geodatos.net/en/coordinates/hong-kong</a:t>
            </a:r>
            <a:r>
              <a:rPr lang="en-US"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nSpc>
                <a:spcPct val="115000"/>
              </a:lnSpc>
              <a:spcBef>
                <a:spcPts val="0"/>
              </a:spcBef>
              <a:spcAft>
                <a:spcPts val="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Hong Kong School geographical Details (</a:t>
            </a:r>
            <a:r>
              <a:rPr lang="en-US"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4"/>
              </a:rPr>
              <a:t>https://www.edb.gov.hk/attachment/en/student-parents/sch-info/sch-search/sch-location-info/SCH_LOC_EDB.json</a:t>
            </a:r>
            <a:r>
              <a:rPr lang="en-US" u="sng" dirty="0">
                <a:solidFill>
                  <a:srgbClr val="0000FF"/>
                </a:solidFill>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0315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D188-0B34-44D5-A0E0-ACB29C687915}"/>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Introduction: Business Problem</a:t>
            </a:r>
            <a:endParaRPr lang="en-US" dirty="0"/>
          </a:p>
        </p:txBody>
      </p:sp>
      <p:sp>
        <p:nvSpPr>
          <p:cNvPr id="3" name="Content Placeholder 2">
            <a:extLst>
              <a:ext uri="{FF2B5EF4-FFF2-40B4-BE49-F238E27FC236}">
                <a16:creationId xmlns:a16="http://schemas.microsoft.com/office/drawing/2014/main" id="{15C65F74-FFE8-43BF-8B34-F031B2BB35C6}"/>
              </a:ext>
            </a:extLst>
          </p:cNvPr>
          <p:cNvSpPr>
            <a:spLocks noGrp="1"/>
          </p:cNvSpPr>
          <p:nvPr>
            <p:ph idx="1"/>
          </p:nvPr>
        </p:nvSpPr>
        <p:spPr/>
        <p:txBody>
          <a:bodyPr>
            <a:normAutofit/>
          </a:bodyPr>
          <a:lstStyle/>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this project we will try to find nearby schools as per finance type. Specifically, this report will be targeted to Realtors working for families (with kids) to find house nearby the school in Hong Kong.</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Since there are lots of schools in Hong Kong, we will try to detect **locations that are suitable as per budget**. We would also prefer locations **as close to given location as possible**.</a:t>
            </a:r>
          </a:p>
          <a:p>
            <a:pPr marL="0" marR="0">
              <a:lnSpc>
                <a:spcPct val="115000"/>
              </a:lnSpc>
              <a:spcBef>
                <a:spcPts val="0"/>
              </a:spcBef>
              <a:spcAft>
                <a:spcPts val="10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We will use our data science powers to generate a few most promising Districts based on these criteria. Advantages of each area will then be clearly expressed so that best possible final location can be chosen by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4124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7CDD-8B8D-4132-9A6C-9D04E5AE8BCF}"/>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Data Analysis</a:t>
            </a:r>
            <a:endParaRPr lang="en-US" sz="7200" dirty="0"/>
          </a:p>
        </p:txBody>
      </p:sp>
      <p:sp>
        <p:nvSpPr>
          <p:cNvPr id="3" name="Content Placeholder 2">
            <a:extLst>
              <a:ext uri="{FF2B5EF4-FFF2-40B4-BE49-F238E27FC236}">
                <a16:creationId xmlns:a16="http://schemas.microsoft.com/office/drawing/2014/main" id="{E67332FF-AF46-4870-8413-E1D59B8F6F31}"/>
              </a:ext>
            </a:extLst>
          </p:cNvPr>
          <p:cNvSpPr>
            <a:spLocks noGrp="1"/>
          </p:cNvSpPr>
          <p:nvPr>
            <p:ph idx="1"/>
          </p:nvPr>
        </p:nvSpPr>
        <p:spPr/>
        <p:txBody>
          <a:bodyPr/>
          <a:lstStyle/>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definition of our problem, factors that will influence our decision are:</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existing schools in the neighborhood.</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type of schools in the neighborhood.</a:t>
            </a:r>
          </a:p>
          <a:p>
            <a:pPr marL="0" marR="0" indent="0">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Following data sources will be needed to extract/generate the required information:</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List of Districts will be generated algorithmically and approximate addresses of centers of those areas will be obtained using **Wikipedia link**</a:t>
            </a:r>
          </a:p>
          <a:p>
            <a:pPr marL="342900" marR="0" lvl="0" indent="-342900">
              <a:lnSpc>
                <a:spcPct val="115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schools and their type and location in every district will be obtained using **EDB json file**</a:t>
            </a:r>
          </a:p>
          <a:p>
            <a:pPr marL="342900" marR="0" lvl="0" indent="-342900">
              <a:lnSpc>
                <a:spcPct val="115000"/>
              </a:lnSpc>
              <a:spcBef>
                <a:spcPts val="0"/>
              </a:spcBef>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coordinates in Hong Kong will be obtained using **Google Maps API geocoding** of any given location.</a:t>
            </a:r>
          </a:p>
          <a:p>
            <a:endParaRPr lang="en-US" dirty="0"/>
          </a:p>
        </p:txBody>
      </p:sp>
    </p:spTree>
    <p:extLst>
      <p:ext uri="{BB962C8B-B14F-4D97-AF65-F5344CB8AC3E}">
        <p14:creationId xmlns:p14="http://schemas.microsoft.com/office/powerpoint/2010/main" val="250386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FA180D3-2BDD-4AD1-822D-4C75D54B72DA}"/>
              </a:ext>
            </a:extLst>
          </p:cNvPr>
          <p:cNvPicPr>
            <a:picLocks/>
          </p:cNvPicPr>
          <p:nvPr/>
        </p:nvPicPr>
        <p:blipFill rotWithShape="1">
          <a:blip r:embed="rId2">
            <a:extLst>
              <a:ext uri="{28A0092B-C50C-407E-A947-70E740481C1C}">
                <a14:useLocalDpi xmlns:a14="http://schemas.microsoft.com/office/drawing/2010/main" val="0"/>
              </a:ext>
            </a:extLst>
          </a:blip>
          <a:srcRect l="7440" r="27629" b="9092"/>
          <a:stretch/>
        </p:blipFill>
        <p:spPr bwMode="auto">
          <a:xfrm>
            <a:off x="3522468" y="10"/>
            <a:ext cx="8669532" cy="6857990"/>
          </a:xfrm>
          <a:prstGeom prst="rect">
            <a:avLst/>
          </a:prstGeom>
          <a:noFill/>
        </p:spPr>
      </p:pic>
      <p:sp>
        <p:nvSpPr>
          <p:cNvPr id="13" name="Rectangle 12">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B80E63-5B44-4C2C-A697-5C0BB11B969A}"/>
              </a:ext>
            </a:extLst>
          </p:cNvPr>
          <p:cNvSpPr>
            <a:spLocks noGrp="1"/>
          </p:cNvSpPr>
          <p:nvPr>
            <p:ph type="title"/>
          </p:nvPr>
        </p:nvSpPr>
        <p:spPr>
          <a:xfrm>
            <a:off x="371094" y="1161288"/>
            <a:ext cx="3438144" cy="1124712"/>
          </a:xfrm>
        </p:spPr>
        <p:txBody>
          <a:bodyPr anchor="b">
            <a:normAutofit/>
          </a:bodyPr>
          <a:lstStyle/>
          <a:p>
            <a:r>
              <a:rPr lang="en-US" sz="2800" b="1" dirty="0"/>
              <a:t>MAP Visualization</a:t>
            </a:r>
          </a:p>
        </p:txBody>
      </p:sp>
      <p:sp>
        <p:nvSpPr>
          <p:cNvPr id="15" name="Rectangle 1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188360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8DBBC-52A3-48C5-8418-EF6091D86D7D}"/>
              </a:ext>
            </a:extLst>
          </p:cNvPr>
          <p:cNvSpPr>
            <a:spLocks noGrp="1"/>
          </p:cNvSpPr>
          <p:nvPr>
            <p:ph type="title"/>
          </p:nvPr>
        </p:nvSpPr>
        <p:spPr/>
        <p:txBody>
          <a:bodyPr>
            <a:normAutofit/>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Methodology</a:t>
            </a:r>
            <a:endParaRPr lang="en-US" sz="7200" dirty="0"/>
          </a:p>
        </p:txBody>
      </p:sp>
      <p:sp>
        <p:nvSpPr>
          <p:cNvPr id="3" name="Content Placeholder 2">
            <a:extLst>
              <a:ext uri="{FF2B5EF4-FFF2-40B4-BE49-F238E27FC236}">
                <a16:creationId xmlns:a16="http://schemas.microsoft.com/office/drawing/2014/main" id="{0F7C115C-ED6E-4BE7-A267-D5EFE41DF7DF}"/>
              </a:ext>
            </a:extLst>
          </p:cNvPr>
          <p:cNvSpPr>
            <a:spLocks noGrp="1"/>
          </p:cNvSpPr>
          <p:nvPr>
            <p:ph idx="1"/>
          </p:nvPr>
        </p:nvSpPr>
        <p:spPr/>
        <p:txBody>
          <a:bodyPr>
            <a:normAutofit fontScale="92500" lnSpcReduction="10000"/>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first step we have collected the required **data: location and type (Finance) of every schools nearby from Tsuen Wan, Hong Kong**.</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Second step in our analysis will be calculation and exploration of '**finance Type**' across different areas of Hong Kong - we will use **Bar chart** to identify a few promising areas close to district with different Type of Schools.</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third and final step we will focus on most promising areas and within those create **clusters of locations that meet some basic requirements** established in discussion with stakeholders</a:t>
            </a:r>
            <a:endParaRPr lang="en-US" sz="4000" dirty="0"/>
          </a:p>
        </p:txBody>
      </p:sp>
    </p:spTree>
    <p:extLst>
      <p:ext uri="{BB962C8B-B14F-4D97-AF65-F5344CB8AC3E}">
        <p14:creationId xmlns:p14="http://schemas.microsoft.com/office/powerpoint/2010/main" val="1320896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21" name="Freeform: Shape 1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6BA6541-810C-49D7-ADF5-E8D0D3DD9C85}"/>
              </a:ext>
            </a:extLst>
          </p:cNvPr>
          <p:cNvSpPr>
            <a:spLocks noGrp="1"/>
          </p:cNvSpPr>
          <p:nvPr>
            <p:ph type="title"/>
          </p:nvPr>
        </p:nvSpPr>
        <p:spPr>
          <a:xfrm>
            <a:off x="765051" y="662400"/>
            <a:ext cx="3384000" cy="1492132"/>
          </a:xfrm>
        </p:spPr>
        <p:txBody>
          <a:bodyPr anchor="t">
            <a:normAutofit/>
          </a:bodyPr>
          <a:lstStyle/>
          <a:p>
            <a:r>
              <a:rPr lang="en-US" sz="3400">
                <a:solidFill>
                  <a:schemeClr val="bg1"/>
                </a:solidFill>
              </a:rPr>
              <a:t>TOP 7 Schools of Tsuen Wan District</a:t>
            </a:r>
          </a:p>
        </p:txBody>
      </p:sp>
      <p:pic>
        <p:nvPicPr>
          <p:cNvPr id="4" name="Content Placeholder 3" descr="Chart&#10;&#10;Description automatically generated">
            <a:extLst>
              <a:ext uri="{FF2B5EF4-FFF2-40B4-BE49-F238E27FC236}">
                <a16:creationId xmlns:a16="http://schemas.microsoft.com/office/drawing/2014/main" id="{D097151C-E157-4A1D-931F-5C3D36CF2397}"/>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493704" y="643469"/>
            <a:ext cx="5848883" cy="5571062"/>
          </a:xfrm>
          <a:prstGeom prst="rect">
            <a:avLst/>
          </a:prstGeom>
          <a:noFill/>
        </p:spPr>
      </p:pic>
    </p:spTree>
    <p:extLst>
      <p:ext uri="{BB962C8B-B14F-4D97-AF65-F5344CB8AC3E}">
        <p14:creationId xmlns:p14="http://schemas.microsoft.com/office/powerpoint/2010/main" val="317295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E154E-0EFA-4B99-82A2-09709895DA2F}"/>
              </a:ext>
            </a:extLst>
          </p:cNvPr>
          <p:cNvSpPr>
            <a:spLocks noGrp="1"/>
          </p:cNvSpPr>
          <p:nvPr>
            <p:ph type="title"/>
          </p:nvPr>
        </p:nvSpPr>
        <p:spPr>
          <a:xfrm>
            <a:off x="594360" y="640263"/>
            <a:ext cx="3822192" cy="1344975"/>
          </a:xfrm>
        </p:spPr>
        <p:txBody>
          <a:bodyPr>
            <a:normAutofit/>
          </a:bodyPr>
          <a:lstStyle/>
          <a:p>
            <a:r>
              <a:rPr lang="en-US" sz="3600" b="1" dirty="0">
                <a:solidFill>
                  <a:schemeClr val="bg1"/>
                </a:solidFill>
              </a:rPr>
              <a:t>K-Means</a:t>
            </a:r>
            <a:br>
              <a:rPr lang="en-US" sz="3600" b="1" dirty="0">
                <a:solidFill>
                  <a:schemeClr val="bg1"/>
                </a:solidFill>
              </a:rPr>
            </a:br>
            <a:r>
              <a:rPr lang="en-US" sz="3600" b="1" dirty="0">
                <a:solidFill>
                  <a:schemeClr val="bg1"/>
                </a:solidFill>
              </a:rPr>
              <a:t>Elbow Method</a:t>
            </a:r>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29F6E260-0AB9-4576-9FC2-4271DC11DE0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110716" y="943926"/>
            <a:ext cx="6596652" cy="4814699"/>
          </a:xfrm>
          <a:prstGeom prst="rect">
            <a:avLst/>
          </a:prstGeom>
          <a:noFill/>
        </p:spPr>
      </p:pic>
    </p:spTree>
    <p:extLst>
      <p:ext uri="{BB962C8B-B14F-4D97-AF65-F5344CB8AC3E}">
        <p14:creationId xmlns:p14="http://schemas.microsoft.com/office/powerpoint/2010/main" val="391049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D9DE2A-22F3-49CB-B802-DADC9DBAB483}"/>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1" kern="1200" dirty="0">
                <a:solidFill>
                  <a:schemeClr val="tx1"/>
                </a:solidFill>
                <a:latin typeface="+mj-lt"/>
                <a:ea typeface="+mj-ea"/>
                <a:cs typeface="+mj-cs"/>
              </a:rPr>
              <a:t>Best K-Means Identification Graph</a:t>
            </a:r>
          </a:p>
        </p:txBody>
      </p:sp>
      <p:pic>
        <p:nvPicPr>
          <p:cNvPr id="4" name="Content Placeholder 3">
            <a:extLst>
              <a:ext uri="{FF2B5EF4-FFF2-40B4-BE49-F238E27FC236}">
                <a16:creationId xmlns:a16="http://schemas.microsoft.com/office/drawing/2014/main" id="{EEDF716A-F184-4F7B-AEDE-EB08154EB83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6557" y="1365346"/>
            <a:ext cx="6164194" cy="3960494"/>
          </a:xfrm>
          <a:prstGeom prst="rect">
            <a:avLst/>
          </a:prstGeom>
          <a:noFill/>
        </p:spPr>
      </p:pic>
    </p:spTree>
    <p:extLst>
      <p:ext uri="{BB962C8B-B14F-4D97-AF65-F5344CB8AC3E}">
        <p14:creationId xmlns:p14="http://schemas.microsoft.com/office/powerpoint/2010/main" val="315598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54297"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7685A-3084-456D-8B32-71B51F305165}"/>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kern="1200">
                <a:solidFill>
                  <a:schemeClr val="bg1"/>
                </a:solidFill>
                <a:latin typeface="+mj-lt"/>
                <a:ea typeface="+mj-ea"/>
                <a:cs typeface="+mj-cs"/>
              </a:rPr>
              <a:t>3D Visualization of Cluster</a:t>
            </a:r>
          </a:p>
        </p:txBody>
      </p:sp>
      <p:pic>
        <p:nvPicPr>
          <p:cNvPr id="4" name="Content Placeholder 3">
            <a:extLst>
              <a:ext uri="{FF2B5EF4-FFF2-40B4-BE49-F238E27FC236}">
                <a16:creationId xmlns:a16="http://schemas.microsoft.com/office/drawing/2014/main" id="{E0FE3585-D63A-4FCE-8915-9389B8C0008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615527" y="640080"/>
            <a:ext cx="5516318" cy="5577839"/>
          </a:xfrm>
          <a:prstGeom prst="rect">
            <a:avLst/>
          </a:prstGeom>
          <a:noFill/>
        </p:spPr>
      </p:pic>
    </p:spTree>
    <p:extLst>
      <p:ext uri="{BB962C8B-B14F-4D97-AF65-F5344CB8AC3E}">
        <p14:creationId xmlns:p14="http://schemas.microsoft.com/office/powerpoint/2010/main" val="2726710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642</Words>
  <Application>Microsoft Office PowerPoint</Application>
  <PresentationFormat>Widescreen</PresentationFormat>
  <Paragraphs>45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Symbol</vt:lpstr>
      <vt:lpstr>Office Theme</vt:lpstr>
      <vt:lpstr>Capstone Project - The Battle of the Neighborhoods  (Week 2) </vt:lpstr>
      <vt:lpstr>Introduction: Business Problem</vt:lpstr>
      <vt:lpstr>Data Analysis</vt:lpstr>
      <vt:lpstr>MAP Visualization</vt:lpstr>
      <vt:lpstr>Methodology</vt:lpstr>
      <vt:lpstr>TOP 7 Schools of Tsuen Wan District</vt:lpstr>
      <vt:lpstr>K-Means Elbow Method</vt:lpstr>
      <vt:lpstr>Best K-Means Identification Graph</vt:lpstr>
      <vt:lpstr>3D Visualization of Cluster</vt:lpstr>
      <vt:lpstr>Results and Discussion</vt:lpstr>
      <vt:lpstr>Conclusion</vt:lpstr>
      <vt:lpstr>Cluster 1</vt:lpstr>
      <vt:lpstr>Cluster 2</vt:lpstr>
      <vt:lpstr>Cluster 3</vt:lpstr>
      <vt:lpstr>Cluster 4</vt:lpstr>
      <vt:lpstr>Cluster 5</vt:lpstr>
      <vt:lpstr>Map visualization of Clusters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the Neighborhoods  (Week 2) </dc:title>
  <dc:creator>user</dc:creator>
  <cp:lastModifiedBy>user</cp:lastModifiedBy>
  <cp:revision>16</cp:revision>
  <dcterms:created xsi:type="dcterms:W3CDTF">2021-03-19T14:49:23Z</dcterms:created>
  <dcterms:modified xsi:type="dcterms:W3CDTF">2021-03-19T15:24:27Z</dcterms:modified>
</cp:coreProperties>
</file>