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3" r:id="rId2"/>
  </p:sldMasterIdLst>
  <p:sldIdLst>
    <p:sldId id="261" r:id="rId3"/>
    <p:sldId id="257" r:id="rId4"/>
    <p:sldId id="258" r:id="rId5"/>
    <p:sldId id="259" r:id="rId6"/>
    <p:sldId id="330" r:id="rId7"/>
    <p:sldId id="293" r:id="rId8"/>
    <p:sldId id="262" r:id="rId9"/>
    <p:sldId id="263" r:id="rId10"/>
    <p:sldId id="264" r:id="rId11"/>
    <p:sldId id="265" r:id="rId12"/>
    <p:sldId id="266" r:id="rId13"/>
    <p:sldId id="267" r:id="rId14"/>
    <p:sldId id="281" r:id="rId15"/>
    <p:sldId id="270" r:id="rId16"/>
    <p:sldId id="271" r:id="rId17"/>
    <p:sldId id="272" r:id="rId18"/>
    <p:sldId id="275" r:id="rId19"/>
    <p:sldId id="276" r:id="rId20"/>
    <p:sldId id="279" r:id="rId21"/>
    <p:sldId id="277" r:id="rId22"/>
    <p:sldId id="280" r:id="rId23"/>
    <p:sldId id="331" r:id="rId24"/>
    <p:sldId id="332" r:id="rId25"/>
    <p:sldId id="285" r:id="rId26"/>
    <p:sldId id="333" r:id="rId27"/>
    <p:sldId id="334" r:id="rId28"/>
    <p:sldId id="282" r:id="rId29"/>
    <p:sldId id="283" r:id="rId30"/>
    <p:sldId id="286" r:id="rId31"/>
    <p:sldId id="287" r:id="rId32"/>
    <p:sldId id="288" r:id="rId33"/>
    <p:sldId id="289" r:id="rId34"/>
    <p:sldId id="335" r:id="rId35"/>
    <p:sldId id="336" r:id="rId36"/>
    <p:sldId id="337" r:id="rId37"/>
    <p:sldId id="338" r:id="rId38"/>
    <p:sldId id="339" r:id="rId39"/>
    <p:sldId id="340" r:id="rId40"/>
    <p:sldId id="341" r:id="rId41"/>
    <p:sldId id="342" r:id="rId42"/>
    <p:sldId id="290" r:id="rId43"/>
    <p:sldId id="292" r:id="rId44"/>
    <p:sldId id="343" r:id="rId45"/>
    <p:sldId id="344" r:id="rId4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Kepler Regular" charset="0"/>
        <a:ea typeface="+mn-ea"/>
        <a:cs typeface="+mn-cs"/>
      </a:defRPr>
    </a:lvl1pPr>
    <a:lvl2pPr marL="457200" algn="l" rtl="0" eaLnBrk="0" fontAlgn="base" hangingPunct="0">
      <a:spcBef>
        <a:spcPct val="0"/>
      </a:spcBef>
      <a:spcAft>
        <a:spcPct val="0"/>
      </a:spcAft>
      <a:defRPr sz="2400" kern="1200">
        <a:solidFill>
          <a:schemeClr val="tx1"/>
        </a:solidFill>
        <a:latin typeface="Kepler Regular" charset="0"/>
        <a:ea typeface="+mn-ea"/>
        <a:cs typeface="+mn-cs"/>
      </a:defRPr>
    </a:lvl2pPr>
    <a:lvl3pPr marL="914400" algn="l" rtl="0" eaLnBrk="0" fontAlgn="base" hangingPunct="0">
      <a:spcBef>
        <a:spcPct val="0"/>
      </a:spcBef>
      <a:spcAft>
        <a:spcPct val="0"/>
      </a:spcAft>
      <a:defRPr sz="2400" kern="1200">
        <a:solidFill>
          <a:schemeClr val="tx1"/>
        </a:solidFill>
        <a:latin typeface="Kepler Regular" charset="0"/>
        <a:ea typeface="+mn-ea"/>
        <a:cs typeface="+mn-cs"/>
      </a:defRPr>
    </a:lvl3pPr>
    <a:lvl4pPr marL="1371600" algn="l" rtl="0" eaLnBrk="0" fontAlgn="base" hangingPunct="0">
      <a:spcBef>
        <a:spcPct val="0"/>
      </a:spcBef>
      <a:spcAft>
        <a:spcPct val="0"/>
      </a:spcAft>
      <a:defRPr sz="2400" kern="1200">
        <a:solidFill>
          <a:schemeClr val="tx1"/>
        </a:solidFill>
        <a:latin typeface="Kepler Regular" charset="0"/>
        <a:ea typeface="+mn-ea"/>
        <a:cs typeface="+mn-cs"/>
      </a:defRPr>
    </a:lvl4pPr>
    <a:lvl5pPr marL="1828800" algn="l" rtl="0" eaLnBrk="0" fontAlgn="base" hangingPunct="0">
      <a:spcBef>
        <a:spcPct val="0"/>
      </a:spcBef>
      <a:spcAft>
        <a:spcPct val="0"/>
      </a:spcAft>
      <a:defRPr sz="2400" kern="1200">
        <a:solidFill>
          <a:schemeClr val="tx1"/>
        </a:solidFill>
        <a:latin typeface="Kepler Regular" charset="0"/>
        <a:ea typeface="+mn-ea"/>
        <a:cs typeface="+mn-cs"/>
      </a:defRPr>
    </a:lvl5pPr>
    <a:lvl6pPr marL="2286000" algn="l" defTabSz="914400" rtl="0" eaLnBrk="1" latinLnBrk="0" hangingPunct="1">
      <a:defRPr sz="2400" kern="1200">
        <a:solidFill>
          <a:schemeClr val="tx1"/>
        </a:solidFill>
        <a:latin typeface="Kepler Regular" charset="0"/>
        <a:ea typeface="+mn-ea"/>
        <a:cs typeface="+mn-cs"/>
      </a:defRPr>
    </a:lvl6pPr>
    <a:lvl7pPr marL="2743200" algn="l" defTabSz="914400" rtl="0" eaLnBrk="1" latinLnBrk="0" hangingPunct="1">
      <a:defRPr sz="2400" kern="1200">
        <a:solidFill>
          <a:schemeClr val="tx1"/>
        </a:solidFill>
        <a:latin typeface="Kepler Regular" charset="0"/>
        <a:ea typeface="+mn-ea"/>
        <a:cs typeface="+mn-cs"/>
      </a:defRPr>
    </a:lvl7pPr>
    <a:lvl8pPr marL="3200400" algn="l" defTabSz="914400" rtl="0" eaLnBrk="1" latinLnBrk="0" hangingPunct="1">
      <a:defRPr sz="2400" kern="1200">
        <a:solidFill>
          <a:schemeClr val="tx1"/>
        </a:solidFill>
        <a:latin typeface="Kepler Regular" charset="0"/>
        <a:ea typeface="+mn-ea"/>
        <a:cs typeface="+mn-cs"/>
      </a:defRPr>
    </a:lvl8pPr>
    <a:lvl9pPr marL="3657600" algn="l" defTabSz="914400" rtl="0" eaLnBrk="1" latinLnBrk="0" hangingPunct="1">
      <a:defRPr sz="2400" kern="1200">
        <a:solidFill>
          <a:schemeClr val="tx1"/>
        </a:solidFill>
        <a:latin typeface="Kepler Regular"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C6BE9D3-51B4-4614-87A0-D4954B46D0DF}"/>
              </a:ext>
            </a:extLst>
          </p:cNvPr>
          <p:cNvSpPr>
            <a:spLocks noChangeArrowheads="1"/>
          </p:cNvSpPr>
          <p:nvPr/>
        </p:nvSpPr>
        <p:spPr bwMode="auto">
          <a:xfrm>
            <a:off x="3" y="1588"/>
            <a:ext cx="10409767" cy="50276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Kepler Regular" charset="0"/>
              </a:defRPr>
            </a:lvl1pPr>
            <a:lvl2pPr marL="742950" indent="-285750" eaLnBrk="0" hangingPunct="0">
              <a:defRPr sz="2400">
                <a:solidFill>
                  <a:schemeClr val="tx1"/>
                </a:solidFill>
                <a:latin typeface="Kepler Regular" charset="0"/>
              </a:defRPr>
            </a:lvl2pPr>
            <a:lvl3pPr marL="1143000" indent="-228600" eaLnBrk="0" hangingPunct="0">
              <a:defRPr sz="2400">
                <a:solidFill>
                  <a:schemeClr val="tx1"/>
                </a:solidFill>
                <a:latin typeface="Kepler Regular" charset="0"/>
              </a:defRPr>
            </a:lvl3pPr>
            <a:lvl4pPr marL="1600200" indent="-228600" eaLnBrk="0" hangingPunct="0">
              <a:defRPr sz="2400">
                <a:solidFill>
                  <a:schemeClr val="tx1"/>
                </a:solidFill>
                <a:latin typeface="Kepler Regular" charset="0"/>
              </a:defRPr>
            </a:lvl4pPr>
            <a:lvl5pPr marL="2057400" indent="-228600" eaLnBrk="0" hangingPunct="0">
              <a:defRPr sz="2400">
                <a:solidFill>
                  <a:schemeClr val="tx1"/>
                </a:solidFill>
                <a:latin typeface="Kepler Regular" charset="0"/>
              </a:defRPr>
            </a:lvl5pPr>
            <a:lvl6pPr marL="2514600" indent="-228600" eaLnBrk="0" fontAlgn="base" hangingPunct="0">
              <a:spcBef>
                <a:spcPct val="0"/>
              </a:spcBef>
              <a:spcAft>
                <a:spcPct val="0"/>
              </a:spcAft>
              <a:defRPr sz="2400">
                <a:solidFill>
                  <a:schemeClr val="tx1"/>
                </a:solidFill>
                <a:latin typeface="Kepler Regular" charset="0"/>
              </a:defRPr>
            </a:lvl6pPr>
            <a:lvl7pPr marL="2971800" indent="-228600" eaLnBrk="0" fontAlgn="base" hangingPunct="0">
              <a:spcBef>
                <a:spcPct val="0"/>
              </a:spcBef>
              <a:spcAft>
                <a:spcPct val="0"/>
              </a:spcAft>
              <a:defRPr sz="2400">
                <a:solidFill>
                  <a:schemeClr val="tx1"/>
                </a:solidFill>
                <a:latin typeface="Kepler Regular" charset="0"/>
              </a:defRPr>
            </a:lvl7pPr>
            <a:lvl8pPr marL="3429000" indent="-228600" eaLnBrk="0" fontAlgn="base" hangingPunct="0">
              <a:spcBef>
                <a:spcPct val="0"/>
              </a:spcBef>
              <a:spcAft>
                <a:spcPct val="0"/>
              </a:spcAft>
              <a:defRPr sz="2400">
                <a:solidFill>
                  <a:schemeClr val="tx1"/>
                </a:solidFill>
                <a:latin typeface="Kepler Regular" charset="0"/>
              </a:defRPr>
            </a:lvl8pPr>
            <a:lvl9pPr marL="3886200" indent="-228600" eaLnBrk="0" fontAlgn="base" hangingPunct="0">
              <a:spcBef>
                <a:spcPct val="0"/>
              </a:spcBef>
              <a:spcAft>
                <a:spcPct val="0"/>
              </a:spcAft>
              <a:defRPr sz="2400">
                <a:solidFill>
                  <a:schemeClr val="tx1"/>
                </a:solidFill>
                <a:latin typeface="Kepler Regular" charset="0"/>
              </a:defRPr>
            </a:lvl9pPr>
          </a:lstStyle>
          <a:p>
            <a:pPr eaLnBrk="1" hangingPunct="1">
              <a:defRPr/>
            </a:pPr>
            <a:endParaRPr lang="en-US" altLang="en-US" sz="2400"/>
          </a:p>
        </p:txBody>
      </p:sp>
      <p:pic>
        <p:nvPicPr>
          <p:cNvPr id="5" name="Picture 12">
            <a:extLst>
              <a:ext uri="{FF2B5EF4-FFF2-40B4-BE49-F238E27FC236}">
                <a16:creationId xmlns:a16="http://schemas.microsoft.com/office/drawing/2014/main" id="{DA0E5548-E212-48F4-BD08-4F2092C7F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6933" y="5943600"/>
            <a:ext cx="1295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bwMode="white">
          <a:xfrm>
            <a:off x="2235200" y="273050"/>
            <a:ext cx="7672917" cy="762000"/>
          </a:xfrm>
        </p:spPr>
        <p:txBody>
          <a:bodyPr/>
          <a:lstStyle>
            <a:lvl1pPr>
              <a:lnSpc>
                <a:spcPct val="90000"/>
              </a:lnSpc>
              <a:defRPr>
                <a:solidFill>
                  <a:schemeClr val="bg1"/>
                </a:solidFill>
              </a:defRPr>
            </a:lvl1pPr>
          </a:lstStyle>
          <a:p>
            <a:pPr lvl="0"/>
            <a:r>
              <a:rPr lang="en-US" altLang="en-US" noProof="0"/>
              <a:t>Click to edit Master title style</a:t>
            </a:r>
          </a:p>
        </p:txBody>
      </p:sp>
      <p:sp>
        <p:nvSpPr>
          <p:cNvPr id="4099" name="Rectangle 3"/>
          <p:cNvSpPr>
            <a:spLocks noGrp="1" noChangeArrowheads="1"/>
          </p:cNvSpPr>
          <p:nvPr>
            <p:ph type="subTitle" idx="1"/>
          </p:nvPr>
        </p:nvSpPr>
        <p:spPr bwMode="white">
          <a:xfrm>
            <a:off x="2235200" y="1219200"/>
            <a:ext cx="7672917" cy="1752600"/>
          </a:xfrm>
        </p:spPr>
        <p:txBody>
          <a:bodyPr/>
          <a:lstStyle>
            <a:lvl1pPr>
              <a:defRPr sz="2800">
                <a:solidFill>
                  <a:schemeClr val="bg1"/>
                </a:solidFill>
                <a:latin typeface="Kepler Regular" charset="0"/>
              </a:defRPr>
            </a:lvl1pPr>
          </a:lstStyle>
          <a:p>
            <a:pPr lvl="0"/>
            <a:r>
              <a:rPr lang="en-US" altLang="en-US" noProof="0"/>
              <a:t>Click to edit Master subtitle style</a:t>
            </a:r>
          </a:p>
        </p:txBody>
      </p:sp>
      <p:sp>
        <p:nvSpPr>
          <p:cNvPr id="6" name="Rectangle 9">
            <a:extLst>
              <a:ext uri="{FF2B5EF4-FFF2-40B4-BE49-F238E27FC236}">
                <a16:creationId xmlns:a16="http://schemas.microsoft.com/office/drawing/2014/main" id="{0E946C66-9134-4A5D-BA4B-8D4521350457}"/>
              </a:ext>
            </a:extLst>
          </p:cNvPr>
          <p:cNvSpPr>
            <a:spLocks noGrp="1" noChangeArrowheads="1"/>
          </p:cNvSpPr>
          <p:nvPr>
            <p:ph type="ftr" sz="quarter" idx="10"/>
          </p:nvPr>
        </p:nvSpPr>
        <p:spPr>
          <a:xfrm>
            <a:off x="6096000" y="6400800"/>
            <a:ext cx="3860800" cy="304800"/>
          </a:xfrm>
        </p:spPr>
        <p:txBody>
          <a:bodyPr/>
          <a:lstStyle>
            <a:lvl1pPr>
              <a:defRPr/>
            </a:lvl1pPr>
          </a:lstStyle>
          <a:p>
            <a:endParaRPr lang="en-IN"/>
          </a:p>
        </p:txBody>
      </p:sp>
    </p:spTree>
    <p:extLst>
      <p:ext uri="{BB962C8B-B14F-4D97-AF65-F5344CB8AC3E}">
        <p14:creationId xmlns:p14="http://schemas.microsoft.com/office/powerpoint/2010/main" val="72841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A759272-CF38-4477-8AB8-22FBC07FE57C}"/>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376787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7000" y="271468"/>
            <a:ext cx="2260600" cy="5824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5200" y="271468"/>
            <a:ext cx="6578600" cy="5824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3ADE4BE-1F7B-4ACC-AA3A-93BAE725552F}"/>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165593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0" y="271463"/>
            <a:ext cx="9042400" cy="762000"/>
          </a:xfrm>
        </p:spPr>
        <p:txBody>
          <a:bodyPr/>
          <a:lstStyle/>
          <a:p>
            <a:r>
              <a:rPr lang="en-US"/>
              <a:t>Click to edit Master title style</a:t>
            </a:r>
          </a:p>
        </p:txBody>
      </p:sp>
      <p:sp>
        <p:nvSpPr>
          <p:cNvPr id="3" name="Text Placeholder 2"/>
          <p:cNvSpPr>
            <a:spLocks noGrp="1"/>
          </p:cNvSpPr>
          <p:nvPr>
            <p:ph type="body" sz="half" idx="1"/>
          </p:nvPr>
        </p:nvSpPr>
        <p:spPr>
          <a:xfrm>
            <a:off x="2235200" y="1219200"/>
            <a:ext cx="441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0" y="1219200"/>
            <a:ext cx="4419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0" y="3733800"/>
            <a:ext cx="4419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8D7B3730-C6B7-46AA-9DF4-DE0CA16EEAD4}"/>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1097044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0" y="271463"/>
            <a:ext cx="9042400" cy="762000"/>
          </a:xfrm>
        </p:spPr>
        <p:txBody>
          <a:bodyPr/>
          <a:lstStyle/>
          <a:p>
            <a:r>
              <a:rPr lang="en-US"/>
              <a:t>Click to edit Master title style</a:t>
            </a:r>
          </a:p>
        </p:txBody>
      </p:sp>
      <p:sp>
        <p:nvSpPr>
          <p:cNvPr id="3" name="Text Placeholder 2"/>
          <p:cNvSpPr>
            <a:spLocks noGrp="1"/>
          </p:cNvSpPr>
          <p:nvPr>
            <p:ph type="body" sz="half" idx="1"/>
          </p:nvPr>
        </p:nvSpPr>
        <p:spPr>
          <a:xfrm>
            <a:off x="2235200" y="1219200"/>
            <a:ext cx="441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219200"/>
            <a:ext cx="441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F3F57EB-9D6D-4F2A-845B-6B31436A4A0D}"/>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838313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35200" y="271463"/>
            <a:ext cx="9042400" cy="762000"/>
          </a:xfrm>
        </p:spPr>
        <p:txBody>
          <a:bodyPr/>
          <a:lstStyle/>
          <a:p>
            <a:r>
              <a:rPr lang="en-US"/>
              <a:t>Click to edit Master title style</a:t>
            </a:r>
          </a:p>
        </p:txBody>
      </p:sp>
      <p:sp>
        <p:nvSpPr>
          <p:cNvPr id="3" name="Text Placeholder 2"/>
          <p:cNvSpPr>
            <a:spLocks noGrp="1"/>
          </p:cNvSpPr>
          <p:nvPr>
            <p:ph type="body" sz="half" idx="1"/>
          </p:nvPr>
        </p:nvSpPr>
        <p:spPr>
          <a:xfrm>
            <a:off x="2235200" y="1219200"/>
            <a:ext cx="441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58000" y="1219200"/>
            <a:ext cx="4419600" cy="4876800"/>
          </a:xfrm>
        </p:spPr>
        <p:txBody>
          <a:bodyPr/>
          <a:lstStyle/>
          <a:p>
            <a:pPr lvl="0"/>
            <a:r>
              <a:rPr lang="en-US" noProof="0"/>
              <a:t>Click icon to add online image</a:t>
            </a:r>
          </a:p>
        </p:txBody>
      </p:sp>
      <p:sp>
        <p:nvSpPr>
          <p:cNvPr id="5" name="Rectangle 5">
            <a:extLst>
              <a:ext uri="{FF2B5EF4-FFF2-40B4-BE49-F238E27FC236}">
                <a16:creationId xmlns:a16="http://schemas.microsoft.com/office/drawing/2014/main" id="{D6336E61-2F13-4AA2-9365-F18028148300}"/>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177124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0" y="271463"/>
            <a:ext cx="9042400" cy="762000"/>
          </a:xfrm>
        </p:spPr>
        <p:txBody>
          <a:bodyPr/>
          <a:lstStyle/>
          <a:p>
            <a:r>
              <a:rPr lang="en-US"/>
              <a:t>Click to edit Master title style</a:t>
            </a:r>
          </a:p>
        </p:txBody>
      </p:sp>
      <p:sp>
        <p:nvSpPr>
          <p:cNvPr id="3" name="Content Placeholder 2"/>
          <p:cNvSpPr>
            <a:spLocks noGrp="1"/>
          </p:cNvSpPr>
          <p:nvPr>
            <p:ph sz="half" idx="1"/>
          </p:nvPr>
        </p:nvSpPr>
        <p:spPr>
          <a:xfrm>
            <a:off x="2235200" y="1219200"/>
            <a:ext cx="441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0" y="1219200"/>
            <a:ext cx="4419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0" y="3733800"/>
            <a:ext cx="4419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0589D02B-3BD8-4D50-BFD4-AFBFA57E4863}"/>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2824321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3470349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F427-9DB0-45CC-BF41-8D196ABF8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63FD8-0C03-4330-BD61-58B2A8A7D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8B6C2C-F871-4B82-B15E-DD080BD7EC41}"/>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5" name="Footer Placeholder 4">
            <a:extLst>
              <a:ext uri="{FF2B5EF4-FFF2-40B4-BE49-F238E27FC236}">
                <a16:creationId xmlns:a16="http://schemas.microsoft.com/office/drawing/2014/main" id="{53894B98-A732-4BE9-A09F-B6ED45AE6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B1CD0-E66D-46D7-AE44-953EAB8CB171}"/>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733666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3CC0-337B-42A1-8289-2EE1C92EB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A0E91-21CA-44D2-B28C-5F6BC36A6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8BB97-519C-4937-B388-692151EDE78C}"/>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5" name="Footer Placeholder 4">
            <a:extLst>
              <a:ext uri="{FF2B5EF4-FFF2-40B4-BE49-F238E27FC236}">
                <a16:creationId xmlns:a16="http://schemas.microsoft.com/office/drawing/2014/main" id="{DE0AD7C7-A9B0-40CA-93EA-ACDF103A5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21D60-4877-42AD-B84A-83C6939DF94C}"/>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1357167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9EB4-2CF7-45DA-B572-8C02ACDE8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721909-03B8-4B59-BE47-8FCDF46DD7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B4187-3542-4374-9655-BDA4EFB561BE}"/>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5" name="Footer Placeholder 4">
            <a:extLst>
              <a:ext uri="{FF2B5EF4-FFF2-40B4-BE49-F238E27FC236}">
                <a16:creationId xmlns:a16="http://schemas.microsoft.com/office/drawing/2014/main" id="{E63AD5C6-E6EE-4AF1-926D-ABF963DC8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96D9A-EA07-4728-9D5A-1605E2C8F370}"/>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34940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DDBA7CB-D6E9-49FE-9ED7-EB5877FE7F52}"/>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972016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37B4-977F-4EAE-8CD5-61952B25F3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A136C1-E2F2-4792-B3AE-79D3F2670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893F71-F46F-401E-866A-F9EF49C4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C34077-C170-4D69-B2B6-67594E1E8034}"/>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6" name="Footer Placeholder 5">
            <a:extLst>
              <a:ext uri="{FF2B5EF4-FFF2-40B4-BE49-F238E27FC236}">
                <a16:creationId xmlns:a16="http://schemas.microsoft.com/office/drawing/2014/main" id="{CBB56FD5-0445-40FA-A32C-E3900672F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64D01-9BA4-44DE-8059-DDDCA957C354}"/>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882054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4131-BA86-4EE0-99A8-A4ACEB3DA5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6D32EF-3D85-4125-AAE8-A77511C5F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D83F7-B6C3-4CC8-AA0A-F08BA0E2C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B8C54F-C486-4CCF-A0B3-8F6B0333F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258C5-51A1-44D3-84BC-23C49C78B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FE7916-51E9-4818-90AF-E426006AE893}"/>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8" name="Footer Placeholder 7">
            <a:extLst>
              <a:ext uri="{FF2B5EF4-FFF2-40B4-BE49-F238E27FC236}">
                <a16:creationId xmlns:a16="http://schemas.microsoft.com/office/drawing/2014/main" id="{DACC90C7-F68B-4880-941D-76BC8CBB76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FA3F26-CC85-4B14-840C-4742986F2AD4}"/>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527799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3680-3477-4678-8111-E472437FFF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E1EF7A-AD41-4A5A-A13D-2FAB440FC260}"/>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4" name="Footer Placeholder 3">
            <a:extLst>
              <a:ext uri="{FF2B5EF4-FFF2-40B4-BE49-F238E27FC236}">
                <a16:creationId xmlns:a16="http://schemas.microsoft.com/office/drawing/2014/main" id="{EE1180BD-21CE-41C8-8CA1-9FE59FDEFF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9351C2-0026-4DF4-8542-7FA35A94EFE2}"/>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3625848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C0814-3B3F-4634-BEAA-BE6844BFB349}"/>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3" name="Footer Placeholder 2">
            <a:extLst>
              <a:ext uri="{FF2B5EF4-FFF2-40B4-BE49-F238E27FC236}">
                <a16:creationId xmlns:a16="http://schemas.microsoft.com/office/drawing/2014/main" id="{24267503-37B8-4D0E-BA3C-20EE67BAE9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DEDE66-1949-40DB-8E5B-7352B7DE05BD}"/>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1677898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0EB9-60C1-4A0D-B954-953D75B6D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85EB95-3AA8-447C-B829-C09F44DFD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79C8F2-C9C4-4771-836F-E38DE342F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7B32-9590-4C8F-BF91-D41644BEE0FC}"/>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6" name="Footer Placeholder 5">
            <a:extLst>
              <a:ext uri="{FF2B5EF4-FFF2-40B4-BE49-F238E27FC236}">
                <a16:creationId xmlns:a16="http://schemas.microsoft.com/office/drawing/2014/main" id="{43ED1872-6283-4E11-8465-71586ED4A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18A33D-C357-4BCF-B6AB-D40A633338A2}"/>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8781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7EBA-F49A-44DC-890E-5DD2B900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2E155-217F-4BFD-AA9F-F725ACE72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BF4AA7-A2D3-4F1B-86BA-298E2033B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E56E2-04FD-4DAC-9E73-7138200F64FC}"/>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6" name="Footer Placeholder 5">
            <a:extLst>
              <a:ext uri="{FF2B5EF4-FFF2-40B4-BE49-F238E27FC236}">
                <a16:creationId xmlns:a16="http://schemas.microsoft.com/office/drawing/2014/main" id="{B026EEDE-395E-424A-B69A-DAB55273F9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60CC1E-49B8-47D5-8C96-BCF9932904AE}"/>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3170456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319A-8CB1-4BCB-A7C8-5CECEBD7F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326780-E280-469C-985C-6308D127E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17053-39C6-466D-AD2F-6DA55B013D36}"/>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5" name="Footer Placeholder 4">
            <a:extLst>
              <a:ext uri="{FF2B5EF4-FFF2-40B4-BE49-F238E27FC236}">
                <a16:creationId xmlns:a16="http://schemas.microsoft.com/office/drawing/2014/main" id="{041585FB-4357-401A-956A-C5F96D381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8B89-D51A-4B00-A951-3829249AAACB}"/>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7508513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53894-0A0B-4AB6-AE57-7CE5C84CF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289B06-CC1B-4A06-B592-D017C322E8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C3C6D7-116D-435E-A0B3-476D38092CF0}"/>
              </a:ext>
            </a:extLst>
          </p:cNvPr>
          <p:cNvSpPr>
            <a:spLocks noGrp="1"/>
          </p:cNvSpPr>
          <p:nvPr>
            <p:ph type="dt" sz="half" idx="10"/>
          </p:nvPr>
        </p:nvSpPr>
        <p:spPr/>
        <p:txBody>
          <a:bodyPr/>
          <a:lstStyle/>
          <a:p>
            <a:fld id="{7CA1339A-76FB-45F4-926A-D55E9B81134B}" type="datetimeFigureOut">
              <a:rPr lang="en-IN" smtClean="0"/>
              <a:t>03-07-2019</a:t>
            </a:fld>
            <a:endParaRPr lang="en-IN"/>
          </a:p>
        </p:txBody>
      </p:sp>
      <p:sp>
        <p:nvSpPr>
          <p:cNvPr id="5" name="Footer Placeholder 4">
            <a:extLst>
              <a:ext uri="{FF2B5EF4-FFF2-40B4-BE49-F238E27FC236}">
                <a16:creationId xmlns:a16="http://schemas.microsoft.com/office/drawing/2014/main" id="{2F005C2B-AD11-474A-8BAD-C4E5FA966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9F513-9B03-4BBB-B3FF-80FE50925D9F}"/>
              </a:ext>
            </a:extLst>
          </p:cNvPr>
          <p:cNvSpPr>
            <a:spLocks noGrp="1"/>
          </p:cNvSpPr>
          <p:nvPr>
            <p:ph type="sldNum" sz="quarter" idx="12"/>
          </p:nvPr>
        </p:nvSpPr>
        <p:spPr/>
        <p:txBody>
          <a:bodyPr/>
          <a:lstStyle/>
          <a:p>
            <a:fld id="{3335FED9-AF10-4B4C-ADEA-DA1146420A1D}" type="slidenum">
              <a:rPr lang="en-IN" smtClean="0"/>
              <a:t>‹#›</a:t>
            </a:fld>
            <a:endParaRPr lang="en-IN"/>
          </a:p>
        </p:txBody>
      </p:sp>
    </p:spTree>
    <p:extLst>
      <p:ext uri="{BB962C8B-B14F-4D97-AF65-F5344CB8AC3E}">
        <p14:creationId xmlns:p14="http://schemas.microsoft.com/office/powerpoint/2010/main" val="652856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213366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9A290039-8BFA-413D-96CB-9EF29807938C}"/>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23690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35200" y="12192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2192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25317133-F338-4D67-9D68-A447E8906565}"/>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40062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0A6F32E9-E3A5-49A7-9AA1-643286094AFC}"/>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171342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F00EC574-511A-48D7-8D7A-B6E9CF61AC49}"/>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122626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02C7EA1-335E-4461-84BA-264AF844CC2B}"/>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153638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1B808AF-8FD5-4093-B0DB-4765F274F514}"/>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353420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7FEB3D25-BE74-43C4-88F9-98E9C08A17D7}"/>
              </a:ext>
            </a:extLst>
          </p:cNvPr>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398450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4CE28C1-F696-4F66-800B-7060DCF91F1E}"/>
              </a:ext>
            </a:extLst>
          </p:cNvPr>
          <p:cNvSpPr>
            <a:spLocks noGrp="1" noChangeArrowheads="1"/>
          </p:cNvSpPr>
          <p:nvPr>
            <p:ph type="title"/>
          </p:nvPr>
        </p:nvSpPr>
        <p:spPr bwMode="auto">
          <a:xfrm>
            <a:off x="2235200" y="271463"/>
            <a:ext cx="904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30EC888-B812-40CE-85A9-CB314BBE31FE}"/>
              </a:ext>
            </a:extLst>
          </p:cNvPr>
          <p:cNvSpPr>
            <a:spLocks noGrp="1" noChangeArrowheads="1"/>
          </p:cNvSpPr>
          <p:nvPr>
            <p:ph type="body" idx="1"/>
          </p:nvPr>
        </p:nvSpPr>
        <p:spPr bwMode="auto">
          <a:xfrm>
            <a:off x="2235200" y="1219200"/>
            <a:ext cx="904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992B000A-A849-4A24-A006-79F9029B3C7F}"/>
              </a:ext>
            </a:extLst>
          </p:cNvPr>
          <p:cNvSpPr>
            <a:spLocks noGrp="1" noChangeArrowheads="1"/>
          </p:cNvSpPr>
          <p:nvPr>
            <p:ph type="ftr" sz="quarter" idx="3"/>
          </p:nvPr>
        </p:nvSpPr>
        <p:spPr bwMode="auto">
          <a:xfrm>
            <a:off x="7416800" y="6400800"/>
            <a:ext cx="386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defRPr sz="900">
                <a:latin typeface="Frutiger 65 Bold" charset="0"/>
              </a:defRPr>
            </a:lvl1pPr>
          </a:lstStyle>
          <a:p>
            <a:endParaRPr lang="en-IN"/>
          </a:p>
        </p:txBody>
      </p:sp>
      <p:sp>
        <p:nvSpPr>
          <p:cNvPr id="2" name="Rectangle 7">
            <a:extLst>
              <a:ext uri="{FF2B5EF4-FFF2-40B4-BE49-F238E27FC236}">
                <a16:creationId xmlns:a16="http://schemas.microsoft.com/office/drawing/2014/main" id="{EDAD8B56-D5E8-43ED-8EA2-6C88BC667A0F}"/>
              </a:ext>
            </a:extLst>
          </p:cNvPr>
          <p:cNvSpPr>
            <a:spLocks noChangeArrowheads="1"/>
          </p:cNvSpPr>
          <p:nvPr/>
        </p:nvSpPr>
        <p:spPr bwMode="auto">
          <a:xfrm>
            <a:off x="1" y="1588"/>
            <a:ext cx="1644651" cy="68564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Kepler Regular" charset="0"/>
              </a:defRPr>
            </a:lvl1pPr>
            <a:lvl2pPr marL="742950" indent="-285750" eaLnBrk="0" hangingPunct="0">
              <a:defRPr sz="2400">
                <a:solidFill>
                  <a:schemeClr val="tx1"/>
                </a:solidFill>
                <a:latin typeface="Kepler Regular" charset="0"/>
              </a:defRPr>
            </a:lvl2pPr>
            <a:lvl3pPr marL="1143000" indent="-228600" eaLnBrk="0" hangingPunct="0">
              <a:defRPr sz="2400">
                <a:solidFill>
                  <a:schemeClr val="tx1"/>
                </a:solidFill>
                <a:latin typeface="Kepler Regular" charset="0"/>
              </a:defRPr>
            </a:lvl3pPr>
            <a:lvl4pPr marL="1600200" indent="-228600" eaLnBrk="0" hangingPunct="0">
              <a:defRPr sz="2400">
                <a:solidFill>
                  <a:schemeClr val="tx1"/>
                </a:solidFill>
                <a:latin typeface="Kepler Regular" charset="0"/>
              </a:defRPr>
            </a:lvl4pPr>
            <a:lvl5pPr marL="2057400" indent="-228600" eaLnBrk="0" hangingPunct="0">
              <a:defRPr sz="2400">
                <a:solidFill>
                  <a:schemeClr val="tx1"/>
                </a:solidFill>
                <a:latin typeface="Kepler Regular" charset="0"/>
              </a:defRPr>
            </a:lvl5pPr>
            <a:lvl6pPr marL="2514600" indent="-228600" eaLnBrk="0" fontAlgn="base" hangingPunct="0">
              <a:spcBef>
                <a:spcPct val="0"/>
              </a:spcBef>
              <a:spcAft>
                <a:spcPct val="0"/>
              </a:spcAft>
              <a:defRPr sz="2400">
                <a:solidFill>
                  <a:schemeClr val="tx1"/>
                </a:solidFill>
                <a:latin typeface="Kepler Regular" charset="0"/>
              </a:defRPr>
            </a:lvl6pPr>
            <a:lvl7pPr marL="2971800" indent="-228600" eaLnBrk="0" fontAlgn="base" hangingPunct="0">
              <a:spcBef>
                <a:spcPct val="0"/>
              </a:spcBef>
              <a:spcAft>
                <a:spcPct val="0"/>
              </a:spcAft>
              <a:defRPr sz="2400">
                <a:solidFill>
                  <a:schemeClr val="tx1"/>
                </a:solidFill>
                <a:latin typeface="Kepler Regular" charset="0"/>
              </a:defRPr>
            </a:lvl7pPr>
            <a:lvl8pPr marL="3429000" indent="-228600" eaLnBrk="0" fontAlgn="base" hangingPunct="0">
              <a:spcBef>
                <a:spcPct val="0"/>
              </a:spcBef>
              <a:spcAft>
                <a:spcPct val="0"/>
              </a:spcAft>
              <a:defRPr sz="2400">
                <a:solidFill>
                  <a:schemeClr val="tx1"/>
                </a:solidFill>
                <a:latin typeface="Kepler Regular" charset="0"/>
              </a:defRPr>
            </a:lvl8pPr>
            <a:lvl9pPr marL="3886200" indent="-228600" eaLnBrk="0" fontAlgn="base" hangingPunct="0">
              <a:spcBef>
                <a:spcPct val="0"/>
              </a:spcBef>
              <a:spcAft>
                <a:spcPct val="0"/>
              </a:spcAft>
              <a:defRPr sz="2400">
                <a:solidFill>
                  <a:schemeClr val="tx1"/>
                </a:solidFill>
                <a:latin typeface="Kepler Regular" charset="0"/>
              </a:defRPr>
            </a:lvl9pPr>
          </a:lstStyle>
          <a:p>
            <a:pPr eaLnBrk="1" hangingPunct="1">
              <a:defRPr/>
            </a:pPr>
            <a:endParaRPr lang="en-US" altLang="en-US" sz="2400"/>
          </a:p>
        </p:txBody>
      </p:sp>
    </p:spTree>
    <p:extLst>
      <p:ext uri="{BB962C8B-B14F-4D97-AF65-F5344CB8AC3E}">
        <p14:creationId xmlns:p14="http://schemas.microsoft.com/office/powerpoint/2010/main" val="1912447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712" r:id="rId16"/>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FrutigerBold" pitchFamily="2" charset="0"/>
        </a:defRPr>
      </a:lvl2pPr>
      <a:lvl3pPr algn="l" rtl="0" eaLnBrk="1" fontAlgn="base" hangingPunct="1">
        <a:spcBef>
          <a:spcPct val="0"/>
        </a:spcBef>
        <a:spcAft>
          <a:spcPct val="0"/>
        </a:spcAft>
        <a:defRPr sz="3600">
          <a:solidFill>
            <a:schemeClr val="tx1"/>
          </a:solidFill>
          <a:latin typeface="FrutigerBold" pitchFamily="2" charset="0"/>
        </a:defRPr>
      </a:lvl3pPr>
      <a:lvl4pPr algn="l" rtl="0" eaLnBrk="1" fontAlgn="base" hangingPunct="1">
        <a:spcBef>
          <a:spcPct val="0"/>
        </a:spcBef>
        <a:spcAft>
          <a:spcPct val="0"/>
        </a:spcAft>
        <a:defRPr sz="3600">
          <a:solidFill>
            <a:schemeClr val="tx1"/>
          </a:solidFill>
          <a:latin typeface="FrutigerBold" pitchFamily="2" charset="0"/>
        </a:defRPr>
      </a:lvl4pPr>
      <a:lvl5pPr algn="l" rtl="0" eaLnBrk="1" fontAlgn="base" hangingPunct="1">
        <a:spcBef>
          <a:spcPct val="0"/>
        </a:spcBef>
        <a:spcAft>
          <a:spcPct val="0"/>
        </a:spcAft>
        <a:defRPr sz="3600">
          <a:solidFill>
            <a:schemeClr val="tx1"/>
          </a:solidFill>
          <a:latin typeface="FrutigerBold" pitchFamily="2" charset="0"/>
        </a:defRPr>
      </a:lvl5pPr>
      <a:lvl6pPr marL="457189" algn="l" rtl="0" eaLnBrk="1" fontAlgn="base" hangingPunct="1">
        <a:spcBef>
          <a:spcPct val="0"/>
        </a:spcBef>
        <a:spcAft>
          <a:spcPct val="0"/>
        </a:spcAft>
        <a:defRPr sz="3600">
          <a:solidFill>
            <a:schemeClr val="tx1"/>
          </a:solidFill>
          <a:latin typeface="FrutigerBold" pitchFamily="2" charset="0"/>
        </a:defRPr>
      </a:lvl6pPr>
      <a:lvl7pPr marL="914377" algn="l" rtl="0" eaLnBrk="1" fontAlgn="base" hangingPunct="1">
        <a:spcBef>
          <a:spcPct val="0"/>
        </a:spcBef>
        <a:spcAft>
          <a:spcPct val="0"/>
        </a:spcAft>
        <a:defRPr sz="3600">
          <a:solidFill>
            <a:schemeClr val="tx1"/>
          </a:solidFill>
          <a:latin typeface="FrutigerBold" pitchFamily="2" charset="0"/>
        </a:defRPr>
      </a:lvl7pPr>
      <a:lvl8pPr marL="1371566" algn="l" rtl="0" eaLnBrk="1" fontAlgn="base" hangingPunct="1">
        <a:spcBef>
          <a:spcPct val="0"/>
        </a:spcBef>
        <a:spcAft>
          <a:spcPct val="0"/>
        </a:spcAft>
        <a:defRPr sz="3600">
          <a:solidFill>
            <a:schemeClr val="tx1"/>
          </a:solidFill>
          <a:latin typeface="FrutigerBold" pitchFamily="2" charset="0"/>
        </a:defRPr>
      </a:lvl8pPr>
      <a:lvl9pPr marL="1828754" algn="l" rtl="0" eaLnBrk="1" fontAlgn="base" hangingPunct="1">
        <a:spcBef>
          <a:spcPct val="0"/>
        </a:spcBef>
        <a:spcAft>
          <a:spcPct val="0"/>
        </a:spcAft>
        <a:defRPr sz="3600">
          <a:solidFill>
            <a:schemeClr val="tx1"/>
          </a:solidFill>
          <a:latin typeface="FrutigerBold" pitchFamily="2" charset="0"/>
        </a:defRPr>
      </a:lvl9pPr>
    </p:titleStyle>
    <p:bodyStyle>
      <a:lvl1pPr marL="342891" indent="-342891" algn="l" rtl="0" eaLnBrk="1" fontAlgn="base" hangingPunct="1">
        <a:spcBef>
          <a:spcPct val="100000"/>
        </a:spcBef>
        <a:spcAft>
          <a:spcPct val="0"/>
        </a:spcAft>
        <a:defRPr sz="2600">
          <a:solidFill>
            <a:schemeClr val="tx1"/>
          </a:solidFill>
          <a:latin typeface="+mn-lt"/>
          <a:ea typeface="+mn-ea"/>
          <a:cs typeface="+mn-cs"/>
        </a:defRPr>
      </a:lvl1pPr>
      <a:lvl2pPr marL="6351" indent="-4763" algn="l" rtl="0" eaLnBrk="1" fontAlgn="base" hangingPunct="1">
        <a:spcBef>
          <a:spcPct val="65000"/>
        </a:spcBef>
        <a:spcAft>
          <a:spcPct val="0"/>
        </a:spcAft>
        <a:defRPr sz="2400">
          <a:solidFill>
            <a:schemeClr val="tx1"/>
          </a:solidFill>
          <a:latin typeface="+mn-lt"/>
        </a:defRPr>
      </a:lvl2pPr>
      <a:lvl3pPr marL="236533" indent="-228594" algn="l" rtl="0" eaLnBrk="1" fontAlgn="base" hangingPunct="1">
        <a:spcBef>
          <a:spcPct val="40000"/>
        </a:spcBef>
        <a:spcAft>
          <a:spcPct val="0"/>
        </a:spcAft>
        <a:buChar char="•"/>
        <a:defRPr sz="2400">
          <a:solidFill>
            <a:schemeClr val="tx1"/>
          </a:solidFill>
          <a:latin typeface="+mn-lt"/>
        </a:defRPr>
      </a:lvl3pPr>
      <a:lvl4pPr marL="466714" indent="-228594" algn="l" rtl="0" eaLnBrk="1" fontAlgn="base" hangingPunct="1">
        <a:spcBef>
          <a:spcPct val="20000"/>
        </a:spcBef>
        <a:spcAft>
          <a:spcPct val="0"/>
        </a:spcAft>
        <a:buSzPct val="90000"/>
        <a:buChar char="•"/>
        <a:defRPr sz="2200">
          <a:solidFill>
            <a:schemeClr val="tx1"/>
          </a:solidFill>
          <a:latin typeface="+mn-lt"/>
        </a:defRPr>
      </a:lvl4pPr>
      <a:lvl5pPr marL="696896" indent="-228594" algn="l" rtl="0" eaLnBrk="1" fontAlgn="base" hangingPunct="1">
        <a:spcBef>
          <a:spcPct val="10000"/>
        </a:spcBef>
        <a:spcAft>
          <a:spcPct val="0"/>
        </a:spcAft>
        <a:buSzPct val="90000"/>
        <a:buChar char="•"/>
        <a:defRPr sz="2200">
          <a:solidFill>
            <a:schemeClr val="tx1"/>
          </a:solidFill>
          <a:latin typeface="+mn-lt"/>
        </a:defRPr>
      </a:lvl5pPr>
      <a:lvl6pPr marL="1154084" indent="-228594" algn="l" rtl="0" eaLnBrk="1" fontAlgn="base" hangingPunct="1">
        <a:spcBef>
          <a:spcPct val="10000"/>
        </a:spcBef>
        <a:spcAft>
          <a:spcPct val="0"/>
        </a:spcAft>
        <a:buSzPct val="90000"/>
        <a:buChar char="•"/>
        <a:defRPr sz="2200">
          <a:solidFill>
            <a:schemeClr val="tx1"/>
          </a:solidFill>
          <a:latin typeface="+mn-lt"/>
        </a:defRPr>
      </a:lvl6pPr>
      <a:lvl7pPr marL="1611273" indent="-228594" algn="l" rtl="0" eaLnBrk="1" fontAlgn="base" hangingPunct="1">
        <a:spcBef>
          <a:spcPct val="10000"/>
        </a:spcBef>
        <a:spcAft>
          <a:spcPct val="0"/>
        </a:spcAft>
        <a:buSzPct val="90000"/>
        <a:buChar char="•"/>
        <a:defRPr sz="2200">
          <a:solidFill>
            <a:schemeClr val="tx1"/>
          </a:solidFill>
          <a:latin typeface="+mn-lt"/>
        </a:defRPr>
      </a:lvl7pPr>
      <a:lvl8pPr marL="2068462" indent="-228594" algn="l" rtl="0" eaLnBrk="1" fontAlgn="base" hangingPunct="1">
        <a:spcBef>
          <a:spcPct val="10000"/>
        </a:spcBef>
        <a:spcAft>
          <a:spcPct val="0"/>
        </a:spcAft>
        <a:buSzPct val="90000"/>
        <a:buChar char="•"/>
        <a:defRPr sz="2200">
          <a:solidFill>
            <a:schemeClr val="tx1"/>
          </a:solidFill>
          <a:latin typeface="+mn-lt"/>
        </a:defRPr>
      </a:lvl8pPr>
      <a:lvl9pPr marL="2525650" indent="-228594" algn="l" rtl="0" eaLnBrk="1" fontAlgn="base" hangingPunct="1">
        <a:spcBef>
          <a:spcPct val="10000"/>
        </a:spcBef>
        <a:spcAft>
          <a:spcPct val="0"/>
        </a:spcAft>
        <a:buSzPct val="90000"/>
        <a:buChar char="•"/>
        <a:defRPr sz="22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123FA-7A1E-41F7-A0D1-A0A75CB9A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573C94-43F2-4F9F-A305-C772B51E3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2336F-BF2B-440A-AB9C-3B1F4AC73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1339A-76FB-45F4-926A-D55E9B81134B}" type="datetimeFigureOut">
              <a:rPr lang="en-IN" smtClean="0"/>
              <a:t>03-07-2019</a:t>
            </a:fld>
            <a:endParaRPr lang="en-IN"/>
          </a:p>
        </p:txBody>
      </p:sp>
      <p:sp>
        <p:nvSpPr>
          <p:cNvPr id="5" name="Footer Placeholder 4">
            <a:extLst>
              <a:ext uri="{FF2B5EF4-FFF2-40B4-BE49-F238E27FC236}">
                <a16:creationId xmlns:a16="http://schemas.microsoft.com/office/drawing/2014/main" id="{48004F7C-4647-4E71-84D2-1699516D0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1CFE8B-C377-4EA5-B849-6052F41C0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5FED9-AF10-4B4C-ADEA-DA1146420A1D}" type="slidenum">
              <a:rPr lang="en-IN" smtClean="0"/>
              <a:t>‹#›</a:t>
            </a:fld>
            <a:endParaRPr lang="en-IN"/>
          </a:p>
        </p:txBody>
      </p:sp>
    </p:spTree>
    <p:extLst>
      <p:ext uri="{BB962C8B-B14F-4D97-AF65-F5344CB8AC3E}">
        <p14:creationId xmlns:p14="http://schemas.microsoft.com/office/powerpoint/2010/main" val="16259856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Probability_distributi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A00BBC-AA20-4852-BF29-3CA79B936107}"/>
              </a:ext>
            </a:extLst>
          </p:cNvPr>
          <p:cNvSpPr/>
          <p:nvPr/>
        </p:nvSpPr>
        <p:spPr>
          <a:xfrm>
            <a:off x="225286" y="522723"/>
            <a:ext cx="11672503" cy="3477875"/>
          </a:xfrm>
          <a:prstGeom prst="rect">
            <a:avLst/>
          </a:prstGeom>
        </p:spPr>
        <p:txBody>
          <a:bodyPr wrap="square">
            <a:spAutoFit/>
          </a:bodyPr>
          <a:lstStyle/>
          <a:p>
            <a:pPr algn="ctr">
              <a:lnSpc>
                <a:spcPct val="150000"/>
              </a:lnSpc>
            </a:pPr>
            <a:r>
              <a:rPr lang="en-US" sz="4000" b="1" dirty="0">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Raja </a:t>
            </a:r>
            <a:r>
              <a:rPr lang="en-US" sz="4000" b="1" dirty="0" err="1">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Ramanna</a:t>
            </a:r>
            <a:r>
              <a:rPr lang="en-US" sz="4000" b="1" dirty="0">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 Centre for Advanced Technology</a:t>
            </a:r>
          </a:p>
          <a:p>
            <a:pPr algn="ctr">
              <a:lnSpc>
                <a:spcPct val="150000"/>
              </a:lnSpc>
            </a:pPr>
            <a:r>
              <a:rPr lang="en-US" sz="3200" b="1" dirty="0">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Young Scientist Research </a:t>
            </a:r>
            <a:r>
              <a:rPr lang="en-US" sz="3200" b="1" dirty="0" err="1">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Programme</a:t>
            </a:r>
            <a:r>
              <a:rPr lang="en-US" sz="3200" b="1" dirty="0">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 (YSRP-2019</a:t>
            </a:r>
            <a:r>
              <a:rPr lang="en-US" sz="3200" b="1" dirty="0">
                <a:effectLst>
                  <a:outerShdw blurRad="38100" dist="38100" dir="2700000" algn="tl">
                    <a:srgbClr val="000000">
                      <a:alpha val="43137"/>
                    </a:srgbClr>
                  </a:outerShdw>
                </a:effectLst>
                <a:latin typeface="Baskerville Old Face" panose="02020602080505020303" pitchFamily="18" charset="0"/>
              </a:rPr>
              <a:t>)</a:t>
            </a:r>
          </a:p>
          <a:p>
            <a:pPr algn="ctr">
              <a:lnSpc>
                <a:spcPct val="150000"/>
              </a:lnSpc>
            </a:pPr>
            <a:endParaRPr lang="en-IN" sz="3200" dirty="0">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endParaRPr>
          </a:p>
          <a:p>
            <a:pPr algn="ctr"/>
            <a:r>
              <a:rPr lang="en-IN" sz="3200" b="1" dirty="0">
                <a:effectLst>
                  <a:outerShdw blurRad="38100" dist="38100" dir="2700000" algn="tl">
                    <a:srgbClr val="000000">
                      <a:alpha val="43137"/>
                    </a:srgbClr>
                  </a:outerShdw>
                </a:effectLst>
                <a:latin typeface="Baskerville Old Face" panose="02020602080505020303" pitchFamily="18" charset="0"/>
                <a:cs typeface="Times New Roman" panose="02020603050405020304" pitchFamily="18" charset="0"/>
              </a:rPr>
              <a:t>Detection of Aliments in Medical Images via Image Classification  using Deep Convolutional Neural Network  </a:t>
            </a:r>
          </a:p>
        </p:txBody>
      </p:sp>
      <p:sp>
        <p:nvSpPr>
          <p:cNvPr id="12" name="Rectangle 11">
            <a:extLst>
              <a:ext uri="{FF2B5EF4-FFF2-40B4-BE49-F238E27FC236}">
                <a16:creationId xmlns:a16="http://schemas.microsoft.com/office/drawing/2014/main" id="{499CF69B-B630-42A4-854D-B01EE69ED7E4}"/>
              </a:ext>
            </a:extLst>
          </p:cNvPr>
          <p:cNvSpPr/>
          <p:nvPr/>
        </p:nvSpPr>
        <p:spPr>
          <a:xfrm>
            <a:off x="574288" y="4746624"/>
            <a:ext cx="2582758" cy="2123658"/>
          </a:xfrm>
          <a:prstGeom prst="rect">
            <a:avLst/>
          </a:prstGeom>
        </p:spPr>
        <p:txBody>
          <a:bodyPr wrap="none">
            <a:spAutoFit/>
          </a:bodyPr>
          <a:lstStyle/>
          <a:p>
            <a:r>
              <a:rPr lang="en-US" sz="2200" dirty="0">
                <a:latin typeface="Times New Roman" panose="02020603050405020304" pitchFamily="18" charset="0"/>
                <a:cs typeface="Times New Roman" panose="02020603050405020304" pitchFamily="18" charset="0"/>
              </a:rPr>
              <a:t> Project Guide-</a:t>
            </a:r>
          </a:p>
          <a:p>
            <a:r>
              <a:rPr lang="en-US" sz="2200" dirty="0">
                <a:latin typeface="Times New Roman" panose="02020603050405020304" pitchFamily="18" charset="0"/>
                <a:cs typeface="Times New Roman" panose="02020603050405020304" pitchFamily="18" charset="0"/>
              </a:rPr>
              <a:t> Shri Gaurav Saxena</a:t>
            </a:r>
          </a:p>
          <a:p>
            <a:r>
              <a:rPr lang="en-US" sz="2200" dirty="0">
                <a:latin typeface="Times New Roman" panose="02020603050405020304" pitchFamily="18" charset="0"/>
                <a:cs typeface="Times New Roman" panose="02020603050405020304" pitchFamily="18" charset="0"/>
              </a:rPr>
              <a:t> SO/F</a:t>
            </a:r>
          </a:p>
          <a:p>
            <a:r>
              <a:rPr lang="en-US" sz="2200" dirty="0">
                <a:latin typeface="Times New Roman" panose="02020603050405020304" pitchFamily="18" charset="0"/>
                <a:cs typeface="Times New Roman" panose="02020603050405020304" pitchFamily="18" charset="0"/>
              </a:rPr>
              <a:t> Computer </a:t>
            </a:r>
            <a:r>
              <a:rPr lang="en-US" sz="2200" dirty="0" err="1">
                <a:latin typeface="Times New Roman" panose="02020603050405020304" pitchFamily="18" charset="0"/>
                <a:cs typeface="Times New Roman" panose="02020603050405020304" pitchFamily="18" charset="0"/>
              </a:rPr>
              <a:t>Divison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RRCAT</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D473EE5-AA88-4389-BAA8-A26AFD4276D1}"/>
              </a:ext>
            </a:extLst>
          </p:cNvPr>
          <p:cNvSpPr/>
          <p:nvPr/>
        </p:nvSpPr>
        <p:spPr>
          <a:xfrm>
            <a:off x="8661262" y="4746624"/>
            <a:ext cx="3236527" cy="2123658"/>
          </a:xfrm>
          <a:prstGeom prst="rect">
            <a:avLst/>
          </a:prstGeom>
        </p:spPr>
        <p:txBody>
          <a:bodyPr wrap="none">
            <a:spAutoFit/>
          </a:bodyPr>
          <a:lstStyle/>
          <a:p>
            <a:r>
              <a:rPr lang="en-IN" sz="2200" dirty="0">
                <a:latin typeface="Times New Roman" panose="02020603050405020304" pitchFamily="18" charset="0"/>
                <a:cs typeface="Times New Roman" panose="02020603050405020304" pitchFamily="18" charset="0"/>
              </a:rPr>
              <a:t>Submitted By –</a:t>
            </a:r>
          </a:p>
          <a:p>
            <a:r>
              <a:rPr lang="en-IN" sz="2200" dirty="0">
                <a:latin typeface="Times New Roman" panose="02020603050405020304" pitchFamily="18" charset="0"/>
                <a:cs typeface="Times New Roman" panose="02020603050405020304" pitchFamily="18" charset="0"/>
              </a:rPr>
              <a:t>Aniket Chauhan</a:t>
            </a:r>
          </a:p>
          <a:p>
            <a:r>
              <a:rPr lang="en-IN" sz="2200" dirty="0">
                <a:latin typeface="Times New Roman" panose="02020603050405020304" pitchFamily="18" charset="0"/>
                <a:cs typeface="Times New Roman" panose="02020603050405020304" pitchFamily="18" charset="0"/>
              </a:rPr>
              <a:t>B.Tech. (CSE)</a:t>
            </a:r>
          </a:p>
          <a:p>
            <a:r>
              <a:rPr lang="en-IN" sz="2200" dirty="0">
                <a:latin typeface="Times New Roman" panose="02020603050405020304" pitchFamily="18" charset="0"/>
                <a:cs typeface="Times New Roman" panose="02020603050405020304" pitchFamily="18" charset="0"/>
              </a:rPr>
              <a:t>DIT University , Dehradun</a:t>
            </a:r>
          </a:p>
          <a:p>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18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F5A1-107E-4EBA-8D75-347F684EBEDF}"/>
              </a:ext>
            </a:extLst>
          </p:cNvPr>
          <p:cNvSpPr>
            <a:spLocks noGrp="1"/>
          </p:cNvSpPr>
          <p:nvPr>
            <p:ph type="title"/>
          </p:nvPr>
        </p:nvSpPr>
        <p:spPr>
          <a:xfrm>
            <a:off x="1814733" y="642524"/>
            <a:ext cx="10185009" cy="762000"/>
          </a:xfrm>
        </p:spPr>
        <p:txBody>
          <a:bodyPr/>
          <a:lstStyle/>
          <a:p>
            <a:pPr algn="ctr"/>
            <a:r>
              <a:rPr lang="en-US" sz="3200" b="1" u="sng" dirty="0">
                <a:latin typeface="Times New Roman" panose="02020603050405020304" pitchFamily="18" charset="0"/>
                <a:cs typeface="Times New Roman" panose="02020603050405020304" pitchFamily="18" charset="0"/>
              </a:rPr>
              <a:t>CONVOLUTIONAL NEURAL NETWORK</a:t>
            </a:r>
            <a:endParaRPr lang="en-IN" sz="3200" b="1" u="sng" dirty="0"/>
          </a:p>
        </p:txBody>
      </p:sp>
      <p:sp>
        <p:nvSpPr>
          <p:cNvPr id="3" name="Content Placeholder 2">
            <a:extLst>
              <a:ext uri="{FF2B5EF4-FFF2-40B4-BE49-F238E27FC236}">
                <a16:creationId xmlns:a16="http://schemas.microsoft.com/office/drawing/2014/main" id="{CAB7913E-979B-4632-9032-F0EA858859AA}"/>
              </a:ext>
            </a:extLst>
          </p:cNvPr>
          <p:cNvSpPr>
            <a:spLocks noGrp="1"/>
          </p:cNvSpPr>
          <p:nvPr>
            <p:ph idx="1"/>
          </p:nvPr>
        </p:nvSpPr>
        <p:spPr>
          <a:xfrm>
            <a:off x="1814734" y="1690468"/>
            <a:ext cx="10185009" cy="5167532"/>
          </a:xfrm>
        </p:spPr>
        <p:txBody>
          <a:bodyPr/>
          <a:lstStyle/>
          <a:p>
            <a:pPr marL="457189" indent="-457189" algn="just">
              <a:buSzPct val="70000"/>
              <a:buFont typeface="Wingdings" panose="05000000000000000000" pitchFamily="2" charset="2"/>
              <a:buChar char="Ø"/>
            </a:pPr>
            <a:r>
              <a:rPr lang="en-US" dirty="0">
                <a:latin typeface="Calibri" pitchFamily="34" charset="0"/>
                <a:cs typeface="Calibri" panose="020F0502020204030204" pitchFamily="34" charset="0"/>
              </a:rPr>
              <a:t>A convolutional neural network (CNN) is a type of artificial neural network used in image recognition and processing that is specifically designed to process pixel data.</a:t>
            </a:r>
          </a:p>
          <a:p>
            <a:pPr marL="457189" indent="-457189" algn="just">
              <a:buSzPct val="70000"/>
              <a:buFont typeface="Wingdings" panose="05000000000000000000" pitchFamily="2" charset="2"/>
              <a:buChar char="Ø"/>
            </a:pPr>
            <a:r>
              <a:rPr lang="en-US" dirty="0">
                <a:latin typeface="Calibri" pitchFamily="34" charset="0"/>
              </a:rPr>
              <a:t>Information that flows through the network affects the structure of the ANN because a neural network changes - or learns based on that input and output.</a:t>
            </a:r>
            <a:endParaRPr lang="en-US" dirty="0">
              <a:latin typeface="Calibri" pitchFamily="34" charset="0"/>
              <a:cs typeface="Calibri" panose="020F0502020204030204" pitchFamily="34" charset="0"/>
            </a:endParaRPr>
          </a:p>
          <a:p>
            <a:pPr marL="457189" indent="-457189" algn="just">
              <a:buSzPct val="70000"/>
              <a:buFont typeface="Wingdings" panose="05000000000000000000" pitchFamily="2" charset="2"/>
              <a:buChar char="Ø"/>
            </a:pPr>
            <a:r>
              <a:rPr lang="en-US" dirty="0">
                <a:latin typeface="Calibri" pitchFamily="34" charset="0"/>
                <a:cs typeface="Calibri" panose="020F0502020204030204" pitchFamily="34" charset="0"/>
              </a:rPr>
              <a:t>CNNs are powerful image processing model .</a:t>
            </a:r>
          </a:p>
          <a:p>
            <a:pPr marL="457189" indent="-457189" algn="just">
              <a:buSzPct val="70000"/>
              <a:buFont typeface="Wingdings" panose="05000000000000000000" pitchFamily="2" charset="2"/>
              <a:buChar char="Ø"/>
            </a:pPr>
            <a:endParaRPr lang="en-IN" dirty="0">
              <a:latin typeface="Calibri" pitchFamily="34" charset="0"/>
            </a:endParaRPr>
          </a:p>
        </p:txBody>
      </p:sp>
    </p:spTree>
    <p:extLst>
      <p:ext uri="{BB962C8B-B14F-4D97-AF65-F5344CB8AC3E}">
        <p14:creationId xmlns:p14="http://schemas.microsoft.com/office/powerpoint/2010/main" val="6516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0E3E-6250-492B-BF85-4258E0AEB365}"/>
              </a:ext>
            </a:extLst>
          </p:cNvPr>
          <p:cNvSpPr>
            <a:spLocks noGrp="1"/>
          </p:cNvSpPr>
          <p:nvPr>
            <p:ph type="title"/>
          </p:nvPr>
        </p:nvSpPr>
        <p:spPr>
          <a:xfrm>
            <a:off x="2284626" y="401506"/>
            <a:ext cx="9042400" cy="762000"/>
          </a:xfrm>
        </p:spPr>
        <p:txBody>
          <a:bodyPr/>
          <a:lstStyle/>
          <a:p>
            <a:pPr algn="ctr"/>
            <a:r>
              <a:rPr lang="en-IN" sz="3200" b="1" u="sng" dirty="0">
                <a:latin typeface="Times New Roman" panose="02020603050405020304" pitchFamily="18" charset="0"/>
                <a:cs typeface="Times New Roman" panose="02020603050405020304" pitchFamily="18" charset="0"/>
              </a:rPr>
              <a:t>CNN LAYERS</a:t>
            </a:r>
          </a:p>
        </p:txBody>
      </p:sp>
      <p:sp>
        <p:nvSpPr>
          <p:cNvPr id="3" name="Content Placeholder 2">
            <a:extLst>
              <a:ext uri="{FF2B5EF4-FFF2-40B4-BE49-F238E27FC236}">
                <a16:creationId xmlns:a16="http://schemas.microsoft.com/office/drawing/2014/main" id="{E708F6EB-465B-4A4B-B74D-3C1BBBBAE631}"/>
              </a:ext>
            </a:extLst>
          </p:cNvPr>
          <p:cNvSpPr>
            <a:spLocks noGrp="1"/>
          </p:cNvSpPr>
          <p:nvPr>
            <p:ph idx="1"/>
          </p:nvPr>
        </p:nvSpPr>
        <p:spPr>
          <a:xfrm>
            <a:off x="1772507" y="1660999"/>
            <a:ext cx="10066637" cy="3931418"/>
          </a:xfrm>
        </p:spPr>
        <p:txBody>
          <a:bodyPr/>
          <a:lstStyle/>
          <a:p>
            <a:r>
              <a:rPr lang="en-US" dirty="0"/>
              <a:t>A CNN typically has three layers: a convolutional layer, pooling layer, and fully connected layer.</a:t>
            </a:r>
          </a:p>
          <a:p>
            <a:r>
              <a:rPr lang="en-US" b="1" dirty="0"/>
              <a:t>Convolution Layer</a:t>
            </a:r>
            <a:r>
              <a:rPr lang="en-IN" b="1" dirty="0"/>
              <a:t> </a:t>
            </a:r>
          </a:p>
          <a:p>
            <a:pPr>
              <a:spcBef>
                <a:spcPts val="2000"/>
              </a:spcBef>
              <a:buSzPct val="70000"/>
              <a:buFont typeface="Wingdings" pitchFamily="2" charset="2"/>
              <a:buChar char="Ø"/>
            </a:pPr>
            <a:r>
              <a:rPr lang="en-IN" dirty="0">
                <a:latin typeface="Calibri" pitchFamily="34" charset="0"/>
              </a:rPr>
              <a:t>The core building block of the CNN. </a:t>
            </a:r>
          </a:p>
          <a:p>
            <a:pPr>
              <a:spcBef>
                <a:spcPts val="2000"/>
              </a:spcBef>
              <a:buSzPct val="70000"/>
              <a:buFont typeface="Wingdings" pitchFamily="2" charset="2"/>
              <a:buChar char="Ø"/>
            </a:pPr>
            <a:r>
              <a:rPr lang="en-IN" dirty="0">
                <a:latin typeface="Calibri" pitchFamily="34" charset="0"/>
              </a:rPr>
              <a:t>Layer performs a dot product between two matrices, where one matrix is the set of learnable parameters  known as a kernel, and the other matrix is the restricted portion of the images. </a:t>
            </a:r>
          </a:p>
        </p:txBody>
      </p:sp>
    </p:spTree>
    <p:extLst>
      <p:ext uri="{BB962C8B-B14F-4D97-AF65-F5344CB8AC3E}">
        <p14:creationId xmlns:p14="http://schemas.microsoft.com/office/powerpoint/2010/main" val="203561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046" y="56835"/>
            <a:ext cx="10151165" cy="762000"/>
          </a:xfrm>
        </p:spPr>
        <p:txBody>
          <a:bodyPr/>
          <a:lstStyle/>
          <a:p>
            <a:pPr algn="ctr"/>
            <a:r>
              <a:rPr lang="en-US" sz="3200" b="1" u="sng" dirty="0">
                <a:latin typeface="Times New Roman" pitchFamily="18" charset="0"/>
                <a:cs typeface="Times New Roman" pitchFamily="18" charset="0"/>
              </a:rPr>
              <a:t>CONVOLUTION OPERATOR</a:t>
            </a:r>
          </a:p>
        </p:txBody>
      </p:sp>
      <p:sp>
        <p:nvSpPr>
          <p:cNvPr id="3" name="Content Placeholder 2"/>
          <p:cNvSpPr>
            <a:spLocks noGrp="1"/>
          </p:cNvSpPr>
          <p:nvPr>
            <p:ph idx="1"/>
          </p:nvPr>
        </p:nvSpPr>
        <p:spPr>
          <a:xfrm>
            <a:off x="1789046" y="990915"/>
            <a:ext cx="10283687" cy="5810251"/>
          </a:xfrm>
        </p:spPr>
        <p:txBody>
          <a:bodyPr/>
          <a:lstStyle/>
          <a:p>
            <a:pPr marL="457189" indent="-457189">
              <a:spcBef>
                <a:spcPts val="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Consider a 5 x 5 image whose </a:t>
            </a:r>
          </a:p>
          <a:p>
            <a:pPr marL="0" indent="0">
              <a:spcBef>
                <a:spcPts val="0"/>
              </a:spcBef>
              <a:buSzPct val="70000"/>
            </a:pPr>
            <a:r>
              <a:rPr lang="en-US" dirty="0">
                <a:latin typeface="Calibri" panose="020F0502020204030204" pitchFamily="34" charset="0"/>
                <a:cs typeface="Calibri" panose="020F0502020204030204" pitchFamily="34" charset="0"/>
              </a:rPr>
              <a:t>      pixel values are only 0 and 1 :</a:t>
            </a:r>
          </a:p>
          <a:p>
            <a:pPr marL="457189" indent="-457189">
              <a:spcBef>
                <a:spcPts val="0"/>
              </a:spcBef>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189" indent="-457189">
              <a:spcBef>
                <a:spcPts val="0"/>
              </a:spcBef>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189" indent="-457189">
              <a:spcBef>
                <a:spcPts val="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Also, consider another 3 x 3 matrix </a:t>
            </a:r>
          </a:p>
          <a:p>
            <a:pPr marL="0" indent="0">
              <a:spcBef>
                <a:spcPts val="0"/>
              </a:spcBef>
              <a:buSzPct val="70000"/>
            </a:pPr>
            <a:r>
              <a:rPr lang="en-US" dirty="0">
                <a:latin typeface="Calibri" panose="020F0502020204030204" pitchFamily="34" charset="0"/>
                <a:cs typeface="Calibri" panose="020F0502020204030204" pitchFamily="34" charset="0"/>
              </a:rPr>
              <a:t>      as shown below:</a:t>
            </a:r>
          </a:p>
          <a:p>
            <a:pPr marL="457189" indent="-457189">
              <a:spcBef>
                <a:spcPts val="0"/>
              </a:spcBef>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189" indent="-457189">
              <a:spcBef>
                <a:spcPts val="0"/>
              </a:spcBef>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189" indent="-457189">
              <a:spcBef>
                <a:spcPts val="0"/>
              </a:spcBef>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189" indent="-457189">
              <a:spcBef>
                <a:spcPts val="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Then, the Convolution of the 5 x 5 image </a:t>
            </a:r>
          </a:p>
          <a:p>
            <a:pPr marL="0" indent="0">
              <a:spcBef>
                <a:spcPts val="0"/>
              </a:spcBef>
              <a:buSzPct val="70000"/>
            </a:pPr>
            <a:r>
              <a:rPr lang="en-US" dirty="0">
                <a:latin typeface="Calibri" panose="020F0502020204030204" pitchFamily="34" charset="0"/>
                <a:cs typeface="Calibri" panose="020F0502020204030204" pitchFamily="34" charset="0"/>
              </a:rPr>
              <a:t>      and the 3 x 3 matrix can be computed as </a:t>
            </a:r>
          </a:p>
          <a:p>
            <a:pPr marL="0" indent="0">
              <a:spcBef>
                <a:spcPts val="0"/>
              </a:spcBef>
              <a:buSzPct val="70000"/>
            </a:pPr>
            <a:r>
              <a:rPr lang="en-US" dirty="0">
                <a:latin typeface="Calibri" panose="020F0502020204030204" pitchFamily="34" charset="0"/>
                <a:cs typeface="Calibri" panose="020F0502020204030204" pitchFamily="34" charset="0"/>
              </a:rPr>
              <a:t>      shown in the animation in </a:t>
            </a:r>
            <a:r>
              <a:rPr lang="en-US" b="1" dirty="0">
                <a:latin typeface="Calibri" panose="020F0502020204030204" pitchFamily="34" charset="0"/>
                <a:cs typeface="Calibri" panose="020F0502020204030204" pitchFamily="34" charset="0"/>
              </a:rPr>
              <a:t>Figure 5 </a:t>
            </a:r>
            <a:r>
              <a:rPr lang="en-US" dirty="0">
                <a:latin typeface="Calibri" panose="020F0502020204030204" pitchFamily="34" charset="0"/>
                <a:cs typeface="Calibri" panose="020F0502020204030204" pitchFamily="34" charset="0"/>
              </a:rPr>
              <a:t>below:</a:t>
            </a:r>
          </a:p>
          <a:p>
            <a:pPr marL="457189" indent="-457189">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4E6D6DB-0850-4E94-9245-E8C3073ED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265" y="1033140"/>
            <a:ext cx="1515179" cy="1372013"/>
          </a:xfrm>
          <a:prstGeom prst="rect">
            <a:avLst/>
          </a:prstGeom>
        </p:spPr>
      </p:pic>
      <p:pic>
        <p:nvPicPr>
          <p:cNvPr id="7" name="Picture 6">
            <a:extLst>
              <a:ext uri="{FF2B5EF4-FFF2-40B4-BE49-F238E27FC236}">
                <a16:creationId xmlns:a16="http://schemas.microsoft.com/office/drawing/2014/main" id="{EF29B967-F2C7-4C08-B375-16B24F1FD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611" y="2368789"/>
            <a:ext cx="1325347" cy="1128337"/>
          </a:xfrm>
          <a:prstGeom prst="rect">
            <a:avLst/>
          </a:prstGeom>
        </p:spPr>
      </p:pic>
      <p:pic>
        <p:nvPicPr>
          <p:cNvPr id="9" name="Picture 8">
            <a:extLst>
              <a:ext uri="{FF2B5EF4-FFF2-40B4-BE49-F238E27FC236}">
                <a16:creationId xmlns:a16="http://schemas.microsoft.com/office/drawing/2014/main" id="{D77AECAC-9CA3-45B8-B43F-00969D950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085" y="3565380"/>
            <a:ext cx="4208657" cy="30779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FFDE-1245-4BAA-898F-73609A201B9D}"/>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EXAMPLE</a:t>
            </a:r>
          </a:p>
        </p:txBody>
      </p:sp>
      <p:pic>
        <p:nvPicPr>
          <p:cNvPr id="5" name="Content Placeholder 4">
            <a:extLst>
              <a:ext uri="{FF2B5EF4-FFF2-40B4-BE49-F238E27FC236}">
                <a16:creationId xmlns:a16="http://schemas.microsoft.com/office/drawing/2014/main" id="{620CB122-40BB-4146-AA52-9D427B790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237" y="2761008"/>
            <a:ext cx="6410325" cy="3409950"/>
          </a:xfrm>
        </p:spPr>
      </p:pic>
      <p:sp>
        <p:nvSpPr>
          <p:cNvPr id="6" name="Rectangle 5">
            <a:extLst>
              <a:ext uri="{FF2B5EF4-FFF2-40B4-BE49-F238E27FC236}">
                <a16:creationId xmlns:a16="http://schemas.microsoft.com/office/drawing/2014/main" id="{9AAD69A3-FEC4-4D9A-B6CA-81D3B2BE752D}"/>
              </a:ext>
            </a:extLst>
          </p:cNvPr>
          <p:cNvSpPr/>
          <p:nvPr/>
        </p:nvSpPr>
        <p:spPr>
          <a:xfrm>
            <a:off x="1775792" y="1356705"/>
            <a:ext cx="10230677" cy="1292662"/>
          </a:xfrm>
          <a:prstGeom prst="rect">
            <a:avLst/>
          </a:prstGeom>
        </p:spPr>
        <p:txBody>
          <a:bodyPr wrap="square">
            <a:spAutoFit/>
          </a:bodyPr>
          <a:lstStyle/>
          <a:p>
            <a:pPr marL="457200" indent="-457200" algn="just">
              <a:buSzPct val="70000"/>
              <a:buFont typeface="Wingdings" panose="05000000000000000000" pitchFamily="2" charset="2"/>
              <a:buChar char="Ø"/>
            </a:pPr>
            <a:r>
              <a:rPr lang="en-US" sz="2600" dirty="0">
                <a:latin typeface="Calibri" panose="020F0502020204030204" pitchFamily="34" charset="0"/>
                <a:cs typeface="Calibri" panose="020F0502020204030204" pitchFamily="34" charset="0"/>
              </a:rPr>
              <a:t>Higher pixel values represent the brighter portion of the image and the lower pixel values represent the darker portions. This is how we can detect a vertical edge in an image.</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196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2170-C31A-4519-AD08-FFA10BFA4003}"/>
              </a:ext>
            </a:extLst>
          </p:cNvPr>
          <p:cNvSpPr>
            <a:spLocks noGrp="1"/>
          </p:cNvSpPr>
          <p:nvPr>
            <p:ph type="title"/>
          </p:nvPr>
        </p:nvSpPr>
        <p:spPr>
          <a:xfrm>
            <a:off x="2396434" y="576468"/>
            <a:ext cx="9042400" cy="762000"/>
          </a:xfrm>
        </p:spPr>
        <p:txBody>
          <a:bodyPr/>
          <a:lstStyle/>
          <a:p>
            <a:pPr algn="ctr"/>
            <a:r>
              <a:rPr lang="en-IN" sz="3200" b="1" u="sng" dirty="0">
                <a:latin typeface="Times New Roman" panose="02020603050405020304" pitchFamily="18" charset="0"/>
                <a:cs typeface="Times New Roman" panose="02020603050405020304" pitchFamily="18" charset="0"/>
              </a:rPr>
              <a:t>POOLING LAYER</a:t>
            </a:r>
          </a:p>
        </p:txBody>
      </p:sp>
      <p:sp>
        <p:nvSpPr>
          <p:cNvPr id="3" name="Content Placeholder 2">
            <a:extLst>
              <a:ext uri="{FF2B5EF4-FFF2-40B4-BE49-F238E27FC236}">
                <a16:creationId xmlns:a16="http://schemas.microsoft.com/office/drawing/2014/main" id="{9E779BBA-3B4B-44CE-B736-81313AFD1460}"/>
              </a:ext>
            </a:extLst>
          </p:cNvPr>
          <p:cNvSpPr>
            <a:spLocks noGrp="1"/>
          </p:cNvSpPr>
          <p:nvPr>
            <p:ph idx="1"/>
          </p:nvPr>
        </p:nvSpPr>
        <p:spPr>
          <a:xfrm>
            <a:off x="1736036" y="1835222"/>
            <a:ext cx="9859617" cy="5367337"/>
          </a:xfrm>
        </p:spPr>
        <p:txBody>
          <a:bodyPr/>
          <a:lstStyle/>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Pooling layer (also called </a:t>
            </a:r>
            <a:r>
              <a:rPr lang="en-US" dirty="0" err="1">
                <a:latin typeface="Calibri" panose="020F0502020204030204" pitchFamily="34" charset="0"/>
                <a:cs typeface="Calibri" panose="020F0502020204030204" pitchFamily="34" charset="0"/>
              </a:rPr>
              <a:t>downsampling</a:t>
            </a:r>
            <a:r>
              <a:rPr lang="en-US" dirty="0">
                <a:latin typeface="Calibri" panose="020F0502020204030204" pitchFamily="34" charset="0"/>
                <a:cs typeface="Calibri" panose="020F0502020204030204" pitchFamily="34" charset="0"/>
              </a:rPr>
              <a:t>) reduces the dimensionality of each feature map but retains the most important information. </a:t>
            </a:r>
          </a:p>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Pooling can be of different types: Max, Average, Sum etc.</a:t>
            </a:r>
          </a:p>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Instead of taking the largest element we could also take the average (Average Pooling) or sum of all elements in that window. </a:t>
            </a:r>
          </a:p>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In practice, Max Pooling has been shown to work better.</a:t>
            </a:r>
          </a:p>
          <a:p>
            <a:pPr marL="457189" indent="-457189" algn="just">
              <a:buSzPct val="7000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049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CBEC-2C9D-49E7-B901-4CAC92015DA1}"/>
              </a:ext>
            </a:extLst>
          </p:cNvPr>
          <p:cNvSpPr>
            <a:spLocks noGrp="1"/>
          </p:cNvSpPr>
          <p:nvPr>
            <p:ph type="title"/>
          </p:nvPr>
        </p:nvSpPr>
        <p:spPr>
          <a:xfrm>
            <a:off x="2235200" y="128856"/>
            <a:ext cx="9042400" cy="762000"/>
          </a:xfrm>
        </p:spPr>
        <p:txBody>
          <a:bodyPr/>
          <a:lstStyle/>
          <a:p>
            <a:pPr algn="ctr"/>
            <a:r>
              <a:rPr lang="en-IN" sz="3200" b="1" u="sng" dirty="0">
                <a:latin typeface="Times New Roman" panose="02020603050405020304" pitchFamily="18" charset="0"/>
                <a:cs typeface="Times New Roman" panose="02020603050405020304" pitchFamily="18" charset="0"/>
              </a:rPr>
              <a:t>EXAMPLE</a:t>
            </a:r>
          </a:p>
        </p:txBody>
      </p:sp>
      <p:pic>
        <p:nvPicPr>
          <p:cNvPr id="5" name="Content Placeholder 4">
            <a:extLst>
              <a:ext uri="{FF2B5EF4-FFF2-40B4-BE49-F238E27FC236}">
                <a16:creationId xmlns:a16="http://schemas.microsoft.com/office/drawing/2014/main" id="{FA92659A-1749-473A-B3BE-ACD0DED5A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514" y="1148007"/>
            <a:ext cx="6241775" cy="5319407"/>
          </a:xfrm>
        </p:spPr>
      </p:pic>
    </p:spTree>
    <p:extLst>
      <p:ext uri="{BB962C8B-B14F-4D97-AF65-F5344CB8AC3E}">
        <p14:creationId xmlns:p14="http://schemas.microsoft.com/office/powerpoint/2010/main" val="220769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E24E-CBE4-49E7-8FE3-6321CC47B9FE}"/>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FULLY CONNECTED NETWORK</a:t>
            </a:r>
          </a:p>
        </p:txBody>
      </p:sp>
      <p:sp>
        <p:nvSpPr>
          <p:cNvPr id="3" name="Content Placeholder 2">
            <a:extLst>
              <a:ext uri="{FF2B5EF4-FFF2-40B4-BE49-F238E27FC236}">
                <a16:creationId xmlns:a16="http://schemas.microsoft.com/office/drawing/2014/main" id="{762343CB-BBD1-4C88-A1C3-B0003E33FAB4}"/>
              </a:ext>
            </a:extLst>
          </p:cNvPr>
          <p:cNvSpPr>
            <a:spLocks noGrp="1"/>
          </p:cNvSpPr>
          <p:nvPr>
            <p:ph idx="1"/>
          </p:nvPr>
        </p:nvSpPr>
        <p:spPr>
          <a:xfrm>
            <a:off x="1828799" y="1338473"/>
            <a:ext cx="10084904" cy="5367337"/>
          </a:xfrm>
        </p:spPr>
        <p:txBody>
          <a:bodyPr/>
          <a:lstStyle/>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Fully Connected layer is a traditional Neural Network. </a:t>
            </a:r>
          </a:p>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The term “Fully Connected” implies that every neuron in the previous layer is connected to every neuron on the next layer.</a:t>
            </a:r>
          </a:p>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The output from the convolutional and pooling layers represent high-level features of the input image. </a:t>
            </a:r>
          </a:p>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The purpose of the Fully Connected layer is to use these features for classifying the input image into various classes based on the training dataset.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046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4054-A353-44C4-9A93-36A86A4560C8}"/>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NON – LINEARITY LAYERS</a:t>
            </a:r>
          </a:p>
        </p:txBody>
      </p:sp>
      <p:sp>
        <p:nvSpPr>
          <p:cNvPr id="3" name="Content Placeholder 2">
            <a:extLst>
              <a:ext uri="{FF2B5EF4-FFF2-40B4-BE49-F238E27FC236}">
                <a16:creationId xmlns:a16="http://schemas.microsoft.com/office/drawing/2014/main" id="{92A798BA-7CF1-4E16-8119-EBC57542803B}"/>
              </a:ext>
            </a:extLst>
          </p:cNvPr>
          <p:cNvSpPr>
            <a:spLocks noGrp="1"/>
          </p:cNvSpPr>
          <p:nvPr>
            <p:ph idx="1"/>
          </p:nvPr>
        </p:nvSpPr>
        <p:spPr>
          <a:xfrm>
            <a:off x="1669774" y="1219202"/>
            <a:ext cx="10217429" cy="5367337"/>
          </a:xfrm>
        </p:spPr>
        <p:txBody>
          <a:bodyPr/>
          <a:lstStyle/>
          <a:p>
            <a:pPr marL="0" indent="0">
              <a:spcBef>
                <a:spcPts val="1000"/>
              </a:spcBef>
              <a:buSzPct val="70000"/>
            </a:pPr>
            <a:r>
              <a:rPr lang="en-US" b="1" dirty="0" err="1">
                <a:latin typeface="Calibri" panose="020F0502020204030204" pitchFamily="34" charset="0"/>
                <a:cs typeface="Calibri" panose="020F0502020204030204" pitchFamily="34" charset="0"/>
              </a:rPr>
              <a:t>ReLU</a:t>
            </a:r>
            <a:endParaRPr lang="en-US" b="1" dirty="0">
              <a:latin typeface="Calibri" panose="020F0502020204030204" pitchFamily="34" charset="0"/>
              <a:cs typeface="Calibri" panose="020F0502020204030204" pitchFamily="34" charset="0"/>
            </a:endParaRPr>
          </a:p>
          <a:p>
            <a:pPr marL="457189" indent="-457189" algn="just">
              <a:spcBef>
                <a:spcPts val="1000"/>
              </a:spcBef>
              <a:buSzPct val="70000"/>
              <a:buFont typeface="Wingdings" panose="05000000000000000000" pitchFamily="2" charset="2"/>
              <a:buChar char="Ø"/>
            </a:pPr>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stands for Rectified Linear Unit . </a:t>
            </a:r>
          </a:p>
          <a:p>
            <a:pPr marL="457189" indent="-457189" algn="just">
              <a:spcBef>
                <a:spcPts val="100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It computes the function ƒ(X)=max (0,X). In other words, the activation is simply threshold at zero.</a:t>
            </a:r>
          </a:p>
          <a:p>
            <a:pPr marL="0" indent="0" algn="just">
              <a:buSzPct val="70000"/>
            </a:pPr>
            <a:endParaRPr lang="en-US" dirty="0"/>
          </a:p>
          <a:p>
            <a:pPr marL="0" indent="0" algn="just">
              <a:buSzPct val="70000"/>
            </a:pPr>
            <a:endParaRPr lang="en-IN" dirty="0"/>
          </a:p>
          <a:p>
            <a:endParaRPr lang="en-IN" dirty="0"/>
          </a:p>
          <a:p>
            <a:endParaRPr lang="en-IN" dirty="0"/>
          </a:p>
        </p:txBody>
      </p:sp>
      <p:pic>
        <p:nvPicPr>
          <p:cNvPr id="10" name="Picture 9">
            <a:extLst>
              <a:ext uri="{FF2B5EF4-FFF2-40B4-BE49-F238E27FC236}">
                <a16:creationId xmlns:a16="http://schemas.microsoft.com/office/drawing/2014/main" id="{6DA1BA0B-FC06-498F-AD02-181B15D73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279" y="3432922"/>
            <a:ext cx="4049784" cy="3153615"/>
          </a:xfrm>
          <a:prstGeom prst="rect">
            <a:avLst/>
          </a:prstGeom>
        </p:spPr>
      </p:pic>
    </p:spTree>
    <p:extLst>
      <p:ext uri="{BB962C8B-B14F-4D97-AF65-F5344CB8AC3E}">
        <p14:creationId xmlns:p14="http://schemas.microsoft.com/office/powerpoint/2010/main" val="37551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85AB-4D19-4B58-8A21-C3D2B709EAB7}"/>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RELU OPERATION</a:t>
            </a:r>
          </a:p>
        </p:txBody>
      </p:sp>
      <p:pic>
        <p:nvPicPr>
          <p:cNvPr id="5" name="Content Placeholder 4">
            <a:extLst>
              <a:ext uri="{FF2B5EF4-FFF2-40B4-BE49-F238E27FC236}">
                <a16:creationId xmlns:a16="http://schemas.microsoft.com/office/drawing/2014/main" id="{1C80CA0B-FCEA-4700-92A0-0D0F39F02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414" y="1895064"/>
            <a:ext cx="10440569" cy="4081666"/>
          </a:xfrm>
        </p:spPr>
      </p:pic>
    </p:spTree>
    <p:extLst>
      <p:ext uri="{BB962C8B-B14F-4D97-AF65-F5344CB8AC3E}">
        <p14:creationId xmlns:p14="http://schemas.microsoft.com/office/powerpoint/2010/main" val="171982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7A5C-A2EF-45C0-8894-867D088ED3FC}"/>
              </a:ext>
            </a:extLst>
          </p:cNvPr>
          <p:cNvSpPr>
            <a:spLocks noGrp="1"/>
          </p:cNvSpPr>
          <p:nvPr>
            <p:ph type="title"/>
          </p:nvPr>
        </p:nvSpPr>
        <p:spPr>
          <a:xfrm>
            <a:off x="2243438" y="296177"/>
            <a:ext cx="9042400" cy="762000"/>
          </a:xfrm>
        </p:spPr>
        <p:txBody>
          <a:bodyPr/>
          <a:lstStyle/>
          <a:p>
            <a:pPr algn="ctr"/>
            <a:r>
              <a:rPr lang="en-IN" sz="3200" b="1" u="sng" dirty="0">
                <a:latin typeface="Times New Roman" pitchFamily="18" charset="0"/>
                <a:cs typeface="Times New Roman" pitchFamily="18" charset="0"/>
              </a:rPr>
              <a:t>SOFTMAX</a:t>
            </a:r>
          </a:p>
        </p:txBody>
      </p:sp>
      <p:sp>
        <p:nvSpPr>
          <p:cNvPr id="3" name="Content Placeholder 2">
            <a:extLst>
              <a:ext uri="{FF2B5EF4-FFF2-40B4-BE49-F238E27FC236}">
                <a16:creationId xmlns:a16="http://schemas.microsoft.com/office/drawing/2014/main" id="{883CB1D9-9200-4BDA-AE40-ED2C8559C715}"/>
              </a:ext>
            </a:extLst>
          </p:cNvPr>
          <p:cNvSpPr>
            <a:spLocks noGrp="1"/>
          </p:cNvSpPr>
          <p:nvPr>
            <p:ph idx="1"/>
          </p:nvPr>
        </p:nvSpPr>
        <p:spPr>
          <a:xfrm>
            <a:off x="1749287" y="1219199"/>
            <a:ext cx="10204174" cy="5367337"/>
          </a:xfrm>
        </p:spPr>
        <p:txBody>
          <a:bodyPr/>
          <a:lstStyle/>
          <a:p>
            <a:pPr marL="457200" indent="-457200">
              <a:buSzPct val="70000"/>
              <a:buFont typeface="Wingdings" panose="05000000000000000000" pitchFamily="2" charset="2"/>
              <a:buChar char="Ø"/>
            </a:pPr>
            <a:r>
              <a:rPr lang="en-US" dirty="0" err="1">
                <a:latin typeface="Calibri" panose="020F0502020204030204" pitchFamily="34" charset="0"/>
                <a:cs typeface="Calibri" panose="020F0502020204030204" pitchFamily="34" charset="0"/>
              </a:rPr>
              <a:t>Softmax</a:t>
            </a:r>
            <a:r>
              <a:rPr lang="en-US" dirty="0">
                <a:latin typeface="Calibri" panose="020F0502020204030204" pitchFamily="34" charset="0"/>
                <a:cs typeface="Calibri" panose="020F0502020204030204" pitchFamily="34" charset="0"/>
              </a:rPr>
              <a:t> function  takes as input a vector of </a:t>
            </a:r>
            <a:r>
              <a:rPr lang="en-US" i="1" dirty="0">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 real numbers, and normalizes it into a </a:t>
            </a:r>
            <a:r>
              <a:rPr lang="en-US" dirty="0">
                <a:latin typeface="Calibri" panose="020F0502020204030204" pitchFamily="34" charset="0"/>
                <a:cs typeface="Calibri" panose="020F0502020204030204" pitchFamily="34" charset="0"/>
                <a:hlinkClick r:id="rId2" tooltip="Probability distribution">
                  <a:extLst>
                    <a:ext uri="{A12FA001-AC4F-418D-AE19-62706E023703}">
                      <ahyp:hlinkClr xmlns:ahyp="http://schemas.microsoft.com/office/drawing/2018/hyperlinkcolor" val="tx"/>
                    </a:ext>
                  </a:extLst>
                </a:hlinkClick>
              </a:rPr>
              <a:t>probability distribution</a:t>
            </a:r>
            <a:r>
              <a:rPr lang="en-US" dirty="0">
                <a:latin typeface="Calibri" panose="020F0502020204030204" pitchFamily="34" charset="0"/>
                <a:cs typeface="Calibri" panose="020F0502020204030204" pitchFamily="34" charset="0"/>
              </a:rPr>
              <a:t> consisting of </a:t>
            </a:r>
            <a:r>
              <a:rPr lang="en-US" i="1" dirty="0">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 probabilities.</a:t>
            </a:r>
          </a:p>
          <a:p>
            <a:pPr marL="457200" indent="-457200">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The </a:t>
            </a:r>
            <a:r>
              <a:rPr lang="en-US" b="1" dirty="0" err="1">
                <a:latin typeface="Calibri" panose="020F0502020204030204" pitchFamily="34" charset="0"/>
                <a:cs typeface="Calibri" panose="020F0502020204030204" pitchFamily="34" charset="0"/>
              </a:rPr>
              <a:t>softmax</a:t>
            </a:r>
            <a:r>
              <a:rPr lang="en-US" dirty="0">
                <a:latin typeface="Calibri" panose="020F0502020204030204" pitchFamily="34" charset="0"/>
                <a:cs typeface="Calibri" panose="020F0502020204030204" pitchFamily="34" charset="0"/>
              </a:rPr>
              <a:t> function is used in various multiclass classification methods</a:t>
            </a:r>
          </a:p>
          <a:p>
            <a:pPr marL="457200" indent="-457200">
              <a:buSzPct val="70000"/>
              <a:buFont typeface="Wingdings" panose="05000000000000000000" pitchFamily="2" charset="2"/>
              <a:buChar char="Ø"/>
            </a:pPr>
            <a:r>
              <a:rPr lang="en-IN" dirty="0" err="1">
                <a:latin typeface="Calibri" panose="020F0502020204030204" pitchFamily="34" charset="0"/>
                <a:cs typeface="Calibri" panose="020F0502020204030204" pitchFamily="34" charset="0"/>
              </a:rPr>
              <a:t>Softmax</a:t>
            </a:r>
            <a:r>
              <a:rPr lang="en-IN" dirty="0">
                <a:latin typeface="Calibri" panose="020F0502020204030204" pitchFamily="34" charset="0"/>
                <a:cs typeface="Calibri" panose="020F0502020204030204" pitchFamily="34" charset="0"/>
              </a:rPr>
              <a:t> function is defined by the formula :</a:t>
            </a:r>
          </a:p>
          <a:p>
            <a:pPr marL="457200" indent="-457200">
              <a:buSzPct val="7000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457200" indent="-457200">
              <a:buSzPct val="7000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457200" indent="-457200">
              <a:buSzPct val="7000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8D90D11-8921-4F74-9FFE-ECAF5B891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295" y="3593757"/>
            <a:ext cx="5796686" cy="785191"/>
          </a:xfrm>
          <a:prstGeom prst="rect">
            <a:avLst/>
          </a:prstGeom>
        </p:spPr>
      </p:pic>
      <p:pic>
        <p:nvPicPr>
          <p:cNvPr id="10" name="Picture 9">
            <a:extLst>
              <a:ext uri="{FF2B5EF4-FFF2-40B4-BE49-F238E27FC236}">
                <a16:creationId xmlns:a16="http://schemas.microsoft.com/office/drawing/2014/main" id="{D005F899-F117-4A17-8625-2B41BA23BBCA}"/>
              </a:ext>
            </a:extLst>
          </p:cNvPr>
          <p:cNvPicPr>
            <a:picLocks noChangeAspect="1"/>
          </p:cNvPicPr>
          <p:nvPr/>
        </p:nvPicPr>
        <p:blipFill>
          <a:blip r:embed="rId4"/>
          <a:stretch>
            <a:fillRect/>
          </a:stretch>
        </p:blipFill>
        <p:spPr>
          <a:xfrm>
            <a:off x="4332287" y="4500561"/>
            <a:ext cx="4848225" cy="2085975"/>
          </a:xfrm>
          <a:prstGeom prst="rect">
            <a:avLst/>
          </a:prstGeom>
        </p:spPr>
      </p:pic>
    </p:spTree>
    <p:extLst>
      <p:ext uri="{BB962C8B-B14F-4D97-AF65-F5344CB8AC3E}">
        <p14:creationId xmlns:p14="http://schemas.microsoft.com/office/powerpoint/2010/main" val="198494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B55C-0C30-43EE-BE31-D0CA687429EB}"/>
              </a:ext>
            </a:extLst>
          </p:cNvPr>
          <p:cNvSpPr>
            <a:spLocks noGrp="1"/>
          </p:cNvSpPr>
          <p:nvPr>
            <p:ph type="title"/>
          </p:nvPr>
        </p:nvSpPr>
        <p:spPr>
          <a:xfrm>
            <a:off x="1842865" y="178903"/>
            <a:ext cx="10150352" cy="636104"/>
          </a:xfrm>
        </p:spPr>
        <p:txBody>
          <a:bodyPr/>
          <a:lstStyle/>
          <a:p>
            <a:pPr algn="ctr"/>
            <a:r>
              <a:rPr lang="en-IN" sz="3200" b="1" u="sng"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BEB403B9-C907-4382-ACEA-1EC54B62F2D5}"/>
              </a:ext>
            </a:extLst>
          </p:cNvPr>
          <p:cNvSpPr>
            <a:spLocks noGrp="1"/>
          </p:cNvSpPr>
          <p:nvPr>
            <p:ph idx="1"/>
          </p:nvPr>
        </p:nvSpPr>
        <p:spPr>
          <a:xfrm>
            <a:off x="1670591" y="815007"/>
            <a:ext cx="10150348" cy="6042993"/>
          </a:xfrm>
        </p:spPr>
        <p:txBody>
          <a:bodyPr>
            <a:noAutofit/>
          </a:bodyPr>
          <a:lstStyle/>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Introduction</a:t>
            </a:r>
          </a:p>
          <a:p>
            <a:pPr marL="514350" indent="-514350">
              <a:spcBef>
                <a:spcPts val="500"/>
              </a:spcBef>
              <a:buSzPct val="70000"/>
              <a:buFont typeface="Wingdings" panose="05000000000000000000" pitchFamily="2" charset="2"/>
              <a:buChar char="Ø"/>
            </a:pPr>
            <a:r>
              <a:rPr lang="en-US" sz="2400" dirty="0">
                <a:latin typeface="Calibri" panose="020F0502020204030204" pitchFamily="34" charset="0"/>
                <a:cs typeface="Calibri" panose="020F0502020204030204" pitchFamily="34" charset="0"/>
              </a:rPr>
              <a:t>Necessity</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Road Map</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Software and Technology Stack</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Dataset Collection and Study </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Methodology </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Convolutional Neural Network </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CNN Layers </a:t>
            </a: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sym typeface="+mn-ea"/>
              </a:rPr>
              <a:t>Example – Alex Net </a:t>
            </a:r>
          </a:p>
          <a:p>
            <a:pPr marL="514350" indent="-514350">
              <a:spcBef>
                <a:spcPts val="500"/>
              </a:spcBef>
              <a:buSzPct val="70000"/>
              <a:buFont typeface="Wingdings" panose="05000000000000000000" pitchFamily="2" charset="2"/>
              <a:buChar char="Ø"/>
            </a:pPr>
            <a:r>
              <a:rPr lang="en-IN" sz="2400" dirty="0">
                <a:latin typeface="Calibri" panose="020F0502020204030204" pitchFamily="34" charset="0"/>
                <a:cs typeface="Calibri" panose="020F0502020204030204" pitchFamily="34" charset="0"/>
              </a:rPr>
              <a:t>Implementation Of Network </a:t>
            </a:r>
            <a:endParaRPr lang="en-IN" altLang="en-US" sz="2400" dirty="0">
              <a:latin typeface="Calibri" panose="020F0502020204030204" pitchFamily="34" charset="0"/>
              <a:cs typeface="Calibri" panose="020F0502020204030204" pitchFamily="34" charset="0"/>
              <a:sym typeface="+mn-ea"/>
            </a:endParaRPr>
          </a:p>
          <a:p>
            <a:pPr marL="514350" indent="-514350">
              <a:spcBef>
                <a:spcPts val="500"/>
              </a:spcBef>
              <a:buSzPct val="70000"/>
              <a:buFont typeface="Wingdings" panose="05000000000000000000" pitchFamily="2" charset="2"/>
              <a:buChar char="Ø"/>
            </a:pPr>
            <a:r>
              <a:rPr lang="en-IN" sz="2400" dirty="0">
                <a:latin typeface="Calibri" panose="020F0502020204030204" pitchFamily="34" charset="0"/>
                <a:cs typeface="Calibri" panose="020F0502020204030204" pitchFamily="34" charset="0"/>
              </a:rPr>
              <a:t>Training The CNN</a:t>
            </a:r>
            <a:endParaRPr lang="en-IN" altLang="en-US" sz="2400" dirty="0">
              <a:latin typeface="Calibri" panose="020F0502020204030204" pitchFamily="34" charset="0"/>
              <a:cs typeface="Calibri" panose="020F0502020204030204" pitchFamily="34" charset="0"/>
            </a:endParaRPr>
          </a:p>
          <a:p>
            <a:pPr marL="514350" indent="-514350">
              <a:spcBef>
                <a:spcPts val="500"/>
              </a:spcBef>
              <a:buSzPct val="70000"/>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Snapshots</a:t>
            </a:r>
          </a:p>
          <a:p>
            <a:pPr marL="514350" indent="-514350">
              <a:spcBef>
                <a:spcPts val="500"/>
              </a:spcBef>
              <a:buSzPct val="70000"/>
              <a:buFont typeface="Wingdings" panose="05000000000000000000" pitchFamily="2" charset="2"/>
              <a:buChar char="Ø"/>
            </a:pPr>
            <a:r>
              <a:rPr lang="en-IN" sz="2400" dirty="0">
                <a:latin typeface="Calibri" panose="020F0502020204030204" pitchFamily="34" charset="0"/>
                <a:cs typeface="Calibri" panose="020F0502020204030204" pitchFamily="34" charset="0"/>
              </a:rPr>
              <a:t>Prediction Of Breast Cancer</a:t>
            </a:r>
          </a:p>
          <a:p>
            <a:pPr marL="514350" indent="-514350">
              <a:spcBef>
                <a:spcPts val="500"/>
              </a:spcBef>
              <a:buSzPct val="70000"/>
              <a:buFont typeface="Wingdings" panose="05000000000000000000" pitchFamily="2" charset="2"/>
              <a:buChar char="Ø"/>
            </a:pPr>
            <a:r>
              <a:rPr lang="en-IN" sz="2400" dirty="0">
                <a:latin typeface="Calibri" panose="020F0502020204030204" pitchFamily="34" charset="0"/>
                <a:cs typeface="Calibri" panose="020F0502020204030204" pitchFamily="34" charset="0"/>
              </a:rPr>
              <a:t>Conclusion &amp; Future Work </a:t>
            </a:r>
            <a:endParaRPr lang="en-IN" altLang="en-US" sz="2400" dirty="0">
              <a:latin typeface="Calibri" panose="020F0502020204030204" pitchFamily="34" charset="0"/>
              <a:cs typeface="Calibri" panose="020F0502020204030204" pitchFamily="34" charset="0"/>
            </a:endParaRPr>
          </a:p>
          <a:p>
            <a:pPr marL="514350" indent="-514350">
              <a:spcBef>
                <a:spcPts val="0"/>
              </a:spcBef>
              <a:buSzPct val="70000"/>
              <a:buFont typeface="Wingdings" panose="05000000000000000000" pitchFamily="2" charset="2"/>
              <a:buChar char="Ø"/>
            </a:pPr>
            <a:endParaRPr lang="en-IN" altLang="en-US" sz="2400" dirty="0">
              <a:latin typeface="Calibri" panose="020F0502020204030204" pitchFamily="34" charset="0"/>
              <a:cs typeface="Calibri" panose="020F0502020204030204" pitchFamily="34" charset="0"/>
            </a:endParaRPr>
          </a:p>
          <a:p>
            <a:pPr marL="514350" indent="-514350">
              <a:spcBef>
                <a:spcPts val="0"/>
              </a:spcBef>
              <a:buSzPct val="70000"/>
              <a:buFont typeface="Wingdings" panose="05000000000000000000" pitchFamily="2" charset="2"/>
              <a:buChar char="Ø"/>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480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CE3F-2693-465D-BB1A-35522C9378CC}"/>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PUTTING IT ALL TOGETHER</a:t>
            </a:r>
          </a:p>
        </p:txBody>
      </p:sp>
      <p:pic>
        <p:nvPicPr>
          <p:cNvPr id="4" name="Content Placeholder 3">
            <a:extLst>
              <a:ext uri="{FF2B5EF4-FFF2-40B4-BE49-F238E27FC236}">
                <a16:creationId xmlns:a16="http://schemas.microsoft.com/office/drawing/2014/main" id="{6B21D6A1-5D43-4430-B9B5-362ECFEBF90A}"/>
              </a:ext>
            </a:extLst>
          </p:cNvPr>
          <p:cNvPicPr>
            <a:picLocks noGrp="1"/>
          </p:cNvPicPr>
          <p:nvPr>
            <p:ph idx="1"/>
          </p:nvPr>
        </p:nvPicPr>
        <p:blipFill>
          <a:blip r:embed="rId2"/>
          <a:stretch>
            <a:fillRect/>
          </a:stretch>
        </p:blipFill>
        <p:spPr>
          <a:xfrm>
            <a:off x="1925984" y="2611187"/>
            <a:ext cx="9872869" cy="3623268"/>
          </a:xfrm>
          <a:prstGeom prst="rect">
            <a:avLst/>
          </a:prstGeom>
        </p:spPr>
      </p:pic>
      <p:sp>
        <p:nvSpPr>
          <p:cNvPr id="5" name="Rectangle 4">
            <a:extLst>
              <a:ext uri="{FF2B5EF4-FFF2-40B4-BE49-F238E27FC236}">
                <a16:creationId xmlns:a16="http://schemas.microsoft.com/office/drawing/2014/main" id="{1D9A79AD-BFC6-47A5-8239-BE1EB03343E2}"/>
              </a:ext>
            </a:extLst>
          </p:cNvPr>
          <p:cNvSpPr/>
          <p:nvPr/>
        </p:nvSpPr>
        <p:spPr>
          <a:xfrm>
            <a:off x="1669774" y="1376050"/>
            <a:ext cx="10129079" cy="892552"/>
          </a:xfrm>
          <a:prstGeom prst="rect">
            <a:avLst/>
          </a:prstGeom>
        </p:spPr>
        <p:txBody>
          <a:bodyPr wrap="square">
            <a:spAutoFit/>
          </a:bodyPr>
          <a:lstStyle/>
          <a:p>
            <a:pPr marL="457200" indent="-457200">
              <a:spcBef>
                <a:spcPts val="1000"/>
              </a:spcBef>
              <a:buSzPct val="70000"/>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Convolution + Pooling layers act as Feature Extractors from the input image while Fully Connected layer acts as a classifier.</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1602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CF6F-7C9A-42F7-970B-A78A7AA5869E}"/>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FEATURE HIERACHY</a:t>
            </a:r>
          </a:p>
        </p:txBody>
      </p:sp>
      <p:pic>
        <p:nvPicPr>
          <p:cNvPr id="5" name="Content Placeholder 4">
            <a:extLst>
              <a:ext uri="{FF2B5EF4-FFF2-40B4-BE49-F238E27FC236}">
                <a16:creationId xmlns:a16="http://schemas.microsoft.com/office/drawing/2014/main" id="{A59C4AB3-BA84-4EC8-B266-9BE1C47D8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6505" y="1455450"/>
            <a:ext cx="3790122" cy="4493538"/>
          </a:xfrm>
        </p:spPr>
      </p:pic>
      <p:sp>
        <p:nvSpPr>
          <p:cNvPr id="6" name="Rectangle 5">
            <a:extLst>
              <a:ext uri="{FF2B5EF4-FFF2-40B4-BE49-F238E27FC236}">
                <a16:creationId xmlns:a16="http://schemas.microsoft.com/office/drawing/2014/main" id="{77F35AAE-21BA-4961-88AF-662FBAB5490E}"/>
              </a:ext>
            </a:extLst>
          </p:cNvPr>
          <p:cNvSpPr/>
          <p:nvPr/>
        </p:nvSpPr>
        <p:spPr>
          <a:xfrm>
            <a:off x="1729411" y="1423464"/>
            <a:ext cx="5605668" cy="4493538"/>
          </a:xfrm>
          <a:prstGeom prst="rect">
            <a:avLst/>
          </a:prstGeom>
        </p:spPr>
        <p:txBody>
          <a:bodyPr wrap="square">
            <a:spAutoFit/>
          </a:bodyPr>
          <a:lstStyle/>
          <a:p>
            <a:pPr marL="457200" indent="-457200" algn="just">
              <a:buSzPct val="70000"/>
              <a:buFont typeface="Wingdings" panose="05000000000000000000" pitchFamily="2" charset="2"/>
              <a:buChar char="Ø"/>
            </a:pPr>
            <a:r>
              <a:rPr lang="en-US" sz="2600" dirty="0">
                <a:latin typeface="Calibri" panose="020F0502020204030204" pitchFamily="34" charset="0"/>
                <a:cs typeface="Calibri" panose="020F0502020204030204" pitchFamily="34" charset="0"/>
              </a:rPr>
              <a:t>In deep-learning networks, each layer of nodes trains on a distinct set of features based on the previous layer’s output. </a:t>
            </a:r>
          </a:p>
          <a:p>
            <a:pPr marL="457200" indent="-457200" algn="just">
              <a:buSzPct val="70000"/>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a:p>
            <a:pPr marL="457200" indent="-457200" algn="just">
              <a:buSzPct val="70000"/>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further you advance into the neural net, the more complex the features your nodes can recognize, since they aggregate and recombine features from the previous layer.</a:t>
            </a:r>
          </a:p>
          <a:p>
            <a:pPr algn="just">
              <a:buSzPct val="70000"/>
            </a:pPr>
            <a:r>
              <a:rPr lang="en-US" sz="2600" dirty="0">
                <a:latin typeface="Calibri" panose="020F0502020204030204" pitchFamily="34" charset="0"/>
                <a:cs typeface="Calibri" panose="020F0502020204030204" pitchFamily="34" charset="0"/>
              </a:rPr>
              <a:t>      This is known as Feature hierarchy. </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601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4E6C-7668-4D18-ABD4-C5DB8BECC6D7}"/>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IMAGE PREPROCESSING</a:t>
            </a:r>
          </a:p>
        </p:txBody>
      </p:sp>
      <p:sp>
        <p:nvSpPr>
          <p:cNvPr id="3" name="Content Placeholder 2">
            <a:extLst>
              <a:ext uri="{FF2B5EF4-FFF2-40B4-BE49-F238E27FC236}">
                <a16:creationId xmlns:a16="http://schemas.microsoft.com/office/drawing/2014/main" id="{3DA5FD9D-3364-4728-8021-18C6E9856E98}"/>
              </a:ext>
            </a:extLst>
          </p:cNvPr>
          <p:cNvSpPr>
            <a:spLocks noGrp="1"/>
          </p:cNvSpPr>
          <p:nvPr>
            <p:ph idx="1"/>
          </p:nvPr>
        </p:nvSpPr>
        <p:spPr>
          <a:xfrm>
            <a:off x="1775791" y="1219199"/>
            <a:ext cx="10217426" cy="5367337"/>
          </a:xfrm>
        </p:spPr>
        <p:txBody>
          <a:bodyPr/>
          <a:lstStyle/>
          <a:p>
            <a:pPr marL="457200" indent="-457200"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Image preprocessing is a method to perform some operations on an image, in order to get an enhanced image or to extract some useful information from it</a:t>
            </a:r>
            <a:r>
              <a:rPr lang="en-US" dirty="0"/>
              <a:t>.</a:t>
            </a:r>
          </a:p>
          <a:p>
            <a:pPr marL="457200" indent="-457200"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Image preprocessing Applied to the IDC Image Dataset </a:t>
            </a:r>
          </a:p>
          <a:p>
            <a:pPr marL="457200" indent="-457200" algn="just">
              <a:buSzPct val="70000"/>
              <a:buFont typeface="Wingdings" panose="05000000000000000000" pitchFamily="2" charset="2"/>
              <a:buChar char="Ø"/>
            </a:pPr>
            <a:endParaRPr lang="en-US" dirty="0"/>
          </a:p>
          <a:p>
            <a:pPr marL="457200" indent="-457200" algn="just">
              <a:buSzPct val="70000"/>
              <a:buFont typeface="Wingdings" panose="05000000000000000000" pitchFamily="2" charset="2"/>
              <a:buChar char="Ø"/>
            </a:pPr>
            <a:endParaRPr lang="en-US" dirty="0"/>
          </a:p>
          <a:p>
            <a:endParaRPr lang="en-IN" dirty="0"/>
          </a:p>
        </p:txBody>
      </p:sp>
      <p:pic>
        <p:nvPicPr>
          <p:cNvPr id="4" name="Picture 3" descr="Image_Preprocessing.PNG">
            <a:extLst>
              <a:ext uri="{FF2B5EF4-FFF2-40B4-BE49-F238E27FC236}">
                <a16:creationId xmlns:a16="http://schemas.microsoft.com/office/drawing/2014/main" id="{7AD8ED7E-005D-48B9-93CA-B6CCA10EEBE6}"/>
              </a:ext>
            </a:extLst>
          </p:cNvPr>
          <p:cNvPicPr>
            <a:picLocks noChangeAspect="1"/>
          </p:cNvPicPr>
          <p:nvPr/>
        </p:nvPicPr>
        <p:blipFill>
          <a:blip r:embed="rId2"/>
          <a:stretch>
            <a:fillRect/>
          </a:stretch>
        </p:blipFill>
        <p:spPr>
          <a:xfrm>
            <a:off x="1916720" y="4047925"/>
            <a:ext cx="10048844" cy="1405524"/>
          </a:xfrm>
          <a:prstGeom prst="rect">
            <a:avLst/>
          </a:prstGeom>
        </p:spPr>
      </p:pic>
    </p:spTree>
    <p:extLst>
      <p:ext uri="{BB962C8B-B14F-4D97-AF65-F5344CB8AC3E}">
        <p14:creationId xmlns:p14="http://schemas.microsoft.com/office/powerpoint/2010/main" val="3065758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Content Placeholder 95">
            <a:extLst>
              <a:ext uri="{FF2B5EF4-FFF2-40B4-BE49-F238E27FC236}">
                <a16:creationId xmlns:a16="http://schemas.microsoft.com/office/drawing/2014/main" id="{D6E8DCCC-2D55-4D29-B63C-561859C76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395" y="1424886"/>
            <a:ext cx="5201892" cy="5201892"/>
          </a:xfrm>
        </p:spPr>
      </p:pic>
      <p:sp>
        <p:nvSpPr>
          <p:cNvPr id="97" name="Rectangle 96">
            <a:extLst>
              <a:ext uri="{FF2B5EF4-FFF2-40B4-BE49-F238E27FC236}">
                <a16:creationId xmlns:a16="http://schemas.microsoft.com/office/drawing/2014/main" id="{34DDBCD5-0690-4504-8327-3E058CEA7931}"/>
              </a:ext>
            </a:extLst>
          </p:cNvPr>
          <p:cNvSpPr/>
          <p:nvPr/>
        </p:nvSpPr>
        <p:spPr>
          <a:xfrm>
            <a:off x="1656522" y="548563"/>
            <a:ext cx="10535478" cy="584775"/>
          </a:xfrm>
          <a:prstGeom prst="rect">
            <a:avLst/>
          </a:prstGeom>
        </p:spPr>
        <p:txBody>
          <a:bodyPr wrap="square">
            <a:spAutoFit/>
          </a:bodyPr>
          <a:lstStyle/>
          <a:p>
            <a:pPr algn="ctr"/>
            <a:r>
              <a:rPr lang="en-IN" sz="3200" b="1" u="sng" dirty="0">
                <a:latin typeface="Times New Roman" panose="02020603050405020304" pitchFamily="18" charset="0"/>
                <a:cs typeface="Times New Roman" panose="02020603050405020304" pitchFamily="18" charset="0"/>
              </a:rPr>
              <a:t>PREPROCESSED IMAGE  - SNAPSHOT</a:t>
            </a:r>
          </a:p>
        </p:txBody>
      </p:sp>
    </p:spTree>
    <p:extLst>
      <p:ext uri="{BB962C8B-B14F-4D97-AF65-F5344CB8AC3E}">
        <p14:creationId xmlns:p14="http://schemas.microsoft.com/office/powerpoint/2010/main" val="191916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24D8-356D-41B7-9010-C22399E4BF82}"/>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IMPLEMENTATION OF NETWORK </a:t>
            </a:r>
          </a:p>
        </p:txBody>
      </p:sp>
      <p:pic>
        <p:nvPicPr>
          <p:cNvPr id="1026" name="Picture 2"/>
          <p:cNvPicPr>
            <a:picLocks noGrp="1" noChangeAspect="1" noChangeArrowheads="1"/>
          </p:cNvPicPr>
          <p:nvPr>
            <p:ph idx="1"/>
          </p:nvPr>
        </p:nvPicPr>
        <p:blipFill>
          <a:blip r:embed="rId2"/>
          <a:srcRect/>
          <a:stretch>
            <a:fillRect/>
          </a:stretch>
        </p:blipFill>
        <p:spPr bwMode="auto">
          <a:xfrm>
            <a:off x="6096000" y="3585450"/>
            <a:ext cx="5901163" cy="3001087"/>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096000" y="1326079"/>
            <a:ext cx="5949509" cy="2060103"/>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0C5CFB50-A552-40F1-B3B5-FCB5A6785C67}"/>
              </a:ext>
            </a:extLst>
          </p:cNvPr>
          <p:cNvSpPr/>
          <p:nvPr/>
        </p:nvSpPr>
        <p:spPr>
          <a:xfrm>
            <a:off x="1961320" y="1326941"/>
            <a:ext cx="4134680" cy="5170646"/>
          </a:xfrm>
          <a:prstGeom prst="rect">
            <a:avLst/>
          </a:prstGeom>
        </p:spPr>
        <p:txBody>
          <a:bodyPr wrap="square">
            <a:spAutoFit/>
          </a:bodyPr>
          <a:lstStyle/>
          <a:p>
            <a:pPr marL="457200" indent="-457200">
              <a:buSzPct val="70000"/>
              <a:buFont typeface="Wingdings" panose="05000000000000000000" pitchFamily="2" charset="2"/>
              <a:buChar char="Ø"/>
            </a:pPr>
            <a:r>
              <a:rPr lang="en-US" sz="2600" dirty="0">
                <a:latin typeface="Calibri" panose="020F0502020204030204" pitchFamily="34" charset="0"/>
                <a:cs typeface="Calibri" panose="020F0502020204030204" pitchFamily="34" charset="0"/>
              </a:rPr>
              <a:t>Custom Model Implementation using Python</a:t>
            </a:r>
          </a:p>
          <a:p>
            <a:pPr marL="457200" indent="-457200">
              <a:buSzPct val="70000"/>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a:p>
            <a:pPr marL="457200" indent="-457200">
              <a:buSzPct val="70000"/>
              <a:buFont typeface="Wingdings" panose="05000000000000000000" pitchFamily="2" charset="2"/>
              <a:buChar char="Ø"/>
            </a:pPr>
            <a:r>
              <a:rPr lang="en-US" sz="2600" dirty="0">
                <a:latin typeface="Calibri" panose="020F0502020204030204" pitchFamily="34" charset="0"/>
                <a:cs typeface="Calibri" panose="020F0502020204030204" pitchFamily="34" charset="0"/>
              </a:rPr>
              <a:t>Hyper Parameters :</a:t>
            </a:r>
          </a:p>
          <a:p>
            <a:pPr>
              <a:buSzPct val="70000"/>
            </a:pPr>
            <a:r>
              <a:rPr lang="en-US" sz="2600" dirty="0">
                <a:latin typeface="Calibri" panose="020F0502020204030204" pitchFamily="34" charset="0"/>
                <a:cs typeface="Calibri" panose="020F0502020204030204" pitchFamily="34" charset="0"/>
              </a:rPr>
              <a:t>      Learning Rate : 1.0</a:t>
            </a:r>
          </a:p>
          <a:p>
            <a:pPr>
              <a:buSzPct val="70000"/>
            </a:pPr>
            <a:r>
              <a:rPr lang="en-IN" sz="2600" dirty="0">
                <a:latin typeface="Calibri" panose="020F0502020204030204" pitchFamily="34" charset="0"/>
                <a:cs typeface="Calibri" panose="020F0502020204030204" pitchFamily="34" charset="0"/>
              </a:rPr>
              <a:t>      Number of epochs : 250</a:t>
            </a:r>
          </a:p>
          <a:p>
            <a:pPr>
              <a:buSzPct val="70000"/>
            </a:pPr>
            <a:r>
              <a:rPr lang="en-IN" sz="2600" dirty="0">
                <a:latin typeface="Calibri" panose="020F0502020204030204" pitchFamily="34" charset="0"/>
                <a:cs typeface="Calibri" panose="020F0502020204030204" pitchFamily="34" charset="0"/>
              </a:rPr>
              <a:t>      Optimizer : Adam</a:t>
            </a:r>
          </a:p>
          <a:p>
            <a:pPr>
              <a:buSzPct val="70000"/>
            </a:pPr>
            <a:r>
              <a:rPr lang="en-IN" sz="2600" dirty="0">
                <a:latin typeface="Calibri" panose="020F0502020204030204" pitchFamily="34" charset="0"/>
                <a:cs typeface="Calibri" panose="020F0502020204030204" pitchFamily="34" charset="0"/>
              </a:rPr>
              <a:t>      Batch size : 32</a:t>
            </a:r>
          </a:p>
          <a:p>
            <a:pPr>
              <a:buSzPct val="70000"/>
            </a:pPr>
            <a:endParaRPr lang="en-IN" b="1" dirty="0"/>
          </a:p>
          <a:p>
            <a:pPr>
              <a:buSzPct val="70000"/>
            </a:pPr>
            <a:endParaRPr lang="en-US" dirty="0"/>
          </a:p>
          <a:p>
            <a:pPr marL="457200" indent="-457200">
              <a:buSzPct val="7000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30300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5E2F-8025-4B98-8D40-7B8B9AC61F7F}"/>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USING VGG16 MODEL </a:t>
            </a:r>
          </a:p>
        </p:txBody>
      </p:sp>
      <p:pic>
        <p:nvPicPr>
          <p:cNvPr id="5" name="Content Placeholder 4">
            <a:extLst>
              <a:ext uri="{FF2B5EF4-FFF2-40B4-BE49-F238E27FC236}">
                <a16:creationId xmlns:a16="http://schemas.microsoft.com/office/drawing/2014/main" id="{45EB9B0E-6E23-4CAE-A364-67FD736FB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390019"/>
            <a:ext cx="6422775" cy="2600688"/>
          </a:xfrm>
        </p:spPr>
      </p:pic>
      <p:sp>
        <p:nvSpPr>
          <p:cNvPr id="6" name="Rectangle 5">
            <a:extLst>
              <a:ext uri="{FF2B5EF4-FFF2-40B4-BE49-F238E27FC236}">
                <a16:creationId xmlns:a16="http://schemas.microsoft.com/office/drawing/2014/main" id="{6CFD9F1B-6251-4104-A9BC-CD38BDE07DFF}"/>
              </a:ext>
            </a:extLst>
          </p:cNvPr>
          <p:cNvSpPr/>
          <p:nvPr/>
        </p:nvSpPr>
        <p:spPr>
          <a:xfrm>
            <a:off x="1709530" y="1390019"/>
            <a:ext cx="3776870" cy="5632311"/>
          </a:xfrm>
          <a:prstGeom prst="rect">
            <a:avLst/>
          </a:prstGeom>
        </p:spPr>
        <p:txBody>
          <a:bodyPr wrap="square">
            <a:spAutoFit/>
          </a:bodyPr>
          <a:lstStyle/>
          <a:p>
            <a:pPr marL="457200" indent="-457200">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VGG16 Model is a pretrained CNN Model on ImageNet ( Image Dataset containing 14 Million images )</a:t>
            </a:r>
          </a:p>
          <a:p>
            <a:pPr marL="457200" indent="-457200">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200" indent="-457200">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Hyper Parameters :</a:t>
            </a:r>
          </a:p>
          <a:p>
            <a:pPr>
              <a:buSzPct val="70000"/>
            </a:pPr>
            <a:r>
              <a:rPr lang="en-US" dirty="0">
                <a:latin typeface="Calibri" panose="020F0502020204030204" pitchFamily="34" charset="0"/>
                <a:cs typeface="Calibri" panose="020F0502020204030204" pitchFamily="34" charset="0"/>
              </a:rPr>
              <a:t>      Learning Rate : 1.0</a:t>
            </a:r>
          </a:p>
          <a:p>
            <a:pPr>
              <a:buSzPct val="70000"/>
            </a:pPr>
            <a:r>
              <a:rPr lang="en-IN" dirty="0">
                <a:latin typeface="Calibri" panose="020F0502020204030204" pitchFamily="34" charset="0"/>
                <a:cs typeface="Calibri" panose="020F0502020204030204" pitchFamily="34" charset="0"/>
              </a:rPr>
              <a:t>      Number of epochs : 250</a:t>
            </a:r>
          </a:p>
          <a:p>
            <a:pPr>
              <a:buSzPct val="70000"/>
            </a:pPr>
            <a:r>
              <a:rPr lang="en-IN" dirty="0">
                <a:latin typeface="Calibri" panose="020F0502020204030204" pitchFamily="34" charset="0"/>
                <a:cs typeface="Calibri" panose="020F0502020204030204" pitchFamily="34" charset="0"/>
              </a:rPr>
              <a:t>      Optimizer : Adam </a:t>
            </a:r>
          </a:p>
          <a:p>
            <a:pPr>
              <a:buSzPct val="70000"/>
            </a:pPr>
            <a:r>
              <a:rPr lang="en-IN" dirty="0">
                <a:latin typeface="Calibri" panose="020F0502020204030204" pitchFamily="34" charset="0"/>
                <a:cs typeface="Calibri" panose="020F0502020204030204" pitchFamily="34" charset="0"/>
              </a:rPr>
              <a:t>      Batch size : 32</a:t>
            </a:r>
          </a:p>
          <a:p>
            <a:pPr>
              <a:buSzPct val="70000"/>
            </a:pPr>
            <a:endParaRPr lang="en-IN" b="1" dirty="0"/>
          </a:p>
          <a:p>
            <a:pPr>
              <a:buSzPct val="70000"/>
            </a:pPr>
            <a:endParaRPr lang="en-US" dirty="0"/>
          </a:p>
          <a:p>
            <a:pPr marL="457200" indent="-457200">
              <a:buSzPct val="70000"/>
              <a:buFont typeface="Wingdings" panose="05000000000000000000" pitchFamily="2" charset="2"/>
              <a:buChar char="Ø"/>
            </a:pPr>
            <a:endParaRPr lang="en-US" dirty="0"/>
          </a:p>
          <a:p>
            <a:endParaRPr lang="en-IN" dirty="0"/>
          </a:p>
        </p:txBody>
      </p:sp>
      <p:pic>
        <p:nvPicPr>
          <p:cNvPr id="7" name="Picture 6" descr="vgg16.png">
            <a:extLst>
              <a:ext uri="{FF2B5EF4-FFF2-40B4-BE49-F238E27FC236}">
                <a16:creationId xmlns:a16="http://schemas.microsoft.com/office/drawing/2014/main" id="{B7ADDB6C-3F36-4FFA-979A-5995CCBD9143}"/>
              </a:ext>
            </a:extLst>
          </p:cNvPr>
          <p:cNvPicPr>
            <a:picLocks noChangeAspect="1"/>
          </p:cNvPicPr>
          <p:nvPr/>
        </p:nvPicPr>
        <p:blipFill>
          <a:blip r:embed="rId3"/>
          <a:stretch>
            <a:fillRect/>
          </a:stretch>
        </p:blipFill>
        <p:spPr>
          <a:xfrm>
            <a:off x="4687330" y="4829673"/>
            <a:ext cx="7504670" cy="1618735"/>
          </a:xfrm>
          <a:prstGeom prst="rect">
            <a:avLst/>
          </a:prstGeom>
        </p:spPr>
      </p:pic>
    </p:spTree>
    <p:extLst>
      <p:ext uri="{BB962C8B-B14F-4D97-AF65-F5344CB8AC3E}">
        <p14:creationId xmlns:p14="http://schemas.microsoft.com/office/powerpoint/2010/main" val="1138377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AABD-1121-4FAF-8951-58BD1EB98B03}"/>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USING INCEPTION V3 MODEL</a:t>
            </a:r>
          </a:p>
        </p:txBody>
      </p:sp>
      <p:pic>
        <p:nvPicPr>
          <p:cNvPr id="4" name="Content Placeholder 3" descr="InceptionV3_Model.PNG">
            <a:extLst>
              <a:ext uri="{FF2B5EF4-FFF2-40B4-BE49-F238E27FC236}">
                <a16:creationId xmlns:a16="http://schemas.microsoft.com/office/drawing/2014/main" id="{25442E5E-3F29-4953-B506-BD2B16867C8E}"/>
              </a:ext>
            </a:extLst>
          </p:cNvPr>
          <p:cNvPicPr>
            <a:picLocks noGrp="1" noChangeAspect="1"/>
          </p:cNvPicPr>
          <p:nvPr>
            <p:ph idx="1"/>
          </p:nvPr>
        </p:nvPicPr>
        <p:blipFill>
          <a:blip r:embed="rId2"/>
          <a:stretch>
            <a:fillRect/>
          </a:stretch>
        </p:blipFill>
        <p:spPr>
          <a:xfrm>
            <a:off x="5022574" y="1928192"/>
            <a:ext cx="7076660" cy="1742660"/>
          </a:xfrm>
        </p:spPr>
      </p:pic>
      <p:sp>
        <p:nvSpPr>
          <p:cNvPr id="5" name="Rectangle 4">
            <a:extLst>
              <a:ext uri="{FF2B5EF4-FFF2-40B4-BE49-F238E27FC236}">
                <a16:creationId xmlns:a16="http://schemas.microsoft.com/office/drawing/2014/main" id="{BA93A0C2-05A1-4FBC-BF1F-5E4898622074}"/>
              </a:ext>
            </a:extLst>
          </p:cNvPr>
          <p:cNvSpPr/>
          <p:nvPr/>
        </p:nvSpPr>
        <p:spPr>
          <a:xfrm>
            <a:off x="1577010" y="1595021"/>
            <a:ext cx="3697356" cy="6370975"/>
          </a:xfrm>
          <a:prstGeom prst="rect">
            <a:avLst/>
          </a:prstGeom>
        </p:spPr>
        <p:txBody>
          <a:bodyPr wrap="square">
            <a:spAutoFit/>
          </a:bodyPr>
          <a:lstStyle/>
          <a:p>
            <a:pPr marL="457200" indent="-457200">
              <a:buSzPct val="70000"/>
              <a:buFont typeface="Wingdings" panose="05000000000000000000" pitchFamily="2" charset="2"/>
              <a:buChar char="Ø"/>
            </a:pPr>
            <a:r>
              <a:rPr lang="en-US" dirty="0">
                <a:latin typeface="Calibri" pitchFamily="34" charset="0"/>
                <a:cs typeface="Calibri" panose="020F0502020204030204" pitchFamily="34" charset="0"/>
              </a:rPr>
              <a:t>InceptionV3 Model is a pretrained CNN Model on ImageNet ( Image Dataset containing 14 Million images ) </a:t>
            </a:r>
            <a:r>
              <a:rPr lang="en-US" dirty="0">
                <a:latin typeface="Calibri" pitchFamily="34" charset="0"/>
              </a:rPr>
              <a:t> with </a:t>
            </a:r>
            <a:r>
              <a:rPr lang="en-US" b="1" dirty="0">
                <a:latin typeface="Calibri" pitchFamily="34" charset="0"/>
              </a:rPr>
              <a:t>42-layer</a:t>
            </a:r>
            <a:r>
              <a:rPr lang="en-US" dirty="0">
                <a:latin typeface="Calibri" pitchFamily="34" charset="0"/>
              </a:rPr>
              <a:t> deep learning network</a:t>
            </a:r>
            <a:endParaRPr lang="en-US" dirty="0">
              <a:latin typeface="Calibri" pitchFamily="34" charset="0"/>
              <a:cs typeface="Calibri" panose="020F0502020204030204" pitchFamily="34" charset="0"/>
            </a:endParaRPr>
          </a:p>
          <a:p>
            <a:pPr marL="457200" indent="-457200">
              <a:buSzPct val="70000"/>
              <a:buFont typeface="Wingdings" panose="05000000000000000000" pitchFamily="2" charset="2"/>
              <a:buChar char="Ø"/>
            </a:pPr>
            <a:endParaRPr lang="en-US" dirty="0">
              <a:latin typeface="Calibri" pitchFamily="34" charset="0"/>
              <a:cs typeface="Calibri" panose="020F0502020204030204" pitchFamily="34" charset="0"/>
            </a:endParaRPr>
          </a:p>
          <a:p>
            <a:pPr marL="457200" indent="-457200">
              <a:buSzPct val="70000"/>
              <a:buFont typeface="Wingdings" panose="05000000000000000000" pitchFamily="2" charset="2"/>
              <a:buChar char="Ø"/>
            </a:pPr>
            <a:r>
              <a:rPr lang="en-US" dirty="0">
                <a:latin typeface="Calibri" pitchFamily="34" charset="0"/>
                <a:cs typeface="Calibri" panose="020F0502020204030204" pitchFamily="34" charset="0"/>
              </a:rPr>
              <a:t>Hyper Parameters :</a:t>
            </a:r>
          </a:p>
          <a:p>
            <a:pPr>
              <a:buSzPct val="70000"/>
            </a:pPr>
            <a:r>
              <a:rPr lang="en-US" dirty="0">
                <a:latin typeface="Calibri" pitchFamily="34" charset="0"/>
                <a:cs typeface="Calibri" panose="020F0502020204030204" pitchFamily="34" charset="0"/>
              </a:rPr>
              <a:t>      Learning Rate : 1.0</a:t>
            </a:r>
          </a:p>
          <a:p>
            <a:pPr>
              <a:buSzPct val="70000"/>
            </a:pPr>
            <a:r>
              <a:rPr lang="en-IN" dirty="0">
                <a:latin typeface="Calibri" panose="020F0502020204030204" pitchFamily="34" charset="0"/>
                <a:cs typeface="Calibri" panose="020F0502020204030204" pitchFamily="34" charset="0"/>
              </a:rPr>
              <a:t>      Number of epochs : 500</a:t>
            </a:r>
          </a:p>
          <a:p>
            <a:pPr>
              <a:buSzPct val="70000"/>
            </a:pPr>
            <a:r>
              <a:rPr lang="en-IN" dirty="0">
                <a:latin typeface="Calibri" panose="020F0502020204030204" pitchFamily="34" charset="0"/>
                <a:cs typeface="Calibri" panose="020F0502020204030204" pitchFamily="34" charset="0"/>
              </a:rPr>
              <a:t>      Optimizer : Adam </a:t>
            </a:r>
          </a:p>
          <a:p>
            <a:pPr>
              <a:buSzPct val="70000"/>
            </a:pPr>
            <a:r>
              <a:rPr lang="en-IN" dirty="0">
                <a:latin typeface="Calibri" panose="020F0502020204030204" pitchFamily="34" charset="0"/>
                <a:cs typeface="Calibri" panose="020F0502020204030204" pitchFamily="34" charset="0"/>
              </a:rPr>
              <a:t>      Batch size : 32</a:t>
            </a:r>
          </a:p>
          <a:p>
            <a:pPr>
              <a:buSzPct val="70000"/>
            </a:pPr>
            <a:endParaRPr lang="en-IN" b="1" dirty="0"/>
          </a:p>
          <a:p>
            <a:pPr>
              <a:buSzPct val="70000"/>
            </a:pPr>
            <a:endParaRPr lang="en-US" dirty="0"/>
          </a:p>
          <a:p>
            <a:pPr marL="457200" indent="-457200">
              <a:buSzPct val="7000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368856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B3CA-52F3-4A59-82A9-804DE112D131}"/>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TRAINING THE CNN</a:t>
            </a:r>
          </a:p>
        </p:txBody>
      </p:sp>
      <p:sp>
        <p:nvSpPr>
          <p:cNvPr id="3" name="Content Placeholder 2">
            <a:extLst>
              <a:ext uri="{FF2B5EF4-FFF2-40B4-BE49-F238E27FC236}">
                <a16:creationId xmlns:a16="http://schemas.microsoft.com/office/drawing/2014/main" id="{62A19228-45B7-46FA-BA8D-060A44A9A962}"/>
              </a:ext>
            </a:extLst>
          </p:cNvPr>
          <p:cNvSpPr>
            <a:spLocks noGrp="1"/>
          </p:cNvSpPr>
          <p:nvPr>
            <p:ph idx="1"/>
          </p:nvPr>
        </p:nvSpPr>
        <p:spPr>
          <a:xfrm>
            <a:off x="1709531" y="1325217"/>
            <a:ext cx="10296940" cy="5261320"/>
          </a:xfrm>
        </p:spPr>
        <p:txBody>
          <a:bodyPr/>
          <a:lstStyle/>
          <a:p>
            <a:pPr algn="just"/>
            <a:r>
              <a:rPr lang="en-US" dirty="0">
                <a:latin typeface="Calibri" panose="020F0502020204030204" pitchFamily="34" charset="0"/>
                <a:cs typeface="Calibri" panose="020F0502020204030204" pitchFamily="34" charset="0"/>
              </a:rPr>
              <a:t>The overall training process of the Convolution Network may be summarized as below:</a:t>
            </a:r>
          </a:p>
          <a:p>
            <a:pPr algn="just"/>
            <a:r>
              <a:rPr lang="en-US" b="1" dirty="0">
                <a:latin typeface="Calibri" panose="020F0502020204030204" pitchFamily="34" charset="0"/>
                <a:cs typeface="Calibri" panose="020F0502020204030204" pitchFamily="34" charset="0"/>
              </a:rPr>
              <a:t>Step1:</a:t>
            </a:r>
            <a:r>
              <a:rPr lang="en-US" dirty="0">
                <a:latin typeface="Calibri" panose="020F0502020204030204" pitchFamily="34" charset="0"/>
                <a:cs typeface="Calibri" panose="020F0502020204030204" pitchFamily="34" charset="0"/>
              </a:rPr>
              <a:t> All filters and parameters / weights with random values .</a:t>
            </a:r>
          </a:p>
          <a:p>
            <a:pPr algn="just"/>
            <a:r>
              <a:rPr lang="en-US" b="1" dirty="0">
                <a:latin typeface="Calibri" panose="020F0502020204030204" pitchFamily="34" charset="0"/>
                <a:cs typeface="Calibri" panose="020F0502020204030204" pitchFamily="34" charset="0"/>
              </a:rPr>
              <a:t>Step2: </a:t>
            </a:r>
            <a:r>
              <a:rPr lang="en-US" dirty="0">
                <a:latin typeface="Calibri" panose="020F0502020204030204" pitchFamily="34" charset="0"/>
                <a:cs typeface="Calibri" panose="020F0502020204030204" pitchFamily="34" charset="0"/>
              </a:rPr>
              <a:t>The network takes a training image as input, goes through the   forward propagation step (convolution, </a:t>
            </a:r>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and pooling operations along with forward propagation in the Fully Connected layer) and finds the output probabilities for each class.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2313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95400-C303-44AF-86A2-41ECBC240FD8}"/>
              </a:ext>
            </a:extLst>
          </p:cNvPr>
          <p:cNvSpPr>
            <a:spLocks noGrp="1"/>
          </p:cNvSpPr>
          <p:nvPr>
            <p:ph idx="1"/>
          </p:nvPr>
        </p:nvSpPr>
        <p:spPr>
          <a:xfrm>
            <a:off x="1802295" y="1113183"/>
            <a:ext cx="10164417" cy="5645426"/>
          </a:xfrm>
        </p:spPr>
        <p:txBody>
          <a:bodyPr/>
          <a:lstStyle/>
          <a:p>
            <a:pPr algn="just"/>
            <a:r>
              <a:rPr lang="en-US" b="1" dirty="0">
                <a:latin typeface="Calibri" panose="020F0502020204030204" pitchFamily="34" charset="0"/>
                <a:cs typeface="Calibri" panose="020F0502020204030204" pitchFamily="34" charset="0"/>
              </a:rPr>
              <a:t>Step3:</a:t>
            </a:r>
            <a:r>
              <a:rPr lang="en-US" dirty="0">
                <a:latin typeface="Calibri" panose="020F0502020204030204" pitchFamily="34" charset="0"/>
                <a:cs typeface="Calibri" panose="020F0502020204030204" pitchFamily="34" charset="0"/>
              </a:rPr>
              <a:t> Calculate the total error(squared mean error) at the output layer (summation over all 4 classes)</a:t>
            </a:r>
          </a:p>
          <a:p>
            <a:pPr lvl="1" algn="just"/>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Total Error = ∑  ½ (target probability – output probability) ²</a:t>
            </a:r>
            <a:endParaRPr lang="en-US" sz="2600"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Step4:</a:t>
            </a:r>
            <a:r>
              <a:rPr lang="en-US" dirty="0">
                <a:latin typeface="Calibri" panose="020F0502020204030204" pitchFamily="34" charset="0"/>
                <a:cs typeface="Calibri" panose="020F0502020204030204" pitchFamily="34" charset="0"/>
              </a:rPr>
              <a:t> Use Backpropagation to calculate the </a:t>
            </a:r>
            <a:r>
              <a:rPr lang="en-US" i="1" dirty="0">
                <a:latin typeface="Calibri" panose="020F0502020204030204" pitchFamily="34" charset="0"/>
                <a:cs typeface="Calibri" panose="020F0502020204030204" pitchFamily="34" charset="0"/>
              </a:rPr>
              <a:t>gradients</a:t>
            </a:r>
            <a:r>
              <a:rPr lang="en-US" dirty="0">
                <a:latin typeface="Calibri" panose="020F0502020204030204" pitchFamily="34" charset="0"/>
                <a:cs typeface="Calibri" panose="020F0502020204030204" pitchFamily="34" charset="0"/>
              </a:rPr>
              <a:t> of the error with respect to all weights in the network and use </a:t>
            </a:r>
            <a:r>
              <a:rPr lang="en-US" i="1" dirty="0">
                <a:latin typeface="Calibri" panose="020F0502020204030204" pitchFamily="34" charset="0"/>
                <a:cs typeface="Calibri" panose="020F0502020204030204" pitchFamily="34" charset="0"/>
              </a:rPr>
              <a:t>gradient descent</a:t>
            </a:r>
            <a:r>
              <a:rPr lang="en-US" dirty="0">
                <a:latin typeface="Calibri" panose="020F0502020204030204" pitchFamily="34" charset="0"/>
                <a:cs typeface="Calibri" panose="020F0502020204030204" pitchFamily="34" charset="0"/>
              </a:rPr>
              <a:t> to update all filter values / weights and parameter values to minimize the output error.</a:t>
            </a:r>
          </a:p>
          <a:p>
            <a:pPr algn="just"/>
            <a:endParaRPr lang="en-IN"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Step5:</a:t>
            </a:r>
            <a:r>
              <a:rPr lang="en-US" dirty="0">
                <a:latin typeface="Calibri" panose="020F0502020204030204" pitchFamily="34" charset="0"/>
                <a:cs typeface="Calibri" panose="020F0502020204030204" pitchFamily="34" charset="0"/>
              </a:rPr>
              <a:t> Repeat steps 2-4 with all images in the training set.</a:t>
            </a:r>
          </a:p>
          <a:p>
            <a:endParaRPr lang="en-IN" dirty="0">
              <a:latin typeface="Calibri" panose="020F0502020204030204" pitchFamily="34" charset="0"/>
              <a:cs typeface="Calibri" panose="020F0502020204030204" pitchFamily="34" charset="0"/>
            </a:endParaRPr>
          </a:p>
          <a:p>
            <a:pPr lvl="1"/>
            <a:endParaRPr lang="en-US" sz="26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1EEA7DD-1AEA-4975-919F-9618EF87E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064" y="4548808"/>
            <a:ext cx="2676878" cy="619539"/>
          </a:xfrm>
          <a:prstGeom prst="rect">
            <a:avLst/>
          </a:prstGeom>
        </p:spPr>
      </p:pic>
    </p:spTree>
    <p:extLst>
      <p:ext uri="{BB962C8B-B14F-4D97-AF65-F5344CB8AC3E}">
        <p14:creationId xmlns:p14="http://schemas.microsoft.com/office/powerpoint/2010/main" val="2091210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99DD-F5A0-482C-AE62-9AECFEB8BE8B}"/>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SNAPSHOTS  -  CUSTOM MODEL</a:t>
            </a:r>
          </a:p>
        </p:txBody>
      </p:sp>
      <p:pic>
        <p:nvPicPr>
          <p:cNvPr id="5" name="Content Placeholder 4">
            <a:extLst>
              <a:ext uri="{FF2B5EF4-FFF2-40B4-BE49-F238E27FC236}">
                <a16:creationId xmlns:a16="http://schemas.microsoft.com/office/drawing/2014/main" id="{EBC2AA78-919D-407F-A4D2-9DB2C488C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5281" y="1452021"/>
            <a:ext cx="6992326" cy="4782217"/>
          </a:xfrm>
        </p:spPr>
      </p:pic>
    </p:spTree>
    <p:extLst>
      <p:ext uri="{BB962C8B-B14F-4D97-AF65-F5344CB8AC3E}">
        <p14:creationId xmlns:p14="http://schemas.microsoft.com/office/powerpoint/2010/main" val="189296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04BE-860F-4B9F-B18E-750C2262E67B}"/>
              </a:ext>
            </a:extLst>
          </p:cNvPr>
          <p:cNvSpPr>
            <a:spLocks noGrp="1"/>
          </p:cNvSpPr>
          <p:nvPr>
            <p:ph type="title"/>
          </p:nvPr>
        </p:nvSpPr>
        <p:spPr>
          <a:xfrm>
            <a:off x="2185438" y="156519"/>
            <a:ext cx="9539069" cy="769663"/>
          </a:xfrm>
        </p:spPr>
        <p:txBody>
          <a:bodyPr/>
          <a:lstStyle/>
          <a:p>
            <a:pPr algn="ctr"/>
            <a:r>
              <a:rPr lang="en-IN" sz="3200" b="1" u="sng" dirty="0">
                <a:latin typeface="Times New Roman" panose="02020603050405020304" pitchFamily="18" charset="0"/>
                <a:cs typeface="Times New Roman" panose="02020603050405020304" pitchFamily="18" charset="0"/>
              </a:rPr>
              <a:t>INTRODUCTION</a:t>
            </a:r>
            <a:r>
              <a:rPr lang="en-IN" b="1" dirty="0"/>
              <a:t>	</a:t>
            </a:r>
          </a:p>
        </p:txBody>
      </p:sp>
      <p:sp>
        <p:nvSpPr>
          <p:cNvPr id="3" name="Content Placeholder 2">
            <a:extLst>
              <a:ext uri="{FF2B5EF4-FFF2-40B4-BE49-F238E27FC236}">
                <a16:creationId xmlns:a16="http://schemas.microsoft.com/office/drawing/2014/main" id="{C79B3E29-82AF-40EC-B10B-A14641778F2C}"/>
              </a:ext>
            </a:extLst>
          </p:cNvPr>
          <p:cNvSpPr>
            <a:spLocks noGrp="1"/>
          </p:cNvSpPr>
          <p:nvPr>
            <p:ph idx="1"/>
          </p:nvPr>
        </p:nvSpPr>
        <p:spPr>
          <a:xfrm>
            <a:off x="1798259" y="1120311"/>
            <a:ext cx="10072468" cy="5362868"/>
          </a:xfrm>
        </p:spPr>
        <p:txBody>
          <a:bodyPr>
            <a:noAutofit/>
          </a:bodyPr>
          <a:lstStyle/>
          <a:p>
            <a:pPr algn="just">
              <a:buSzPct val="70000"/>
              <a:buFont typeface="Wingdings" panose="05000000000000000000" pitchFamily="2" charset="2"/>
              <a:buChar char="Ø"/>
            </a:pPr>
            <a:r>
              <a:rPr lang="en-IN" dirty="0">
                <a:latin typeface="Calibri" pitchFamily="34" charset="0"/>
              </a:rPr>
              <a:t>Breast cancer is the most common invasive cancer in women, and the second main cause of cancer death in women, after lung cancer.</a:t>
            </a:r>
          </a:p>
          <a:p>
            <a:pPr algn="just">
              <a:buSzPct val="70000"/>
              <a:buFont typeface="Wingdings" panose="05000000000000000000" pitchFamily="2" charset="2"/>
              <a:buChar char="Ø"/>
            </a:pPr>
            <a:r>
              <a:rPr lang="en-IN" dirty="0">
                <a:latin typeface="Calibri" pitchFamily="34" charset="0"/>
              </a:rPr>
              <a:t>Invasive ductal carcinoma (IDC) also known as infiltrating ductal carcinoma is most common subtype of breast cancer .</a:t>
            </a:r>
          </a:p>
          <a:p>
            <a:pPr algn="just">
              <a:buSzPct val="70000"/>
              <a:buFont typeface="Wingdings" panose="05000000000000000000" pitchFamily="2" charset="2"/>
              <a:buChar char="Ø"/>
            </a:pPr>
            <a:r>
              <a:rPr lang="en-US" dirty="0">
                <a:latin typeface="Calibri" pitchFamily="34" charset="0"/>
              </a:rPr>
              <a:t>Approximately 25% of the female cancer cases in India are Breast Cancer . </a:t>
            </a:r>
          </a:p>
          <a:p>
            <a:pPr algn="just">
              <a:buSzPct val="70000"/>
              <a:buFont typeface="Wingdings" panose="05000000000000000000" pitchFamily="2" charset="2"/>
              <a:buChar char="Ø"/>
            </a:pPr>
            <a:r>
              <a:rPr lang="en-US" dirty="0">
                <a:latin typeface="Calibri" pitchFamily="34" charset="0"/>
              </a:rPr>
              <a:t>Breast cancer detection is the medical screening of asymptomatic, apparently healthy women for breast cancer in an attempt to achieve an earlier diagnosis. The assumption is that early detection will improve outcomes.</a:t>
            </a:r>
            <a:endParaRPr lang="en-IN" dirty="0">
              <a:latin typeface="Calibri" pitchFamily="34" charset="0"/>
            </a:endParaRPr>
          </a:p>
        </p:txBody>
      </p:sp>
    </p:spTree>
    <p:extLst>
      <p:ext uri="{BB962C8B-B14F-4D97-AF65-F5344CB8AC3E}">
        <p14:creationId xmlns:p14="http://schemas.microsoft.com/office/powerpoint/2010/main" val="1901098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AF39CA-AAF5-49B9-A22C-EEBFA0711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268" y="1219200"/>
            <a:ext cx="6520263" cy="4876800"/>
          </a:xfrm>
        </p:spPr>
      </p:pic>
    </p:spTree>
    <p:extLst>
      <p:ext uri="{BB962C8B-B14F-4D97-AF65-F5344CB8AC3E}">
        <p14:creationId xmlns:p14="http://schemas.microsoft.com/office/powerpoint/2010/main" val="364431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541BE9-7647-4723-9C5E-B8D5724771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210" y="1219200"/>
            <a:ext cx="6490380" cy="4876800"/>
          </a:xfrm>
        </p:spPr>
      </p:pic>
    </p:spTree>
    <p:extLst>
      <p:ext uri="{BB962C8B-B14F-4D97-AF65-F5344CB8AC3E}">
        <p14:creationId xmlns:p14="http://schemas.microsoft.com/office/powerpoint/2010/main" val="3888783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BE80C7-9873-4D64-A2A2-13AF08F65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864" y="1219200"/>
            <a:ext cx="6533071" cy="4876800"/>
          </a:xfrm>
        </p:spPr>
      </p:pic>
    </p:spTree>
    <p:extLst>
      <p:ext uri="{BB962C8B-B14F-4D97-AF65-F5344CB8AC3E}">
        <p14:creationId xmlns:p14="http://schemas.microsoft.com/office/powerpoint/2010/main" val="2523991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62D9-9DC6-4794-96C9-7438056E7D75}"/>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VGG16 MODEL </a:t>
            </a:r>
            <a:endParaRPr lang="en-IN" sz="3200" b="1" u="sng" dirty="0"/>
          </a:p>
        </p:txBody>
      </p:sp>
      <p:pic>
        <p:nvPicPr>
          <p:cNvPr id="5" name="Content Placeholder 4">
            <a:extLst>
              <a:ext uri="{FF2B5EF4-FFF2-40B4-BE49-F238E27FC236}">
                <a16:creationId xmlns:a16="http://schemas.microsoft.com/office/drawing/2014/main" id="{58B0D8C0-071E-4FDC-BCBD-C1B773214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0616" y="1496817"/>
            <a:ext cx="6830064" cy="4493166"/>
          </a:xfrm>
        </p:spPr>
      </p:pic>
    </p:spTree>
    <p:extLst>
      <p:ext uri="{BB962C8B-B14F-4D97-AF65-F5344CB8AC3E}">
        <p14:creationId xmlns:p14="http://schemas.microsoft.com/office/powerpoint/2010/main" val="215331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FAEA7F-4558-4662-A020-6C55BEDDE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554" y="900560"/>
            <a:ext cx="7349976" cy="5056880"/>
          </a:xfrm>
        </p:spPr>
      </p:pic>
    </p:spTree>
    <p:extLst>
      <p:ext uri="{BB962C8B-B14F-4D97-AF65-F5344CB8AC3E}">
        <p14:creationId xmlns:p14="http://schemas.microsoft.com/office/powerpoint/2010/main" val="3312501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2191E8-1F9A-44C4-AC69-8A4969A50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556" y="1051408"/>
            <a:ext cx="7006430" cy="4755183"/>
          </a:xfrm>
        </p:spPr>
      </p:pic>
    </p:spTree>
    <p:extLst>
      <p:ext uri="{BB962C8B-B14F-4D97-AF65-F5344CB8AC3E}">
        <p14:creationId xmlns:p14="http://schemas.microsoft.com/office/powerpoint/2010/main" val="2058943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ADE8D0-3DEC-4BDE-9C0E-A328DF764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008" y="1021090"/>
            <a:ext cx="7044725" cy="4815820"/>
          </a:xfrm>
        </p:spPr>
      </p:pic>
    </p:spTree>
    <p:extLst>
      <p:ext uri="{BB962C8B-B14F-4D97-AF65-F5344CB8AC3E}">
        <p14:creationId xmlns:p14="http://schemas.microsoft.com/office/powerpoint/2010/main" val="3200667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93A1-9C20-4C83-A158-5ACF44B5ECB7}"/>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USING INCEPTION V3 MODEL</a:t>
            </a:r>
            <a:endParaRPr lang="en-IN" sz="3200" b="1" u="sng" dirty="0"/>
          </a:p>
        </p:txBody>
      </p:sp>
      <p:pic>
        <p:nvPicPr>
          <p:cNvPr id="6" name="Content Placeholder 5">
            <a:extLst>
              <a:ext uri="{FF2B5EF4-FFF2-40B4-BE49-F238E27FC236}">
                <a16:creationId xmlns:a16="http://schemas.microsoft.com/office/drawing/2014/main" id="{4E90496A-B691-4E13-91FD-434FD3DBA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3457" y="1309824"/>
            <a:ext cx="6040354" cy="5043756"/>
          </a:xfrm>
        </p:spPr>
      </p:pic>
    </p:spTree>
    <p:extLst>
      <p:ext uri="{BB962C8B-B14F-4D97-AF65-F5344CB8AC3E}">
        <p14:creationId xmlns:p14="http://schemas.microsoft.com/office/powerpoint/2010/main" val="3060418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B74B2D-BF7A-46C0-A2A1-5DA0E46BF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703" y="1080644"/>
            <a:ext cx="5932689" cy="4696712"/>
          </a:xfrm>
        </p:spPr>
      </p:pic>
    </p:spTree>
    <p:extLst>
      <p:ext uri="{BB962C8B-B14F-4D97-AF65-F5344CB8AC3E}">
        <p14:creationId xmlns:p14="http://schemas.microsoft.com/office/powerpoint/2010/main" val="4169957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385D9D-B2D4-4F05-AAEE-732385E6A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1042" y="824397"/>
            <a:ext cx="6954036" cy="5209206"/>
          </a:xfrm>
        </p:spPr>
      </p:pic>
    </p:spTree>
    <p:extLst>
      <p:ext uri="{BB962C8B-B14F-4D97-AF65-F5344CB8AC3E}">
        <p14:creationId xmlns:p14="http://schemas.microsoft.com/office/powerpoint/2010/main" val="200920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AF88-A488-418F-8488-46FA9C8B1381}"/>
              </a:ext>
            </a:extLst>
          </p:cNvPr>
          <p:cNvSpPr>
            <a:spLocks noGrp="1"/>
          </p:cNvSpPr>
          <p:nvPr>
            <p:ph type="title"/>
          </p:nvPr>
        </p:nvSpPr>
        <p:spPr>
          <a:xfrm>
            <a:off x="1674057" y="506441"/>
            <a:ext cx="10312791" cy="588311"/>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NECESSITY</a:t>
            </a:r>
            <a:endParaRPr lang="en-IN" sz="3200" b="1" u="sng" dirty="0"/>
          </a:p>
        </p:txBody>
      </p:sp>
      <p:sp>
        <p:nvSpPr>
          <p:cNvPr id="3" name="Content Placeholder 2">
            <a:extLst>
              <a:ext uri="{FF2B5EF4-FFF2-40B4-BE49-F238E27FC236}">
                <a16:creationId xmlns:a16="http://schemas.microsoft.com/office/drawing/2014/main" id="{47CA39D6-1AB4-4DE1-88F3-92F4F5F4F82B}"/>
              </a:ext>
            </a:extLst>
          </p:cNvPr>
          <p:cNvSpPr>
            <a:spLocks noGrp="1"/>
          </p:cNvSpPr>
          <p:nvPr>
            <p:ph idx="1"/>
          </p:nvPr>
        </p:nvSpPr>
        <p:spPr>
          <a:xfrm>
            <a:off x="1740318" y="1478656"/>
            <a:ext cx="10059572" cy="4632049"/>
          </a:xfrm>
        </p:spPr>
        <p:txBody>
          <a:bodyPr>
            <a:normAutofit lnSpcReduction="10000"/>
          </a:bodyPr>
          <a:lstStyle/>
          <a:p>
            <a:pPr>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In recent years, Breast cancer is one of the main causes of cancer death worldwide  .</a:t>
            </a:r>
          </a:p>
          <a:p>
            <a:pPr>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Early diagnostics significantly increases the chances of correct treatment and survival, but this process is tedious if done manually .</a:t>
            </a:r>
          </a:p>
          <a:p>
            <a:pPr>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 Computer-aided diagnosis systems showed potential for improving the diagnostic accuracy .</a:t>
            </a:r>
          </a:p>
          <a:p>
            <a:pPr>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In this project ,an approach is developed based on deep convolution neural networks for IDC breast cancer detection from histopathology images.</a:t>
            </a:r>
          </a:p>
        </p:txBody>
      </p:sp>
    </p:spTree>
    <p:extLst>
      <p:ext uri="{BB962C8B-B14F-4D97-AF65-F5344CB8AC3E}">
        <p14:creationId xmlns:p14="http://schemas.microsoft.com/office/powerpoint/2010/main" val="2933233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4A7640-4D28-4C04-84DE-1F2952E7B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097" y="759725"/>
            <a:ext cx="6262529" cy="5338549"/>
          </a:xfrm>
        </p:spPr>
      </p:pic>
    </p:spTree>
    <p:extLst>
      <p:ext uri="{BB962C8B-B14F-4D97-AF65-F5344CB8AC3E}">
        <p14:creationId xmlns:p14="http://schemas.microsoft.com/office/powerpoint/2010/main" val="352969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7577-B173-40DB-AE3E-06B93187DC90}"/>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PREDICTION OF BREAST CANCER</a:t>
            </a:r>
          </a:p>
        </p:txBody>
      </p:sp>
      <p:pic>
        <p:nvPicPr>
          <p:cNvPr id="7" name="Picture 6" descr="ductalcancer_not_idc.jpg"/>
          <p:cNvPicPr>
            <a:picLocks noChangeAspect="1"/>
          </p:cNvPicPr>
          <p:nvPr/>
        </p:nvPicPr>
        <p:blipFill>
          <a:blip r:embed="rId2"/>
          <a:stretch>
            <a:fillRect/>
          </a:stretch>
        </p:blipFill>
        <p:spPr>
          <a:xfrm>
            <a:off x="1979706" y="3883823"/>
            <a:ext cx="1729081" cy="1446059"/>
          </a:xfrm>
          <a:prstGeom prst="rect">
            <a:avLst/>
          </a:prstGeom>
        </p:spPr>
      </p:pic>
      <p:pic>
        <p:nvPicPr>
          <p:cNvPr id="8" name="Picture 7" descr="class1.png"/>
          <p:cNvPicPr>
            <a:picLocks noChangeAspect="1"/>
          </p:cNvPicPr>
          <p:nvPr/>
        </p:nvPicPr>
        <p:blipFill>
          <a:blip r:embed="rId3"/>
          <a:stretch>
            <a:fillRect/>
          </a:stretch>
        </p:blipFill>
        <p:spPr>
          <a:xfrm>
            <a:off x="1995847" y="1708961"/>
            <a:ext cx="1744564" cy="1446131"/>
          </a:xfrm>
          <a:prstGeom prst="rect">
            <a:avLst/>
          </a:prstGeom>
        </p:spPr>
      </p:pic>
      <p:sp>
        <p:nvSpPr>
          <p:cNvPr id="3" name="Rectangle 2">
            <a:extLst>
              <a:ext uri="{FF2B5EF4-FFF2-40B4-BE49-F238E27FC236}">
                <a16:creationId xmlns:a16="http://schemas.microsoft.com/office/drawing/2014/main" id="{9F78A82F-E62E-497A-B7CA-4E7BC5F28048}"/>
              </a:ext>
            </a:extLst>
          </p:cNvPr>
          <p:cNvSpPr/>
          <p:nvPr/>
        </p:nvSpPr>
        <p:spPr>
          <a:xfrm>
            <a:off x="4667269" y="1708961"/>
            <a:ext cx="1590260" cy="1446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alibri" panose="020F0502020204030204" pitchFamily="34" charset="0"/>
                <a:cs typeface="Calibri" panose="020F0502020204030204" pitchFamily="34" charset="0"/>
              </a:rPr>
              <a:t>Trained CNN Model</a:t>
            </a:r>
          </a:p>
        </p:txBody>
      </p:sp>
      <p:sp>
        <p:nvSpPr>
          <p:cNvPr id="4" name="Rectangle 3">
            <a:extLst>
              <a:ext uri="{FF2B5EF4-FFF2-40B4-BE49-F238E27FC236}">
                <a16:creationId xmlns:a16="http://schemas.microsoft.com/office/drawing/2014/main" id="{BD440FBD-7622-4C5A-AE01-B864E4E6C6D4}"/>
              </a:ext>
            </a:extLst>
          </p:cNvPr>
          <p:cNvSpPr/>
          <p:nvPr/>
        </p:nvSpPr>
        <p:spPr>
          <a:xfrm>
            <a:off x="4667269" y="3883823"/>
            <a:ext cx="1590260" cy="1446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Calibri" panose="020F0502020204030204" pitchFamily="34" charset="0"/>
              <a:cs typeface="Calibri" panose="020F0502020204030204" pitchFamily="34" charset="0"/>
            </a:endParaRPr>
          </a:p>
          <a:p>
            <a:pPr algn="ctr"/>
            <a:r>
              <a:rPr lang="en-IN" dirty="0">
                <a:latin typeface="Calibri" panose="020F0502020204030204" pitchFamily="34" charset="0"/>
                <a:cs typeface="Calibri" panose="020F0502020204030204" pitchFamily="34" charset="0"/>
              </a:rPr>
              <a:t>Trained CNN Model</a:t>
            </a:r>
          </a:p>
          <a:p>
            <a:pPr algn="ctr"/>
            <a:endParaRPr lang="en-IN" dirty="0">
              <a:latin typeface="Calibri" panose="020F0502020204030204" pitchFamily="34" charset="0"/>
              <a:cs typeface="Calibri" panose="020F0502020204030204" pitchFamily="34" charset="0"/>
            </a:endParaRPr>
          </a:p>
        </p:txBody>
      </p:sp>
      <p:cxnSp>
        <p:nvCxnSpPr>
          <p:cNvPr id="6" name="Straight Arrow Connector 5">
            <a:extLst>
              <a:ext uri="{FF2B5EF4-FFF2-40B4-BE49-F238E27FC236}">
                <a16:creationId xmlns:a16="http://schemas.microsoft.com/office/drawing/2014/main" id="{12769D32-E3B4-4F5E-ABC9-117078B2A815}"/>
              </a:ext>
            </a:extLst>
          </p:cNvPr>
          <p:cNvCxnSpPr>
            <a:stCxn id="8" idx="3"/>
            <a:endCxn id="3" idx="1"/>
          </p:cNvCxnSpPr>
          <p:nvPr/>
        </p:nvCxnSpPr>
        <p:spPr>
          <a:xfrm>
            <a:off x="3740411" y="2432027"/>
            <a:ext cx="926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2F5AB0B-5C10-4836-9A2A-1DF1FCE482CF}"/>
              </a:ext>
            </a:extLst>
          </p:cNvPr>
          <p:cNvCxnSpPr>
            <a:stCxn id="3" idx="3"/>
          </p:cNvCxnSpPr>
          <p:nvPr/>
        </p:nvCxnSpPr>
        <p:spPr>
          <a:xfrm flipV="1">
            <a:off x="6257529" y="2432026"/>
            <a:ext cx="890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89808D-7C24-4FC4-9A1F-D6DA892B3244}"/>
              </a:ext>
            </a:extLst>
          </p:cNvPr>
          <p:cNvCxnSpPr>
            <a:stCxn id="7" idx="3"/>
            <a:endCxn id="4" idx="1"/>
          </p:cNvCxnSpPr>
          <p:nvPr/>
        </p:nvCxnSpPr>
        <p:spPr>
          <a:xfrm>
            <a:off x="3708787" y="4606853"/>
            <a:ext cx="958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98E849-5BC4-4E8E-8DFD-BE3EF9352526}"/>
              </a:ext>
            </a:extLst>
          </p:cNvPr>
          <p:cNvCxnSpPr>
            <a:stCxn id="4" idx="3"/>
          </p:cNvCxnSpPr>
          <p:nvPr/>
        </p:nvCxnSpPr>
        <p:spPr>
          <a:xfrm flipV="1">
            <a:off x="6257529" y="4606852"/>
            <a:ext cx="9402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6E4E59C8-24C2-4498-BD34-648A0192FD7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148413" y="1920631"/>
            <a:ext cx="4610743" cy="1124107"/>
          </a:xfrm>
        </p:spPr>
      </p:pic>
      <p:pic>
        <p:nvPicPr>
          <p:cNvPr id="17" name="Picture 16">
            <a:extLst>
              <a:ext uri="{FF2B5EF4-FFF2-40B4-BE49-F238E27FC236}">
                <a16:creationId xmlns:a16="http://schemas.microsoft.com/office/drawing/2014/main" id="{5937D877-B993-4FC6-BA91-A3CCD410A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6011" y="4020982"/>
            <a:ext cx="4582164" cy="1171739"/>
          </a:xfrm>
          <a:prstGeom prst="rect">
            <a:avLst/>
          </a:prstGeom>
        </p:spPr>
      </p:pic>
    </p:spTree>
    <p:extLst>
      <p:ext uri="{BB962C8B-B14F-4D97-AF65-F5344CB8AC3E}">
        <p14:creationId xmlns:p14="http://schemas.microsoft.com/office/powerpoint/2010/main" val="141526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6FDB-9F7E-4FED-9752-697F540FB642}"/>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CONCLUSION &amp; FUTURE WORK </a:t>
            </a:r>
          </a:p>
        </p:txBody>
      </p:sp>
      <p:sp>
        <p:nvSpPr>
          <p:cNvPr id="3" name="Content Placeholder 2">
            <a:extLst>
              <a:ext uri="{FF2B5EF4-FFF2-40B4-BE49-F238E27FC236}">
                <a16:creationId xmlns:a16="http://schemas.microsoft.com/office/drawing/2014/main" id="{5FF4FEE7-7D11-439B-8C75-53D3E389326D}"/>
              </a:ext>
            </a:extLst>
          </p:cNvPr>
          <p:cNvSpPr>
            <a:spLocks noGrp="1"/>
          </p:cNvSpPr>
          <p:nvPr>
            <p:ph idx="1"/>
          </p:nvPr>
        </p:nvSpPr>
        <p:spPr>
          <a:xfrm>
            <a:off x="1691503" y="1335247"/>
            <a:ext cx="10129794" cy="4876800"/>
          </a:xfrm>
        </p:spPr>
        <p:txBody>
          <a:bodyPr/>
          <a:lstStyle/>
          <a:p>
            <a:pPr>
              <a:buSzPct val="70000"/>
              <a:buFont typeface="Wingdings" pitchFamily="2" charset="2"/>
              <a:buChar char="Ø"/>
            </a:pPr>
            <a:r>
              <a:rPr lang="en-IN" dirty="0">
                <a:latin typeface="Calibri" pitchFamily="34" charset="0"/>
              </a:rPr>
              <a:t>We concluded that Deep Learning can be applied to medical images for the detection of Aliments in Medical Images.</a:t>
            </a:r>
          </a:p>
          <a:p>
            <a:pPr>
              <a:buSzPct val="70000"/>
              <a:buFont typeface="Wingdings" pitchFamily="2" charset="2"/>
              <a:buChar char="Ø"/>
            </a:pPr>
            <a:r>
              <a:rPr lang="en-IN" dirty="0">
                <a:latin typeface="Calibri" pitchFamily="34" charset="0"/>
              </a:rPr>
              <a:t>We also concluded that use of GPU’s for the training of CNN increases the computation speed .</a:t>
            </a:r>
          </a:p>
          <a:p>
            <a:pPr>
              <a:buSzPct val="70000"/>
              <a:buFont typeface="Wingdings" pitchFamily="2" charset="2"/>
              <a:buChar char="Ø"/>
            </a:pPr>
            <a:r>
              <a:rPr lang="en-IN" dirty="0">
                <a:latin typeface="Calibri" pitchFamily="34" charset="0"/>
              </a:rPr>
              <a:t>Deep Learning can also be applied for the detection of cancer in the DICOM Images (Cheat X- Ray).</a:t>
            </a:r>
          </a:p>
          <a:p>
            <a:pPr>
              <a:buSzPct val="70000"/>
              <a:buFont typeface="Wingdings" pitchFamily="2" charset="2"/>
              <a:buChar char="Ø"/>
            </a:pPr>
            <a:r>
              <a:rPr lang="en-IN" dirty="0">
                <a:latin typeface="Calibri" pitchFamily="34" charset="0"/>
              </a:rPr>
              <a:t>Various </a:t>
            </a:r>
            <a:r>
              <a:rPr lang="en-IN" dirty="0" err="1">
                <a:latin typeface="Calibri" pitchFamily="34" charset="0"/>
              </a:rPr>
              <a:t>pretrained</a:t>
            </a:r>
            <a:r>
              <a:rPr lang="en-IN" dirty="0">
                <a:latin typeface="Calibri" pitchFamily="34" charset="0"/>
              </a:rPr>
              <a:t> models can be used for the more accurate detection of the diseases in the Medical Images . </a:t>
            </a:r>
          </a:p>
        </p:txBody>
      </p:sp>
    </p:spTree>
    <p:extLst>
      <p:ext uri="{BB962C8B-B14F-4D97-AF65-F5344CB8AC3E}">
        <p14:creationId xmlns:p14="http://schemas.microsoft.com/office/powerpoint/2010/main" val="3505105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7A4F-8615-454B-B039-6374213B7C9C}"/>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3D99A106-C0B4-4BAC-B2CC-118D05236CE6}"/>
              </a:ext>
            </a:extLst>
          </p:cNvPr>
          <p:cNvSpPr>
            <a:spLocks noGrp="1"/>
          </p:cNvSpPr>
          <p:nvPr>
            <p:ph idx="1"/>
          </p:nvPr>
        </p:nvSpPr>
        <p:spPr>
          <a:xfrm>
            <a:off x="1749287" y="1219199"/>
            <a:ext cx="10243930" cy="5367337"/>
          </a:xfrm>
        </p:spPr>
        <p:txBody>
          <a:bodyPr/>
          <a:lstStyle/>
          <a:p>
            <a:pPr algn="just">
              <a:buSzPct val="70000"/>
            </a:pPr>
            <a:r>
              <a:rPr lang="en-IN" sz="2400" dirty="0">
                <a:latin typeface="Calibri" pitchFamily="34" charset="0"/>
              </a:rPr>
              <a:t>[1] Wang, Justin &amp; Ibrahim, Ali &amp; Zhuang, </a:t>
            </a:r>
            <a:r>
              <a:rPr lang="en-IN" sz="2400" dirty="0" err="1">
                <a:latin typeface="Calibri" pitchFamily="34" charset="0"/>
              </a:rPr>
              <a:t>Hanqi</a:t>
            </a:r>
            <a:r>
              <a:rPr lang="en-IN" sz="2400" dirty="0">
                <a:latin typeface="Calibri" pitchFamily="34" charset="0"/>
              </a:rPr>
              <a:t> &amp; </a:t>
            </a:r>
            <a:r>
              <a:rPr lang="en-IN" sz="2400" dirty="0" err="1">
                <a:latin typeface="Calibri" pitchFamily="34" charset="0"/>
              </a:rPr>
              <a:t>Muhamed</a:t>
            </a:r>
            <a:r>
              <a:rPr lang="en-IN" sz="2400" dirty="0">
                <a:latin typeface="Calibri" pitchFamily="34" charset="0"/>
              </a:rPr>
              <a:t> Ali, Ali &amp; Li, Anthony. (2018). A Study on Automatic Detection of IDC Breast Cancer with Convolutional Neural Networks.</a:t>
            </a:r>
          </a:p>
          <a:p>
            <a:pPr algn="just">
              <a:buSzPct val="70000"/>
            </a:pPr>
            <a:r>
              <a:rPr lang="en-IN" sz="2400" dirty="0">
                <a:latin typeface="Calibri" pitchFamily="34" charset="0"/>
              </a:rPr>
              <a:t>[2] </a:t>
            </a:r>
            <a:r>
              <a:rPr lang="en-IN" sz="2400" dirty="0" err="1">
                <a:latin typeface="Calibri" pitchFamily="34" charset="0"/>
              </a:rPr>
              <a:t>Malvia</a:t>
            </a:r>
            <a:r>
              <a:rPr lang="en-IN" sz="2400" dirty="0">
                <a:latin typeface="Calibri" pitchFamily="34" charset="0"/>
              </a:rPr>
              <a:t>, </a:t>
            </a:r>
            <a:r>
              <a:rPr lang="en-IN" sz="2400" dirty="0" err="1">
                <a:latin typeface="Calibri" pitchFamily="34" charset="0"/>
              </a:rPr>
              <a:t>Shreshtha</a:t>
            </a:r>
            <a:r>
              <a:rPr lang="en-IN" sz="2400" dirty="0">
                <a:latin typeface="Calibri" pitchFamily="34" charset="0"/>
              </a:rPr>
              <a:t> &amp; </a:t>
            </a:r>
            <a:r>
              <a:rPr lang="en-IN" sz="2400" dirty="0" err="1">
                <a:latin typeface="Calibri" pitchFamily="34" charset="0"/>
              </a:rPr>
              <a:t>Bagadi</a:t>
            </a:r>
            <a:r>
              <a:rPr lang="en-IN" sz="2400" dirty="0">
                <a:latin typeface="Calibri" pitchFamily="34" charset="0"/>
              </a:rPr>
              <a:t>, </a:t>
            </a:r>
            <a:r>
              <a:rPr lang="en-IN" sz="2400" dirty="0" err="1">
                <a:latin typeface="Calibri" pitchFamily="34" charset="0"/>
              </a:rPr>
              <a:t>Sarangadhara</a:t>
            </a:r>
            <a:r>
              <a:rPr lang="en-IN" sz="2400" dirty="0">
                <a:latin typeface="Calibri" pitchFamily="34" charset="0"/>
              </a:rPr>
              <a:t> &amp; Dubey, Uma &amp; Saxena, Sunita. (2017).  Epidemiology of breast cancer in Indian women: Breast cancer epidemiology. Asia-Pacific Journal of Clinical Oncology. 13. 10.1111/ajco.12661.</a:t>
            </a:r>
          </a:p>
          <a:p>
            <a:pPr algn="just">
              <a:buSzPct val="70000"/>
            </a:pPr>
            <a:r>
              <a:rPr lang="en-US" sz="2400" dirty="0">
                <a:latin typeface="Calibri" pitchFamily="34" charset="0"/>
              </a:rPr>
              <a:t>[3] </a:t>
            </a:r>
            <a:r>
              <a:rPr lang="en-US" sz="2400" dirty="0" err="1">
                <a:latin typeface="Calibri" pitchFamily="34" charset="0"/>
              </a:rPr>
              <a:t>Dundar</a:t>
            </a:r>
            <a:r>
              <a:rPr lang="en-US" sz="2400" dirty="0">
                <a:latin typeface="Calibri" pitchFamily="34" charset="0"/>
              </a:rPr>
              <a:t>, M. M., </a:t>
            </a:r>
            <a:r>
              <a:rPr lang="en-US" sz="2400" dirty="0" err="1">
                <a:latin typeface="Calibri" pitchFamily="34" charset="0"/>
              </a:rPr>
              <a:t>Badve</a:t>
            </a:r>
            <a:r>
              <a:rPr lang="en-US" sz="2400" dirty="0">
                <a:latin typeface="Calibri" pitchFamily="34" charset="0"/>
              </a:rPr>
              <a:t>, S., </a:t>
            </a:r>
            <a:r>
              <a:rPr lang="en-US" sz="2400" dirty="0" err="1">
                <a:latin typeface="Calibri" pitchFamily="34" charset="0"/>
              </a:rPr>
              <a:t>Bilgin</a:t>
            </a:r>
            <a:r>
              <a:rPr lang="en-US" sz="2400" dirty="0">
                <a:latin typeface="Calibri" pitchFamily="34" charset="0"/>
              </a:rPr>
              <a:t>, G., </a:t>
            </a:r>
            <a:r>
              <a:rPr lang="en-US" sz="2400" dirty="0" err="1">
                <a:latin typeface="Calibri" pitchFamily="34" charset="0"/>
              </a:rPr>
              <a:t>Raykar</a:t>
            </a:r>
            <a:r>
              <a:rPr lang="en-US" sz="2400" dirty="0">
                <a:latin typeface="Calibri" pitchFamily="34" charset="0"/>
              </a:rPr>
              <a:t>, V., Jain, R., </a:t>
            </a:r>
            <a:r>
              <a:rPr lang="en-US" sz="2400" dirty="0" err="1">
                <a:latin typeface="Calibri" pitchFamily="34" charset="0"/>
              </a:rPr>
              <a:t>Sertel</a:t>
            </a:r>
            <a:r>
              <a:rPr lang="en-US" sz="2400" dirty="0">
                <a:latin typeface="Calibri" pitchFamily="34" charset="0"/>
              </a:rPr>
              <a:t>, O., and </a:t>
            </a:r>
            <a:r>
              <a:rPr lang="en-US" sz="2400" dirty="0" err="1">
                <a:latin typeface="Calibri" pitchFamily="34" charset="0"/>
              </a:rPr>
              <a:t>Gurcan</a:t>
            </a:r>
            <a:r>
              <a:rPr lang="en-US" sz="2400" dirty="0">
                <a:latin typeface="Calibri" pitchFamily="34" charset="0"/>
              </a:rPr>
              <a:t>, M. N., “Computerized classification of intraductal breast lesions using histopathological images,” IEEE Transactions on Biomedical Engineering 58, 1977–1984 (July 2011).</a:t>
            </a:r>
            <a:endParaRPr lang="en-IN" sz="2400" dirty="0">
              <a:latin typeface="Calibri" pitchFamily="34" charset="0"/>
            </a:endParaRPr>
          </a:p>
          <a:p>
            <a:pPr algn="just">
              <a:buSzPct val="70000"/>
            </a:pPr>
            <a:r>
              <a:rPr lang="en-IN" sz="2400" dirty="0">
                <a:latin typeface="Calibri" pitchFamily="34" charset="0"/>
              </a:rPr>
              <a:t>[4]  https://www.cancer.net/cancer-types/breast-cancer/statistics</a:t>
            </a:r>
          </a:p>
          <a:p>
            <a:endParaRPr lang="en-IN" sz="2400" dirty="0"/>
          </a:p>
        </p:txBody>
      </p:sp>
    </p:spTree>
    <p:extLst>
      <p:ext uri="{BB962C8B-B14F-4D97-AF65-F5344CB8AC3E}">
        <p14:creationId xmlns:p14="http://schemas.microsoft.com/office/powerpoint/2010/main" val="3431242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9C3B5-7246-49AA-A7AF-82F7619AE051}"/>
              </a:ext>
            </a:extLst>
          </p:cNvPr>
          <p:cNvSpPr/>
          <p:nvPr/>
        </p:nvSpPr>
        <p:spPr>
          <a:xfrm>
            <a:off x="4076914" y="2543265"/>
            <a:ext cx="5734455" cy="1569660"/>
          </a:xfrm>
          <a:prstGeom prst="rect">
            <a:avLst/>
          </a:prstGeom>
          <a:solidFill>
            <a:schemeClr val="accent2"/>
          </a:solidFill>
        </p:spPr>
        <p:txBody>
          <a:bodyPr wrap="none" lIns="91440" tIns="45720" rIns="91440" bIns="45720">
            <a:spAutoFit/>
          </a:bodyPr>
          <a:lstStyle/>
          <a:p>
            <a:pPr algn="ctr"/>
            <a:r>
              <a:rPr lang="en-US" sz="9600" b="1" cap="none" spc="0" dirty="0">
                <a:ln w="6600">
                  <a:solidFill>
                    <a:schemeClr val="accent2"/>
                  </a:solidFill>
                  <a:prstDash val="solid"/>
                </a:ln>
                <a:solidFill>
                  <a:srgbClr val="FFFFFF"/>
                </a:solidFill>
                <a:effectLst>
                  <a:outerShdw dist="38100" dir="2700000" algn="tl" rotWithShape="0">
                    <a:schemeClr val="accent2"/>
                  </a:outerShdw>
                </a:effectLst>
              </a:rPr>
              <a:t>Thank You </a:t>
            </a:r>
          </a:p>
        </p:txBody>
      </p:sp>
    </p:spTree>
    <p:extLst>
      <p:ext uri="{BB962C8B-B14F-4D97-AF65-F5344CB8AC3E}">
        <p14:creationId xmlns:p14="http://schemas.microsoft.com/office/powerpoint/2010/main" val="43127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535871" y="440578"/>
            <a:ext cx="11038348" cy="484735"/>
          </a:xfrm>
        </p:spPr>
        <p:txBody>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ROAD MAP</a:t>
            </a:r>
          </a:p>
        </p:txBody>
      </p:sp>
      <p:sp>
        <p:nvSpPr>
          <p:cNvPr id="7" name="Text Placeholder 6">
            <a:extLst>
              <a:ext uri="{FF2B5EF4-FFF2-40B4-BE49-F238E27FC236}">
                <a16:creationId xmlns:a16="http://schemas.microsoft.com/office/drawing/2014/main" id="{63E05734-59C8-CB43-BC93-2C6956A24F01}"/>
              </a:ext>
            </a:extLst>
          </p:cNvPr>
          <p:cNvSpPr>
            <a:spLocks noGrp="1"/>
          </p:cNvSpPr>
          <p:nvPr>
            <p:ph type="body" sz="quarter" idx="11"/>
          </p:nvPr>
        </p:nvSpPr>
        <p:spPr>
          <a:xfrm>
            <a:off x="1585677" y="1702713"/>
            <a:ext cx="2603500" cy="341632"/>
          </a:xfrm>
        </p:spPr>
        <p:txBody>
          <a:bodyPr/>
          <a:lstStyle/>
          <a:p>
            <a:r>
              <a:rPr lang="en-US" dirty="0">
                <a:latin typeface="+mn-lt"/>
              </a:rPr>
              <a:t>Dataset Study</a:t>
            </a:r>
          </a:p>
        </p:txBody>
      </p:sp>
      <p:sp>
        <p:nvSpPr>
          <p:cNvPr id="8" name="Text Placeholder 7">
            <a:extLst>
              <a:ext uri="{FF2B5EF4-FFF2-40B4-BE49-F238E27FC236}">
                <a16:creationId xmlns:a16="http://schemas.microsoft.com/office/drawing/2014/main" id="{F57E0F75-4BA3-D94F-9FD2-183325711C40}"/>
              </a:ext>
            </a:extLst>
          </p:cNvPr>
          <p:cNvSpPr>
            <a:spLocks noGrp="1"/>
          </p:cNvSpPr>
          <p:nvPr>
            <p:ph type="body" sz="quarter" idx="12"/>
          </p:nvPr>
        </p:nvSpPr>
        <p:spPr>
          <a:xfrm>
            <a:off x="4888656" y="1735651"/>
            <a:ext cx="2846561" cy="341633"/>
          </a:xfrm>
        </p:spPr>
        <p:txBody>
          <a:bodyPr/>
          <a:lstStyle/>
          <a:p>
            <a:r>
              <a:rPr lang="en-US" dirty="0">
                <a:latin typeface="+mn-lt"/>
              </a:rPr>
              <a:t>Implementation of Network</a:t>
            </a:r>
          </a:p>
        </p:txBody>
      </p:sp>
      <p:sp>
        <p:nvSpPr>
          <p:cNvPr id="9" name="Text Placeholder 8">
            <a:extLst>
              <a:ext uri="{FF2B5EF4-FFF2-40B4-BE49-F238E27FC236}">
                <a16:creationId xmlns:a16="http://schemas.microsoft.com/office/drawing/2014/main" id="{139378A1-5B7D-864B-9FD7-49894EFDAA38}"/>
              </a:ext>
            </a:extLst>
          </p:cNvPr>
          <p:cNvSpPr>
            <a:spLocks noGrp="1"/>
          </p:cNvSpPr>
          <p:nvPr>
            <p:ph type="body" sz="quarter" idx="13"/>
          </p:nvPr>
        </p:nvSpPr>
        <p:spPr>
          <a:xfrm>
            <a:off x="9382539" y="5431982"/>
            <a:ext cx="2809461" cy="348818"/>
          </a:xfrm>
        </p:spPr>
        <p:txBody>
          <a:bodyPr/>
          <a:lstStyle/>
          <a:p>
            <a:r>
              <a:rPr lang="en-US" dirty="0">
                <a:latin typeface="+mn-lt"/>
              </a:rPr>
              <a:t>Prediction of Breast Cancer</a:t>
            </a:r>
          </a:p>
        </p:txBody>
      </p:sp>
      <p:sp>
        <p:nvSpPr>
          <p:cNvPr id="11" name="Text Placeholder 10">
            <a:extLst>
              <a:ext uri="{FF2B5EF4-FFF2-40B4-BE49-F238E27FC236}">
                <a16:creationId xmlns:a16="http://schemas.microsoft.com/office/drawing/2014/main" id="{4C25123C-E948-054C-93CE-217777472DF2}"/>
              </a:ext>
            </a:extLst>
          </p:cNvPr>
          <p:cNvSpPr>
            <a:spLocks noGrp="1"/>
          </p:cNvSpPr>
          <p:nvPr>
            <p:ph type="body" sz="quarter" idx="15"/>
          </p:nvPr>
        </p:nvSpPr>
        <p:spPr>
          <a:xfrm>
            <a:off x="9304573" y="1783609"/>
            <a:ext cx="2603500" cy="341632"/>
          </a:xfrm>
        </p:spPr>
        <p:txBody>
          <a:bodyPr/>
          <a:lstStyle/>
          <a:p>
            <a:r>
              <a:rPr lang="en-US" dirty="0">
                <a:latin typeface="+mn-lt"/>
              </a:rPr>
              <a:t>Snapshots</a:t>
            </a:r>
          </a:p>
        </p:txBody>
      </p:sp>
      <p:sp>
        <p:nvSpPr>
          <p:cNvPr id="12" name="Text Placeholder 11">
            <a:extLst>
              <a:ext uri="{FF2B5EF4-FFF2-40B4-BE49-F238E27FC236}">
                <a16:creationId xmlns:a16="http://schemas.microsoft.com/office/drawing/2014/main" id="{DA0CE12E-8EB9-6744-A3CE-DE96ED6267E5}"/>
              </a:ext>
            </a:extLst>
          </p:cNvPr>
          <p:cNvSpPr>
            <a:spLocks noGrp="1"/>
          </p:cNvSpPr>
          <p:nvPr>
            <p:ph type="body" sz="quarter" idx="16"/>
          </p:nvPr>
        </p:nvSpPr>
        <p:spPr>
          <a:xfrm>
            <a:off x="3499366" y="5575117"/>
            <a:ext cx="2603500" cy="341632"/>
          </a:xfrm>
        </p:spPr>
        <p:txBody>
          <a:bodyPr/>
          <a:lstStyle/>
          <a:p>
            <a:r>
              <a:rPr lang="en-US" dirty="0">
                <a:latin typeface="+mn-lt"/>
              </a:rPr>
              <a:t>Literature Survey</a:t>
            </a:r>
          </a:p>
        </p:txBody>
      </p:sp>
      <p:sp>
        <p:nvSpPr>
          <p:cNvPr id="13" name="Text Placeholder 12">
            <a:extLst>
              <a:ext uri="{FF2B5EF4-FFF2-40B4-BE49-F238E27FC236}">
                <a16:creationId xmlns:a16="http://schemas.microsoft.com/office/drawing/2014/main" id="{3B08B28F-AC61-8B49-9876-EE4254A9CCE8}"/>
              </a:ext>
            </a:extLst>
          </p:cNvPr>
          <p:cNvSpPr>
            <a:spLocks noGrp="1"/>
          </p:cNvSpPr>
          <p:nvPr>
            <p:ph type="body" sz="quarter" idx="17"/>
          </p:nvPr>
        </p:nvSpPr>
        <p:spPr/>
        <p:txBody>
          <a:bodyPr/>
          <a:lstStyle/>
          <a:p>
            <a:r>
              <a:rPr lang="en-US" dirty="0">
                <a:latin typeface="+mn-lt"/>
              </a:rPr>
              <a:t>Technical Requirements </a:t>
            </a:r>
          </a:p>
        </p:txBody>
      </p:sp>
      <p:sp>
        <p:nvSpPr>
          <p:cNvPr id="14" name="Text Placeholder 13">
            <a:extLst>
              <a:ext uri="{FF2B5EF4-FFF2-40B4-BE49-F238E27FC236}">
                <a16:creationId xmlns:a16="http://schemas.microsoft.com/office/drawing/2014/main" id="{BDEA6CFD-E091-CC4A-9924-9339C6000F63}"/>
              </a:ext>
            </a:extLst>
          </p:cNvPr>
          <p:cNvSpPr>
            <a:spLocks noGrp="1"/>
          </p:cNvSpPr>
          <p:nvPr>
            <p:ph type="body" sz="quarter" idx="18"/>
          </p:nvPr>
        </p:nvSpPr>
        <p:spPr>
          <a:xfrm>
            <a:off x="1690620" y="2074507"/>
            <a:ext cx="2624002" cy="544252"/>
          </a:xfrm>
        </p:spPr>
        <p:txBody>
          <a:bodyPr/>
          <a:lstStyle/>
          <a:p>
            <a:pPr>
              <a:spcBef>
                <a:spcPts val="500"/>
              </a:spcBef>
            </a:pPr>
            <a:r>
              <a:rPr lang="en-US" dirty="0">
                <a:solidFill>
                  <a:schemeClr val="tx1"/>
                </a:solidFill>
              </a:rPr>
              <a:t>Source </a:t>
            </a:r>
          </a:p>
          <a:p>
            <a:pPr>
              <a:spcBef>
                <a:spcPts val="500"/>
              </a:spcBef>
            </a:pPr>
            <a:r>
              <a:rPr lang="en-US" dirty="0">
                <a:solidFill>
                  <a:schemeClr val="tx1"/>
                </a:solidFill>
              </a:rPr>
              <a:t>No. of images , their size , </a:t>
            </a:r>
            <a:r>
              <a:rPr lang="en-US" dirty="0" err="1">
                <a:solidFill>
                  <a:schemeClr val="tx1"/>
                </a:solidFill>
              </a:rPr>
              <a:t>etc</a:t>
            </a:r>
            <a:r>
              <a:rPr lang="en-US" dirty="0">
                <a:solidFill>
                  <a:schemeClr val="tx1"/>
                </a:solidFill>
              </a:rPr>
              <a:t> .</a:t>
            </a:r>
          </a:p>
        </p:txBody>
      </p:sp>
      <p:sp>
        <p:nvSpPr>
          <p:cNvPr id="15" name="Text Placeholder 14">
            <a:extLst>
              <a:ext uri="{FF2B5EF4-FFF2-40B4-BE49-F238E27FC236}">
                <a16:creationId xmlns:a16="http://schemas.microsoft.com/office/drawing/2014/main" id="{F4D9A5A0-2AFE-7446-AE78-EF3AA001614C}"/>
              </a:ext>
            </a:extLst>
          </p:cNvPr>
          <p:cNvSpPr>
            <a:spLocks noGrp="1"/>
          </p:cNvSpPr>
          <p:nvPr>
            <p:ph type="body" sz="quarter" idx="19"/>
          </p:nvPr>
        </p:nvSpPr>
        <p:spPr>
          <a:xfrm>
            <a:off x="179526" y="6021110"/>
            <a:ext cx="2624002" cy="286232"/>
          </a:xfrm>
        </p:spPr>
        <p:txBody>
          <a:bodyPr/>
          <a:lstStyle/>
          <a:p>
            <a:r>
              <a:rPr lang="en-US" dirty="0">
                <a:solidFill>
                  <a:schemeClr val="tx1"/>
                </a:solidFill>
              </a:rPr>
              <a:t>Ex .Python Language , etc.</a:t>
            </a:r>
          </a:p>
        </p:txBody>
      </p:sp>
      <p:sp>
        <p:nvSpPr>
          <p:cNvPr id="16" name="Text Placeholder 15">
            <a:extLst>
              <a:ext uri="{FF2B5EF4-FFF2-40B4-BE49-F238E27FC236}">
                <a16:creationId xmlns:a16="http://schemas.microsoft.com/office/drawing/2014/main" id="{17B2A7B3-91A7-F64B-98D8-FF569E969304}"/>
              </a:ext>
            </a:extLst>
          </p:cNvPr>
          <p:cNvSpPr>
            <a:spLocks noGrp="1"/>
          </p:cNvSpPr>
          <p:nvPr>
            <p:ph type="body" sz="quarter" idx="20"/>
          </p:nvPr>
        </p:nvSpPr>
        <p:spPr>
          <a:xfrm>
            <a:off x="3647052" y="6011204"/>
            <a:ext cx="2624002" cy="608372"/>
          </a:xfrm>
        </p:spPr>
        <p:txBody>
          <a:bodyPr/>
          <a:lstStyle/>
          <a:p>
            <a:r>
              <a:rPr lang="en-US" dirty="0">
                <a:solidFill>
                  <a:schemeClr val="tx1"/>
                </a:solidFill>
              </a:rPr>
              <a:t>Study about CNN , Layers ,etc.</a:t>
            </a:r>
          </a:p>
          <a:p>
            <a:r>
              <a:rPr lang="en-US" dirty="0">
                <a:solidFill>
                  <a:schemeClr val="tx1"/>
                </a:solidFill>
              </a:rPr>
              <a:t>Image Preprocessing</a:t>
            </a:r>
          </a:p>
        </p:txBody>
      </p:sp>
      <p:sp>
        <p:nvSpPr>
          <p:cNvPr id="17" name="Text Placeholder 16">
            <a:extLst>
              <a:ext uri="{FF2B5EF4-FFF2-40B4-BE49-F238E27FC236}">
                <a16:creationId xmlns:a16="http://schemas.microsoft.com/office/drawing/2014/main" id="{B7734BD5-37F9-714C-B85C-271626952D7F}"/>
              </a:ext>
            </a:extLst>
          </p:cNvPr>
          <p:cNvSpPr>
            <a:spLocks noGrp="1"/>
          </p:cNvSpPr>
          <p:nvPr>
            <p:ph type="body" sz="quarter" idx="21"/>
          </p:nvPr>
        </p:nvSpPr>
        <p:spPr>
          <a:xfrm>
            <a:off x="9369242" y="2149335"/>
            <a:ext cx="2624002" cy="286232"/>
          </a:xfrm>
        </p:spPr>
        <p:txBody>
          <a:bodyPr/>
          <a:lstStyle/>
          <a:p>
            <a:r>
              <a:rPr lang="en-US" dirty="0">
                <a:solidFill>
                  <a:schemeClr val="tx1"/>
                </a:solidFill>
              </a:rPr>
              <a:t>Model’s Accuracy ,Loss curves</a:t>
            </a:r>
          </a:p>
        </p:txBody>
      </p:sp>
      <p:sp>
        <p:nvSpPr>
          <p:cNvPr id="19" name="Text Placeholder 18">
            <a:extLst>
              <a:ext uri="{FF2B5EF4-FFF2-40B4-BE49-F238E27FC236}">
                <a16:creationId xmlns:a16="http://schemas.microsoft.com/office/drawing/2014/main" id="{4CBE178D-9B39-2348-A487-0F6DE15B69A0}"/>
              </a:ext>
            </a:extLst>
          </p:cNvPr>
          <p:cNvSpPr>
            <a:spLocks noGrp="1"/>
          </p:cNvSpPr>
          <p:nvPr>
            <p:ph type="body" sz="quarter" idx="23"/>
          </p:nvPr>
        </p:nvSpPr>
        <p:spPr>
          <a:xfrm>
            <a:off x="5014101" y="2073321"/>
            <a:ext cx="2624002" cy="480131"/>
          </a:xfrm>
        </p:spPr>
        <p:txBody>
          <a:bodyPr/>
          <a:lstStyle/>
          <a:p>
            <a:r>
              <a:rPr lang="en-US" dirty="0">
                <a:solidFill>
                  <a:schemeClr val="tx1"/>
                </a:solidFill>
              </a:rPr>
              <a:t>Python Code for Network Implementation</a:t>
            </a:r>
          </a:p>
        </p:txBody>
      </p:sp>
      <p:grpSp>
        <p:nvGrpSpPr>
          <p:cNvPr id="133" name="Group 2" title="mobile device icon">
            <a:extLst>
              <a:ext uri="{FF2B5EF4-FFF2-40B4-BE49-F238E27FC236}">
                <a16:creationId xmlns:a16="http://schemas.microsoft.com/office/drawing/2014/main" id="{C31418C4-967A-4A68-A74F-C901B111A455}"/>
              </a:ext>
            </a:extLst>
          </p:cNvPr>
          <p:cNvGrpSpPr>
            <a:grpSpLocks/>
          </p:cNvGrpSpPr>
          <p:nvPr/>
        </p:nvGrpSpPr>
        <p:grpSpPr bwMode="auto">
          <a:xfrm>
            <a:off x="390017" y="3815104"/>
            <a:ext cx="333462" cy="558946"/>
            <a:chOff x="7002463" y="2176463"/>
            <a:chExt cx="333375" cy="558800"/>
          </a:xfrm>
          <a:solidFill>
            <a:schemeClr val="bg1"/>
          </a:solidFill>
        </p:grpSpPr>
        <p:sp>
          <p:nvSpPr>
            <p:cNvPr id="134" name="Freeform 47">
              <a:extLst>
                <a:ext uri="{FF2B5EF4-FFF2-40B4-BE49-F238E27FC236}">
                  <a16:creationId xmlns:a16="http://schemas.microsoft.com/office/drawing/2014/main" id="{AE93FB4F-A7E4-4589-A76F-FDAD5EAAC6F4}"/>
                </a:ext>
              </a:extLst>
            </p:cNvPr>
            <p:cNvSpPr>
              <a:spLocks noChangeArrowheads="1"/>
            </p:cNvSpPr>
            <p:nvPr userDrawn="1"/>
          </p:nvSpPr>
          <p:spPr bwMode="auto">
            <a:xfrm>
              <a:off x="7002463" y="2176463"/>
              <a:ext cx="333375" cy="558800"/>
            </a:xfrm>
            <a:custGeom>
              <a:avLst/>
              <a:gdLst>
                <a:gd name="T0" fmla="*/ 0 w 925"/>
                <a:gd name="T1" fmla="*/ 0 h 1554"/>
                <a:gd name="T2" fmla="*/ 0 w 925"/>
                <a:gd name="T3" fmla="*/ 200808412 h 1554"/>
                <a:gd name="T4" fmla="*/ 120020406 w 925"/>
                <a:gd name="T5" fmla="*/ 200808412 h 1554"/>
                <a:gd name="T6" fmla="*/ 120020406 w 925"/>
                <a:gd name="T7" fmla="*/ 0 h 1554"/>
                <a:gd name="T8" fmla="*/ 0 w 925"/>
                <a:gd name="T9" fmla="*/ 0 h 1554"/>
                <a:gd name="T10" fmla="*/ 109368985 w 925"/>
                <a:gd name="T11" fmla="*/ 10602816 h 1554"/>
                <a:gd name="T12" fmla="*/ 109368985 w 925"/>
                <a:gd name="T13" fmla="*/ 26507401 h 1554"/>
                <a:gd name="T14" fmla="*/ 10651061 w 925"/>
                <a:gd name="T15" fmla="*/ 26507401 h 1554"/>
                <a:gd name="T16" fmla="*/ 10651061 w 925"/>
                <a:gd name="T17" fmla="*/ 10602816 h 1554"/>
                <a:gd name="T18" fmla="*/ 109368985 w 925"/>
                <a:gd name="T19" fmla="*/ 10602816 h 1554"/>
                <a:gd name="T20" fmla="*/ 109368985 w 925"/>
                <a:gd name="T21" fmla="*/ 37110217 h 1554"/>
                <a:gd name="T22" fmla="*/ 109368985 w 925"/>
                <a:gd name="T23" fmla="*/ 148828505 h 1554"/>
                <a:gd name="T24" fmla="*/ 10651061 w 925"/>
                <a:gd name="T25" fmla="*/ 148828505 h 1554"/>
                <a:gd name="T26" fmla="*/ 10651061 w 925"/>
                <a:gd name="T27" fmla="*/ 37110217 h 1554"/>
                <a:gd name="T28" fmla="*/ 109368985 w 925"/>
                <a:gd name="T29" fmla="*/ 37110217 h 1554"/>
                <a:gd name="T30" fmla="*/ 10651061 w 925"/>
                <a:gd name="T31" fmla="*/ 190205595 h 1554"/>
                <a:gd name="T32" fmla="*/ 10651061 w 925"/>
                <a:gd name="T33" fmla="*/ 159431321 h 1554"/>
                <a:gd name="T34" fmla="*/ 109368985 w 925"/>
                <a:gd name="T35" fmla="*/ 159431321 h 1554"/>
                <a:gd name="T36" fmla="*/ 109368985 w 925"/>
                <a:gd name="T37" fmla="*/ 190205595 h 1554"/>
                <a:gd name="T38" fmla="*/ 10651061 w 925"/>
                <a:gd name="T39" fmla="*/ 190205595 h 15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25" h="1554">
                  <a:moveTo>
                    <a:pt x="0" y="0"/>
                  </a:moveTo>
                  <a:lnTo>
                    <a:pt x="0" y="1553"/>
                  </a:lnTo>
                  <a:lnTo>
                    <a:pt x="924" y="1553"/>
                  </a:lnTo>
                  <a:lnTo>
                    <a:pt x="924" y="0"/>
                  </a:lnTo>
                  <a:lnTo>
                    <a:pt x="0" y="0"/>
                  </a:lnTo>
                  <a:close/>
                  <a:moveTo>
                    <a:pt x="842" y="82"/>
                  </a:moveTo>
                  <a:lnTo>
                    <a:pt x="842" y="205"/>
                  </a:lnTo>
                  <a:lnTo>
                    <a:pt x="82" y="205"/>
                  </a:lnTo>
                  <a:lnTo>
                    <a:pt x="82" y="82"/>
                  </a:lnTo>
                  <a:lnTo>
                    <a:pt x="842" y="82"/>
                  </a:lnTo>
                  <a:close/>
                  <a:moveTo>
                    <a:pt x="842" y="287"/>
                  </a:moveTo>
                  <a:lnTo>
                    <a:pt x="842" y="1151"/>
                  </a:lnTo>
                  <a:lnTo>
                    <a:pt x="82" y="1151"/>
                  </a:lnTo>
                  <a:lnTo>
                    <a:pt x="82" y="287"/>
                  </a:lnTo>
                  <a:lnTo>
                    <a:pt x="842" y="287"/>
                  </a:lnTo>
                  <a:close/>
                  <a:moveTo>
                    <a:pt x="82" y="1471"/>
                  </a:moveTo>
                  <a:lnTo>
                    <a:pt x="82" y="1233"/>
                  </a:lnTo>
                  <a:lnTo>
                    <a:pt x="842" y="1233"/>
                  </a:lnTo>
                  <a:lnTo>
                    <a:pt x="842" y="1471"/>
                  </a:lnTo>
                  <a:lnTo>
                    <a:pt x="82" y="147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1" dirty="0"/>
            </a:p>
          </p:txBody>
        </p:sp>
        <p:sp>
          <p:nvSpPr>
            <p:cNvPr id="135" name="Freeform 48">
              <a:extLst>
                <a:ext uri="{FF2B5EF4-FFF2-40B4-BE49-F238E27FC236}">
                  <a16:creationId xmlns:a16="http://schemas.microsoft.com/office/drawing/2014/main" id="{0D7150F3-F6FA-4B93-AC09-C7836003CB76}"/>
                </a:ext>
              </a:extLst>
            </p:cNvPr>
            <p:cNvSpPr>
              <a:spLocks noChangeArrowheads="1"/>
            </p:cNvSpPr>
            <p:nvPr/>
          </p:nvSpPr>
          <p:spPr bwMode="auto">
            <a:xfrm>
              <a:off x="7151688" y="2636838"/>
              <a:ext cx="36512" cy="38100"/>
            </a:xfrm>
            <a:custGeom>
              <a:avLst/>
              <a:gdLst>
                <a:gd name="T0" fmla="*/ 1829577 w 101"/>
                <a:gd name="T1" fmla="*/ 2364669 h 108"/>
                <a:gd name="T2" fmla="*/ 0 w 101"/>
                <a:gd name="T3" fmla="*/ 6969478 h 108"/>
                <a:gd name="T4" fmla="*/ 261368 w 101"/>
                <a:gd name="T5" fmla="*/ 8213725 h 108"/>
                <a:gd name="T6" fmla="*/ 522736 w 101"/>
                <a:gd name="T7" fmla="*/ 9458325 h 108"/>
                <a:gd name="T8" fmla="*/ 1045472 w 101"/>
                <a:gd name="T9" fmla="*/ 10453864 h 108"/>
                <a:gd name="T10" fmla="*/ 1829577 w 101"/>
                <a:gd name="T11" fmla="*/ 11449756 h 108"/>
                <a:gd name="T12" fmla="*/ 6665067 w 101"/>
                <a:gd name="T13" fmla="*/ 13316303 h 108"/>
                <a:gd name="T14" fmla="*/ 11500195 w 101"/>
                <a:gd name="T15" fmla="*/ 11449756 h 108"/>
                <a:gd name="T16" fmla="*/ 12284300 w 101"/>
                <a:gd name="T17" fmla="*/ 10453864 h 108"/>
                <a:gd name="T18" fmla="*/ 12807036 w 101"/>
                <a:gd name="T19" fmla="*/ 9458325 h 108"/>
                <a:gd name="T20" fmla="*/ 13068404 w 101"/>
                <a:gd name="T21" fmla="*/ 8213725 h 108"/>
                <a:gd name="T22" fmla="*/ 13068404 w 101"/>
                <a:gd name="T23" fmla="*/ 6969478 h 108"/>
                <a:gd name="T24" fmla="*/ 11238827 w 101"/>
                <a:gd name="T25" fmla="*/ 2364669 h 108"/>
                <a:gd name="T26" fmla="*/ 1829577 w 101"/>
                <a:gd name="T27" fmla="*/ 2364669 h 1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108">
                  <a:moveTo>
                    <a:pt x="14" y="19"/>
                  </a:moveTo>
                  <a:cubicBezTo>
                    <a:pt x="4" y="29"/>
                    <a:pt x="0" y="41"/>
                    <a:pt x="0" y="56"/>
                  </a:cubicBezTo>
                  <a:cubicBezTo>
                    <a:pt x="0" y="60"/>
                    <a:pt x="0" y="62"/>
                    <a:pt x="2" y="66"/>
                  </a:cubicBezTo>
                  <a:cubicBezTo>
                    <a:pt x="2" y="70"/>
                    <a:pt x="4" y="72"/>
                    <a:pt x="4" y="76"/>
                  </a:cubicBezTo>
                  <a:cubicBezTo>
                    <a:pt x="6" y="80"/>
                    <a:pt x="6" y="82"/>
                    <a:pt x="8" y="84"/>
                  </a:cubicBezTo>
                  <a:cubicBezTo>
                    <a:pt x="10" y="86"/>
                    <a:pt x="12" y="90"/>
                    <a:pt x="14" y="92"/>
                  </a:cubicBezTo>
                  <a:cubicBezTo>
                    <a:pt x="25" y="103"/>
                    <a:pt x="37" y="107"/>
                    <a:pt x="51" y="107"/>
                  </a:cubicBezTo>
                  <a:cubicBezTo>
                    <a:pt x="66" y="107"/>
                    <a:pt x="78" y="101"/>
                    <a:pt x="88" y="92"/>
                  </a:cubicBezTo>
                  <a:cubicBezTo>
                    <a:pt x="90" y="90"/>
                    <a:pt x="92" y="88"/>
                    <a:pt x="94" y="84"/>
                  </a:cubicBezTo>
                  <a:cubicBezTo>
                    <a:pt x="96" y="82"/>
                    <a:pt x="98" y="78"/>
                    <a:pt x="98" y="76"/>
                  </a:cubicBezTo>
                  <a:cubicBezTo>
                    <a:pt x="100" y="74"/>
                    <a:pt x="100" y="70"/>
                    <a:pt x="100" y="66"/>
                  </a:cubicBezTo>
                  <a:cubicBezTo>
                    <a:pt x="100" y="62"/>
                    <a:pt x="100" y="60"/>
                    <a:pt x="100" y="56"/>
                  </a:cubicBezTo>
                  <a:cubicBezTo>
                    <a:pt x="100" y="41"/>
                    <a:pt x="94" y="29"/>
                    <a:pt x="86" y="19"/>
                  </a:cubicBezTo>
                  <a:cubicBezTo>
                    <a:pt x="68" y="0"/>
                    <a:pt x="33" y="0"/>
                    <a:pt x="14" y="1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1" dirty="0"/>
            </a:p>
          </p:txBody>
        </p:sp>
      </p:grpSp>
      <p:sp>
        <p:nvSpPr>
          <p:cNvPr id="145" name="Freeform 43" title="hexagon icon">
            <a:extLst>
              <a:ext uri="{FF2B5EF4-FFF2-40B4-BE49-F238E27FC236}">
                <a16:creationId xmlns:a16="http://schemas.microsoft.com/office/drawing/2014/main" id="{CC1DAC77-6646-42EC-9C72-CCBF381439F1}"/>
              </a:ext>
            </a:extLst>
          </p:cNvPr>
          <p:cNvSpPr>
            <a:spLocks noChangeArrowheads="1"/>
          </p:cNvSpPr>
          <p:nvPr/>
        </p:nvSpPr>
        <p:spPr bwMode="auto">
          <a:xfrm>
            <a:off x="2180024" y="3843598"/>
            <a:ext cx="439852" cy="508000"/>
          </a:xfrm>
          <a:custGeom>
            <a:avLst/>
            <a:gdLst>
              <a:gd name="T0" fmla="*/ 79119527 w 1221"/>
              <a:gd name="T1" fmla="*/ 182506100 h 1413"/>
              <a:gd name="T2" fmla="*/ 0 w 1221"/>
              <a:gd name="T3" fmla="*/ 136879575 h 1413"/>
              <a:gd name="T4" fmla="*/ 0 w 1221"/>
              <a:gd name="T5" fmla="*/ 45885019 h 1413"/>
              <a:gd name="T6" fmla="*/ 79119527 w 1221"/>
              <a:gd name="T7" fmla="*/ 0 h 1413"/>
              <a:gd name="T8" fmla="*/ 158239413 w 1221"/>
              <a:gd name="T9" fmla="*/ 45626525 h 1413"/>
              <a:gd name="T10" fmla="*/ 158239413 w 1221"/>
              <a:gd name="T11" fmla="*/ 136621081 h 1413"/>
              <a:gd name="T12" fmla="*/ 79119527 w 1221"/>
              <a:gd name="T13" fmla="*/ 182506100 h 1413"/>
              <a:gd name="T14" fmla="*/ 15953702 w 1221"/>
              <a:gd name="T15" fmla="*/ 127702859 h 1413"/>
              <a:gd name="T16" fmla="*/ 79119527 w 1221"/>
              <a:gd name="T17" fmla="*/ 164152309 h 1413"/>
              <a:gd name="T18" fmla="*/ 142415364 w 1221"/>
              <a:gd name="T19" fmla="*/ 127702859 h 1413"/>
              <a:gd name="T20" fmla="*/ 142415364 w 1221"/>
              <a:gd name="T21" fmla="*/ 54803601 h 1413"/>
              <a:gd name="T22" fmla="*/ 79119527 w 1221"/>
              <a:gd name="T23" fmla="*/ 18354151 h 1413"/>
              <a:gd name="T24" fmla="*/ 15953702 w 1221"/>
              <a:gd name="T25" fmla="*/ 54803601 h 1413"/>
              <a:gd name="T26" fmla="*/ 15953702 w 1221"/>
              <a:gd name="T27" fmla="*/ 127702859 h 14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21" h="1413">
                <a:moveTo>
                  <a:pt x="610" y="1412"/>
                </a:moveTo>
                <a:lnTo>
                  <a:pt x="0" y="1059"/>
                </a:lnTo>
                <a:lnTo>
                  <a:pt x="0" y="355"/>
                </a:lnTo>
                <a:lnTo>
                  <a:pt x="610" y="0"/>
                </a:lnTo>
                <a:lnTo>
                  <a:pt x="1220" y="353"/>
                </a:lnTo>
                <a:lnTo>
                  <a:pt x="1220" y="1057"/>
                </a:lnTo>
                <a:lnTo>
                  <a:pt x="610" y="1412"/>
                </a:lnTo>
                <a:close/>
                <a:moveTo>
                  <a:pt x="123" y="988"/>
                </a:moveTo>
                <a:lnTo>
                  <a:pt x="610" y="1270"/>
                </a:lnTo>
                <a:lnTo>
                  <a:pt x="1098" y="988"/>
                </a:lnTo>
                <a:lnTo>
                  <a:pt x="1098" y="424"/>
                </a:lnTo>
                <a:lnTo>
                  <a:pt x="610" y="142"/>
                </a:lnTo>
                <a:lnTo>
                  <a:pt x="123" y="424"/>
                </a:lnTo>
                <a:lnTo>
                  <a:pt x="123" y="988"/>
                </a:lnTo>
                <a:close/>
              </a:path>
            </a:pathLst>
          </a:custGeom>
          <a:solidFill>
            <a:schemeClr val="bg1"/>
          </a:solidFill>
          <a:ln>
            <a:noFill/>
          </a:ln>
          <a:effectLst/>
        </p:spPr>
        <p:txBody>
          <a:bodyPr wrap="none" anchor="ctr"/>
          <a:lstStyle/>
          <a:p>
            <a:endParaRPr lang="en-US" sz="1801" dirty="0"/>
          </a:p>
        </p:txBody>
      </p:sp>
      <p:grpSp>
        <p:nvGrpSpPr>
          <p:cNvPr id="140" name="Group 139" title="garbage can icon">
            <a:extLst>
              <a:ext uri="{FF2B5EF4-FFF2-40B4-BE49-F238E27FC236}">
                <a16:creationId xmlns:a16="http://schemas.microsoft.com/office/drawing/2014/main" id="{83EAB61C-CCD5-49B7-BD12-B4A28A580B9D}"/>
              </a:ext>
            </a:extLst>
          </p:cNvPr>
          <p:cNvGrpSpPr/>
          <p:nvPr/>
        </p:nvGrpSpPr>
        <p:grpSpPr>
          <a:xfrm>
            <a:off x="4054204" y="3826304"/>
            <a:ext cx="393803" cy="546100"/>
            <a:chOff x="4053148" y="3826304"/>
            <a:chExt cx="393700" cy="546100"/>
          </a:xfrm>
        </p:grpSpPr>
        <p:sp>
          <p:nvSpPr>
            <p:cNvPr id="141" name="Freeform 34">
              <a:extLst>
                <a:ext uri="{FF2B5EF4-FFF2-40B4-BE49-F238E27FC236}">
                  <a16:creationId xmlns:a16="http://schemas.microsoft.com/office/drawing/2014/main" id="{88A6EBE2-99E5-4BF6-8B48-036E1F76B0BE}"/>
                </a:ext>
              </a:extLst>
            </p:cNvPr>
            <p:cNvSpPr>
              <a:spLocks noChangeArrowheads="1"/>
            </p:cNvSpPr>
            <p:nvPr userDrawn="1"/>
          </p:nvSpPr>
          <p:spPr bwMode="auto">
            <a:xfrm>
              <a:off x="4053148" y="3826304"/>
              <a:ext cx="393700" cy="96838"/>
            </a:xfrm>
            <a:custGeom>
              <a:avLst/>
              <a:gdLst>
                <a:gd name="T0" fmla="*/ 109175097 w 1094"/>
                <a:gd name="T1" fmla="*/ 24335353 h 267"/>
                <a:gd name="T2" fmla="*/ 96742238 w 1094"/>
                <a:gd name="T3" fmla="*/ 0 h 267"/>
                <a:gd name="T4" fmla="*/ 44809826 w 1094"/>
                <a:gd name="T5" fmla="*/ 0 h 267"/>
                <a:gd name="T6" fmla="*/ 32117859 w 1094"/>
                <a:gd name="T7" fmla="*/ 24335353 h 267"/>
                <a:gd name="T8" fmla="*/ 0 w 1094"/>
                <a:gd name="T9" fmla="*/ 24335353 h 267"/>
                <a:gd name="T10" fmla="*/ 0 w 1094"/>
                <a:gd name="T11" fmla="*/ 34990435 h 267"/>
                <a:gd name="T12" fmla="*/ 141552064 w 1094"/>
                <a:gd name="T13" fmla="*/ 34990435 h 267"/>
                <a:gd name="T14" fmla="*/ 141552064 w 1094"/>
                <a:gd name="T15" fmla="*/ 24335353 h 267"/>
                <a:gd name="T16" fmla="*/ 109175097 w 1094"/>
                <a:gd name="T17" fmla="*/ 24335353 h 267"/>
                <a:gd name="T18" fmla="*/ 51285003 w 1094"/>
                <a:gd name="T19" fmla="*/ 10786738 h 267"/>
                <a:gd name="T20" fmla="*/ 90396615 w 1094"/>
                <a:gd name="T21" fmla="*/ 10786738 h 267"/>
                <a:gd name="T22" fmla="*/ 97260454 w 1094"/>
                <a:gd name="T23" fmla="*/ 24335353 h 267"/>
                <a:gd name="T24" fmla="*/ 44032502 w 1094"/>
                <a:gd name="T25" fmla="*/ 24335353 h 267"/>
                <a:gd name="T26" fmla="*/ 51285003 w 1094"/>
                <a:gd name="T27" fmla="*/ 10786738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4" h="267">
                  <a:moveTo>
                    <a:pt x="843" y="185"/>
                  </a:moveTo>
                  <a:lnTo>
                    <a:pt x="747" y="0"/>
                  </a:lnTo>
                  <a:lnTo>
                    <a:pt x="346" y="0"/>
                  </a:lnTo>
                  <a:lnTo>
                    <a:pt x="248" y="185"/>
                  </a:lnTo>
                  <a:lnTo>
                    <a:pt x="0" y="185"/>
                  </a:lnTo>
                  <a:lnTo>
                    <a:pt x="0" y="266"/>
                  </a:lnTo>
                  <a:lnTo>
                    <a:pt x="1093" y="266"/>
                  </a:lnTo>
                  <a:lnTo>
                    <a:pt x="1093" y="185"/>
                  </a:lnTo>
                  <a:lnTo>
                    <a:pt x="843" y="185"/>
                  </a:lnTo>
                  <a:close/>
                  <a:moveTo>
                    <a:pt x="396" y="82"/>
                  </a:moveTo>
                  <a:lnTo>
                    <a:pt x="698" y="82"/>
                  </a:lnTo>
                  <a:lnTo>
                    <a:pt x="751" y="185"/>
                  </a:lnTo>
                  <a:lnTo>
                    <a:pt x="340" y="185"/>
                  </a:lnTo>
                  <a:lnTo>
                    <a:pt x="396" y="82"/>
                  </a:lnTo>
                  <a:close/>
                </a:path>
              </a:pathLst>
            </a:custGeom>
            <a:solidFill>
              <a:schemeClr val="bg1"/>
            </a:solidFill>
            <a:ln>
              <a:noFill/>
            </a:ln>
            <a:effectLst/>
          </p:spPr>
          <p:txBody>
            <a:bodyPr wrap="none" anchor="ctr"/>
            <a:lstStyle/>
            <a:p>
              <a:endParaRPr lang="en-US" sz="1801" dirty="0"/>
            </a:p>
          </p:txBody>
        </p:sp>
        <p:sp>
          <p:nvSpPr>
            <p:cNvPr id="142" name="Freeform 35">
              <a:extLst>
                <a:ext uri="{FF2B5EF4-FFF2-40B4-BE49-F238E27FC236}">
                  <a16:creationId xmlns:a16="http://schemas.microsoft.com/office/drawing/2014/main" id="{EF71A587-1F3D-4B5C-83F1-DDBA585FA6D9}"/>
                </a:ext>
              </a:extLst>
            </p:cNvPr>
            <p:cNvSpPr>
              <a:spLocks noChangeArrowheads="1"/>
            </p:cNvSpPr>
            <p:nvPr userDrawn="1"/>
          </p:nvSpPr>
          <p:spPr bwMode="auto">
            <a:xfrm>
              <a:off x="4278573" y="3953304"/>
              <a:ext cx="34925" cy="352425"/>
            </a:xfrm>
            <a:custGeom>
              <a:avLst/>
              <a:gdLst>
                <a:gd name="T0" fmla="*/ 11200694 w 99"/>
                <a:gd name="T1" fmla="*/ 63369183 h 979"/>
                <a:gd name="T2" fmla="*/ 10080625 w 99"/>
                <a:gd name="T3" fmla="*/ 126738006 h 979"/>
                <a:gd name="T4" fmla="*/ 0 w 99"/>
                <a:gd name="T5" fmla="*/ 126478817 h 979"/>
                <a:gd name="T6" fmla="*/ 2115608 w 99"/>
                <a:gd name="T7" fmla="*/ 0 h 979"/>
                <a:gd name="T8" fmla="*/ 12196233 w 99"/>
                <a:gd name="T9" fmla="*/ 129594 h 979"/>
                <a:gd name="T10" fmla="*/ 11200694 w 99"/>
                <a:gd name="T11" fmla="*/ 63369183 h 9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979">
                  <a:moveTo>
                    <a:pt x="90" y="489"/>
                  </a:moveTo>
                  <a:lnTo>
                    <a:pt x="81" y="978"/>
                  </a:lnTo>
                  <a:lnTo>
                    <a:pt x="0" y="976"/>
                  </a:lnTo>
                  <a:lnTo>
                    <a:pt x="17" y="0"/>
                  </a:lnTo>
                  <a:lnTo>
                    <a:pt x="98" y="1"/>
                  </a:lnTo>
                  <a:lnTo>
                    <a:pt x="90" y="489"/>
                  </a:lnTo>
                </a:path>
              </a:pathLst>
            </a:custGeom>
            <a:solidFill>
              <a:schemeClr val="bg1"/>
            </a:solidFill>
            <a:ln>
              <a:noFill/>
            </a:ln>
            <a:effectLst/>
          </p:spPr>
          <p:txBody>
            <a:bodyPr wrap="none" anchor="ctr"/>
            <a:lstStyle/>
            <a:p>
              <a:endParaRPr lang="en-US" sz="1801" dirty="0"/>
            </a:p>
          </p:txBody>
        </p:sp>
        <p:sp>
          <p:nvSpPr>
            <p:cNvPr id="143" name="Freeform 36">
              <a:extLst>
                <a:ext uri="{FF2B5EF4-FFF2-40B4-BE49-F238E27FC236}">
                  <a16:creationId xmlns:a16="http://schemas.microsoft.com/office/drawing/2014/main" id="{3497E0DF-D6FF-4E8A-8F4D-E94328C5A6AD}"/>
                </a:ext>
              </a:extLst>
            </p:cNvPr>
            <p:cNvSpPr>
              <a:spLocks noChangeArrowheads="1"/>
            </p:cNvSpPr>
            <p:nvPr userDrawn="1"/>
          </p:nvSpPr>
          <p:spPr bwMode="auto">
            <a:xfrm>
              <a:off x="4188086" y="3953304"/>
              <a:ext cx="36512" cy="352425"/>
            </a:xfrm>
            <a:custGeom>
              <a:avLst/>
              <a:gdLst>
                <a:gd name="T0" fmla="*/ 7732146 w 100"/>
                <a:gd name="T1" fmla="*/ 126608411 h 979"/>
                <a:gd name="T2" fmla="*/ 2266300 w 100"/>
                <a:gd name="T3" fmla="*/ 126738006 h 979"/>
                <a:gd name="T4" fmla="*/ 0 w 100"/>
                <a:gd name="T5" fmla="*/ 129594 h 979"/>
                <a:gd name="T6" fmla="*/ 10931693 w 100"/>
                <a:gd name="T7" fmla="*/ 0 h 979"/>
                <a:gd name="T8" fmla="*/ 13197993 w 100"/>
                <a:gd name="T9" fmla="*/ 126478817 h 979"/>
                <a:gd name="T10" fmla="*/ 7732146 w 100"/>
                <a:gd name="T11" fmla="*/ 126608411 h 9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979">
                  <a:moveTo>
                    <a:pt x="58" y="977"/>
                  </a:moveTo>
                  <a:lnTo>
                    <a:pt x="17" y="978"/>
                  </a:lnTo>
                  <a:lnTo>
                    <a:pt x="0" y="1"/>
                  </a:lnTo>
                  <a:lnTo>
                    <a:pt x="82" y="0"/>
                  </a:lnTo>
                  <a:lnTo>
                    <a:pt x="99" y="976"/>
                  </a:lnTo>
                  <a:lnTo>
                    <a:pt x="58" y="977"/>
                  </a:lnTo>
                </a:path>
              </a:pathLst>
            </a:custGeom>
            <a:solidFill>
              <a:schemeClr val="bg1"/>
            </a:solidFill>
            <a:ln>
              <a:noFill/>
            </a:ln>
            <a:effectLst/>
          </p:spPr>
          <p:txBody>
            <a:bodyPr wrap="none" anchor="ctr"/>
            <a:lstStyle/>
            <a:p>
              <a:endParaRPr lang="en-US" sz="1801" dirty="0"/>
            </a:p>
          </p:txBody>
        </p:sp>
        <p:sp>
          <p:nvSpPr>
            <p:cNvPr id="144" name="Freeform 37">
              <a:extLst>
                <a:ext uri="{FF2B5EF4-FFF2-40B4-BE49-F238E27FC236}">
                  <a16:creationId xmlns:a16="http://schemas.microsoft.com/office/drawing/2014/main" id="{0EF236F7-4365-477B-B261-67E5CF6F51B8}"/>
                </a:ext>
              </a:extLst>
            </p:cNvPr>
            <p:cNvSpPr>
              <a:spLocks noChangeArrowheads="1"/>
            </p:cNvSpPr>
            <p:nvPr userDrawn="1"/>
          </p:nvSpPr>
          <p:spPr bwMode="auto">
            <a:xfrm>
              <a:off x="4080136" y="3953304"/>
              <a:ext cx="341312" cy="419100"/>
            </a:xfrm>
            <a:custGeom>
              <a:avLst/>
              <a:gdLst>
                <a:gd name="T0" fmla="*/ 117439771 w 948"/>
                <a:gd name="T1" fmla="*/ 151027121 h 1162"/>
                <a:gd name="T2" fmla="*/ 5314458 w 948"/>
                <a:gd name="T3" fmla="*/ 151027121 h 1162"/>
                <a:gd name="T4" fmla="*/ 0 w 948"/>
                <a:gd name="T5" fmla="*/ 260044 h 1162"/>
                <a:gd name="T6" fmla="*/ 10629277 w 948"/>
                <a:gd name="T7" fmla="*/ 0 h 1162"/>
                <a:gd name="T8" fmla="*/ 15425286 w 948"/>
                <a:gd name="T9" fmla="*/ 140360269 h 1162"/>
                <a:gd name="T10" fmla="*/ 107069718 w 948"/>
                <a:gd name="T11" fmla="*/ 140360269 h 1162"/>
                <a:gd name="T12" fmla="*/ 112124952 w 948"/>
                <a:gd name="T13" fmla="*/ 0 h 1162"/>
                <a:gd name="T14" fmla="*/ 122754229 w 948"/>
                <a:gd name="T15" fmla="*/ 260044 h 1162"/>
                <a:gd name="T16" fmla="*/ 117439771 w 948"/>
                <a:gd name="T17" fmla="*/ 151027121 h 11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8" h="1162">
                  <a:moveTo>
                    <a:pt x="906" y="1161"/>
                  </a:moveTo>
                  <a:lnTo>
                    <a:pt x="41" y="1161"/>
                  </a:lnTo>
                  <a:lnTo>
                    <a:pt x="0" y="2"/>
                  </a:lnTo>
                  <a:lnTo>
                    <a:pt x="82" y="0"/>
                  </a:lnTo>
                  <a:lnTo>
                    <a:pt x="119" y="1079"/>
                  </a:lnTo>
                  <a:lnTo>
                    <a:pt x="826" y="1079"/>
                  </a:lnTo>
                  <a:lnTo>
                    <a:pt x="865" y="0"/>
                  </a:lnTo>
                  <a:lnTo>
                    <a:pt x="947" y="2"/>
                  </a:lnTo>
                  <a:lnTo>
                    <a:pt x="906" y="1161"/>
                  </a:lnTo>
                </a:path>
              </a:pathLst>
            </a:custGeom>
            <a:solidFill>
              <a:schemeClr val="bg1"/>
            </a:solidFill>
            <a:ln>
              <a:noFill/>
            </a:ln>
            <a:effectLst/>
          </p:spPr>
          <p:txBody>
            <a:bodyPr wrap="none" anchor="ctr"/>
            <a:lstStyle/>
            <a:p>
              <a:endParaRPr lang="en-US" sz="1801" dirty="0"/>
            </a:p>
          </p:txBody>
        </p:sp>
      </p:grpSp>
      <p:grpSp>
        <p:nvGrpSpPr>
          <p:cNvPr id="21" name="Group 20" title="gear icon">
            <a:extLst>
              <a:ext uri="{FF2B5EF4-FFF2-40B4-BE49-F238E27FC236}">
                <a16:creationId xmlns:a16="http://schemas.microsoft.com/office/drawing/2014/main" id="{AA010822-65C2-C940-A27F-73B3D03AF1B4}"/>
              </a:ext>
            </a:extLst>
          </p:cNvPr>
          <p:cNvGrpSpPr/>
          <p:nvPr/>
        </p:nvGrpSpPr>
        <p:grpSpPr>
          <a:xfrm>
            <a:off x="5822878" y="3807185"/>
            <a:ext cx="560534" cy="560387"/>
            <a:chOff x="5822878" y="3807185"/>
            <a:chExt cx="560534" cy="560387"/>
          </a:xfrm>
        </p:grpSpPr>
        <p:sp>
          <p:nvSpPr>
            <p:cNvPr id="137" name="Freeform 17">
              <a:extLst>
                <a:ext uri="{FF2B5EF4-FFF2-40B4-BE49-F238E27FC236}">
                  <a16:creationId xmlns:a16="http://schemas.microsoft.com/office/drawing/2014/main" id="{5F7D619B-9988-4F66-B744-BAB49962A526}"/>
                </a:ext>
              </a:extLst>
            </p:cNvPr>
            <p:cNvSpPr>
              <a:spLocks noChangeArrowheads="1"/>
            </p:cNvSpPr>
            <p:nvPr/>
          </p:nvSpPr>
          <p:spPr bwMode="auto">
            <a:xfrm>
              <a:off x="5822878" y="3807185"/>
              <a:ext cx="560534" cy="560387"/>
            </a:xfrm>
            <a:custGeom>
              <a:avLst/>
              <a:gdLst>
                <a:gd name="T0" fmla="*/ 201562602 w 1557"/>
                <a:gd name="T1" fmla="*/ 91454295 h 1557"/>
                <a:gd name="T2" fmla="*/ 182520567 w 1557"/>
                <a:gd name="T3" fmla="*/ 77075347 h 1557"/>
                <a:gd name="T4" fmla="*/ 190422146 w 1557"/>
                <a:gd name="T5" fmla="*/ 53629072 h 1557"/>
                <a:gd name="T6" fmla="*/ 167105398 w 1557"/>
                <a:gd name="T7" fmla="*/ 47540757 h 1557"/>
                <a:gd name="T8" fmla="*/ 165550924 w 1557"/>
                <a:gd name="T9" fmla="*/ 23057928 h 1557"/>
                <a:gd name="T10" fmla="*/ 141845108 w 1557"/>
                <a:gd name="T11" fmla="*/ 26296439 h 1557"/>
                <a:gd name="T12" fmla="*/ 130704652 w 1557"/>
                <a:gd name="T13" fmla="*/ 4015567 h 1557"/>
                <a:gd name="T14" fmla="*/ 110108144 w 1557"/>
                <a:gd name="T15" fmla="*/ 16192197 h 1557"/>
                <a:gd name="T16" fmla="*/ 91454458 w 1557"/>
                <a:gd name="T17" fmla="*/ 0 h 1557"/>
                <a:gd name="T18" fmla="*/ 77205054 w 1557"/>
                <a:gd name="T19" fmla="*/ 19042001 h 1557"/>
                <a:gd name="T20" fmla="*/ 53499598 w 1557"/>
                <a:gd name="T21" fmla="*/ 11140436 h 1557"/>
                <a:gd name="T22" fmla="*/ 47411272 w 1557"/>
                <a:gd name="T23" fmla="*/ 34457142 h 1557"/>
                <a:gd name="T24" fmla="*/ 23057969 w 1557"/>
                <a:gd name="T25" fmla="*/ 36141182 h 1557"/>
                <a:gd name="T26" fmla="*/ 26166916 w 1557"/>
                <a:gd name="T27" fmla="*/ 59717387 h 1557"/>
                <a:gd name="T28" fmla="*/ 3886005 w 1557"/>
                <a:gd name="T29" fmla="*/ 70857463 h 1557"/>
                <a:gd name="T30" fmla="*/ 16192226 w 1557"/>
                <a:gd name="T31" fmla="*/ 91454295 h 1557"/>
                <a:gd name="T32" fmla="*/ 0 w 1557"/>
                <a:gd name="T33" fmla="*/ 109978018 h 1557"/>
                <a:gd name="T34" fmla="*/ 19042395 w 1557"/>
                <a:gd name="T35" fmla="*/ 124356966 h 1557"/>
                <a:gd name="T36" fmla="*/ 11140456 w 1557"/>
                <a:gd name="T37" fmla="*/ 147932810 h 1557"/>
                <a:gd name="T38" fmla="*/ 34457204 w 1557"/>
                <a:gd name="T39" fmla="*/ 154021125 h 1557"/>
                <a:gd name="T40" fmla="*/ 36011677 w 1557"/>
                <a:gd name="T41" fmla="*/ 178374385 h 1557"/>
                <a:gd name="T42" fmla="*/ 59587924 w 1557"/>
                <a:gd name="T43" fmla="*/ 175265443 h 1557"/>
                <a:gd name="T44" fmla="*/ 70728380 w 1557"/>
                <a:gd name="T45" fmla="*/ 197546315 h 1557"/>
                <a:gd name="T46" fmla="*/ 91454458 w 1557"/>
                <a:gd name="T47" fmla="*/ 185369685 h 1557"/>
                <a:gd name="T48" fmla="*/ 110108144 w 1557"/>
                <a:gd name="T49" fmla="*/ 201561882 h 1557"/>
                <a:gd name="T50" fmla="*/ 124357547 w 1557"/>
                <a:gd name="T51" fmla="*/ 182390312 h 1557"/>
                <a:gd name="T52" fmla="*/ 147933434 w 1557"/>
                <a:gd name="T53" fmla="*/ 190421446 h 1557"/>
                <a:gd name="T54" fmla="*/ 154151329 w 1557"/>
                <a:gd name="T55" fmla="*/ 166975171 h 1557"/>
                <a:gd name="T56" fmla="*/ 178504633 w 1557"/>
                <a:gd name="T57" fmla="*/ 165420700 h 1557"/>
                <a:gd name="T58" fmla="*/ 175266116 w 1557"/>
                <a:gd name="T59" fmla="*/ 141844495 h 1557"/>
                <a:gd name="T60" fmla="*/ 197676597 w 1557"/>
                <a:gd name="T61" fmla="*/ 130704419 h 1557"/>
                <a:gd name="T62" fmla="*/ 185370376 w 1557"/>
                <a:gd name="T63" fmla="*/ 109978018 h 1557"/>
                <a:gd name="T64" fmla="*/ 101040440 w 1557"/>
                <a:gd name="T65" fmla="*/ 170472821 h 1557"/>
                <a:gd name="T66" fmla="*/ 101040440 w 1557"/>
                <a:gd name="T67" fmla="*/ 31089061 h 1557"/>
                <a:gd name="T68" fmla="*/ 101040440 w 1557"/>
                <a:gd name="T69" fmla="*/ 170472821 h 15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57" h="1557">
                  <a:moveTo>
                    <a:pt x="1556" y="849"/>
                  </a:moveTo>
                  <a:lnTo>
                    <a:pt x="1556" y="706"/>
                  </a:lnTo>
                  <a:lnTo>
                    <a:pt x="1431" y="706"/>
                  </a:lnTo>
                  <a:cubicBezTo>
                    <a:pt x="1427" y="667"/>
                    <a:pt x="1419" y="630"/>
                    <a:pt x="1409" y="595"/>
                  </a:cubicBezTo>
                  <a:lnTo>
                    <a:pt x="1526" y="547"/>
                  </a:lnTo>
                  <a:lnTo>
                    <a:pt x="1470" y="414"/>
                  </a:lnTo>
                  <a:lnTo>
                    <a:pt x="1353" y="461"/>
                  </a:lnTo>
                  <a:cubicBezTo>
                    <a:pt x="1335" y="428"/>
                    <a:pt x="1315" y="395"/>
                    <a:pt x="1290" y="367"/>
                  </a:cubicBezTo>
                  <a:lnTo>
                    <a:pt x="1378" y="279"/>
                  </a:lnTo>
                  <a:lnTo>
                    <a:pt x="1278" y="178"/>
                  </a:lnTo>
                  <a:lnTo>
                    <a:pt x="1190" y="266"/>
                  </a:lnTo>
                  <a:cubicBezTo>
                    <a:pt x="1161" y="242"/>
                    <a:pt x="1128" y="221"/>
                    <a:pt x="1095" y="203"/>
                  </a:cubicBezTo>
                  <a:lnTo>
                    <a:pt x="1142" y="86"/>
                  </a:lnTo>
                  <a:lnTo>
                    <a:pt x="1009" y="31"/>
                  </a:lnTo>
                  <a:lnTo>
                    <a:pt x="960" y="147"/>
                  </a:lnTo>
                  <a:cubicBezTo>
                    <a:pt x="923" y="137"/>
                    <a:pt x="886" y="129"/>
                    <a:pt x="850" y="125"/>
                  </a:cubicBezTo>
                  <a:lnTo>
                    <a:pt x="850" y="0"/>
                  </a:lnTo>
                  <a:lnTo>
                    <a:pt x="706" y="0"/>
                  </a:lnTo>
                  <a:lnTo>
                    <a:pt x="706" y="125"/>
                  </a:lnTo>
                  <a:cubicBezTo>
                    <a:pt x="667" y="129"/>
                    <a:pt x="630" y="137"/>
                    <a:pt x="596" y="147"/>
                  </a:cubicBezTo>
                  <a:lnTo>
                    <a:pt x="546" y="31"/>
                  </a:lnTo>
                  <a:lnTo>
                    <a:pt x="413" y="86"/>
                  </a:lnTo>
                  <a:lnTo>
                    <a:pt x="460" y="203"/>
                  </a:lnTo>
                  <a:cubicBezTo>
                    <a:pt x="428" y="221"/>
                    <a:pt x="395" y="242"/>
                    <a:pt x="366" y="266"/>
                  </a:cubicBezTo>
                  <a:lnTo>
                    <a:pt x="278" y="178"/>
                  </a:lnTo>
                  <a:lnTo>
                    <a:pt x="178" y="279"/>
                  </a:lnTo>
                  <a:lnTo>
                    <a:pt x="266" y="367"/>
                  </a:lnTo>
                  <a:cubicBezTo>
                    <a:pt x="241" y="395"/>
                    <a:pt x="221" y="428"/>
                    <a:pt x="202" y="461"/>
                  </a:cubicBezTo>
                  <a:lnTo>
                    <a:pt x="86" y="414"/>
                  </a:lnTo>
                  <a:lnTo>
                    <a:pt x="30" y="547"/>
                  </a:lnTo>
                  <a:lnTo>
                    <a:pt x="147" y="595"/>
                  </a:lnTo>
                  <a:cubicBezTo>
                    <a:pt x="137" y="632"/>
                    <a:pt x="129" y="669"/>
                    <a:pt x="125" y="706"/>
                  </a:cubicBezTo>
                  <a:lnTo>
                    <a:pt x="0" y="706"/>
                  </a:lnTo>
                  <a:lnTo>
                    <a:pt x="0" y="849"/>
                  </a:lnTo>
                  <a:lnTo>
                    <a:pt x="125" y="849"/>
                  </a:lnTo>
                  <a:cubicBezTo>
                    <a:pt x="129" y="888"/>
                    <a:pt x="137" y="925"/>
                    <a:pt x="147" y="960"/>
                  </a:cubicBezTo>
                  <a:lnTo>
                    <a:pt x="30" y="1009"/>
                  </a:lnTo>
                  <a:lnTo>
                    <a:pt x="86" y="1142"/>
                  </a:lnTo>
                  <a:lnTo>
                    <a:pt x="202" y="1095"/>
                  </a:lnTo>
                  <a:cubicBezTo>
                    <a:pt x="221" y="1127"/>
                    <a:pt x="241" y="1160"/>
                    <a:pt x="266" y="1189"/>
                  </a:cubicBezTo>
                  <a:lnTo>
                    <a:pt x="178" y="1277"/>
                  </a:lnTo>
                  <a:lnTo>
                    <a:pt x="278" y="1377"/>
                  </a:lnTo>
                  <a:lnTo>
                    <a:pt x="366" y="1289"/>
                  </a:lnTo>
                  <a:cubicBezTo>
                    <a:pt x="395" y="1314"/>
                    <a:pt x="428" y="1334"/>
                    <a:pt x="460" y="1353"/>
                  </a:cubicBezTo>
                  <a:lnTo>
                    <a:pt x="413" y="1470"/>
                  </a:lnTo>
                  <a:lnTo>
                    <a:pt x="546" y="1525"/>
                  </a:lnTo>
                  <a:lnTo>
                    <a:pt x="596" y="1408"/>
                  </a:lnTo>
                  <a:cubicBezTo>
                    <a:pt x="632" y="1418"/>
                    <a:pt x="669" y="1426"/>
                    <a:pt x="706" y="1431"/>
                  </a:cubicBezTo>
                  <a:lnTo>
                    <a:pt x="706" y="1556"/>
                  </a:lnTo>
                  <a:lnTo>
                    <a:pt x="850" y="1556"/>
                  </a:lnTo>
                  <a:lnTo>
                    <a:pt x="850" y="1431"/>
                  </a:lnTo>
                  <a:cubicBezTo>
                    <a:pt x="889" y="1426"/>
                    <a:pt x="925" y="1418"/>
                    <a:pt x="960" y="1408"/>
                  </a:cubicBezTo>
                  <a:lnTo>
                    <a:pt x="1009" y="1525"/>
                  </a:lnTo>
                  <a:lnTo>
                    <a:pt x="1142" y="1470"/>
                  </a:lnTo>
                  <a:lnTo>
                    <a:pt x="1095" y="1353"/>
                  </a:lnTo>
                  <a:cubicBezTo>
                    <a:pt x="1128" y="1334"/>
                    <a:pt x="1161" y="1314"/>
                    <a:pt x="1190" y="1289"/>
                  </a:cubicBezTo>
                  <a:lnTo>
                    <a:pt x="1278" y="1377"/>
                  </a:lnTo>
                  <a:lnTo>
                    <a:pt x="1378" y="1277"/>
                  </a:lnTo>
                  <a:lnTo>
                    <a:pt x="1290" y="1189"/>
                  </a:lnTo>
                  <a:cubicBezTo>
                    <a:pt x="1315" y="1160"/>
                    <a:pt x="1335" y="1127"/>
                    <a:pt x="1353" y="1095"/>
                  </a:cubicBezTo>
                  <a:lnTo>
                    <a:pt x="1470" y="1142"/>
                  </a:lnTo>
                  <a:lnTo>
                    <a:pt x="1526" y="1009"/>
                  </a:lnTo>
                  <a:lnTo>
                    <a:pt x="1409" y="960"/>
                  </a:lnTo>
                  <a:cubicBezTo>
                    <a:pt x="1419" y="923"/>
                    <a:pt x="1427" y="886"/>
                    <a:pt x="1431" y="849"/>
                  </a:cubicBezTo>
                  <a:lnTo>
                    <a:pt x="1556" y="849"/>
                  </a:lnTo>
                  <a:close/>
                  <a:moveTo>
                    <a:pt x="780" y="1316"/>
                  </a:moveTo>
                  <a:cubicBezTo>
                    <a:pt x="483" y="1316"/>
                    <a:pt x="241" y="1074"/>
                    <a:pt x="241" y="777"/>
                  </a:cubicBezTo>
                  <a:cubicBezTo>
                    <a:pt x="241" y="481"/>
                    <a:pt x="483" y="240"/>
                    <a:pt x="780" y="240"/>
                  </a:cubicBezTo>
                  <a:cubicBezTo>
                    <a:pt x="1077" y="240"/>
                    <a:pt x="1319" y="481"/>
                    <a:pt x="1319" y="777"/>
                  </a:cubicBezTo>
                  <a:cubicBezTo>
                    <a:pt x="1319" y="1074"/>
                    <a:pt x="1077" y="1316"/>
                    <a:pt x="780" y="1316"/>
                  </a:cubicBezTo>
                  <a:close/>
                </a:path>
              </a:pathLst>
            </a:custGeom>
            <a:solidFill>
              <a:schemeClr val="bg1"/>
            </a:solidFill>
            <a:ln>
              <a:noFill/>
            </a:ln>
            <a:effectLst/>
          </p:spPr>
          <p:txBody>
            <a:bodyPr wrap="none" anchor="ctr"/>
            <a:lstStyle/>
            <a:p>
              <a:endParaRPr lang="en-US" sz="1801" dirty="0"/>
            </a:p>
          </p:txBody>
        </p:sp>
        <p:sp>
          <p:nvSpPr>
            <p:cNvPr id="138" name="Freeform 18">
              <a:extLst>
                <a:ext uri="{FF2B5EF4-FFF2-40B4-BE49-F238E27FC236}">
                  <a16:creationId xmlns:a16="http://schemas.microsoft.com/office/drawing/2014/main" id="{CE42753B-906D-4332-A694-B28E59B5ED87}"/>
                </a:ext>
              </a:extLst>
            </p:cNvPr>
            <p:cNvSpPr>
              <a:spLocks noChangeArrowheads="1"/>
            </p:cNvSpPr>
            <p:nvPr/>
          </p:nvSpPr>
          <p:spPr bwMode="auto">
            <a:xfrm>
              <a:off x="5956264" y="3940535"/>
              <a:ext cx="295352" cy="295275"/>
            </a:xfrm>
            <a:custGeom>
              <a:avLst/>
              <a:gdLst>
                <a:gd name="T0" fmla="*/ 53033692 w 821"/>
                <a:gd name="T1" fmla="*/ 0 h 819"/>
                <a:gd name="T2" fmla="*/ 0 w 821"/>
                <a:gd name="T3" fmla="*/ 53033048 h 819"/>
                <a:gd name="T4" fmla="*/ 53033692 w 821"/>
                <a:gd name="T5" fmla="*/ 106325679 h 819"/>
                <a:gd name="T6" fmla="*/ 106067024 w 821"/>
                <a:gd name="T7" fmla="*/ 53033048 h 819"/>
                <a:gd name="T8" fmla="*/ 53033692 w 821"/>
                <a:gd name="T9" fmla="*/ 0 h 819"/>
                <a:gd name="T10" fmla="*/ 53033692 w 821"/>
                <a:gd name="T11" fmla="*/ 90077983 h 819"/>
                <a:gd name="T12" fmla="*/ 16168914 w 821"/>
                <a:gd name="T13" fmla="*/ 53033048 h 819"/>
                <a:gd name="T14" fmla="*/ 53033692 w 821"/>
                <a:gd name="T15" fmla="*/ 16247696 h 819"/>
                <a:gd name="T16" fmla="*/ 89898470 w 821"/>
                <a:gd name="T17" fmla="*/ 53033048 h 819"/>
                <a:gd name="T18" fmla="*/ 53033692 w 821"/>
                <a:gd name="T19" fmla="*/ 90077983 h 8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21" h="819">
                  <a:moveTo>
                    <a:pt x="410" y="0"/>
                  </a:moveTo>
                  <a:cubicBezTo>
                    <a:pt x="185" y="0"/>
                    <a:pt x="0" y="183"/>
                    <a:pt x="0" y="408"/>
                  </a:cubicBezTo>
                  <a:cubicBezTo>
                    <a:pt x="0" y="634"/>
                    <a:pt x="185" y="818"/>
                    <a:pt x="410" y="818"/>
                  </a:cubicBezTo>
                  <a:cubicBezTo>
                    <a:pt x="635" y="818"/>
                    <a:pt x="820" y="634"/>
                    <a:pt x="820" y="408"/>
                  </a:cubicBezTo>
                  <a:cubicBezTo>
                    <a:pt x="820" y="183"/>
                    <a:pt x="635" y="0"/>
                    <a:pt x="410" y="0"/>
                  </a:cubicBezTo>
                  <a:close/>
                  <a:moveTo>
                    <a:pt x="410" y="693"/>
                  </a:moveTo>
                  <a:cubicBezTo>
                    <a:pt x="252" y="693"/>
                    <a:pt x="125" y="566"/>
                    <a:pt x="125" y="408"/>
                  </a:cubicBezTo>
                  <a:cubicBezTo>
                    <a:pt x="125" y="251"/>
                    <a:pt x="252" y="125"/>
                    <a:pt x="410" y="125"/>
                  </a:cubicBezTo>
                  <a:cubicBezTo>
                    <a:pt x="568" y="125"/>
                    <a:pt x="695" y="251"/>
                    <a:pt x="695" y="408"/>
                  </a:cubicBezTo>
                  <a:cubicBezTo>
                    <a:pt x="695" y="564"/>
                    <a:pt x="566" y="693"/>
                    <a:pt x="410" y="693"/>
                  </a:cubicBezTo>
                  <a:close/>
                </a:path>
              </a:pathLst>
            </a:custGeom>
            <a:solidFill>
              <a:schemeClr val="bg1"/>
            </a:solidFill>
            <a:ln>
              <a:noFill/>
            </a:ln>
            <a:effectLst/>
          </p:spPr>
          <p:txBody>
            <a:bodyPr wrap="none" anchor="ctr"/>
            <a:lstStyle/>
            <a:p>
              <a:endParaRPr lang="en-US" sz="1801" dirty="0"/>
            </a:p>
          </p:txBody>
        </p:sp>
      </p:grpSp>
      <p:sp>
        <p:nvSpPr>
          <p:cNvPr id="139" name="Freeform 19" title="star icon">
            <a:extLst>
              <a:ext uri="{FF2B5EF4-FFF2-40B4-BE49-F238E27FC236}">
                <a16:creationId xmlns:a16="http://schemas.microsoft.com/office/drawing/2014/main" id="{25111175-8623-4B6F-BDD9-20603BA75ED9}"/>
              </a:ext>
            </a:extLst>
          </p:cNvPr>
          <p:cNvSpPr>
            <a:spLocks noChangeArrowheads="1"/>
          </p:cNvSpPr>
          <p:nvPr/>
        </p:nvSpPr>
        <p:spPr bwMode="auto">
          <a:xfrm>
            <a:off x="7634461" y="3784047"/>
            <a:ext cx="606583" cy="579438"/>
          </a:xfrm>
          <a:custGeom>
            <a:avLst/>
            <a:gdLst>
              <a:gd name="T0" fmla="*/ 217915650 w 1691"/>
              <a:gd name="T1" fmla="*/ 79529845 h 1610"/>
              <a:gd name="T2" fmla="*/ 134617743 w 1691"/>
              <a:gd name="T3" fmla="*/ 79529845 h 1610"/>
              <a:gd name="T4" fmla="*/ 109344775 w 1691"/>
              <a:gd name="T5" fmla="*/ 0 h 1610"/>
              <a:gd name="T6" fmla="*/ 83169163 w 1691"/>
              <a:gd name="T7" fmla="*/ 79141154 h 1610"/>
              <a:gd name="T8" fmla="*/ 0 w 1691"/>
              <a:gd name="T9" fmla="*/ 78882026 h 1610"/>
              <a:gd name="T10" fmla="*/ 773542 w 1691"/>
              <a:gd name="T11" fmla="*/ 79529845 h 1610"/>
              <a:gd name="T12" fmla="*/ 0 w 1691"/>
              <a:gd name="T13" fmla="*/ 79529845 h 1610"/>
              <a:gd name="T14" fmla="*/ 67308872 w 1691"/>
              <a:gd name="T15" fmla="*/ 128491276 h 1610"/>
              <a:gd name="T16" fmla="*/ 41778056 w 1691"/>
              <a:gd name="T17" fmla="*/ 208150325 h 1610"/>
              <a:gd name="T18" fmla="*/ 109086928 w 1691"/>
              <a:gd name="T19" fmla="*/ 159059690 h 1610"/>
              <a:gd name="T20" fmla="*/ 175880105 w 1691"/>
              <a:gd name="T21" fmla="*/ 208409453 h 1610"/>
              <a:gd name="T22" fmla="*/ 150478034 w 1691"/>
              <a:gd name="T23" fmla="*/ 128750044 h 1610"/>
              <a:gd name="T24" fmla="*/ 217915650 w 1691"/>
              <a:gd name="T25" fmla="*/ 79529845 h 1610"/>
              <a:gd name="T26" fmla="*/ 153185609 w 1691"/>
              <a:gd name="T27" fmla="*/ 177064016 h 1610"/>
              <a:gd name="T28" fmla="*/ 108829081 w 1691"/>
              <a:gd name="T29" fmla="*/ 144422942 h 1610"/>
              <a:gd name="T30" fmla="*/ 64214347 w 1691"/>
              <a:gd name="T31" fmla="*/ 177064016 h 1610"/>
              <a:gd name="T32" fmla="*/ 81363874 w 1691"/>
              <a:gd name="T33" fmla="*/ 124346315 h 1610"/>
              <a:gd name="T34" fmla="*/ 36749140 w 1691"/>
              <a:gd name="T35" fmla="*/ 91705241 h 1610"/>
              <a:gd name="T36" fmla="*/ 37264834 w 1691"/>
              <a:gd name="T37" fmla="*/ 91705241 h 1610"/>
              <a:gd name="T38" fmla="*/ 36491293 w 1691"/>
              <a:gd name="T39" fmla="*/ 91187346 h 1610"/>
              <a:gd name="T40" fmla="*/ 91679195 w 1691"/>
              <a:gd name="T41" fmla="*/ 91446473 h 1610"/>
              <a:gd name="T42" fmla="*/ 109086928 w 1691"/>
              <a:gd name="T43" fmla="*/ 38728772 h 1610"/>
              <a:gd name="T44" fmla="*/ 125978608 w 1691"/>
              <a:gd name="T45" fmla="*/ 91705241 h 1610"/>
              <a:gd name="T46" fmla="*/ 181424716 w 1691"/>
              <a:gd name="T47" fmla="*/ 91705241 h 1610"/>
              <a:gd name="T48" fmla="*/ 136552135 w 1691"/>
              <a:gd name="T49" fmla="*/ 124605443 h 1610"/>
              <a:gd name="T50" fmla="*/ 153185609 w 1691"/>
              <a:gd name="T51" fmla="*/ 177064016 h 16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91" h="1610">
                <a:moveTo>
                  <a:pt x="1690" y="614"/>
                </a:moveTo>
                <a:lnTo>
                  <a:pt x="1044" y="614"/>
                </a:lnTo>
                <a:lnTo>
                  <a:pt x="848" y="0"/>
                </a:lnTo>
                <a:lnTo>
                  <a:pt x="645" y="611"/>
                </a:lnTo>
                <a:lnTo>
                  <a:pt x="0" y="609"/>
                </a:lnTo>
                <a:lnTo>
                  <a:pt x="6" y="614"/>
                </a:lnTo>
                <a:lnTo>
                  <a:pt x="0" y="614"/>
                </a:lnTo>
                <a:lnTo>
                  <a:pt x="522" y="992"/>
                </a:lnTo>
                <a:lnTo>
                  <a:pt x="324" y="1607"/>
                </a:lnTo>
                <a:lnTo>
                  <a:pt x="846" y="1228"/>
                </a:lnTo>
                <a:lnTo>
                  <a:pt x="1364" y="1609"/>
                </a:lnTo>
                <a:lnTo>
                  <a:pt x="1167" y="994"/>
                </a:lnTo>
                <a:lnTo>
                  <a:pt x="1690" y="614"/>
                </a:lnTo>
                <a:close/>
                <a:moveTo>
                  <a:pt x="1188" y="1367"/>
                </a:moveTo>
                <a:lnTo>
                  <a:pt x="844" y="1115"/>
                </a:lnTo>
                <a:lnTo>
                  <a:pt x="498" y="1367"/>
                </a:lnTo>
                <a:lnTo>
                  <a:pt x="631" y="960"/>
                </a:lnTo>
                <a:lnTo>
                  <a:pt x="285" y="708"/>
                </a:lnTo>
                <a:lnTo>
                  <a:pt x="289" y="708"/>
                </a:lnTo>
                <a:lnTo>
                  <a:pt x="283" y="704"/>
                </a:lnTo>
                <a:lnTo>
                  <a:pt x="711" y="706"/>
                </a:lnTo>
                <a:lnTo>
                  <a:pt x="846" y="299"/>
                </a:lnTo>
                <a:lnTo>
                  <a:pt x="977" y="708"/>
                </a:lnTo>
                <a:lnTo>
                  <a:pt x="1407" y="708"/>
                </a:lnTo>
                <a:lnTo>
                  <a:pt x="1059" y="962"/>
                </a:lnTo>
                <a:lnTo>
                  <a:pt x="1188" y="1367"/>
                </a:lnTo>
                <a:close/>
              </a:path>
            </a:pathLst>
          </a:custGeom>
          <a:solidFill>
            <a:schemeClr val="bg1"/>
          </a:solidFill>
          <a:ln>
            <a:noFill/>
          </a:ln>
          <a:effectLst/>
        </p:spPr>
        <p:txBody>
          <a:bodyPr wrap="none" anchor="ctr"/>
          <a:lstStyle/>
          <a:p>
            <a:endParaRPr lang="en-US" sz="1801" dirty="0"/>
          </a:p>
        </p:txBody>
      </p:sp>
      <p:grpSp>
        <p:nvGrpSpPr>
          <p:cNvPr id="146" name="Group 1" title="paper icon">
            <a:extLst>
              <a:ext uri="{FF2B5EF4-FFF2-40B4-BE49-F238E27FC236}">
                <a16:creationId xmlns:a16="http://schemas.microsoft.com/office/drawing/2014/main" id="{11FAC60E-B690-4C90-A566-A1349F87256E}"/>
              </a:ext>
            </a:extLst>
          </p:cNvPr>
          <p:cNvGrpSpPr>
            <a:grpSpLocks/>
          </p:cNvGrpSpPr>
          <p:nvPr/>
        </p:nvGrpSpPr>
        <p:grpSpPr bwMode="auto">
          <a:xfrm>
            <a:off x="9487206" y="3902733"/>
            <a:ext cx="560593" cy="369895"/>
            <a:chOff x="7800975" y="2262188"/>
            <a:chExt cx="635000" cy="419100"/>
          </a:xfrm>
          <a:solidFill>
            <a:schemeClr val="bg1"/>
          </a:solidFill>
        </p:grpSpPr>
        <p:sp>
          <p:nvSpPr>
            <p:cNvPr id="147" name="Freeform 44">
              <a:extLst>
                <a:ext uri="{FF2B5EF4-FFF2-40B4-BE49-F238E27FC236}">
                  <a16:creationId xmlns:a16="http://schemas.microsoft.com/office/drawing/2014/main" id="{825B1EC1-AE27-48F7-8DB4-56F5C0C4E245}"/>
                </a:ext>
              </a:extLst>
            </p:cNvPr>
            <p:cNvSpPr>
              <a:spLocks noChangeArrowheads="1"/>
            </p:cNvSpPr>
            <p:nvPr/>
          </p:nvSpPr>
          <p:spPr bwMode="auto">
            <a:xfrm>
              <a:off x="7800975" y="2322512"/>
              <a:ext cx="573088" cy="358776"/>
            </a:xfrm>
            <a:custGeom>
              <a:avLst/>
              <a:gdLst>
                <a:gd name="T0" fmla="*/ 206429902 w 1590"/>
                <a:gd name="T1" fmla="*/ 128848397 h 998"/>
                <a:gd name="T2" fmla="*/ 0 w 1590"/>
                <a:gd name="T3" fmla="*/ 128848397 h 998"/>
                <a:gd name="T4" fmla="*/ 0 w 1590"/>
                <a:gd name="T5" fmla="*/ 0 h 998"/>
                <a:gd name="T6" fmla="*/ 206429902 w 1590"/>
                <a:gd name="T7" fmla="*/ 0 h 998"/>
                <a:gd name="T8" fmla="*/ 206429902 w 1590"/>
                <a:gd name="T9" fmla="*/ 128848397 h 998"/>
                <a:gd name="T10" fmla="*/ 13250948 w 1590"/>
                <a:gd name="T11" fmla="*/ 115666112 h 998"/>
                <a:gd name="T12" fmla="*/ 193178594 w 1590"/>
                <a:gd name="T13" fmla="*/ 115666112 h 998"/>
                <a:gd name="T14" fmla="*/ 193178594 w 1590"/>
                <a:gd name="T15" fmla="*/ 13181926 h 998"/>
                <a:gd name="T16" fmla="*/ 13250948 w 1590"/>
                <a:gd name="T17" fmla="*/ 13181926 h 998"/>
                <a:gd name="T18" fmla="*/ 13250948 w 1590"/>
                <a:gd name="T19" fmla="*/ 115666112 h 9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0" h="998">
                  <a:moveTo>
                    <a:pt x="1589" y="997"/>
                  </a:moveTo>
                  <a:lnTo>
                    <a:pt x="0" y="997"/>
                  </a:lnTo>
                  <a:lnTo>
                    <a:pt x="0" y="0"/>
                  </a:lnTo>
                  <a:lnTo>
                    <a:pt x="1589" y="0"/>
                  </a:lnTo>
                  <a:lnTo>
                    <a:pt x="1589" y="997"/>
                  </a:lnTo>
                  <a:close/>
                  <a:moveTo>
                    <a:pt x="102" y="895"/>
                  </a:moveTo>
                  <a:lnTo>
                    <a:pt x="1487" y="895"/>
                  </a:lnTo>
                  <a:lnTo>
                    <a:pt x="1487" y="102"/>
                  </a:lnTo>
                  <a:lnTo>
                    <a:pt x="102" y="102"/>
                  </a:lnTo>
                  <a:lnTo>
                    <a:pt x="102" y="8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1" dirty="0"/>
            </a:p>
          </p:txBody>
        </p:sp>
        <p:sp>
          <p:nvSpPr>
            <p:cNvPr id="148" name="Freeform 45">
              <a:extLst>
                <a:ext uri="{FF2B5EF4-FFF2-40B4-BE49-F238E27FC236}">
                  <a16:creationId xmlns:a16="http://schemas.microsoft.com/office/drawing/2014/main" id="{F1E25BC3-30E9-470A-9A82-6EF3E9963EAD}"/>
                </a:ext>
              </a:extLst>
            </p:cNvPr>
            <p:cNvSpPr>
              <a:spLocks noChangeArrowheads="1"/>
            </p:cNvSpPr>
            <p:nvPr/>
          </p:nvSpPr>
          <p:spPr bwMode="auto">
            <a:xfrm>
              <a:off x="7881938" y="2262188"/>
              <a:ext cx="554037" cy="341312"/>
            </a:xfrm>
            <a:custGeom>
              <a:avLst/>
              <a:gdLst>
                <a:gd name="T0" fmla="*/ 199322641 w 1539"/>
                <a:gd name="T1" fmla="*/ 122883853 h 947"/>
                <a:gd name="T2" fmla="*/ 186103512 w 1539"/>
                <a:gd name="T3" fmla="*/ 122883853 h 947"/>
                <a:gd name="T4" fmla="*/ 186103512 w 1539"/>
                <a:gd name="T5" fmla="*/ 13249537 h 947"/>
                <a:gd name="T6" fmla="*/ 0 w 1539"/>
                <a:gd name="T7" fmla="*/ 13249537 h 947"/>
                <a:gd name="T8" fmla="*/ 0 w 1539"/>
                <a:gd name="T9" fmla="*/ 0 h 947"/>
                <a:gd name="T10" fmla="*/ 199322641 w 1539"/>
                <a:gd name="T11" fmla="*/ 0 h 947"/>
                <a:gd name="T12" fmla="*/ 199322641 w 1539"/>
                <a:gd name="T13" fmla="*/ 122883853 h 9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9" h="947">
                  <a:moveTo>
                    <a:pt x="1538" y="946"/>
                  </a:moveTo>
                  <a:lnTo>
                    <a:pt x="1436" y="946"/>
                  </a:lnTo>
                  <a:lnTo>
                    <a:pt x="1436" y="102"/>
                  </a:lnTo>
                  <a:lnTo>
                    <a:pt x="0" y="102"/>
                  </a:lnTo>
                  <a:lnTo>
                    <a:pt x="0" y="0"/>
                  </a:lnTo>
                  <a:lnTo>
                    <a:pt x="1538" y="0"/>
                  </a:lnTo>
                  <a:lnTo>
                    <a:pt x="1538" y="9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1" dirty="0"/>
            </a:p>
          </p:txBody>
        </p:sp>
      </p:grpSp>
      <p:sp>
        <p:nvSpPr>
          <p:cNvPr id="136" name="Freeform 1" title="magnifying glass">
            <a:extLst>
              <a:ext uri="{FF2B5EF4-FFF2-40B4-BE49-F238E27FC236}">
                <a16:creationId xmlns:a16="http://schemas.microsoft.com/office/drawing/2014/main" id="{65571521-AD42-42E5-A477-13D53F361DD9}"/>
              </a:ext>
            </a:extLst>
          </p:cNvPr>
          <p:cNvSpPr>
            <a:spLocks noChangeArrowheads="1"/>
          </p:cNvSpPr>
          <p:nvPr/>
        </p:nvSpPr>
        <p:spPr bwMode="auto">
          <a:xfrm>
            <a:off x="11435867" y="3860672"/>
            <a:ext cx="384275" cy="390525"/>
          </a:xfrm>
          <a:custGeom>
            <a:avLst/>
            <a:gdLst>
              <a:gd name="T0" fmla="*/ 138063790 w 1068"/>
              <a:gd name="T1" fmla="*/ 132270638 h 1085"/>
              <a:gd name="T2" fmla="*/ 101445222 w 1068"/>
              <a:gd name="T3" fmla="*/ 91591970 h 1085"/>
              <a:gd name="T4" fmla="*/ 113479108 w 1068"/>
              <a:gd name="T5" fmla="*/ 56613527 h 1085"/>
              <a:gd name="T6" fmla="*/ 56674805 w 1068"/>
              <a:gd name="T7" fmla="*/ 0 h 1085"/>
              <a:gd name="T8" fmla="*/ 0 w 1068"/>
              <a:gd name="T9" fmla="*/ 56613527 h 1085"/>
              <a:gd name="T10" fmla="*/ 56674805 w 1068"/>
              <a:gd name="T11" fmla="*/ 113356630 h 1085"/>
              <a:gd name="T12" fmla="*/ 92775744 w 1068"/>
              <a:gd name="T13" fmla="*/ 100401278 h 1085"/>
              <a:gd name="T14" fmla="*/ 128747546 w 1068"/>
              <a:gd name="T15" fmla="*/ 140432430 h 1085"/>
              <a:gd name="T16" fmla="*/ 138063790 w 1068"/>
              <a:gd name="T17" fmla="*/ 132270638 h 1085"/>
              <a:gd name="T18" fmla="*/ 56674805 w 1068"/>
              <a:gd name="T19" fmla="*/ 101178729 h 1085"/>
              <a:gd name="T20" fmla="*/ 12422018 w 1068"/>
              <a:gd name="T21" fmla="*/ 56872678 h 1085"/>
              <a:gd name="T22" fmla="*/ 56674805 w 1068"/>
              <a:gd name="T23" fmla="*/ 12695842 h 1085"/>
              <a:gd name="T24" fmla="*/ 100927593 w 1068"/>
              <a:gd name="T25" fmla="*/ 56872678 h 1085"/>
              <a:gd name="T26" fmla="*/ 56674805 w 1068"/>
              <a:gd name="T27" fmla="*/ 101178729 h 10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68" h="1085">
                <a:moveTo>
                  <a:pt x="1067" y="1021"/>
                </a:moveTo>
                <a:lnTo>
                  <a:pt x="784" y="707"/>
                </a:lnTo>
                <a:cubicBezTo>
                  <a:pt x="842" y="634"/>
                  <a:pt x="877" y="539"/>
                  <a:pt x="877" y="437"/>
                </a:cubicBezTo>
                <a:cubicBezTo>
                  <a:pt x="877" y="195"/>
                  <a:pt x="680" y="0"/>
                  <a:pt x="438" y="0"/>
                </a:cubicBezTo>
                <a:cubicBezTo>
                  <a:pt x="197" y="0"/>
                  <a:pt x="0" y="195"/>
                  <a:pt x="0" y="437"/>
                </a:cubicBezTo>
                <a:cubicBezTo>
                  <a:pt x="0" y="679"/>
                  <a:pt x="197" y="875"/>
                  <a:pt x="438" y="875"/>
                </a:cubicBezTo>
                <a:cubicBezTo>
                  <a:pt x="545" y="875"/>
                  <a:pt x="641" y="838"/>
                  <a:pt x="717" y="775"/>
                </a:cubicBezTo>
                <a:lnTo>
                  <a:pt x="995" y="1084"/>
                </a:lnTo>
                <a:lnTo>
                  <a:pt x="1067" y="1021"/>
                </a:lnTo>
                <a:close/>
                <a:moveTo>
                  <a:pt x="438" y="781"/>
                </a:moveTo>
                <a:cubicBezTo>
                  <a:pt x="250" y="781"/>
                  <a:pt x="96" y="627"/>
                  <a:pt x="96" y="439"/>
                </a:cubicBezTo>
                <a:cubicBezTo>
                  <a:pt x="96" y="251"/>
                  <a:pt x="250" y="98"/>
                  <a:pt x="438" y="98"/>
                </a:cubicBezTo>
                <a:cubicBezTo>
                  <a:pt x="627" y="98"/>
                  <a:pt x="780" y="251"/>
                  <a:pt x="780" y="439"/>
                </a:cubicBezTo>
                <a:cubicBezTo>
                  <a:pt x="780" y="627"/>
                  <a:pt x="627" y="781"/>
                  <a:pt x="438" y="781"/>
                </a:cubicBezTo>
                <a:close/>
              </a:path>
            </a:pathLst>
          </a:custGeom>
          <a:solidFill>
            <a:schemeClr val="bg1"/>
          </a:solidFill>
          <a:ln>
            <a:noFill/>
          </a:ln>
          <a:effectLst/>
        </p:spPr>
        <p:txBody>
          <a:bodyPr wrap="none" anchor="ctr"/>
          <a:lstStyle/>
          <a:p>
            <a:endParaRPr lang="en-US" sz="1801" dirty="0"/>
          </a:p>
        </p:txBody>
      </p:sp>
      <p:sp>
        <p:nvSpPr>
          <p:cNvPr id="35" name="Text Placeholder 18">
            <a:extLst>
              <a:ext uri="{FF2B5EF4-FFF2-40B4-BE49-F238E27FC236}">
                <a16:creationId xmlns:a16="http://schemas.microsoft.com/office/drawing/2014/main" id="{548C46D8-FEA0-4663-8E08-A7E8BAD2D6C9}"/>
              </a:ext>
            </a:extLst>
          </p:cNvPr>
          <p:cNvSpPr txBox="1">
            <a:spLocks/>
          </p:cNvSpPr>
          <p:nvPr/>
        </p:nvSpPr>
        <p:spPr>
          <a:xfrm>
            <a:off x="9388472" y="5768778"/>
            <a:ext cx="2624002" cy="2862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bg2">
                    <a:lumMod val="5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solidFill>
                  <a:schemeClr val="tx1"/>
                </a:solidFill>
              </a:rPr>
              <a:t>Snapshot showing Predication</a:t>
            </a:r>
          </a:p>
        </p:txBody>
      </p:sp>
      <p:sp>
        <p:nvSpPr>
          <p:cNvPr id="2" name="Rectangle 1">
            <a:extLst>
              <a:ext uri="{FF2B5EF4-FFF2-40B4-BE49-F238E27FC236}">
                <a16:creationId xmlns:a16="http://schemas.microsoft.com/office/drawing/2014/main" id="{FE9D41EA-C060-488F-891F-41D337D17AA0}"/>
              </a:ext>
            </a:extLst>
          </p:cNvPr>
          <p:cNvSpPr/>
          <p:nvPr/>
        </p:nvSpPr>
        <p:spPr>
          <a:xfrm>
            <a:off x="6707947" y="5457556"/>
            <a:ext cx="2063578" cy="369332"/>
          </a:xfrm>
          <a:prstGeom prst="rect">
            <a:avLst/>
          </a:prstGeom>
        </p:spPr>
        <p:txBody>
          <a:bodyPr wrap="none">
            <a:spAutoFit/>
          </a:bodyPr>
          <a:lstStyle/>
          <a:p>
            <a:r>
              <a:rPr lang="en-US" sz="1800" dirty="0">
                <a:latin typeface="+mn-lt"/>
              </a:rPr>
              <a:t>Training CNN Model</a:t>
            </a:r>
          </a:p>
        </p:txBody>
      </p:sp>
      <p:sp>
        <p:nvSpPr>
          <p:cNvPr id="3" name="Rectangle 2">
            <a:extLst>
              <a:ext uri="{FF2B5EF4-FFF2-40B4-BE49-F238E27FC236}">
                <a16:creationId xmlns:a16="http://schemas.microsoft.com/office/drawing/2014/main" id="{6FDE7F8F-1AED-4DE7-BF7A-0C82D75177FE}"/>
              </a:ext>
            </a:extLst>
          </p:cNvPr>
          <p:cNvSpPr/>
          <p:nvPr/>
        </p:nvSpPr>
        <p:spPr>
          <a:xfrm>
            <a:off x="6719856" y="5826888"/>
            <a:ext cx="2063578" cy="523220"/>
          </a:xfrm>
          <a:prstGeom prst="rect">
            <a:avLst/>
          </a:prstGeom>
        </p:spPr>
        <p:txBody>
          <a:bodyPr wrap="square">
            <a:spAutoFit/>
          </a:bodyPr>
          <a:lstStyle/>
          <a:p>
            <a:pPr marL="285750" indent="-285750" fontAlgn="auto">
              <a:spcAft>
                <a:spcPts val="0"/>
              </a:spcAft>
              <a:buFont typeface="Arial" panose="020B0604020202020204" pitchFamily="34" charset="0"/>
              <a:buChar char="•"/>
            </a:pPr>
            <a:r>
              <a:rPr lang="en-US" sz="1400" dirty="0">
                <a:latin typeface="+mn-lt"/>
              </a:rPr>
              <a:t>Steps for Training CNN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802E-C535-4F73-8938-FDE5BAD101A7}"/>
              </a:ext>
            </a:extLst>
          </p:cNvPr>
          <p:cNvSpPr>
            <a:spLocks noGrp="1"/>
          </p:cNvSpPr>
          <p:nvPr>
            <p:ph type="title"/>
          </p:nvPr>
        </p:nvSpPr>
        <p:spPr>
          <a:xfrm>
            <a:off x="1736035" y="271463"/>
            <a:ext cx="10190922" cy="762000"/>
          </a:xfrm>
        </p:spPr>
        <p:txBody>
          <a:bodyPr/>
          <a:lstStyle/>
          <a:p>
            <a:pPr algn="ctr"/>
            <a:br>
              <a:rPr lang="en-IN" sz="3200" b="1" u="sng" dirty="0">
                <a:latin typeface="Times New Roman" panose="02020603050405020304" pitchFamily="18" charset="0"/>
                <a:cs typeface="Times New Roman" panose="02020603050405020304" pitchFamily="18" charset="0"/>
              </a:rPr>
            </a:b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SOFTWARE AND TECHNOLOGY STACK</a:t>
            </a:r>
          </a:p>
        </p:txBody>
      </p:sp>
      <p:sp>
        <p:nvSpPr>
          <p:cNvPr id="3" name="Content Placeholder 2">
            <a:extLst>
              <a:ext uri="{FF2B5EF4-FFF2-40B4-BE49-F238E27FC236}">
                <a16:creationId xmlns:a16="http://schemas.microsoft.com/office/drawing/2014/main" id="{1B3E1790-FA26-4E2A-9E9E-DB71550F80BE}"/>
              </a:ext>
            </a:extLst>
          </p:cNvPr>
          <p:cNvSpPr>
            <a:spLocks noGrp="1"/>
          </p:cNvSpPr>
          <p:nvPr>
            <p:ph idx="1"/>
          </p:nvPr>
        </p:nvSpPr>
        <p:spPr>
          <a:xfrm>
            <a:off x="1736035" y="1431234"/>
            <a:ext cx="9594574" cy="5261113"/>
          </a:xfrm>
        </p:spPr>
        <p:txBody>
          <a:bodyPr/>
          <a:lstStyle/>
          <a:p>
            <a:pPr marL="457200" indent="-457200"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Software Library : </a:t>
            </a:r>
            <a:r>
              <a:rPr lang="en-IN" dirty="0" err="1">
                <a:latin typeface="Calibri" panose="020F0502020204030204" pitchFamily="34" charset="0"/>
                <a:cs typeface="Calibri" panose="020F0502020204030204" pitchFamily="34" charset="0"/>
              </a:rPr>
              <a:t>Tensorflow</a:t>
            </a:r>
            <a:r>
              <a:rPr lang="en-IN" dirty="0">
                <a:latin typeface="Calibri" panose="020F0502020204030204" pitchFamily="34" charset="0"/>
                <a:cs typeface="Calibri" panose="020F0502020204030204" pitchFamily="34" charset="0"/>
              </a:rPr>
              <a:t> – </a:t>
            </a:r>
            <a:r>
              <a:rPr lang="en-IN" dirty="0" err="1">
                <a:latin typeface="Calibri" panose="020F0502020204030204" pitchFamily="34" charset="0"/>
                <a:cs typeface="Calibri" panose="020F0502020204030204" pitchFamily="34" charset="0"/>
              </a:rPr>
              <a:t>gpu</a:t>
            </a:r>
            <a:r>
              <a:rPr lang="en-IN" dirty="0">
                <a:latin typeface="Calibri" panose="020F0502020204030204" pitchFamily="34" charset="0"/>
                <a:cs typeface="Calibri" panose="020F0502020204030204" pitchFamily="34" charset="0"/>
              </a:rPr>
              <a:t> 1.2</a:t>
            </a:r>
          </a:p>
          <a:p>
            <a:pPr marL="457200" indent="-457200"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Programming Language : Python(3.6)</a:t>
            </a:r>
          </a:p>
          <a:p>
            <a:pPr marL="457200" indent="-457200"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High Level Neural Network API : </a:t>
            </a:r>
            <a:r>
              <a:rPr lang="en-IN" dirty="0" err="1">
                <a:latin typeface="Calibri" panose="020F0502020204030204" pitchFamily="34" charset="0"/>
                <a:cs typeface="Calibri" panose="020F0502020204030204" pitchFamily="34" charset="0"/>
              </a:rPr>
              <a:t>Keras</a:t>
            </a:r>
            <a:r>
              <a:rPr lang="en-IN" dirty="0">
                <a:latin typeface="Calibri" panose="020F0502020204030204" pitchFamily="34" charset="0"/>
                <a:cs typeface="Calibri" panose="020F0502020204030204" pitchFamily="34" charset="0"/>
              </a:rPr>
              <a:t> 2.2.4</a:t>
            </a:r>
          </a:p>
          <a:p>
            <a:pPr marL="457200" indent="-457200"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Package for Scientific Computing : </a:t>
            </a:r>
            <a:r>
              <a:rPr lang="en-IN" dirty="0" err="1">
                <a:latin typeface="Calibri" panose="020F0502020204030204" pitchFamily="34" charset="0"/>
                <a:cs typeface="Calibri" panose="020F0502020204030204" pitchFamily="34" charset="0"/>
              </a:rPr>
              <a:t>Numpy</a:t>
            </a:r>
            <a:r>
              <a:rPr lang="en-IN" dirty="0">
                <a:latin typeface="Calibri" panose="020F0502020204030204" pitchFamily="34" charset="0"/>
                <a:cs typeface="Calibri" panose="020F0502020204030204" pitchFamily="34" charset="0"/>
              </a:rPr>
              <a:t> 1.5 ,</a:t>
            </a:r>
            <a:r>
              <a:rPr lang="en-IN" dirty="0" err="1">
                <a:latin typeface="Calibri" panose="020F0502020204030204" pitchFamily="34" charset="0"/>
                <a:cs typeface="Calibri" panose="020F0502020204030204" pitchFamily="34" charset="0"/>
              </a:rPr>
              <a:t>Scipy</a:t>
            </a:r>
            <a:r>
              <a:rPr lang="en-IN" dirty="0">
                <a:latin typeface="Calibri" panose="020F0502020204030204" pitchFamily="34" charset="0"/>
                <a:cs typeface="Calibri" panose="020F0502020204030204" pitchFamily="34" charset="0"/>
              </a:rPr>
              <a:t> 1.2</a:t>
            </a:r>
          </a:p>
          <a:p>
            <a:pPr marL="457200" indent="-457200"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Parallel Computing Platform Programming : CUDA Toolkit 9.2</a:t>
            </a:r>
          </a:p>
          <a:p>
            <a:pPr marL="457200" indent="-457200"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Deep Neural Network : </a:t>
            </a:r>
            <a:r>
              <a:rPr lang="en-IN" dirty="0" err="1">
                <a:latin typeface="Calibri" panose="020F0502020204030204" pitchFamily="34" charset="0"/>
                <a:cs typeface="Calibri" panose="020F0502020204030204" pitchFamily="34" charset="0"/>
              </a:rPr>
              <a:t>cuDNN</a:t>
            </a:r>
            <a:r>
              <a:rPr lang="en-IN" dirty="0">
                <a:latin typeface="Calibri" panose="020F0502020204030204" pitchFamily="34" charset="0"/>
                <a:cs typeface="Calibri" panose="020F0502020204030204" pitchFamily="34" charset="0"/>
              </a:rPr>
              <a:t> 7.3</a:t>
            </a:r>
          </a:p>
          <a:p>
            <a:endParaRPr lang="en-IN" dirty="0"/>
          </a:p>
        </p:txBody>
      </p:sp>
    </p:spTree>
    <p:extLst>
      <p:ext uri="{BB962C8B-B14F-4D97-AF65-F5344CB8AC3E}">
        <p14:creationId xmlns:p14="http://schemas.microsoft.com/office/powerpoint/2010/main" val="345115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DC5C-526F-4246-B8B1-585AC0F1E5A0}"/>
              </a:ext>
            </a:extLst>
          </p:cNvPr>
          <p:cNvSpPr>
            <a:spLocks noGrp="1"/>
          </p:cNvSpPr>
          <p:nvPr>
            <p:ph type="title"/>
          </p:nvPr>
        </p:nvSpPr>
        <p:spPr>
          <a:xfrm>
            <a:off x="1861830" y="377481"/>
            <a:ext cx="10114671" cy="671072"/>
          </a:xfrm>
        </p:spPr>
        <p:txBody>
          <a:bodyPr/>
          <a:lstStyle/>
          <a:p>
            <a:pPr algn="ctr"/>
            <a:r>
              <a:rPr lang="en-IN" sz="3200" b="1" u="sng" dirty="0">
                <a:latin typeface="Times New Roman" panose="02020603050405020304" pitchFamily="18" charset="0"/>
                <a:cs typeface="Times New Roman" panose="02020603050405020304" pitchFamily="18" charset="0"/>
              </a:rPr>
              <a:t>DATASET COLLECTION AND STUDY</a:t>
            </a:r>
          </a:p>
        </p:txBody>
      </p:sp>
      <p:sp>
        <p:nvSpPr>
          <p:cNvPr id="3" name="Content Placeholder 2">
            <a:extLst>
              <a:ext uri="{FF2B5EF4-FFF2-40B4-BE49-F238E27FC236}">
                <a16:creationId xmlns:a16="http://schemas.microsoft.com/office/drawing/2014/main" id="{F928BD1F-AD64-4B41-B3EF-FF896365105A}"/>
              </a:ext>
            </a:extLst>
          </p:cNvPr>
          <p:cNvSpPr>
            <a:spLocks noGrp="1"/>
          </p:cNvSpPr>
          <p:nvPr>
            <p:ph idx="1"/>
          </p:nvPr>
        </p:nvSpPr>
        <p:spPr>
          <a:xfrm>
            <a:off x="1749289" y="1364978"/>
            <a:ext cx="10227212" cy="4638257"/>
          </a:xfrm>
        </p:spPr>
        <p:txBody>
          <a:bodyPr>
            <a:normAutofit/>
          </a:bodyPr>
          <a:lstStyle/>
          <a:p>
            <a:pPr marL="457189" indent="-457189" algn="just">
              <a:spcBef>
                <a:spcPts val="150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Dataset consist of 277,544 mount slides images of 50  x 50 scanned at 40x.</a:t>
            </a:r>
          </a:p>
          <a:p>
            <a:pPr marL="457189" indent="-457189" algn="just">
              <a:spcBef>
                <a:spcPts val="150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Contains 198,738 IDC negative images and 78,786 IDC positive images.</a:t>
            </a:r>
          </a:p>
          <a:p>
            <a:pPr marL="457189" indent="-457189" algn="just">
              <a:spcBef>
                <a:spcPts val="1500"/>
              </a:spcBef>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Each image file name is of the format:</a:t>
            </a:r>
          </a:p>
          <a:p>
            <a:pPr marL="0" indent="0" algn="ctr">
              <a:spcBef>
                <a:spcPts val="1500"/>
              </a:spcBef>
              <a:buSzPct val="70000"/>
            </a:pPr>
            <a:r>
              <a:rPr lang="en-US" sz="2000" b="1" dirty="0">
                <a:latin typeface="Calibri" panose="020F0502020204030204" pitchFamily="34" charset="0"/>
                <a:cs typeface="Calibri" panose="020F0502020204030204" pitchFamily="34" charset="0"/>
              </a:rPr>
              <a:t>u_xX_yY_classC.png   — &gt; example 10253_idx5_x1351_y1101_class0.png</a:t>
            </a:r>
          </a:p>
          <a:p>
            <a:pPr marL="0" indent="0" algn="just">
              <a:spcBef>
                <a:spcPts val="1500"/>
              </a:spcBef>
              <a:buSzPct val="70000"/>
            </a:pPr>
            <a:r>
              <a:rPr lang="en-US" dirty="0">
                <a:latin typeface="Calibri" panose="020F0502020204030204" pitchFamily="34" charset="0"/>
                <a:cs typeface="Calibri" panose="020F0502020204030204" pitchFamily="34" charset="0"/>
              </a:rPr>
              <a:t>where u is the patient ID (10253_idx5), X is the x-coordinate of where this                   image was cropped from, Y is the y-coordinate of where this image was cropped from, and C indicates the class where 0 is non-IDC and 1 is IDC.</a:t>
            </a:r>
          </a:p>
          <a:p>
            <a:pPr marL="457189" indent="-457189" algn="just">
              <a:spcBef>
                <a:spcPts val="1500"/>
              </a:spcBef>
              <a:buSzPct val="700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457189" indent="-457189" algn="just">
              <a:spcBef>
                <a:spcPts val="1500"/>
              </a:spcBef>
              <a:buSzPct val="7000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27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C8AF-BF05-452E-85E5-B15980808652}"/>
              </a:ext>
            </a:extLst>
          </p:cNvPr>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DATASET SNAPSHOT</a:t>
            </a:r>
          </a:p>
        </p:txBody>
      </p:sp>
      <p:pic>
        <p:nvPicPr>
          <p:cNvPr id="10" name="Content Placeholder 9">
            <a:extLst>
              <a:ext uri="{FF2B5EF4-FFF2-40B4-BE49-F238E27FC236}">
                <a16:creationId xmlns:a16="http://schemas.microsoft.com/office/drawing/2014/main" id="{6E5FFB56-B8DF-4E3E-8CF7-8C67E1CA3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5865" y="1635365"/>
            <a:ext cx="4274647" cy="2110064"/>
          </a:xfrm>
          <a:ln w="12700">
            <a:solidFill>
              <a:schemeClr val="tx1"/>
            </a:solidFill>
          </a:ln>
        </p:spPr>
      </p:pic>
      <p:pic>
        <p:nvPicPr>
          <p:cNvPr id="12" name="Picture 11">
            <a:extLst>
              <a:ext uri="{FF2B5EF4-FFF2-40B4-BE49-F238E27FC236}">
                <a16:creationId xmlns:a16="http://schemas.microsoft.com/office/drawing/2014/main" id="{3DE81566-CE01-4EC1-9062-06659146A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698" y="4178061"/>
            <a:ext cx="4274647" cy="2110064"/>
          </a:xfrm>
          <a:prstGeom prst="rect">
            <a:avLst/>
          </a:prstGeom>
          <a:ln w="12700">
            <a:solidFill>
              <a:schemeClr val="tx1"/>
            </a:solidFill>
          </a:ln>
        </p:spPr>
      </p:pic>
    </p:spTree>
    <p:extLst>
      <p:ext uri="{BB962C8B-B14F-4D97-AF65-F5344CB8AC3E}">
        <p14:creationId xmlns:p14="http://schemas.microsoft.com/office/powerpoint/2010/main" val="131752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157D-1F3F-4CDB-9919-B5124FCDC3F0}"/>
              </a:ext>
            </a:extLst>
          </p:cNvPr>
          <p:cNvSpPr>
            <a:spLocks noGrp="1"/>
          </p:cNvSpPr>
          <p:nvPr>
            <p:ph type="title"/>
          </p:nvPr>
        </p:nvSpPr>
        <p:spPr>
          <a:xfrm>
            <a:off x="2235199" y="481051"/>
            <a:ext cx="9042400" cy="762000"/>
          </a:xfrm>
        </p:spPr>
        <p:txBody>
          <a:bodyPr/>
          <a:lstStyle/>
          <a:p>
            <a:pPr algn="ctr"/>
            <a:r>
              <a:rPr lang="en-IN" sz="32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EB05628-E1DA-436F-ACCA-6FC96954BC70}"/>
              </a:ext>
            </a:extLst>
          </p:cNvPr>
          <p:cNvSpPr>
            <a:spLocks noGrp="1"/>
          </p:cNvSpPr>
          <p:nvPr>
            <p:ph idx="1"/>
          </p:nvPr>
        </p:nvSpPr>
        <p:spPr>
          <a:xfrm>
            <a:off x="1706101" y="1640829"/>
            <a:ext cx="10100603" cy="4640701"/>
          </a:xfrm>
        </p:spPr>
        <p:txBody>
          <a:bodyPr/>
          <a:lstStyle/>
          <a:p>
            <a:pPr marL="457189" indent="-457189" algn="just">
              <a:buSzPct val="70000"/>
              <a:buFont typeface="Wingdings" panose="05000000000000000000" pitchFamily="2" charset="2"/>
              <a:buChar char="Ø"/>
            </a:pPr>
            <a:r>
              <a:rPr lang="en-US" dirty="0">
                <a:latin typeface="Calibri" panose="020F0502020204030204" pitchFamily="34" charset="0"/>
                <a:cs typeface="Calibri" panose="020F0502020204030204" pitchFamily="34" charset="0"/>
              </a:rPr>
              <a:t>To achieve our expected outcome, Convolutional Neural Network (CNN) architecture is used with our </a:t>
            </a:r>
            <a:r>
              <a:rPr lang="en-IN" dirty="0">
                <a:latin typeface="Calibri" panose="020F0502020204030204" pitchFamily="34" charset="0"/>
                <a:cs typeface="Calibri" panose="020F0502020204030204" pitchFamily="34" charset="0"/>
              </a:rPr>
              <a:t>IDC Breast Cancer image dataset .</a:t>
            </a:r>
          </a:p>
          <a:p>
            <a:pPr marL="457189" indent="-457189"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For training and  testing , dataset  is divided with 80% of the dataset used for training the CNN  and 20% of dataset left for testing purpose .</a:t>
            </a:r>
          </a:p>
          <a:p>
            <a:pPr marL="457189" indent="-457189" algn="just">
              <a:buSzPct val="70000"/>
              <a:buFont typeface="Wingdings" panose="05000000000000000000" pitchFamily="2" charset="2"/>
              <a:buChar char="Ø"/>
            </a:pPr>
            <a:r>
              <a:rPr lang="en-IN" dirty="0">
                <a:latin typeface="Calibri" panose="020F0502020204030204" pitchFamily="34" charset="0"/>
                <a:cs typeface="Calibri" panose="020F0502020204030204" pitchFamily="34" charset="0"/>
              </a:rPr>
              <a:t>In order to implement our CNN model we used </a:t>
            </a:r>
            <a:r>
              <a:rPr lang="en-IN" dirty="0" err="1">
                <a:latin typeface="Calibri" panose="020F0502020204030204" pitchFamily="34" charset="0"/>
                <a:cs typeface="Calibri" panose="020F0502020204030204" pitchFamily="34" charset="0"/>
              </a:rPr>
              <a:t>Tensorflow</a:t>
            </a:r>
            <a:r>
              <a:rPr lang="en-IN" dirty="0">
                <a:latin typeface="Calibri" panose="020F0502020204030204" pitchFamily="34" charset="0"/>
                <a:cs typeface="Calibri" panose="020F0502020204030204" pitchFamily="34" charset="0"/>
              </a:rPr>
              <a:t> as the deep learning  framework and  </a:t>
            </a:r>
            <a:r>
              <a:rPr lang="en-IN" dirty="0" err="1">
                <a:latin typeface="Calibri" panose="020F0502020204030204" pitchFamily="34" charset="0"/>
                <a:cs typeface="Calibri" panose="020F0502020204030204" pitchFamily="34" charset="0"/>
              </a:rPr>
              <a:t>Keras</a:t>
            </a:r>
            <a:r>
              <a:rPr lang="en-IN" dirty="0">
                <a:latin typeface="Calibri" panose="020F0502020204030204" pitchFamily="34" charset="0"/>
                <a:cs typeface="Calibri" panose="020F0502020204030204" pitchFamily="34" charset="0"/>
              </a:rPr>
              <a:t> as the wrapper library. </a:t>
            </a:r>
          </a:p>
          <a:p>
            <a:pPr marL="457189" indent="-457189" algn="just">
              <a:buSzPct val="7000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1078065"/>
      </p:ext>
    </p:extLst>
  </p:cSld>
  <p:clrMapOvr>
    <a:masterClrMapping/>
  </p:clrMapOvr>
</p:sld>
</file>

<file path=ppt/theme/theme1.xml><?xml version="1.0" encoding="utf-8"?>
<a:theme xmlns:a="http://schemas.openxmlformats.org/drawingml/2006/main" name="Prevention-and-Early-Detect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efault Design">
      <a:majorFont>
        <a:latin typeface="FrutigerBold"/>
        <a:ea typeface=""/>
        <a:cs typeface=""/>
      </a:majorFont>
      <a:minorFont>
        <a:latin typeface="Kepler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C41E3A"/>
        </a:dk2>
        <a:lt2>
          <a:srgbClr val="0038A8"/>
        </a:lt2>
        <a:accent1>
          <a:srgbClr val="CCCCCC"/>
        </a:accent1>
        <a:accent2>
          <a:srgbClr val="67097F"/>
        </a:accent2>
        <a:accent3>
          <a:srgbClr val="FFFFFF"/>
        </a:accent3>
        <a:accent4>
          <a:srgbClr val="000000"/>
        </a:accent4>
        <a:accent5>
          <a:srgbClr val="E2E2E2"/>
        </a:accent5>
        <a:accent6>
          <a:srgbClr val="5D0772"/>
        </a:accent6>
        <a:hlink>
          <a:srgbClr val="F9A71D"/>
        </a:hlink>
        <a:folHlink>
          <a:srgbClr val="ABCC25"/>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C41E3A"/>
        </a:lt1>
        <a:dk2>
          <a:srgbClr val="FFFFFF"/>
        </a:dk2>
        <a:lt2>
          <a:srgbClr val="0038A8"/>
        </a:lt2>
        <a:accent1>
          <a:srgbClr val="CCCCCC"/>
        </a:accent1>
        <a:accent2>
          <a:srgbClr val="67097F"/>
        </a:accent2>
        <a:accent3>
          <a:srgbClr val="DEABAE"/>
        </a:accent3>
        <a:accent4>
          <a:srgbClr val="000000"/>
        </a:accent4>
        <a:accent5>
          <a:srgbClr val="E2E2E2"/>
        </a:accent5>
        <a:accent6>
          <a:srgbClr val="5D0772"/>
        </a:accent6>
        <a:hlink>
          <a:srgbClr val="F9A71D"/>
        </a:hlink>
        <a:folHlink>
          <a:srgbClr val="ABCC2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0038A8"/>
        </a:lt1>
        <a:dk2>
          <a:srgbClr val="C41E3A"/>
        </a:dk2>
        <a:lt2>
          <a:srgbClr val="FFFFFF"/>
        </a:lt2>
        <a:accent1>
          <a:srgbClr val="CCCCCC"/>
        </a:accent1>
        <a:accent2>
          <a:srgbClr val="67097F"/>
        </a:accent2>
        <a:accent3>
          <a:srgbClr val="AAAED1"/>
        </a:accent3>
        <a:accent4>
          <a:srgbClr val="000000"/>
        </a:accent4>
        <a:accent5>
          <a:srgbClr val="E2E2E2"/>
        </a:accent5>
        <a:accent6>
          <a:srgbClr val="5D0772"/>
        </a:accent6>
        <a:hlink>
          <a:srgbClr val="F9A71D"/>
        </a:hlink>
        <a:folHlink>
          <a:srgbClr val="ABCC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2015</TotalTime>
  <Words>1071</Words>
  <Application>Microsoft Office PowerPoint</Application>
  <PresentationFormat>Widescreen</PresentationFormat>
  <Paragraphs>192</Paragraphs>
  <Slides>44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44</vt:i4>
      </vt:variant>
    </vt:vector>
  </HeadingPairs>
  <TitlesOfParts>
    <vt:vector size="56" baseType="lpstr">
      <vt:lpstr>Arial</vt:lpstr>
      <vt:lpstr>Baskerville Old Face</vt:lpstr>
      <vt:lpstr>Calibri</vt:lpstr>
      <vt:lpstr>Calibri Light</vt:lpstr>
      <vt:lpstr>Frutiger 65 Bold</vt:lpstr>
      <vt:lpstr>FrutigerBold</vt:lpstr>
      <vt:lpstr>Kepler Regular</vt:lpstr>
      <vt:lpstr>KeplerRegular</vt:lpstr>
      <vt:lpstr>Times New Roman</vt:lpstr>
      <vt:lpstr>Wingdings</vt:lpstr>
      <vt:lpstr>Prevention-and-Early-Detection</vt:lpstr>
      <vt:lpstr>Office Theme</vt:lpstr>
      <vt:lpstr>PowerPoint Presentation</vt:lpstr>
      <vt:lpstr>CONTENT</vt:lpstr>
      <vt:lpstr>INTRODUCTION </vt:lpstr>
      <vt:lpstr>NECESSITY</vt:lpstr>
      <vt:lpstr>ROAD MAP</vt:lpstr>
      <vt:lpstr>  SOFTWARE AND TECHNOLOGY STACK</vt:lpstr>
      <vt:lpstr>DATASET COLLECTION AND STUDY</vt:lpstr>
      <vt:lpstr>DATASET SNAPSHOT</vt:lpstr>
      <vt:lpstr>METHODOLOGY</vt:lpstr>
      <vt:lpstr>CONVOLUTIONAL NEURAL NETWORK</vt:lpstr>
      <vt:lpstr>CNN LAYERS</vt:lpstr>
      <vt:lpstr>CONVOLUTION OPERATOR</vt:lpstr>
      <vt:lpstr>EXAMPLE</vt:lpstr>
      <vt:lpstr>POOLING LAYER</vt:lpstr>
      <vt:lpstr>EXAMPLE</vt:lpstr>
      <vt:lpstr>FULLY CONNECTED NETWORK</vt:lpstr>
      <vt:lpstr>NON – LINEARITY LAYERS</vt:lpstr>
      <vt:lpstr>RELU OPERATION</vt:lpstr>
      <vt:lpstr>SOFTMAX</vt:lpstr>
      <vt:lpstr>PUTTING IT ALL TOGETHER</vt:lpstr>
      <vt:lpstr>FEATURE HIERACHY</vt:lpstr>
      <vt:lpstr>IMAGE PREPROCESSING</vt:lpstr>
      <vt:lpstr>PowerPoint Presentation</vt:lpstr>
      <vt:lpstr>IMPLEMENTATION OF NETWORK </vt:lpstr>
      <vt:lpstr>USING VGG16 MODEL </vt:lpstr>
      <vt:lpstr>USING INCEPTION V3 MODEL</vt:lpstr>
      <vt:lpstr>TRAINING THE CNN</vt:lpstr>
      <vt:lpstr>PowerPoint Presentation</vt:lpstr>
      <vt:lpstr>SNAPSHOTS  -  CUSTOM MODEL</vt:lpstr>
      <vt:lpstr>PowerPoint Presentation</vt:lpstr>
      <vt:lpstr>PowerPoint Presentation</vt:lpstr>
      <vt:lpstr>PowerPoint Presentation</vt:lpstr>
      <vt:lpstr>VGG16 MODEL </vt:lpstr>
      <vt:lpstr>PowerPoint Presentation</vt:lpstr>
      <vt:lpstr>PowerPoint Presentation</vt:lpstr>
      <vt:lpstr>PowerPoint Presentation</vt:lpstr>
      <vt:lpstr>USING INCEPTION V3 MODEL</vt:lpstr>
      <vt:lpstr>PowerPoint Presentation</vt:lpstr>
      <vt:lpstr>PowerPoint Presentation</vt:lpstr>
      <vt:lpstr>PowerPoint Presentation</vt:lpstr>
      <vt:lpstr>PREDICTION OF BREAST CANCER</vt:lpstr>
      <vt:lpstr>CONCLUSION &amp; FUTURE WORK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Chauhan</dc:creator>
  <cp:lastModifiedBy>Aniket Chauhan</cp:lastModifiedBy>
  <cp:revision>147</cp:revision>
  <dcterms:created xsi:type="dcterms:W3CDTF">2019-06-26T19:37:06Z</dcterms:created>
  <dcterms:modified xsi:type="dcterms:W3CDTF">2019-07-02T20:00:46Z</dcterms:modified>
</cp:coreProperties>
</file>