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3" r:id="rId6"/>
    <p:sldId id="260" r:id="rId7"/>
    <p:sldId id="261" r:id="rId8"/>
    <p:sldId id="262" r:id="rId9"/>
    <p:sldId id="267" r:id="rId10"/>
    <p:sldId id="265" r:id="rId11"/>
    <p:sldId id="266" r:id="rId12"/>
  </p:sldIdLst>
  <p:sldSz cx="18288000" cy="10287000"/>
  <p:notesSz cx="6858000" cy="9144000"/>
  <p:embeddedFontLst>
    <p:embeddedFont>
      <p:font typeface="Arial Rounded MT Bold" panose="020F0704030504030204" pitchFamily="34" charset="0"/>
      <p:regular r:id="rId14"/>
    </p:embeddedFont>
    <p:embeddedFont>
      <p:font typeface="Clear Sans Regular Bold" panose="020B0604020202020204" charset="0"/>
      <p:regular r:id="rId15"/>
    </p:embeddedFont>
    <p:embeddedFont>
      <p:font typeface="Franklin Gothic Heavy" panose="020B0903020102020204" pitchFamily="34" charset="0"/>
      <p:regular r:id="rId16"/>
      <p:italic r:id="rId17"/>
    </p:embeddedFont>
    <p:embeddedFont>
      <p:font typeface="Gill Sans Ultra Bold" panose="020B0A02020104020203" pitchFamily="34" charset="0"/>
      <p:regular r:id="rId18"/>
    </p:embeddedFont>
    <p:embeddedFont>
      <p:font typeface="Rockwell Extra Bold" panose="02060903040505020403" pitchFamily="18" charset="0"/>
      <p:bold r:id="rId19"/>
    </p:embeddedFont>
    <p:embeddedFont>
      <p:font typeface="Sitka Small Semibold" pitchFamily="2" charset="0"/>
      <p:bold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31A2"/>
    <a:srgbClr val="461B49"/>
    <a:srgbClr val="A100FF"/>
    <a:srgbClr val="883C84"/>
    <a:srgbClr val="963488"/>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146" autoAdjust="0"/>
  </p:normalViewPr>
  <p:slideViewPr>
    <p:cSldViewPr>
      <p:cViewPr varScale="1">
        <p:scale>
          <a:sx n="38" d="100"/>
          <a:sy n="38" d="100"/>
        </p:scale>
        <p:origin x="169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241456002210249"/>
          <c:y val="6.9371550199238366E-2"/>
          <c:w val="0.60633374343832025"/>
          <c:h val="0.90950061515748037"/>
        </c:manualLayout>
      </c:layout>
      <c:pieChart>
        <c:varyColors val="1"/>
        <c:ser>
          <c:idx val="0"/>
          <c:order val="0"/>
          <c:tx>
            <c:strRef>
              <c:f>Sheet1!$B$1</c:f>
              <c:strCache>
                <c:ptCount val="1"/>
                <c:pt idx="0">
                  <c:v>Score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B316-415D-8FB3-C28306E2AE6E}"/>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B316-415D-8FB3-C28306E2AE6E}"/>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B316-415D-8FB3-C28306E2AE6E}"/>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B316-415D-8FB3-C28306E2AE6E}"/>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B316-415D-8FB3-C28306E2AE6E}"/>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B316-415D-8FB3-C28306E2AE6E}"/>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B316-415D-8FB3-C28306E2AE6E}"/>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B316-415D-8FB3-C28306E2AE6E}"/>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1-B316-415D-8FB3-C28306E2AE6E}"/>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3-B316-415D-8FB3-C28306E2AE6E}"/>
              </c:ext>
            </c:extLst>
          </c:dPt>
          <c:dPt>
            <c:idx val="10"/>
            <c:bubble3D val="0"/>
            <c:spPr>
              <a:gradFill rotWithShape="1">
                <a:gsLst>
                  <a:gs pos="0">
                    <a:schemeClr val="accent5">
                      <a:lumMod val="60000"/>
                      <a:shade val="51000"/>
                      <a:satMod val="130000"/>
                    </a:schemeClr>
                  </a:gs>
                  <a:gs pos="80000">
                    <a:schemeClr val="accent5">
                      <a:lumMod val="60000"/>
                      <a:shade val="93000"/>
                      <a:satMod val="130000"/>
                    </a:schemeClr>
                  </a:gs>
                  <a:gs pos="100000">
                    <a:schemeClr val="accent5">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5-B316-415D-8FB3-C28306E2AE6E}"/>
              </c:ext>
            </c:extLst>
          </c:dPt>
          <c:dPt>
            <c:idx val="11"/>
            <c:bubble3D val="0"/>
            <c:spPr>
              <a:gradFill rotWithShape="1">
                <a:gsLst>
                  <a:gs pos="0">
                    <a:schemeClr val="accent6">
                      <a:lumMod val="60000"/>
                      <a:shade val="51000"/>
                      <a:satMod val="130000"/>
                    </a:schemeClr>
                  </a:gs>
                  <a:gs pos="80000">
                    <a:schemeClr val="accent6">
                      <a:lumMod val="60000"/>
                      <a:shade val="93000"/>
                      <a:satMod val="130000"/>
                    </a:schemeClr>
                  </a:gs>
                  <a:gs pos="100000">
                    <a:schemeClr val="accent6">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7-B316-415D-8FB3-C28306E2AE6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Sheet1!$A$2:$A$13</c:f>
              <c:strCache>
                <c:ptCount val="12"/>
                <c:pt idx="0">
                  <c:v>Fitness</c:v>
                </c:pt>
                <c:pt idx="1">
                  <c:v>cooking</c:v>
                </c:pt>
                <c:pt idx="2">
                  <c:v>dogs</c:v>
                </c:pt>
                <c:pt idx="3">
                  <c:v>education</c:v>
                </c:pt>
                <c:pt idx="4">
                  <c:v>fitness</c:v>
                </c:pt>
                <c:pt idx="5">
                  <c:v>food</c:v>
                </c:pt>
                <c:pt idx="6">
                  <c:v>healthy eating</c:v>
                </c:pt>
                <c:pt idx="7">
                  <c:v>science</c:v>
                </c:pt>
                <c:pt idx="8">
                  <c:v>soccer</c:v>
                </c:pt>
                <c:pt idx="9">
                  <c:v>studying</c:v>
                </c:pt>
                <c:pt idx="10">
                  <c:v>technology</c:v>
                </c:pt>
                <c:pt idx="11">
                  <c:v>tennis</c:v>
                </c:pt>
              </c:strCache>
            </c:strRef>
          </c:cat>
          <c:val>
            <c:numRef>
              <c:f>Sheet1!$B$2:$B$13</c:f>
              <c:numCache>
                <c:formatCode>General</c:formatCode>
                <c:ptCount val="12"/>
                <c:pt idx="0">
                  <c:v>11434</c:v>
                </c:pt>
                <c:pt idx="1">
                  <c:v>65403</c:v>
                </c:pt>
                <c:pt idx="2">
                  <c:v>185999</c:v>
                </c:pt>
                <c:pt idx="3">
                  <c:v>166440</c:v>
                </c:pt>
                <c:pt idx="4">
                  <c:v>7724</c:v>
                </c:pt>
                <c:pt idx="5">
                  <c:v>121130</c:v>
                </c:pt>
                <c:pt idx="6">
                  <c:v>1358</c:v>
                </c:pt>
                <c:pt idx="7">
                  <c:v>1875</c:v>
                </c:pt>
                <c:pt idx="8">
                  <c:v>552</c:v>
                </c:pt>
                <c:pt idx="9">
                  <c:v>33386</c:v>
                </c:pt>
                <c:pt idx="10">
                  <c:v>146479</c:v>
                </c:pt>
                <c:pt idx="11">
                  <c:v>107098</c:v>
                </c:pt>
              </c:numCache>
            </c:numRef>
          </c:val>
          <c:extLst>
            <c:ext xmlns:c16="http://schemas.microsoft.com/office/drawing/2014/chart" uri="{C3380CC4-5D6E-409C-BE32-E72D297353CC}">
              <c16:uniqueId val="{00000000-F12F-4169-9656-CDE046DB41C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7974852985149008"/>
          <c:y val="0.27657436078917103"/>
          <c:w val="7.5932423004086508E-2"/>
          <c:h val="0.6148114070010912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0.61603</cdr:x>
      <cdr:y>0.09738</cdr:y>
    </cdr:from>
    <cdr:to>
      <cdr:x>0.96203</cdr:x>
      <cdr:y>0.24719</cdr:y>
    </cdr:to>
    <cdr:sp macro="" textlink="">
      <cdr:nvSpPr>
        <cdr:cNvPr id="2" name="TextBox 1">
          <a:extLst xmlns:a="http://schemas.openxmlformats.org/drawingml/2006/main">
            <a:ext uri="{FF2B5EF4-FFF2-40B4-BE49-F238E27FC236}">
              <a16:creationId xmlns:a16="http://schemas.microsoft.com/office/drawing/2014/main" id="{A7D59433-D3EA-D390-020D-611FA31E0345}"/>
            </a:ext>
          </a:extLst>
        </cdr:cNvPr>
        <cdr:cNvSpPr txBox="1"/>
      </cdr:nvSpPr>
      <cdr:spPr>
        <a:xfrm xmlns:a="http://schemas.openxmlformats.org/drawingml/2006/main">
          <a:off x="11125200" y="990600"/>
          <a:ext cx="6248400" cy="1524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r"/>
          <a:r>
            <a:rPr lang="en-US" sz="4000" b="1" dirty="0">
              <a:solidFill>
                <a:schemeClr val="bg1"/>
              </a:solidFill>
              <a:latin typeface="Arial Rounded MT Bold" panose="020F0704030504030204" pitchFamily="34" charset="0"/>
            </a:rPr>
            <a:t>SUM OF SCORE BY CATEGORY</a:t>
          </a:r>
          <a:endParaRPr lang="en-IN" sz="4000" b="1" dirty="0">
            <a:solidFill>
              <a:schemeClr val="bg1"/>
            </a:solidFill>
            <a:latin typeface="Arial Rounded MT Bold" panose="020F070403050403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7.jpe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067008" y="2247900"/>
            <a:ext cx="5857791" cy="4271106"/>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 SQUAD</a:t>
            </a:r>
            <a:endParaRPr lang="en-IN" sz="9600" b="0" i="0" dirty="0">
              <a:solidFill>
                <a:srgbClr val="252939"/>
              </a:solidFill>
              <a:effectLst/>
              <a:highlight>
                <a:srgbClr val="FFFFFF"/>
              </a:highlight>
              <a:latin typeface="Outfi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10896599" y="0"/>
            <a:ext cx="7328445" cy="10287000"/>
          </a:xfrm>
          <a:prstGeom prst="rect">
            <a:avLst/>
          </a:prstGeom>
        </p:spPr>
      </p:pic>
      <p:sp>
        <p:nvSpPr>
          <p:cNvPr id="6" name="TextBox 6"/>
          <p:cNvSpPr txBox="1"/>
          <p:nvPr/>
        </p:nvSpPr>
        <p:spPr>
          <a:xfrm>
            <a:off x="2307686" y="100267"/>
            <a:ext cx="4703553" cy="1231106"/>
          </a:xfrm>
          <a:prstGeom prst="rect">
            <a:avLst/>
          </a:prstGeom>
        </p:spPr>
        <p:txBody>
          <a:bodyPr wrap="square" lIns="0" tIns="0" rIns="0" bIns="0" rtlCol="0" anchor="t">
            <a:spAutoFit/>
          </a:bodyPr>
          <a:lstStyle/>
          <a:p>
            <a:pPr>
              <a:lnSpc>
                <a:spcPts val="9600"/>
              </a:lnSpc>
            </a:pPr>
            <a:r>
              <a:rPr lang="en-US" sz="8000" u="sng" spc="-80" dirty="0">
                <a:solidFill>
                  <a:schemeClr val="accent3">
                    <a:lumMod val="75000"/>
                  </a:schemeClr>
                </a:solidFill>
                <a:latin typeface="Graphik Regular" panose="020B0503030202060203" pitchFamily="34" charset="0"/>
              </a:rPr>
              <a:t>Summary</a:t>
            </a:r>
          </a:p>
        </p:txBody>
      </p:sp>
      <p:grpSp>
        <p:nvGrpSpPr>
          <p:cNvPr id="7" name="Group 7"/>
          <p:cNvGrpSpPr/>
          <p:nvPr/>
        </p:nvGrpSpPr>
        <p:grpSpPr>
          <a:xfrm>
            <a:off x="327032" y="8177274"/>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55FA9AE9-9A3A-9B4B-CDCC-8ACBE114A9DA}"/>
              </a:ext>
            </a:extLst>
          </p:cNvPr>
          <p:cNvSpPr txBox="1"/>
          <p:nvPr/>
        </p:nvSpPr>
        <p:spPr>
          <a:xfrm>
            <a:off x="327032" y="1919210"/>
            <a:ext cx="8435968" cy="5078313"/>
          </a:xfrm>
          <a:prstGeom prst="rect">
            <a:avLst/>
          </a:prstGeom>
          <a:noFill/>
        </p:spPr>
        <p:txBody>
          <a:bodyPr wrap="square" rtlCol="0">
            <a:spAutoFit/>
          </a:bodyPr>
          <a:lstStyle/>
          <a:p>
            <a:pPr algn="ctr"/>
            <a:r>
              <a:rPr lang="en-US" sz="3600" b="0" i="0" dirty="0">
                <a:solidFill>
                  <a:srgbClr val="2E1500"/>
                </a:solidFill>
                <a:effectLst/>
                <a:highlight>
                  <a:srgbClr val="FFFFFF"/>
                </a:highlight>
                <a:latin typeface="Google Sans"/>
              </a:rPr>
              <a:t>Social Buzz Squad has grown faster than expected in the past five years, reaching over 500 million active users every month. This rapid growth and the nature of content creation has led to a large amount of data being generated, with over 100,000 pieces of content uploaded daily. To keep up with this data, Social Buzz has had to scale up quickly.</a:t>
            </a:r>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7201" y="800101"/>
            <a:ext cx="11137834" cy="6508762"/>
            <a:chOff x="0" y="0"/>
            <a:chExt cx="11564591" cy="5226475"/>
          </a:xfrm>
        </p:grpSpPr>
        <p:sp>
          <p:nvSpPr>
            <p:cNvPr id="3" name="TextBox 3"/>
            <p:cNvSpPr txBox="1"/>
            <p:nvPr/>
          </p:nvSpPr>
          <p:spPr>
            <a:xfrm>
              <a:off x="0" y="0"/>
              <a:ext cx="11564591" cy="988567"/>
            </a:xfrm>
            <a:prstGeom prst="rect">
              <a:avLst/>
            </a:prstGeom>
          </p:spPr>
          <p:txBody>
            <a:bodyPr lIns="0" tIns="0" rIns="0" bIns="0" rtlCol="0" anchor="t">
              <a:spAutoFit/>
            </a:bodyPr>
            <a:lstStyle/>
            <a:p>
              <a:pPr>
                <a:lnSpc>
                  <a:spcPts val="9600"/>
                </a:lnSpc>
              </a:pPr>
              <a:r>
                <a:rPr lang="en-US" sz="8000" b="1" u="sng" spc="-80" dirty="0">
                  <a:solidFill>
                    <a:schemeClr val="accent6">
                      <a:lumMod val="75000"/>
                    </a:schemeClr>
                  </a:solidFill>
                  <a:latin typeface="Franklin Gothic Heavy" panose="020B0903020102020204" pitchFamily="34" charset="0"/>
                </a:rPr>
                <a:t>Today’s Agenda</a:t>
              </a:r>
            </a:p>
          </p:txBody>
        </p:sp>
        <p:sp>
          <p:nvSpPr>
            <p:cNvPr id="4" name="TextBox 4"/>
            <p:cNvSpPr txBox="1"/>
            <p:nvPr/>
          </p:nvSpPr>
          <p:spPr>
            <a:xfrm>
              <a:off x="0" y="2166140"/>
              <a:ext cx="11564591" cy="3060335"/>
            </a:xfrm>
            <a:prstGeom prst="rect">
              <a:avLst/>
            </a:prstGeom>
          </p:spPr>
          <p:txBody>
            <a:bodyPr lIns="0" tIns="0" rIns="0" bIns="0" rtlCol="0" anchor="t">
              <a:spAutoFit/>
            </a:bodyPr>
            <a:lstStyle/>
            <a:p>
              <a:pPr marL="457200" indent="-457200">
                <a:lnSpc>
                  <a:spcPct val="150000"/>
                </a:lnSpc>
                <a:buFont typeface="Wingdings" panose="05000000000000000000" pitchFamily="2" charset="2"/>
                <a:buChar char="q"/>
              </a:pPr>
              <a:r>
                <a:rPr lang="en-US" sz="2800" spc="-19" dirty="0">
                  <a:solidFill>
                    <a:srgbClr val="000000"/>
                  </a:solidFill>
                  <a:latin typeface="Graphik Regular" panose="020B0503030202060203" pitchFamily="34" charset="0"/>
                </a:rPr>
                <a:t>Overview about the  “ SOCIAL BUZZSQUAD “</a:t>
              </a:r>
            </a:p>
            <a:p>
              <a:pPr marL="457200" indent="-457200">
                <a:lnSpc>
                  <a:spcPct val="150000"/>
                </a:lnSpc>
                <a:buFont typeface="Wingdings" panose="05000000000000000000" pitchFamily="2" charset="2"/>
                <a:buChar char="q"/>
              </a:pPr>
              <a:r>
                <a:rPr lang="en-US" sz="2800" spc="-19" dirty="0">
                  <a:solidFill>
                    <a:srgbClr val="000000"/>
                  </a:solidFill>
                  <a:latin typeface="Graphik Regular" panose="020B0503030202060203" pitchFamily="34" charset="0"/>
                </a:rPr>
                <a:t>Problem</a:t>
              </a:r>
            </a:p>
            <a:p>
              <a:pPr marL="457200" indent="-457200">
                <a:lnSpc>
                  <a:spcPct val="150000"/>
                </a:lnSpc>
                <a:buFont typeface="Wingdings" panose="05000000000000000000" pitchFamily="2" charset="2"/>
                <a:buChar char="q"/>
              </a:pPr>
              <a:r>
                <a:rPr lang="en-US" sz="2800" spc="-19" dirty="0">
                  <a:solidFill>
                    <a:srgbClr val="000000"/>
                  </a:solidFill>
                  <a:latin typeface="Graphik Regular" panose="020B0503030202060203" pitchFamily="34" charset="0"/>
                </a:rPr>
                <a:t>The Analytics team</a:t>
              </a:r>
            </a:p>
            <a:p>
              <a:pPr marL="457200" indent="-457200">
                <a:lnSpc>
                  <a:spcPct val="150000"/>
                </a:lnSpc>
                <a:buFont typeface="Wingdings" panose="05000000000000000000" pitchFamily="2" charset="2"/>
                <a:buChar char="q"/>
              </a:pPr>
              <a:r>
                <a:rPr lang="en-US" sz="2800" spc="-19" dirty="0">
                  <a:solidFill>
                    <a:srgbClr val="000000"/>
                  </a:solidFill>
                  <a:latin typeface="Graphik Regular" panose="020B0503030202060203" pitchFamily="34" charset="0"/>
                </a:rPr>
                <a:t>Process</a:t>
              </a:r>
            </a:p>
            <a:p>
              <a:pPr marL="457200" indent="-457200">
                <a:lnSpc>
                  <a:spcPct val="150000"/>
                </a:lnSpc>
                <a:buFont typeface="Wingdings" panose="05000000000000000000" pitchFamily="2" charset="2"/>
                <a:buChar char="q"/>
              </a:pPr>
              <a:r>
                <a:rPr lang="en-US" sz="2800" spc="-19" dirty="0">
                  <a:solidFill>
                    <a:srgbClr val="000000"/>
                  </a:solidFill>
                  <a:latin typeface="Graphik Regular" panose="020B0503030202060203" pitchFamily="34" charset="0"/>
                </a:rPr>
                <a:t>Insights</a:t>
              </a:r>
            </a:p>
            <a:p>
              <a:pPr marL="457200" indent="-457200">
                <a:lnSpc>
                  <a:spcPct val="150000"/>
                </a:lnSpc>
                <a:buFont typeface="Wingdings" panose="05000000000000000000" pitchFamily="2" charset="2"/>
                <a:buChar char="q"/>
              </a:pPr>
              <a:r>
                <a:rPr lang="en-US" sz="2800" spc="-19" dirty="0">
                  <a:solidFill>
                    <a:srgbClr val="000000"/>
                  </a:solidFill>
                  <a:latin typeface="Graphik Regular" panose="020B0503030202060203" pitchFamily="34" charset="0"/>
                </a:rPr>
                <a:t>Summary</a:t>
              </a:r>
            </a:p>
          </p:txBody>
        </p:sp>
      </p:grpSp>
      <p:grpSp>
        <p:nvGrpSpPr>
          <p:cNvPr id="5" name="Group 5"/>
          <p:cNvGrpSpPr/>
          <p:nvPr/>
        </p:nvGrpSpPr>
        <p:grpSpPr>
          <a:xfrm>
            <a:off x="17117478" y="411736"/>
            <a:ext cx="867930" cy="1429515"/>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8991600" y="1841251"/>
            <a:ext cx="8163978" cy="6680134"/>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5392399" y="8343900"/>
            <a:ext cx="1099881" cy="1943100"/>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2" name="Oval 21">
            <a:extLst>
              <a:ext uri="{FF2B5EF4-FFF2-40B4-BE49-F238E27FC236}">
                <a16:creationId xmlns:a16="http://schemas.microsoft.com/office/drawing/2014/main" id="{D09582ED-C207-1268-7A34-C2CB5C9E78DF}"/>
              </a:ext>
            </a:extLst>
          </p:cNvPr>
          <p:cNvSpPr/>
          <p:nvPr/>
        </p:nvSpPr>
        <p:spPr>
          <a:xfrm>
            <a:off x="8991600" y="1896497"/>
            <a:ext cx="6934200" cy="6027656"/>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770473" y="3823276"/>
            <a:ext cx="4943834" cy="2357568"/>
          </a:xfrm>
          <a:prstGeom prst="rect">
            <a:avLst/>
          </a:prstGeom>
        </p:spPr>
        <p:txBody>
          <a:bodyPr wrap="square" lIns="0" tIns="0" rIns="0" bIns="0" rtlCol="0" anchor="t">
            <a:spAutoFit/>
          </a:bodyPr>
          <a:lstStyle/>
          <a:p>
            <a:pPr algn="ctr">
              <a:lnSpc>
                <a:spcPts val="9600"/>
              </a:lnSpc>
            </a:pPr>
            <a:r>
              <a:rPr lang="en-US" sz="6000" spc="-80" dirty="0">
                <a:solidFill>
                  <a:srgbClr val="FFFFFF"/>
                </a:solidFill>
                <a:latin typeface="Graphik Regular" panose="020B0503030202060203" pitchFamily="34" charset="0"/>
              </a:rPr>
              <a:t>SOCIAL BUZZSQUAD</a:t>
            </a:r>
          </a:p>
        </p:txBody>
      </p:sp>
      <p:sp>
        <p:nvSpPr>
          <p:cNvPr id="34" name="TextBox 33">
            <a:extLst>
              <a:ext uri="{FF2B5EF4-FFF2-40B4-BE49-F238E27FC236}">
                <a16:creationId xmlns:a16="http://schemas.microsoft.com/office/drawing/2014/main" id="{01875CDA-8ECF-3604-2676-BD307E9839C5}"/>
              </a:ext>
            </a:extLst>
          </p:cNvPr>
          <p:cNvSpPr txBox="1"/>
          <p:nvPr/>
        </p:nvSpPr>
        <p:spPr>
          <a:xfrm>
            <a:off x="3408661" y="3238501"/>
            <a:ext cx="3707138" cy="584775"/>
          </a:xfrm>
          <a:prstGeom prst="rect">
            <a:avLst/>
          </a:prstGeom>
          <a:noFill/>
        </p:spPr>
        <p:txBody>
          <a:bodyPr wrap="square" rtlCol="0">
            <a:spAutoFit/>
          </a:bodyPr>
          <a:lstStyle/>
          <a:p>
            <a:pPr algn="ctr"/>
            <a:r>
              <a:rPr lang="en-US" sz="3200" dirty="0">
                <a:latin typeface="Arial Rounded MT Bold" panose="020F0704030504030204" pitchFamily="34" charset="0"/>
              </a:rPr>
              <a:t>OVERVIEW</a:t>
            </a:r>
            <a:endParaRPr lang="en-IN" sz="3200" dirty="0">
              <a:latin typeface="Arial Rounded MT Bold" panose="020F0704030504030204" pitchFamily="34" charset="0"/>
            </a:endParaRPr>
          </a:p>
        </p:txBody>
      </p:sp>
      <p:sp>
        <p:nvSpPr>
          <p:cNvPr id="35" name="TextBox 34">
            <a:extLst>
              <a:ext uri="{FF2B5EF4-FFF2-40B4-BE49-F238E27FC236}">
                <a16:creationId xmlns:a16="http://schemas.microsoft.com/office/drawing/2014/main" id="{30D59A60-5149-218E-AFA3-1E2D68CC1D8B}"/>
              </a:ext>
            </a:extLst>
          </p:cNvPr>
          <p:cNvSpPr txBox="1"/>
          <p:nvPr/>
        </p:nvSpPr>
        <p:spPr>
          <a:xfrm>
            <a:off x="8362387" y="3076771"/>
            <a:ext cx="7500267" cy="4955203"/>
          </a:xfrm>
          <a:prstGeom prst="rect">
            <a:avLst/>
          </a:prstGeom>
          <a:noFill/>
        </p:spPr>
        <p:txBody>
          <a:bodyPr wrap="square" rtlCol="0">
            <a:spAutoFit/>
          </a:bodyPr>
          <a:lstStyle/>
          <a:p>
            <a:pPr algn="r"/>
            <a:r>
              <a:rPr lang="en-US" sz="4000" b="0" i="0" dirty="0">
                <a:solidFill>
                  <a:srgbClr val="0070C0"/>
                </a:solidFill>
                <a:effectLst/>
                <a:highlight>
                  <a:srgbClr val="FFFFFF"/>
                </a:highlight>
                <a:latin typeface="Sitka Small Semibold" pitchFamily="2" charset="0"/>
              </a:rPr>
              <a:t>Social </a:t>
            </a:r>
            <a:r>
              <a:rPr lang="en-US" sz="4000" dirty="0">
                <a:solidFill>
                  <a:srgbClr val="0070C0"/>
                </a:solidFill>
                <a:highlight>
                  <a:srgbClr val="FFFFFF"/>
                </a:highlight>
                <a:latin typeface="Sitka Small Semibold" pitchFamily="2" charset="0"/>
              </a:rPr>
              <a:t>B</a:t>
            </a:r>
            <a:r>
              <a:rPr lang="en-US" sz="4000" b="0" i="0" dirty="0">
                <a:solidFill>
                  <a:srgbClr val="0070C0"/>
                </a:solidFill>
                <a:effectLst/>
                <a:highlight>
                  <a:srgbClr val="FFFFFF"/>
                </a:highlight>
                <a:latin typeface="Sitka Small Semibold" pitchFamily="2" charset="0"/>
              </a:rPr>
              <a:t>uzz squad </a:t>
            </a:r>
            <a:r>
              <a:rPr lang="en-US" sz="2000" b="0" i="0" dirty="0">
                <a:solidFill>
                  <a:srgbClr val="0D0D0D"/>
                </a:solidFill>
                <a:effectLst/>
                <a:highlight>
                  <a:srgbClr val="FFFFFF"/>
                </a:highlight>
                <a:latin typeface="Sitka Small Semibold" pitchFamily="2" charset="0"/>
              </a:rPr>
              <a:t>often centers around influential individuals or accounts with large followings. Identifying and partnering with relevant influencers can amplify brand messages, increase reach and engagement, and foster authentic connections with target audiences</a:t>
            </a:r>
            <a:r>
              <a:rPr lang="en-US" sz="2000" b="0" i="0" dirty="0">
                <a:solidFill>
                  <a:srgbClr val="0D0D0D"/>
                </a:solidFill>
                <a:effectLst/>
                <a:highlight>
                  <a:srgbClr val="FFFFFF"/>
                </a:highlight>
                <a:latin typeface="Söhne"/>
              </a:rPr>
              <a:t>.</a:t>
            </a:r>
          </a:p>
          <a:p>
            <a:pPr algn="r"/>
            <a:endParaRPr lang="en-US" sz="2000" dirty="0">
              <a:solidFill>
                <a:srgbClr val="0D0D0D"/>
              </a:solidFill>
              <a:highlight>
                <a:srgbClr val="FFFFFF"/>
              </a:highlight>
              <a:latin typeface="Söhne"/>
            </a:endParaRPr>
          </a:p>
          <a:p>
            <a:pPr marL="342900" indent="-342900" algn="r">
              <a:buFont typeface="Arial" panose="020B0604020202020204" pitchFamily="34" charset="0"/>
              <a:buChar char="•"/>
            </a:pPr>
            <a:r>
              <a:rPr lang="en-US" sz="2400" b="1" dirty="0">
                <a:solidFill>
                  <a:srgbClr val="0D0D0D"/>
                </a:solidFill>
                <a:highlight>
                  <a:srgbClr val="FFFFFF"/>
                </a:highlight>
                <a:latin typeface="Söhne"/>
              </a:rPr>
              <a:t>Analysis to find top main popular categories of content</a:t>
            </a:r>
          </a:p>
          <a:p>
            <a:pPr algn="r">
              <a:buFont typeface="Arial" panose="020B0604020202020204" pitchFamily="34" charset="0"/>
              <a:buChar char="•"/>
            </a:pPr>
            <a:r>
              <a:rPr lang="en-US" sz="2400" b="1" i="0" dirty="0">
                <a:solidFill>
                  <a:srgbClr val="0D0D0D"/>
                </a:solidFill>
                <a:effectLst/>
                <a:highlight>
                  <a:srgbClr val="FFFFFF"/>
                </a:highlight>
                <a:latin typeface="Söhne"/>
              </a:rPr>
              <a:t>Size of the dataset (number of records)</a:t>
            </a:r>
          </a:p>
          <a:p>
            <a:pPr algn="r">
              <a:buFont typeface="Arial" panose="020B0604020202020204" pitchFamily="34" charset="0"/>
              <a:buChar char="•"/>
            </a:pPr>
            <a:r>
              <a:rPr lang="en-US" sz="2400" b="1" i="0" dirty="0">
                <a:solidFill>
                  <a:srgbClr val="0D0D0D"/>
                </a:solidFill>
                <a:effectLst/>
                <a:highlight>
                  <a:srgbClr val="FFFFFF"/>
                </a:highlight>
                <a:latin typeface="Söhne"/>
              </a:rPr>
              <a:t>Types of data included (text, numerical, categorical)</a:t>
            </a:r>
          </a:p>
          <a:p>
            <a:pPr marL="342900" indent="-342900" algn="r">
              <a:buFont typeface="Arial" panose="020B0604020202020204" pitchFamily="34" charset="0"/>
              <a:buChar char="•"/>
            </a:pPr>
            <a:endParaRPr lang="en-US" sz="2400" b="1" dirty="0">
              <a:solidFill>
                <a:srgbClr val="0D0D0D"/>
              </a:solidFill>
              <a:highlight>
                <a:srgbClr val="FFFFFF"/>
              </a:highlight>
              <a:latin typeface="Söhne"/>
            </a:endParaRPr>
          </a:p>
          <a:p>
            <a:pPr algn="r"/>
            <a:endParaRPr lang="en-US" sz="2000" dirty="0">
              <a:solidFill>
                <a:srgbClr val="0D0D0D"/>
              </a:solidFill>
              <a:highlight>
                <a:srgbClr val="FFFFFF"/>
              </a:highlight>
              <a:latin typeface="Söhne"/>
            </a:endParaRPr>
          </a:p>
          <a:p>
            <a:pPr algn="r"/>
            <a:endParaRPr lang="en-US" sz="2000" dirty="0">
              <a:solidFill>
                <a:srgbClr val="0D0D0D"/>
              </a:solidFill>
              <a:highlight>
                <a:srgbClr val="FFFFFF"/>
              </a:highlight>
              <a:latin typeface="Söhne"/>
            </a:endParaRPr>
          </a:p>
          <a:p>
            <a:pPr algn="r"/>
            <a:endParaRPr lang="en-US" sz="2000" dirty="0">
              <a:solidFill>
                <a:srgbClr val="0D0D0D"/>
              </a:solidFill>
              <a:highlight>
                <a:srgbClr val="FFFFFF"/>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4" name="TextBox 23">
            <a:extLst>
              <a:ext uri="{FF2B5EF4-FFF2-40B4-BE49-F238E27FC236}">
                <a16:creationId xmlns:a16="http://schemas.microsoft.com/office/drawing/2014/main" id="{DBBB0213-42A4-61D0-2908-EF6DC76C2C7E}"/>
              </a:ext>
            </a:extLst>
          </p:cNvPr>
          <p:cNvSpPr txBox="1"/>
          <p:nvPr/>
        </p:nvSpPr>
        <p:spPr>
          <a:xfrm>
            <a:off x="1023597" y="473143"/>
            <a:ext cx="7711412" cy="769441"/>
          </a:xfrm>
          <a:prstGeom prst="rect">
            <a:avLst/>
          </a:prstGeom>
          <a:noFill/>
        </p:spPr>
        <p:txBody>
          <a:bodyPr wrap="square" rtlCol="0">
            <a:spAutoFit/>
          </a:bodyPr>
          <a:lstStyle/>
          <a:p>
            <a:r>
              <a:rPr lang="en-US" sz="4400" u="sng" dirty="0">
                <a:solidFill>
                  <a:srgbClr val="2831A2"/>
                </a:solidFill>
                <a:highlight>
                  <a:srgbClr val="FFFFFF"/>
                </a:highlight>
                <a:latin typeface="Rockwell Extra Bold" panose="02060903040505020403" pitchFamily="18" charset="0"/>
              </a:rPr>
              <a:t>P</a:t>
            </a:r>
            <a:r>
              <a:rPr lang="en-IN" sz="4400" u="sng" dirty="0" err="1">
                <a:solidFill>
                  <a:srgbClr val="2831A2"/>
                </a:solidFill>
                <a:highlight>
                  <a:srgbClr val="FFFFFF"/>
                </a:highlight>
                <a:latin typeface="Rockwell Extra Bold" panose="02060903040505020403" pitchFamily="18" charset="0"/>
              </a:rPr>
              <a:t>roblem</a:t>
            </a:r>
            <a:endParaRPr lang="en-IN" sz="4400" u="sng" dirty="0">
              <a:solidFill>
                <a:srgbClr val="2831A2"/>
              </a:solidFill>
              <a:latin typeface="Rockwell Extra Bold" panose="02060903040505020403" pitchFamily="18" charset="0"/>
            </a:endParaRPr>
          </a:p>
        </p:txBody>
      </p:sp>
      <p:sp>
        <p:nvSpPr>
          <p:cNvPr id="26" name="TextBox 25">
            <a:extLst>
              <a:ext uri="{FF2B5EF4-FFF2-40B4-BE49-F238E27FC236}">
                <a16:creationId xmlns:a16="http://schemas.microsoft.com/office/drawing/2014/main" id="{61B4FCD5-FF3A-1347-E022-52F1CECF9C0C}"/>
              </a:ext>
            </a:extLst>
          </p:cNvPr>
          <p:cNvSpPr txBox="1"/>
          <p:nvPr/>
        </p:nvSpPr>
        <p:spPr>
          <a:xfrm>
            <a:off x="491848" y="2308954"/>
            <a:ext cx="8726215" cy="6063198"/>
          </a:xfrm>
          <a:prstGeom prst="rect">
            <a:avLst/>
          </a:prstGeom>
          <a:noFill/>
        </p:spPr>
        <p:txBody>
          <a:bodyPr wrap="square" rtlCol="0">
            <a:spAutoFit/>
          </a:bodyPr>
          <a:lstStyle/>
          <a:p>
            <a:pPr algn="l"/>
            <a:r>
              <a:rPr lang="en-US" sz="3200" b="1" i="0" dirty="0">
                <a:solidFill>
                  <a:srgbClr val="0D0D0D"/>
                </a:solidFill>
                <a:effectLst/>
                <a:highlight>
                  <a:srgbClr val="FFFFFF"/>
                </a:highlight>
                <a:latin typeface="Söhne"/>
              </a:rPr>
              <a:t>Data Preprocessing</a:t>
            </a:r>
            <a:endParaRPr lang="en-US" sz="3200" b="0" i="0" dirty="0">
              <a:solidFill>
                <a:srgbClr val="0D0D0D"/>
              </a:solidFill>
              <a:effectLst/>
              <a:highlight>
                <a:srgbClr val="FFFFFF"/>
              </a:highlight>
              <a:latin typeface="Söhne"/>
            </a:endParaRPr>
          </a:p>
          <a:p>
            <a:pPr algn="l">
              <a:buFont typeface="Arial" panose="020B0604020202020204" pitchFamily="34" charset="0"/>
              <a:buChar char="•"/>
            </a:pPr>
            <a:r>
              <a:rPr lang="en-US" sz="3200" b="0" i="0" dirty="0">
                <a:solidFill>
                  <a:srgbClr val="0D0D0D"/>
                </a:solidFill>
                <a:effectLst/>
                <a:highlight>
                  <a:srgbClr val="FFFFFF"/>
                </a:highlight>
                <a:latin typeface="Söhne"/>
              </a:rPr>
              <a:t>Cleaning steps taken (removing duplicates, handling missing values)</a:t>
            </a:r>
          </a:p>
          <a:p>
            <a:pPr algn="l">
              <a:buFont typeface="Arial" panose="020B0604020202020204" pitchFamily="34" charset="0"/>
              <a:buChar char="•"/>
            </a:pPr>
            <a:r>
              <a:rPr lang="en-US" sz="3200" b="0" i="0" dirty="0">
                <a:solidFill>
                  <a:srgbClr val="0D0D0D"/>
                </a:solidFill>
                <a:effectLst/>
                <a:highlight>
                  <a:srgbClr val="FFFFFF"/>
                </a:highlight>
                <a:latin typeface="Söhne"/>
              </a:rPr>
              <a:t>Transformation of data into suitable format for analysis</a:t>
            </a:r>
          </a:p>
          <a:p>
            <a:pPr algn="l">
              <a:buFont typeface="Arial" panose="020B0604020202020204" pitchFamily="34" charset="0"/>
              <a:buChar char="•"/>
            </a:pPr>
            <a:endParaRPr lang="en-US" sz="3200" dirty="0">
              <a:solidFill>
                <a:srgbClr val="0D0D0D"/>
              </a:solidFill>
              <a:highlight>
                <a:srgbClr val="FFFFFF"/>
              </a:highlight>
              <a:latin typeface="Söhne"/>
            </a:endParaRPr>
          </a:p>
          <a:p>
            <a:pPr algn="l"/>
            <a:r>
              <a:rPr lang="en-US" sz="3200" b="1" i="0" dirty="0">
                <a:solidFill>
                  <a:srgbClr val="0D0D0D"/>
                </a:solidFill>
                <a:effectLst/>
                <a:highlight>
                  <a:srgbClr val="FFFFFF"/>
                </a:highlight>
                <a:latin typeface="Söhne"/>
              </a:rPr>
              <a:t>Sentiment Analysis</a:t>
            </a:r>
            <a:endParaRPr lang="en-US" sz="3200" b="0" i="0" dirty="0">
              <a:solidFill>
                <a:srgbClr val="0D0D0D"/>
              </a:solidFill>
              <a:effectLst/>
              <a:highlight>
                <a:srgbClr val="FFFFFF"/>
              </a:highlight>
              <a:latin typeface="Söhne"/>
            </a:endParaRPr>
          </a:p>
          <a:p>
            <a:pPr algn="l">
              <a:buFont typeface="Arial" panose="020B0604020202020204" pitchFamily="34" charset="0"/>
              <a:buChar char="•"/>
            </a:pPr>
            <a:r>
              <a:rPr lang="en-US" sz="3200" b="0" i="0" dirty="0">
                <a:solidFill>
                  <a:srgbClr val="0D0D0D"/>
                </a:solidFill>
                <a:effectLst/>
                <a:highlight>
                  <a:srgbClr val="FFFFFF"/>
                </a:highlight>
                <a:latin typeface="Söhne"/>
              </a:rPr>
              <a:t>Overview of sentiment analysis methodology used</a:t>
            </a:r>
          </a:p>
          <a:p>
            <a:pPr algn="l">
              <a:buFont typeface="Arial" panose="020B0604020202020204" pitchFamily="34" charset="0"/>
              <a:buChar char="•"/>
            </a:pPr>
            <a:r>
              <a:rPr lang="en-US" sz="3200" b="0" i="0" dirty="0">
                <a:solidFill>
                  <a:srgbClr val="0D0D0D"/>
                </a:solidFill>
                <a:effectLst/>
                <a:highlight>
                  <a:srgbClr val="FFFFFF"/>
                </a:highlight>
                <a:latin typeface="Söhne"/>
              </a:rPr>
              <a:t>Distribution of sentiment across the dataset</a:t>
            </a:r>
          </a:p>
          <a:p>
            <a:pPr algn="l">
              <a:buFont typeface="Arial" panose="020B0604020202020204" pitchFamily="34" charset="0"/>
              <a:buChar char="•"/>
            </a:pPr>
            <a:r>
              <a:rPr lang="en-US" sz="3200" b="0" i="0" dirty="0">
                <a:solidFill>
                  <a:srgbClr val="0D0D0D"/>
                </a:solidFill>
                <a:effectLst/>
                <a:highlight>
                  <a:srgbClr val="FFFFFF"/>
                </a:highlight>
                <a:latin typeface="Söhne"/>
              </a:rPr>
              <a:t>Insights into positive, negative, and neutral sentiment trends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endParaRPr lang="en-US" b="0" i="0" dirty="0">
              <a:solidFill>
                <a:srgbClr val="0D0D0D"/>
              </a:solidFill>
              <a:effectLst/>
              <a:highlight>
                <a:srgbClr val="FFFFFF"/>
              </a:highligh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2619" y="9334500"/>
            <a:ext cx="17253775" cy="3519150"/>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423651" y="7710222"/>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3934736" y="-495300"/>
            <a:ext cx="4886663" cy="5638800"/>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C8D2BC60-99C5-9651-ADF5-34C69919535A}"/>
              </a:ext>
            </a:extLst>
          </p:cNvPr>
          <p:cNvSpPr txBox="1"/>
          <p:nvPr/>
        </p:nvSpPr>
        <p:spPr>
          <a:xfrm>
            <a:off x="4267200" y="1866900"/>
            <a:ext cx="9296400" cy="7694414"/>
          </a:xfrm>
          <a:prstGeom prst="rect">
            <a:avLst/>
          </a:prstGeom>
          <a:noFill/>
        </p:spPr>
        <p:txBody>
          <a:bodyPr wrap="square" rtlCol="0">
            <a:spAutoFit/>
          </a:bodyPr>
          <a:lstStyle/>
          <a:p>
            <a:pPr algn="l"/>
            <a:r>
              <a:rPr lang="en-US" sz="2800" b="1" i="0" dirty="0">
                <a:solidFill>
                  <a:srgbClr val="0D0D0D"/>
                </a:solidFill>
                <a:effectLst/>
                <a:highlight>
                  <a:srgbClr val="FFFFFF"/>
                </a:highlight>
                <a:latin typeface="Söhne"/>
              </a:rPr>
              <a:t>Geographical Analysis</a:t>
            </a:r>
            <a:endParaRPr lang="en-US" sz="2800" b="0" i="0" dirty="0">
              <a:solidFill>
                <a:srgbClr val="0D0D0D"/>
              </a:solidFill>
              <a:effectLst/>
              <a:highlight>
                <a:srgbClr val="FFFFFF"/>
              </a:highlight>
              <a:latin typeface="Söhne"/>
            </a:endParaRPr>
          </a:p>
          <a:p>
            <a:pPr algn="l">
              <a:buFont typeface="Arial" panose="020B0604020202020204" pitchFamily="34" charset="0"/>
              <a:buChar char="•"/>
            </a:pPr>
            <a:r>
              <a:rPr lang="en-US" sz="2800" b="0" i="0" dirty="0">
                <a:solidFill>
                  <a:srgbClr val="0D0D0D"/>
                </a:solidFill>
                <a:effectLst/>
                <a:highlight>
                  <a:srgbClr val="FFFFFF"/>
                </a:highlight>
                <a:latin typeface="Söhne"/>
              </a:rPr>
              <a:t>Distribution of social buzz across geographical regions</a:t>
            </a:r>
          </a:p>
          <a:p>
            <a:pPr algn="l">
              <a:buFont typeface="Arial" panose="020B0604020202020204" pitchFamily="34" charset="0"/>
              <a:buChar char="•"/>
            </a:pPr>
            <a:r>
              <a:rPr lang="en-US" sz="2800" b="0" i="0" dirty="0">
                <a:solidFill>
                  <a:srgbClr val="0D0D0D"/>
                </a:solidFill>
                <a:effectLst/>
                <a:highlight>
                  <a:srgbClr val="FFFFFF"/>
                </a:highlight>
                <a:latin typeface="Söhne"/>
              </a:rPr>
              <a:t>Regional variations in topics or trends</a:t>
            </a:r>
          </a:p>
          <a:p>
            <a:pPr algn="l">
              <a:buFont typeface="Arial" panose="020B0604020202020204" pitchFamily="34" charset="0"/>
              <a:buChar char="•"/>
            </a:pPr>
            <a:r>
              <a:rPr lang="en-US" sz="2800" b="0" i="0" dirty="0">
                <a:solidFill>
                  <a:srgbClr val="0D0D0D"/>
                </a:solidFill>
                <a:effectLst/>
                <a:highlight>
                  <a:srgbClr val="FFFFFF"/>
                </a:highlight>
                <a:latin typeface="Söhne"/>
              </a:rPr>
              <a:t>Insights into cultural or regional preferences</a:t>
            </a:r>
          </a:p>
          <a:p>
            <a:endParaRPr lang="en-IN" sz="2800" dirty="0"/>
          </a:p>
          <a:p>
            <a:endParaRPr lang="en-IN" sz="2800" dirty="0"/>
          </a:p>
          <a:p>
            <a:pPr algn="l"/>
            <a:r>
              <a:rPr lang="en-US" sz="2800" b="1" i="0" dirty="0">
                <a:solidFill>
                  <a:srgbClr val="0D0D0D"/>
                </a:solidFill>
                <a:effectLst/>
                <a:highlight>
                  <a:srgbClr val="FFFFFF"/>
                </a:highlight>
                <a:latin typeface="Söhne"/>
              </a:rPr>
              <a:t>User Engagement</a:t>
            </a:r>
            <a:endParaRPr lang="en-US" sz="2800" b="0" i="0" dirty="0">
              <a:solidFill>
                <a:srgbClr val="0D0D0D"/>
              </a:solidFill>
              <a:effectLst/>
              <a:highlight>
                <a:srgbClr val="FFFFFF"/>
              </a:highlight>
              <a:latin typeface="Söhne"/>
            </a:endParaRPr>
          </a:p>
          <a:p>
            <a:pPr algn="l">
              <a:buFont typeface="Arial" panose="020B0604020202020204" pitchFamily="34" charset="0"/>
              <a:buChar char="•"/>
            </a:pPr>
            <a:r>
              <a:rPr lang="en-US" sz="2800" b="0" i="0" dirty="0">
                <a:solidFill>
                  <a:srgbClr val="0D0D0D"/>
                </a:solidFill>
                <a:effectLst/>
                <a:highlight>
                  <a:srgbClr val="FFFFFF"/>
                </a:highlight>
                <a:latin typeface="Söhne"/>
              </a:rPr>
              <a:t>Metrics related to user engagement </a:t>
            </a:r>
          </a:p>
          <a:p>
            <a:pPr algn="l">
              <a:buFont typeface="Arial" panose="020B0604020202020204" pitchFamily="34" charset="0"/>
              <a:buChar char="•"/>
            </a:pPr>
            <a:r>
              <a:rPr lang="en-US" sz="2800" b="0" i="0" dirty="0">
                <a:solidFill>
                  <a:srgbClr val="0D0D0D"/>
                </a:solidFill>
                <a:effectLst/>
                <a:highlight>
                  <a:srgbClr val="FFFFFF"/>
                </a:highlight>
                <a:latin typeface="Söhne"/>
              </a:rPr>
              <a:t>Analysis of engagement trends over time</a:t>
            </a:r>
          </a:p>
          <a:p>
            <a:pPr algn="l">
              <a:buFont typeface="Arial" panose="020B0604020202020204" pitchFamily="34" charset="0"/>
              <a:buChar char="•"/>
            </a:pPr>
            <a:r>
              <a:rPr lang="en-US" sz="2800" b="0" i="0" dirty="0">
                <a:solidFill>
                  <a:srgbClr val="0D0D0D"/>
                </a:solidFill>
                <a:effectLst/>
                <a:highlight>
                  <a:srgbClr val="FFFFFF"/>
                </a:highlight>
                <a:latin typeface="Söhne"/>
              </a:rPr>
              <a:t>Identification of factors influencing user engagement</a:t>
            </a:r>
          </a:p>
          <a:p>
            <a:pPr algn="l">
              <a:buFont typeface="Arial" panose="020B0604020202020204" pitchFamily="34" charset="0"/>
              <a:buChar char="•"/>
            </a:pPr>
            <a:endParaRPr lang="en-US" sz="2800" dirty="0">
              <a:solidFill>
                <a:srgbClr val="0D0D0D"/>
              </a:solidFill>
              <a:highlight>
                <a:srgbClr val="FFFFFF"/>
              </a:highlight>
              <a:latin typeface="Söhne"/>
            </a:endParaRPr>
          </a:p>
          <a:p>
            <a:r>
              <a:rPr lang="en-US" sz="2800" b="1" i="0" dirty="0">
                <a:solidFill>
                  <a:srgbClr val="0D0D0D"/>
                </a:solidFill>
                <a:effectLst/>
                <a:highlight>
                  <a:srgbClr val="FFFFFF"/>
                </a:highlight>
                <a:latin typeface="Söhne"/>
              </a:rPr>
              <a:t>Visualizations of trends </a:t>
            </a:r>
          </a:p>
          <a:p>
            <a:pPr marL="457200" indent="-457200">
              <a:buFont typeface="Arial" panose="020B0604020202020204" pitchFamily="34" charset="0"/>
              <a:buChar char="•"/>
            </a:pPr>
            <a:r>
              <a:rPr lang="en-US" sz="2400" b="0" i="0" dirty="0">
                <a:solidFill>
                  <a:srgbClr val="0D0D0D"/>
                </a:solidFill>
                <a:effectLst/>
                <a:highlight>
                  <a:srgbClr val="FFFFFF"/>
                </a:highlight>
                <a:latin typeface="Söhne"/>
              </a:rPr>
              <a:t>line plots</a:t>
            </a:r>
          </a:p>
          <a:p>
            <a:pPr marL="457200" indent="-457200">
              <a:buFont typeface="Arial" panose="020B0604020202020204" pitchFamily="34" charset="0"/>
              <a:buChar char="•"/>
            </a:pPr>
            <a:r>
              <a:rPr lang="en-US" sz="2400" b="0" i="0" dirty="0">
                <a:solidFill>
                  <a:srgbClr val="0D0D0D"/>
                </a:solidFill>
                <a:effectLst/>
                <a:highlight>
                  <a:srgbClr val="FFFFFF"/>
                </a:highlight>
                <a:latin typeface="Söhne"/>
              </a:rPr>
              <a:t> heatmaps</a:t>
            </a:r>
          </a:p>
          <a:p>
            <a:pPr marL="457200" indent="-457200">
              <a:buFont typeface="Arial" panose="020B0604020202020204" pitchFamily="34" charset="0"/>
              <a:buChar char="•"/>
            </a:pPr>
            <a:r>
              <a:rPr lang="en-US" sz="2400" dirty="0">
                <a:solidFill>
                  <a:srgbClr val="0D0D0D"/>
                </a:solidFill>
                <a:highlight>
                  <a:srgbClr val="FFFFFF"/>
                </a:highlight>
                <a:latin typeface="Söhne"/>
              </a:rPr>
              <a:t>Pie chart</a:t>
            </a:r>
            <a:endParaRPr lang="en-US" sz="2400" b="0" i="0" dirty="0">
              <a:solidFill>
                <a:srgbClr val="0D0D0D"/>
              </a:solidFill>
              <a:effectLst/>
              <a:highlight>
                <a:srgbClr val="FFFFFF"/>
              </a:highlight>
              <a:latin typeface="Söhne"/>
            </a:endParaRPr>
          </a:p>
          <a:p>
            <a:pPr marL="457200" indent="-457200">
              <a:buFont typeface="Arial" panose="020B0604020202020204" pitchFamily="34" charset="0"/>
              <a:buChar char="•"/>
            </a:pPr>
            <a:r>
              <a:rPr lang="en-US" sz="2400" b="0" i="0" dirty="0">
                <a:solidFill>
                  <a:srgbClr val="0D0D0D"/>
                </a:solidFill>
                <a:effectLst/>
                <a:highlight>
                  <a:srgbClr val="FFFFFF"/>
                </a:highlight>
                <a:latin typeface="Söhne"/>
              </a:rPr>
              <a:t> etc.</a:t>
            </a:r>
          </a:p>
          <a:p>
            <a:pPr algn="l">
              <a:buFont typeface="Arial" panose="020B0604020202020204" pitchFamily="34" charset="0"/>
              <a:buChar char="•"/>
            </a:pPr>
            <a:endParaRPr lang="en-US" sz="2800" b="0" i="0" dirty="0">
              <a:solidFill>
                <a:srgbClr val="0D0D0D"/>
              </a:solidFill>
              <a:effectLst/>
              <a:highlight>
                <a:srgbClr val="FFFFFF"/>
              </a:highlight>
              <a:latin typeface="Söhne"/>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581400" y="-1790700"/>
            <a:ext cx="25755600" cy="13334999"/>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grpSp>
        <p:nvGrpSpPr>
          <p:cNvPr id="18" name="Group 18"/>
          <p:cNvGrpSpPr>
            <a:grpSpLocks noChangeAspect="1"/>
          </p:cNvGrpSpPr>
          <p:nvPr/>
        </p:nvGrpSpPr>
        <p:grpSpPr>
          <a:xfrm>
            <a:off x="11712859" y="2171700"/>
            <a:ext cx="3497727" cy="3484063"/>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dpi="0" rotWithShape="1">
              <a:blip r:embed="rId5">
                <a:extLst>
                  <a:ext uri="{28A0092B-C50C-407E-A947-70E740481C1C}">
                    <a14:useLocalDpi xmlns:a14="http://schemas.microsoft.com/office/drawing/2010/main" val="0"/>
                  </a:ext>
                </a:extLst>
              </a:blip>
              <a:srcRect/>
              <a:stretch>
                <a:fillRect/>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944476" y="2850879"/>
            <a:ext cx="6751242" cy="3693319"/>
          </a:xfrm>
          <a:prstGeom prst="rect">
            <a:avLst/>
          </a:prstGeom>
        </p:spPr>
        <p:txBody>
          <a:bodyPr wrap="square" lIns="0" tIns="0" rIns="0" bIns="0" rtlCol="0" anchor="t">
            <a:spAutoFit/>
          </a:bodyPr>
          <a:lstStyle/>
          <a:p>
            <a:pPr algn="ctr">
              <a:lnSpc>
                <a:spcPts val="9600"/>
              </a:lnSpc>
            </a:pPr>
            <a:r>
              <a:rPr lang="en-US" sz="8000" b="1" spc="-80" dirty="0">
                <a:solidFill>
                  <a:schemeClr val="accent3">
                    <a:lumMod val="75000"/>
                  </a:schemeClr>
                </a:solidFill>
                <a:latin typeface="Gill Sans Ultra Bold" panose="020B0A02020104020203" pitchFamily="34" charset="0"/>
              </a:rPr>
              <a:t>The Analytics team</a:t>
            </a:r>
          </a:p>
        </p:txBody>
      </p:sp>
      <p:sp>
        <p:nvSpPr>
          <p:cNvPr id="32" name="TextBox 31">
            <a:extLst>
              <a:ext uri="{FF2B5EF4-FFF2-40B4-BE49-F238E27FC236}">
                <a16:creationId xmlns:a16="http://schemas.microsoft.com/office/drawing/2014/main" id="{03EDC2DF-237A-DB33-6569-110A3942F0B0}"/>
              </a:ext>
            </a:extLst>
          </p:cNvPr>
          <p:cNvSpPr txBox="1"/>
          <p:nvPr/>
        </p:nvSpPr>
        <p:spPr>
          <a:xfrm>
            <a:off x="12319426" y="6117290"/>
            <a:ext cx="2284595" cy="1200329"/>
          </a:xfrm>
          <a:prstGeom prst="rect">
            <a:avLst/>
          </a:prstGeom>
          <a:noFill/>
        </p:spPr>
        <p:txBody>
          <a:bodyPr wrap="square" rtlCol="0">
            <a:spAutoFit/>
          </a:bodyPr>
          <a:lstStyle/>
          <a:p>
            <a:pPr algn="ctr"/>
            <a:r>
              <a:rPr lang="en-US" sz="3600" dirty="0"/>
              <a:t>Myself (Himanshi)</a:t>
            </a:r>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00B0F0"/>
                </a:solidFill>
                <a:latin typeface="Franklin Gothic Heavy" panose="020B09030201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CF9F65A7-B075-3C35-870A-276087A37DAD}"/>
              </a:ext>
            </a:extLst>
          </p:cNvPr>
          <p:cNvSpPr txBox="1"/>
          <p:nvPr/>
        </p:nvSpPr>
        <p:spPr>
          <a:xfrm>
            <a:off x="3981180" y="1192888"/>
            <a:ext cx="5802533" cy="707886"/>
          </a:xfrm>
          <a:prstGeom prst="rect">
            <a:avLst/>
          </a:prstGeom>
          <a:noFill/>
        </p:spPr>
        <p:txBody>
          <a:bodyPr wrap="square" rtlCol="0">
            <a:spAutoFit/>
          </a:bodyPr>
          <a:lstStyle/>
          <a:p>
            <a:r>
              <a:rPr lang="en-US" sz="4000" dirty="0">
                <a:solidFill>
                  <a:schemeClr val="tx2">
                    <a:lumMod val="20000"/>
                    <a:lumOff val="80000"/>
                  </a:schemeClr>
                </a:solidFill>
              </a:rPr>
              <a:t>DATA UNDERSTANDING</a:t>
            </a:r>
            <a:endParaRPr lang="en-IN" sz="4000" dirty="0">
              <a:solidFill>
                <a:schemeClr val="tx2">
                  <a:lumMod val="20000"/>
                  <a:lumOff val="80000"/>
                </a:schemeClr>
              </a:solidFill>
            </a:endParaRPr>
          </a:p>
        </p:txBody>
      </p:sp>
      <p:sp>
        <p:nvSpPr>
          <p:cNvPr id="41" name="TextBox 40">
            <a:extLst>
              <a:ext uri="{FF2B5EF4-FFF2-40B4-BE49-F238E27FC236}">
                <a16:creationId xmlns:a16="http://schemas.microsoft.com/office/drawing/2014/main" id="{68EE9784-E387-BFAE-F9E6-905936F06DEA}"/>
              </a:ext>
            </a:extLst>
          </p:cNvPr>
          <p:cNvSpPr txBox="1"/>
          <p:nvPr/>
        </p:nvSpPr>
        <p:spPr>
          <a:xfrm>
            <a:off x="5864639" y="2889774"/>
            <a:ext cx="5562600" cy="707886"/>
          </a:xfrm>
          <a:prstGeom prst="rect">
            <a:avLst/>
          </a:prstGeom>
          <a:noFill/>
        </p:spPr>
        <p:txBody>
          <a:bodyPr wrap="square" rtlCol="0">
            <a:spAutoFit/>
          </a:bodyPr>
          <a:lstStyle/>
          <a:p>
            <a:r>
              <a:rPr lang="en-US" sz="4000" dirty="0">
                <a:solidFill>
                  <a:schemeClr val="tx2">
                    <a:lumMod val="20000"/>
                    <a:lumOff val="80000"/>
                  </a:schemeClr>
                </a:solidFill>
              </a:rPr>
              <a:t>DATA CLEANING</a:t>
            </a:r>
            <a:endParaRPr lang="en-IN" sz="4000" dirty="0">
              <a:solidFill>
                <a:schemeClr val="tx2">
                  <a:lumMod val="20000"/>
                  <a:lumOff val="80000"/>
                </a:schemeClr>
              </a:solidFill>
            </a:endParaRPr>
          </a:p>
        </p:txBody>
      </p:sp>
      <p:sp>
        <p:nvSpPr>
          <p:cNvPr id="42" name="TextBox 41">
            <a:extLst>
              <a:ext uri="{FF2B5EF4-FFF2-40B4-BE49-F238E27FC236}">
                <a16:creationId xmlns:a16="http://schemas.microsoft.com/office/drawing/2014/main" id="{5CFAD5FF-D4AD-CA10-4767-E6A8DB81D5E5}"/>
              </a:ext>
            </a:extLst>
          </p:cNvPr>
          <p:cNvSpPr txBox="1"/>
          <p:nvPr/>
        </p:nvSpPr>
        <p:spPr>
          <a:xfrm>
            <a:off x="7862513" y="4563268"/>
            <a:ext cx="4986215" cy="707886"/>
          </a:xfrm>
          <a:prstGeom prst="rect">
            <a:avLst/>
          </a:prstGeom>
          <a:noFill/>
        </p:spPr>
        <p:txBody>
          <a:bodyPr wrap="square" rtlCol="0">
            <a:spAutoFit/>
          </a:bodyPr>
          <a:lstStyle/>
          <a:p>
            <a:r>
              <a:rPr lang="en-US" sz="4000" dirty="0">
                <a:solidFill>
                  <a:schemeClr val="tx2">
                    <a:lumMod val="20000"/>
                    <a:lumOff val="80000"/>
                  </a:schemeClr>
                </a:solidFill>
              </a:rPr>
              <a:t>DATA MODELLING</a:t>
            </a:r>
            <a:endParaRPr lang="en-IN" sz="4000" dirty="0">
              <a:solidFill>
                <a:schemeClr val="tx2">
                  <a:lumMod val="20000"/>
                  <a:lumOff val="80000"/>
                </a:schemeClr>
              </a:solidFill>
            </a:endParaRPr>
          </a:p>
        </p:txBody>
      </p:sp>
      <p:sp>
        <p:nvSpPr>
          <p:cNvPr id="43" name="TextBox 42">
            <a:extLst>
              <a:ext uri="{FF2B5EF4-FFF2-40B4-BE49-F238E27FC236}">
                <a16:creationId xmlns:a16="http://schemas.microsoft.com/office/drawing/2014/main" id="{3F25BB54-1753-C0B9-C284-FCCEE127AC16}"/>
              </a:ext>
            </a:extLst>
          </p:cNvPr>
          <p:cNvSpPr txBox="1"/>
          <p:nvPr/>
        </p:nvSpPr>
        <p:spPr>
          <a:xfrm>
            <a:off x="9684789" y="6152414"/>
            <a:ext cx="3980476" cy="707886"/>
          </a:xfrm>
          <a:prstGeom prst="rect">
            <a:avLst/>
          </a:prstGeom>
          <a:noFill/>
        </p:spPr>
        <p:txBody>
          <a:bodyPr wrap="square" rtlCol="0">
            <a:spAutoFit/>
          </a:bodyPr>
          <a:lstStyle/>
          <a:p>
            <a:r>
              <a:rPr lang="en-US" sz="4000" dirty="0">
                <a:solidFill>
                  <a:schemeClr val="tx2">
                    <a:lumMod val="20000"/>
                    <a:lumOff val="80000"/>
                  </a:schemeClr>
                </a:solidFill>
              </a:rPr>
              <a:t>DATA ANALYSIS</a:t>
            </a:r>
            <a:endParaRPr lang="en-IN" sz="4000" dirty="0">
              <a:solidFill>
                <a:schemeClr val="tx2">
                  <a:lumMod val="20000"/>
                  <a:lumOff val="80000"/>
                </a:schemeClr>
              </a:solidFill>
            </a:endParaRPr>
          </a:p>
        </p:txBody>
      </p:sp>
      <p:sp>
        <p:nvSpPr>
          <p:cNvPr id="44" name="TextBox 43">
            <a:extLst>
              <a:ext uri="{FF2B5EF4-FFF2-40B4-BE49-F238E27FC236}">
                <a16:creationId xmlns:a16="http://schemas.microsoft.com/office/drawing/2014/main" id="{72EB654C-FF79-533D-5B81-47C26F35826D}"/>
              </a:ext>
            </a:extLst>
          </p:cNvPr>
          <p:cNvSpPr txBox="1"/>
          <p:nvPr/>
        </p:nvSpPr>
        <p:spPr>
          <a:xfrm>
            <a:off x="11425954" y="7945000"/>
            <a:ext cx="4326973" cy="707886"/>
          </a:xfrm>
          <a:prstGeom prst="rect">
            <a:avLst/>
          </a:prstGeom>
          <a:noFill/>
        </p:spPr>
        <p:txBody>
          <a:bodyPr wrap="square" rtlCol="0">
            <a:spAutoFit/>
          </a:bodyPr>
          <a:lstStyle/>
          <a:p>
            <a:r>
              <a:rPr lang="en-US" sz="4000" dirty="0">
                <a:solidFill>
                  <a:schemeClr val="tx2">
                    <a:lumMod val="20000"/>
                    <a:lumOff val="80000"/>
                  </a:schemeClr>
                </a:solidFill>
              </a:rPr>
              <a:t>UNCOVER INSIGHTS</a:t>
            </a:r>
            <a:endParaRPr lang="en-IN" sz="4000" dirty="0">
              <a:solidFill>
                <a:schemeClr val="tx2">
                  <a:lumMod val="20000"/>
                  <a:lumOff val="8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99905" y="8985206"/>
            <a:ext cx="2972219" cy="881758"/>
          </a:xfrm>
          <a:prstGeom prst="rect">
            <a:avLst/>
          </a:prstGeom>
        </p:spPr>
      </p:pic>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graphicFrame>
        <p:nvGraphicFramePr>
          <p:cNvPr id="26" name="Chart 25">
            <a:extLst>
              <a:ext uri="{FF2B5EF4-FFF2-40B4-BE49-F238E27FC236}">
                <a16:creationId xmlns:a16="http://schemas.microsoft.com/office/drawing/2014/main" id="{FC943FEF-5B89-4DD8-BFC1-4A77CAA9EAA4}"/>
              </a:ext>
            </a:extLst>
          </p:cNvPr>
          <p:cNvGraphicFramePr/>
          <p:nvPr>
            <p:extLst>
              <p:ext uri="{D42A27DB-BD31-4B8C-83A1-F6EECF244321}">
                <p14:modId xmlns:p14="http://schemas.microsoft.com/office/powerpoint/2010/main" val="331153919"/>
              </p:ext>
            </p:extLst>
          </p:nvPr>
        </p:nvGraphicFramePr>
        <p:xfrm>
          <a:off x="0" y="114300"/>
          <a:ext cx="18059400" cy="101727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7" name="Rectangle 26">
            <a:extLst>
              <a:ext uri="{FF2B5EF4-FFF2-40B4-BE49-F238E27FC236}">
                <a16:creationId xmlns:a16="http://schemas.microsoft.com/office/drawing/2014/main" id="{614EFFE2-3928-26B9-1B48-A9F391B07AD5}"/>
              </a:ext>
            </a:extLst>
          </p:cNvPr>
          <p:cNvSpPr/>
          <p:nvPr/>
        </p:nvSpPr>
        <p:spPr>
          <a:xfrm>
            <a:off x="0" y="0"/>
            <a:ext cx="18288000" cy="10287000"/>
          </a:xfrm>
          <a:prstGeom prst="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313</Words>
  <Application>Microsoft Office PowerPoint</Application>
  <PresentationFormat>Custom</PresentationFormat>
  <Paragraphs>82</Paragraphs>
  <Slides>11</Slides>
  <Notes>11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Calibri</vt:lpstr>
      <vt:lpstr>Sitka Small Semibold</vt:lpstr>
      <vt:lpstr>Rockwell Extra Bold</vt:lpstr>
      <vt:lpstr>Arial Rounded MT Bold</vt:lpstr>
      <vt:lpstr>Outfit</vt:lpstr>
      <vt:lpstr>Söhne</vt:lpstr>
      <vt:lpstr>Graphik Regular</vt:lpstr>
      <vt:lpstr>Arial</vt:lpstr>
      <vt:lpstr>Google Sans</vt:lpstr>
      <vt:lpstr>Franklin Gothic Heavy</vt:lpstr>
      <vt:lpstr>Wingdings</vt:lpstr>
      <vt:lpstr>Gill Sans Ultra Bold</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Himanshi Chauhan</cp:lastModifiedBy>
  <cp:revision>11</cp:revision>
  <dcterms:created xsi:type="dcterms:W3CDTF">2006-08-16T00:00:00Z</dcterms:created>
  <dcterms:modified xsi:type="dcterms:W3CDTF">2024-05-05T06:32:07Z</dcterms:modified>
  <dc:identifier>DAEhDyfaYKE</dc:identifier>
</cp:coreProperties>
</file>