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6"/>
  </p:notesMasterIdLst>
  <p:sldIdLst>
    <p:sldId id="256" r:id="rId2"/>
    <p:sldId id="305" r:id="rId3"/>
    <p:sldId id="306" r:id="rId4"/>
    <p:sldId id="307" r:id="rId5"/>
    <p:sldId id="311" r:id="rId6"/>
    <p:sldId id="257" r:id="rId7"/>
    <p:sldId id="308" r:id="rId8"/>
    <p:sldId id="309" r:id="rId9"/>
    <p:sldId id="310" r:id="rId10"/>
    <p:sldId id="312" r:id="rId11"/>
    <p:sldId id="314" r:id="rId12"/>
    <p:sldId id="315" r:id="rId13"/>
    <p:sldId id="313" r:id="rId14"/>
    <p:sldId id="316" r:id="rId15"/>
    <p:sldId id="317" r:id="rId16"/>
    <p:sldId id="320" r:id="rId17"/>
    <p:sldId id="321" r:id="rId18"/>
    <p:sldId id="322" r:id="rId19"/>
    <p:sldId id="326" r:id="rId20"/>
    <p:sldId id="327" r:id="rId21"/>
    <p:sldId id="323" r:id="rId22"/>
    <p:sldId id="337" r:id="rId23"/>
    <p:sldId id="324" r:id="rId24"/>
    <p:sldId id="325" r:id="rId25"/>
    <p:sldId id="328" r:id="rId26"/>
    <p:sldId id="329" r:id="rId27"/>
    <p:sldId id="338" r:id="rId28"/>
    <p:sldId id="330" r:id="rId29"/>
    <p:sldId id="331" r:id="rId30"/>
    <p:sldId id="339" r:id="rId31"/>
    <p:sldId id="340" r:id="rId32"/>
    <p:sldId id="332" r:id="rId33"/>
    <p:sldId id="334" r:id="rId34"/>
    <p:sldId id="336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BA8D5-8F70-494B-8152-A868D8EF1932}">
  <a:tblStyle styleId="{50DBA8D5-8F70-494B-8152-A868D8EF1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21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52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8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21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21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79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216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5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16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037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473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gf7d89ae380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3" name="Google Shape;3673;gf7d89ae380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74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47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51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9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23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24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931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13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26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86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61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658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32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7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84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5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11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86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7" r:id="rId8"/>
    <p:sldLayoutId id="2147483668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527917" y="396821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By – </a:t>
            </a:r>
            <a:r>
              <a:rPr lang="en" dirty="0">
                <a:solidFill>
                  <a:schemeClr val="accent1"/>
                </a:solidFill>
              </a:rPr>
              <a:t>Prof. Graham Wall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519590" y="1524483"/>
            <a:ext cx="5804408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SPAM EMAIL CLASSIFICATION USING SEMI-SUPERVISED LEARNING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50327" y="2055865"/>
            <a:ext cx="420520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PREPROCESSING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61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CASE FOLDING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21250" y="1286025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Sometimes people use capital word in email so we need to make it in one format so it wont count that word as different from others.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To maintain the consistency.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775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CLEANING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21250" y="1227675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non-ascii value in the email body.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digit from the Body of the email.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Hashtag.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Mentions.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additional White Space.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Remove email which length is more than 500 words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073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STOP WORD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21250" y="1286025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Stop words are a set of commonly used words in a language.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Examples of stop words in English are “a,” “the,” “is,” “are,” etc.</a:t>
            </a:r>
          </a:p>
          <a:p>
            <a:pPr marL="241300" lvl="0" indent="-2159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Stop words are commonly used in Text Mining and Natural Language Processing (NLP) to eliminate words that are so widely used that they carry very little useful information.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Dataset Info after preprocessing the Data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65D98-DCD1-F2CA-0E0A-0BA0FD35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78" y="1263785"/>
            <a:ext cx="5411457" cy="32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50327" y="2055865"/>
            <a:ext cx="420520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TOKENIZATION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154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IN" dirty="0">
                <a:solidFill>
                  <a:schemeClr val="accent1"/>
                </a:solidFill>
              </a:rPr>
              <a:t>ORD TOKENIZATION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Word Tokenization is the most commonly used tokenization algorithm.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splits a piece of text into individual words based on a certain delimiter like white space, comma or any other separators.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Example – “What is the tallest building?”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words would be broken down into like “What”, “is”, “the”, “tallest”, “building”.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– Out Of Vocabulary (OOV) words.</a:t>
            </a:r>
          </a:p>
        </p:txBody>
      </p:sp>
    </p:spTree>
    <p:extLst>
      <p:ext uri="{BB962C8B-B14F-4D97-AF65-F5344CB8AC3E}">
        <p14:creationId xmlns:p14="http://schemas.microsoft.com/office/powerpoint/2010/main" val="136584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SUBW</a:t>
            </a:r>
            <a:r>
              <a:rPr lang="en-IN" dirty="0">
                <a:solidFill>
                  <a:schemeClr val="accent1"/>
                </a:solidFill>
              </a:rPr>
              <a:t>ORD TOKENIZATION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Similar to word tokenization but it breaks individual words down a little bit further using specific linguistic rules.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One of the main tools they utilize is breaking off affixes.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For Example – “What is the tallest building?”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words would be broken down into like “What”, “is”, “the”, “tall”, “</a:t>
            </a:r>
            <a:r>
              <a:rPr lang="en-US" sz="2400" dirty="0" err="1"/>
              <a:t>est</a:t>
            </a:r>
            <a:r>
              <a:rPr lang="en-US" sz="2400" dirty="0"/>
              <a:t>”, “build”, “</a:t>
            </a:r>
            <a:r>
              <a:rPr lang="en-US" sz="2400" dirty="0" err="1"/>
              <a:t>ing</a:t>
            </a:r>
            <a:r>
              <a:rPr lang="en-US" sz="2400" dirty="0"/>
              <a:t>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the OOV Problem.</a:t>
            </a:r>
          </a:p>
        </p:txBody>
      </p:sp>
    </p:spTree>
    <p:extLst>
      <p:ext uri="{BB962C8B-B14F-4D97-AF65-F5344CB8AC3E}">
        <p14:creationId xmlns:p14="http://schemas.microsoft.com/office/powerpoint/2010/main" val="2653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IMPLEMENTATION OF TOKENIZATION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Separate the data by 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fit_on_texts</a:t>
            </a:r>
            <a:r>
              <a:rPr lang="en-US" sz="2400" dirty="0"/>
              <a:t>” – This method creates the vocabulary index based on word frequency.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For Example – “The cat sat on the mat.“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IN" sz="2400" dirty="0" err="1"/>
              <a:t>texts_to_sequences</a:t>
            </a:r>
            <a:r>
              <a:rPr lang="en-US" sz="2400" dirty="0"/>
              <a:t>” - </a:t>
            </a:r>
            <a:r>
              <a:rPr lang="en-US" altLang="en-US" sz="2400" dirty="0"/>
              <a:t>Transforms each text in texts to a sequence of integers. So it basically takes each word in the text and replaces it with its corresponding integer value from the </a:t>
            </a:r>
            <a:r>
              <a:rPr lang="en-US" altLang="en-US" sz="2400" dirty="0" err="1"/>
              <a:t>word_index</a:t>
            </a:r>
            <a:r>
              <a:rPr lang="en-US" altLang="en-US" sz="2400" dirty="0"/>
              <a:t> dictionary.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33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50327" y="2055865"/>
            <a:ext cx="420520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TRAIN-TEST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SPLIT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02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TEAM MEMBERS – GROUP 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5608020" y="342609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Krina Patel</a:t>
            </a:r>
            <a:endParaRPr dirty="0"/>
          </a:p>
        </p:txBody>
      </p:sp>
      <p:sp>
        <p:nvSpPr>
          <p:cNvPr id="1593" name="Google Shape;1593;p39"/>
          <p:cNvSpPr txBox="1">
            <a:spLocks noGrp="1"/>
          </p:cNvSpPr>
          <p:nvPr>
            <p:ph type="subTitle" idx="1"/>
          </p:nvPr>
        </p:nvSpPr>
        <p:spPr>
          <a:xfrm>
            <a:off x="5608020" y="3689942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C0886861</a:t>
            </a:r>
            <a:endParaRPr dirty="0"/>
          </a:p>
        </p:txBody>
      </p:sp>
      <p:sp>
        <p:nvSpPr>
          <p:cNvPr id="1594" name="Google Shape;1594;p39"/>
          <p:cNvSpPr txBox="1">
            <a:spLocks noGrp="1"/>
          </p:cNvSpPr>
          <p:nvPr>
            <p:ph type="title" idx="3"/>
          </p:nvPr>
        </p:nvSpPr>
        <p:spPr>
          <a:xfrm>
            <a:off x="1081720" y="1991482"/>
            <a:ext cx="222258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Bahauddin Kalyani</a:t>
            </a:r>
            <a:endParaRPr dirty="0"/>
          </a:p>
        </p:txBody>
      </p:sp>
      <p:sp>
        <p:nvSpPr>
          <p:cNvPr id="1595" name="Google Shape;1595;p39"/>
          <p:cNvSpPr txBox="1">
            <a:spLocks noGrp="1"/>
          </p:cNvSpPr>
          <p:nvPr>
            <p:ph type="subTitle" idx="4"/>
          </p:nvPr>
        </p:nvSpPr>
        <p:spPr>
          <a:xfrm>
            <a:off x="1084482" y="2251579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C0886857</a:t>
            </a:r>
            <a:endParaRPr dirty="0"/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3444416" y="25561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Trushna Patel</a:t>
            </a:r>
            <a:endParaRPr dirty="0"/>
          </a:p>
        </p:txBody>
      </p:sp>
      <p:sp>
        <p:nvSpPr>
          <p:cNvPr id="1597" name="Google Shape;1597;p39"/>
          <p:cNvSpPr txBox="1">
            <a:spLocks noGrp="1"/>
          </p:cNvSpPr>
          <p:nvPr>
            <p:ph type="subTitle" idx="6"/>
          </p:nvPr>
        </p:nvSpPr>
        <p:spPr>
          <a:xfrm>
            <a:off x="3428742" y="2829346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C0886910</a:t>
            </a:r>
            <a:endParaRPr dirty="0"/>
          </a:p>
        </p:txBody>
      </p:sp>
      <p:grpSp>
        <p:nvGrpSpPr>
          <p:cNvPr id="1598" name="Google Shape;1598;p39"/>
          <p:cNvGrpSpPr/>
          <p:nvPr/>
        </p:nvGrpSpPr>
        <p:grpSpPr>
          <a:xfrm>
            <a:off x="1695542" y="1379294"/>
            <a:ext cx="749797" cy="717499"/>
            <a:chOff x="1317586" y="1856572"/>
            <a:chExt cx="749797" cy="717499"/>
          </a:xfrm>
        </p:grpSpPr>
        <p:sp>
          <p:nvSpPr>
            <p:cNvPr id="1599" name="Google Shape;1599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01" name="Google Shape;1601;p39"/>
          <p:cNvGrpSpPr/>
          <p:nvPr/>
        </p:nvGrpSpPr>
        <p:grpSpPr>
          <a:xfrm>
            <a:off x="1920969" y="1510984"/>
            <a:ext cx="335536" cy="418091"/>
            <a:chOff x="1325198" y="1996261"/>
            <a:chExt cx="335536" cy="418091"/>
          </a:xfrm>
        </p:grpSpPr>
        <p:sp>
          <p:nvSpPr>
            <p:cNvPr id="1602" name="Google Shape;1602;p39"/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9"/>
          <p:cNvGrpSpPr/>
          <p:nvPr/>
        </p:nvGrpSpPr>
        <p:grpSpPr>
          <a:xfrm>
            <a:off x="6209033" y="2813780"/>
            <a:ext cx="749797" cy="717499"/>
            <a:chOff x="1317586" y="1856572"/>
            <a:chExt cx="749797" cy="717499"/>
          </a:xfrm>
        </p:grpSpPr>
        <p:sp>
          <p:nvSpPr>
            <p:cNvPr id="1611" name="Google Shape;1611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4001377" y="1947551"/>
            <a:ext cx="749797" cy="717499"/>
            <a:chOff x="1317586" y="1856572"/>
            <a:chExt cx="749797" cy="717499"/>
          </a:xfrm>
        </p:grpSpPr>
        <p:sp>
          <p:nvSpPr>
            <p:cNvPr id="1614" name="Google Shape;1614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4;p39">
            <a:extLst>
              <a:ext uri="{FF2B5EF4-FFF2-40B4-BE49-F238E27FC236}">
                <a16:creationId xmlns:a16="http://schemas.microsoft.com/office/drawing/2014/main" id="{82E32AE0-C437-61D0-58F9-2B772E94DC3C}"/>
              </a:ext>
            </a:extLst>
          </p:cNvPr>
          <p:cNvSpPr txBox="1">
            <a:spLocks/>
          </p:cNvSpPr>
          <p:nvPr/>
        </p:nvSpPr>
        <p:spPr>
          <a:xfrm>
            <a:off x="864431" y="3493064"/>
            <a:ext cx="278414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IN" dirty="0"/>
              <a:t>Mahaveersinh Chauhan</a:t>
            </a:r>
          </a:p>
        </p:txBody>
      </p:sp>
      <p:sp>
        <p:nvSpPr>
          <p:cNvPr id="6" name="Google Shape;1595;p39">
            <a:extLst>
              <a:ext uri="{FF2B5EF4-FFF2-40B4-BE49-F238E27FC236}">
                <a16:creationId xmlns:a16="http://schemas.microsoft.com/office/drawing/2014/main" id="{5C6490B9-472A-12DD-135D-630696D888C0}"/>
              </a:ext>
            </a:extLst>
          </p:cNvPr>
          <p:cNvSpPr txBox="1">
            <a:spLocks/>
          </p:cNvSpPr>
          <p:nvPr/>
        </p:nvSpPr>
        <p:spPr>
          <a:xfrm>
            <a:off x="1018717" y="3772009"/>
            <a:ext cx="1944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/>
            <a:r>
              <a:rPr lang="en-IN" dirty="0"/>
              <a:t>C0884854</a:t>
            </a:r>
          </a:p>
        </p:txBody>
      </p:sp>
      <p:grpSp>
        <p:nvGrpSpPr>
          <p:cNvPr id="7" name="Google Shape;1598;p39">
            <a:extLst>
              <a:ext uri="{FF2B5EF4-FFF2-40B4-BE49-F238E27FC236}">
                <a16:creationId xmlns:a16="http://schemas.microsoft.com/office/drawing/2014/main" id="{96D8A04B-A88D-4F98-5292-DE1829AD01CB}"/>
              </a:ext>
            </a:extLst>
          </p:cNvPr>
          <p:cNvGrpSpPr/>
          <p:nvPr/>
        </p:nvGrpSpPr>
        <p:grpSpPr>
          <a:xfrm>
            <a:off x="1668787" y="2860760"/>
            <a:ext cx="749797" cy="717499"/>
            <a:chOff x="1317586" y="1856572"/>
            <a:chExt cx="749797" cy="717499"/>
          </a:xfrm>
        </p:grpSpPr>
        <p:sp>
          <p:nvSpPr>
            <p:cNvPr id="8" name="Google Shape;1599;p39">
              <a:extLst>
                <a:ext uri="{FF2B5EF4-FFF2-40B4-BE49-F238E27FC236}">
                  <a16:creationId xmlns:a16="http://schemas.microsoft.com/office/drawing/2014/main" id="{32D14983-FD93-E5F3-C577-E33EF90C50F3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0;p39">
              <a:extLst>
                <a:ext uri="{FF2B5EF4-FFF2-40B4-BE49-F238E27FC236}">
                  <a16:creationId xmlns:a16="http://schemas.microsoft.com/office/drawing/2014/main" id="{62D4EB55-019F-7BD1-D994-277E8730B306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01;p39">
            <a:extLst>
              <a:ext uri="{FF2B5EF4-FFF2-40B4-BE49-F238E27FC236}">
                <a16:creationId xmlns:a16="http://schemas.microsoft.com/office/drawing/2014/main" id="{F2E7A7C9-DEB0-F8BE-9CDF-5BA38C925B11}"/>
              </a:ext>
            </a:extLst>
          </p:cNvPr>
          <p:cNvGrpSpPr/>
          <p:nvPr/>
        </p:nvGrpSpPr>
        <p:grpSpPr>
          <a:xfrm>
            <a:off x="1875908" y="2966300"/>
            <a:ext cx="335536" cy="418091"/>
            <a:chOff x="1325198" y="1996261"/>
            <a:chExt cx="335536" cy="418091"/>
          </a:xfrm>
        </p:grpSpPr>
        <p:sp>
          <p:nvSpPr>
            <p:cNvPr id="16" name="Google Shape;1602;p39">
              <a:extLst>
                <a:ext uri="{FF2B5EF4-FFF2-40B4-BE49-F238E27FC236}">
                  <a16:creationId xmlns:a16="http://schemas.microsoft.com/office/drawing/2014/main" id="{FC8A977B-9ED3-425E-486C-8CCB25346261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3;p39">
              <a:extLst>
                <a:ext uri="{FF2B5EF4-FFF2-40B4-BE49-F238E27FC236}">
                  <a16:creationId xmlns:a16="http://schemas.microsoft.com/office/drawing/2014/main" id="{F104C72C-2911-B256-F40D-CE59926935F2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4;p39">
              <a:extLst>
                <a:ext uri="{FF2B5EF4-FFF2-40B4-BE49-F238E27FC236}">
                  <a16:creationId xmlns:a16="http://schemas.microsoft.com/office/drawing/2014/main" id="{80AD337A-3D42-EC84-4723-5A254DBB9B46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5;p39">
              <a:extLst>
                <a:ext uri="{FF2B5EF4-FFF2-40B4-BE49-F238E27FC236}">
                  <a16:creationId xmlns:a16="http://schemas.microsoft.com/office/drawing/2014/main" id="{613F6FB5-49AB-099A-B26C-7475ACA51B2D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6;p39">
              <a:extLst>
                <a:ext uri="{FF2B5EF4-FFF2-40B4-BE49-F238E27FC236}">
                  <a16:creationId xmlns:a16="http://schemas.microsoft.com/office/drawing/2014/main" id="{99E701C6-EB5E-A076-393E-DFF0F4004823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607;p39">
              <a:extLst>
                <a:ext uri="{FF2B5EF4-FFF2-40B4-BE49-F238E27FC236}">
                  <a16:creationId xmlns:a16="http://schemas.microsoft.com/office/drawing/2014/main" id="{AF4EC61D-D2A5-1BA5-E5D1-3EB3EFA9E05D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8;p39">
              <a:extLst>
                <a:ext uri="{FF2B5EF4-FFF2-40B4-BE49-F238E27FC236}">
                  <a16:creationId xmlns:a16="http://schemas.microsoft.com/office/drawing/2014/main" id="{A120D7B8-D00D-0FFE-5234-44E185E9E9C9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9;p39">
              <a:extLst>
                <a:ext uri="{FF2B5EF4-FFF2-40B4-BE49-F238E27FC236}">
                  <a16:creationId xmlns:a16="http://schemas.microsoft.com/office/drawing/2014/main" id="{6794045B-4DEF-2F8B-3BBD-3E88F4BA49E3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594;p39">
            <a:extLst>
              <a:ext uri="{FF2B5EF4-FFF2-40B4-BE49-F238E27FC236}">
                <a16:creationId xmlns:a16="http://schemas.microsoft.com/office/drawing/2014/main" id="{B0F673CC-5819-5700-3326-E70CE25FA51C}"/>
              </a:ext>
            </a:extLst>
          </p:cNvPr>
          <p:cNvSpPr txBox="1">
            <a:spLocks/>
          </p:cNvSpPr>
          <p:nvPr/>
        </p:nvSpPr>
        <p:spPr>
          <a:xfrm>
            <a:off x="5483758" y="1928383"/>
            <a:ext cx="222258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IN" dirty="0"/>
              <a:t>Dev Makwana</a:t>
            </a:r>
          </a:p>
        </p:txBody>
      </p:sp>
      <p:sp>
        <p:nvSpPr>
          <p:cNvPr id="34" name="Google Shape;1595;p39">
            <a:extLst>
              <a:ext uri="{FF2B5EF4-FFF2-40B4-BE49-F238E27FC236}">
                <a16:creationId xmlns:a16="http://schemas.microsoft.com/office/drawing/2014/main" id="{B8A1FEEB-EE4B-D862-052D-9560BDBF495A}"/>
              </a:ext>
            </a:extLst>
          </p:cNvPr>
          <p:cNvSpPr txBox="1">
            <a:spLocks/>
          </p:cNvSpPr>
          <p:nvPr/>
        </p:nvSpPr>
        <p:spPr>
          <a:xfrm>
            <a:off x="5509596" y="2187695"/>
            <a:ext cx="1944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/>
            <a:r>
              <a:rPr lang="en-IN" dirty="0"/>
              <a:t>C0885064</a:t>
            </a:r>
          </a:p>
        </p:txBody>
      </p:sp>
      <p:grpSp>
        <p:nvGrpSpPr>
          <p:cNvPr id="35" name="Google Shape;1598;p39">
            <a:extLst>
              <a:ext uri="{FF2B5EF4-FFF2-40B4-BE49-F238E27FC236}">
                <a16:creationId xmlns:a16="http://schemas.microsoft.com/office/drawing/2014/main" id="{E7A372D0-82D1-D01A-C85E-98454F1E74E4}"/>
              </a:ext>
            </a:extLst>
          </p:cNvPr>
          <p:cNvGrpSpPr/>
          <p:nvPr/>
        </p:nvGrpSpPr>
        <p:grpSpPr>
          <a:xfrm>
            <a:off x="6107147" y="1299082"/>
            <a:ext cx="749797" cy="717499"/>
            <a:chOff x="1317586" y="1856572"/>
            <a:chExt cx="749797" cy="717499"/>
          </a:xfrm>
        </p:grpSpPr>
        <p:sp>
          <p:nvSpPr>
            <p:cNvPr id="36" name="Google Shape;1599;p39">
              <a:extLst>
                <a:ext uri="{FF2B5EF4-FFF2-40B4-BE49-F238E27FC236}">
                  <a16:creationId xmlns:a16="http://schemas.microsoft.com/office/drawing/2014/main" id="{092003D8-FD5F-FB9B-8259-B5A2FF7F87CA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39">
              <a:extLst>
                <a:ext uri="{FF2B5EF4-FFF2-40B4-BE49-F238E27FC236}">
                  <a16:creationId xmlns:a16="http://schemas.microsoft.com/office/drawing/2014/main" id="{D05456DF-2F47-EB02-ACB4-B3A39223C6BF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" name="Google Shape;1601;p39">
            <a:extLst>
              <a:ext uri="{FF2B5EF4-FFF2-40B4-BE49-F238E27FC236}">
                <a16:creationId xmlns:a16="http://schemas.microsoft.com/office/drawing/2014/main" id="{D5944ABD-EA3D-7F91-CBDA-7012E47B14E2}"/>
              </a:ext>
            </a:extLst>
          </p:cNvPr>
          <p:cNvGrpSpPr/>
          <p:nvPr/>
        </p:nvGrpSpPr>
        <p:grpSpPr>
          <a:xfrm>
            <a:off x="6345413" y="1433970"/>
            <a:ext cx="335536" cy="418091"/>
            <a:chOff x="1325198" y="1996261"/>
            <a:chExt cx="335536" cy="418091"/>
          </a:xfrm>
        </p:grpSpPr>
        <p:sp>
          <p:nvSpPr>
            <p:cNvPr id="39" name="Google Shape;1602;p39">
              <a:extLst>
                <a:ext uri="{FF2B5EF4-FFF2-40B4-BE49-F238E27FC236}">
                  <a16:creationId xmlns:a16="http://schemas.microsoft.com/office/drawing/2014/main" id="{C9FB0CC2-E25A-BE90-B872-10EC1ED27B14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3;p39">
              <a:extLst>
                <a:ext uri="{FF2B5EF4-FFF2-40B4-BE49-F238E27FC236}">
                  <a16:creationId xmlns:a16="http://schemas.microsoft.com/office/drawing/2014/main" id="{51A95BE4-AB8D-FCC5-0015-2AD48B5759E4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39">
              <a:extLst>
                <a:ext uri="{FF2B5EF4-FFF2-40B4-BE49-F238E27FC236}">
                  <a16:creationId xmlns:a16="http://schemas.microsoft.com/office/drawing/2014/main" id="{301E57EC-A04E-2AC2-DEF0-4518E9A49A87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39">
              <a:extLst>
                <a:ext uri="{FF2B5EF4-FFF2-40B4-BE49-F238E27FC236}">
                  <a16:creationId xmlns:a16="http://schemas.microsoft.com/office/drawing/2014/main" id="{0B3CF2A6-C635-98D0-1732-A424B6636BBA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39">
              <a:extLst>
                <a:ext uri="{FF2B5EF4-FFF2-40B4-BE49-F238E27FC236}">
                  <a16:creationId xmlns:a16="http://schemas.microsoft.com/office/drawing/2014/main" id="{37D3180D-E477-245A-911F-8D6F27754B5F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607;p39">
              <a:extLst>
                <a:ext uri="{FF2B5EF4-FFF2-40B4-BE49-F238E27FC236}">
                  <a16:creationId xmlns:a16="http://schemas.microsoft.com/office/drawing/2014/main" id="{9539DA93-5D4B-4295-BC8F-7C7CDFA03019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8;p39">
              <a:extLst>
                <a:ext uri="{FF2B5EF4-FFF2-40B4-BE49-F238E27FC236}">
                  <a16:creationId xmlns:a16="http://schemas.microsoft.com/office/drawing/2014/main" id="{B18E3E2F-301F-F126-9A71-65B22B9E9757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9;p39">
              <a:extLst>
                <a:ext uri="{FF2B5EF4-FFF2-40B4-BE49-F238E27FC236}">
                  <a16:creationId xmlns:a16="http://schemas.microsoft.com/office/drawing/2014/main" id="{6EA61370-1FE3-909F-5E09-142D42F1C590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601;p39">
            <a:extLst>
              <a:ext uri="{FF2B5EF4-FFF2-40B4-BE49-F238E27FC236}">
                <a16:creationId xmlns:a16="http://schemas.microsoft.com/office/drawing/2014/main" id="{0A2D9D88-FD8B-605A-0ADA-D73A54374C6D}"/>
              </a:ext>
            </a:extLst>
          </p:cNvPr>
          <p:cNvGrpSpPr/>
          <p:nvPr/>
        </p:nvGrpSpPr>
        <p:grpSpPr>
          <a:xfrm>
            <a:off x="4188980" y="2099760"/>
            <a:ext cx="335536" cy="418091"/>
            <a:chOff x="1325198" y="1996261"/>
            <a:chExt cx="335536" cy="418091"/>
          </a:xfrm>
        </p:grpSpPr>
        <p:sp>
          <p:nvSpPr>
            <p:cNvPr id="1565" name="Google Shape;1602;p39">
              <a:extLst>
                <a:ext uri="{FF2B5EF4-FFF2-40B4-BE49-F238E27FC236}">
                  <a16:creationId xmlns:a16="http://schemas.microsoft.com/office/drawing/2014/main" id="{BDE88683-A6A1-D5F9-EEC9-CD4CAE2E63E8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603;p39">
              <a:extLst>
                <a:ext uri="{FF2B5EF4-FFF2-40B4-BE49-F238E27FC236}">
                  <a16:creationId xmlns:a16="http://schemas.microsoft.com/office/drawing/2014/main" id="{A1DF48A8-E66A-725B-AE9C-675C9BC42458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604;p39">
              <a:extLst>
                <a:ext uri="{FF2B5EF4-FFF2-40B4-BE49-F238E27FC236}">
                  <a16:creationId xmlns:a16="http://schemas.microsoft.com/office/drawing/2014/main" id="{550B47A4-113C-901C-BE13-5B34CCC38263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605;p39">
              <a:extLst>
                <a:ext uri="{FF2B5EF4-FFF2-40B4-BE49-F238E27FC236}">
                  <a16:creationId xmlns:a16="http://schemas.microsoft.com/office/drawing/2014/main" id="{9AAA2D97-F8CD-7E7A-59D2-CFDDFC3F2EDE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606;p39">
              <a:extLst>
                <a:ext uri="{FF2B5EF4-FFF2-40B4-BE49-F238E27FC236}">
                  <a16:creationId xmlns:a16="http://schemas.microsoft.com/office/drawing/2014/main" id="{33C70850-6173-3C21-B5E5-A353EF847508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607;p39">
              <a:extLst>
                <a:ext uri="{FF2B5EF4-FFF2-40B4-BE49-F238E27FC236}">
                  <a16:creationId xmlns:a16="http://schemas.microsoft.com/office/drawing/2014/main" id="{6DB528AB-A241-FCE4-C8A0-47A2DA5CB8D8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608;p39">
              <a:extLst>
                <a:ext uri="{FF2B5EF4-FFF2-40B4-BE49-F238E27FC236}">
                  <a16:creationId xmlns:a16="http://schemas.microsoft.com/office/drawing/2014/main" id="{BDE16E09-F825-EE00-850C-B53B70A0D08E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609;p39">
              <a:extLst>
                <a:ext uri="{FF2B5EF4-FFF2-40B4-BE49-F238E27FC236}">
                  <a16:creationId xmlns:a16="http://schemas.microsoft.com/office/drawing/2014/main" id="{4196C072-CD98-4385-DBD7-6EB9DEF5AD0D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601;p39">
            <a:extLst>
              <a:ext uri="{FF2B5EF4-FFF2-40B4-BE49-F238E27FC236}">
                <a16:creationId xmlns:a16="http://schemas.microsoft.com/office/drawing/2014/main" id="{8A6CEDAB-7262-14AB-5F8B-CAC157364B4F}"/>
              </a:ext>
            </a:extLst>
          </p:cNvPr>
          <p:cNvGrpSpPr/>
          <p:nvPr/>
        </p:nvGrpSpPr>
        <p:grpSpPr>
          <a:xfrm>
            <a:off x="6412702" y="2927364"/>
            <a:ext cx="335536" cy="418091"/>
            <a:chOff x="1325198" y="1996261"/>
            <a:chExt cx="335536" cy="418091"/>
          </a:xfrm>
        </p:grpSpPr>
        <p:sp>
          <p:nvSpPr>
            <p:cNvPr id="1574" name="Google Shape;1602;p39">
              <a:extLst>
                <a:ext uri="{FF2B5EF4-FFF2-40B4-BE49-F238E27FC236}">
                  <a16:creationId xmlns:a16="http://schemas.microsoft.com/office/drawing/2014/main" id="{D93F8892-98ED-B826-5F48-7B029D62286F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603;p39">
              <a:extLst>
                <a:ext uri="{FF2B5EF4-FFF2-40B4-BE49-F238E27FC236}">
                  <a16:creationId xmlns:a16="http://schemas.microsoft.com/office/drawing/2014/main" id="{974DECFC-0591-C33A-4E32-973B0E836CDF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604;p39">
              <a:extLst>
                <a:ext uri="{FF2B5EF4-FFF2-40B4-BE49-F238E27FC236}">
                  <a16:creationId xmlns:a16="http://schemas.microsoft.com/office/drawing/2014/main" id="{6352EA91-007B-EA10-2BA8-F3F786393DCF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605;p39">
              <a:extLst>
                <a:ext uri="{FF2B5EF4-FFF2-40B4-BE49-F238E27FC236}">
                  <a16:creationId xmlns:a16="http://schemas.microsoft.com/office/drawing/2014/main" id="{752C742B-3F48-D1CE-F4A3-B62BB1E808E1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606;p39">
              <a:extLst>
                <a:ext uri="{FF2B5EF4-FFF2-40B4-BE49-F238E27FC236}">
                  <a16:creationId xmlns:a16="http://schemas.microsoft.com/office/drawing/2014/main" id="{32543A63-E5D0-E566-E4A0-F5FB52068512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607;p39">
              <a:extLst>
                <a:ext uri="{FF2B5EF4-FFF2-40B4-BE49-F238E27FC236}">
                  <a16:creationId xmlns:a16="http://schemas.microsoft.com/office/drawing/2014/main" id="{04BEDA07-36D4-1B7E-A1FC-244E6F03DB7A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608;p39">
              <a:extLst>
                <a:ext uri="{FF2B5EF4-FFF2-40B4-BE49-F238E27FC236}">
                  <a16:creationId xmlns:a16="http://schemas.microsoft.com/office/drawing/2014/main" id="{FD7D7477-7CE9-6D5F-61FB-A0B3578037A1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609;p39">
              <a:extLst>
                <a:ext uri="{FF2B5EF4-FFF2-40B4-BE49-F238E27FC236}">
                  <a16:creationId xmlns:a16="http://schemas.microsoft.com/office/drawing/2014/main" id="{BFA09AD2-544A-EA48-24C5-02EBB8F0032A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93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TRAIN-TEST SPLIT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have split 30 percent of the data into test data and remaining 70 percent of the data into train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As we have some labeled data in test dataset so we are going to delete that label from the testing dataset and make it completely unlabeled.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98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50327" y="2055865"/>
            <a:ext cx="420520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676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SEMISUPERVISED LEARNING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77" name="Google Shape;3677;p65"/>
          <p:cNvSpPr txBox="1">
            <a:spLocks noGrp="1"/>
          </p:cNvSpPr>
          <p:nvPr>
            <p:ph type="body" idx="2"/>
          </p:nvPr>
        </p:nvSpPr>
        <p:spPr>
          <a:xfrm>
            <a:off x="1260986" y="1227039"/>
            <a:ext cx="6887497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Semi-supervised learning uses both labeled and unlabeled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Labeled data is used to train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Unlabeled data is used to generalize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Useful when obtaining labeled data is difficult or expensive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Can improve accuracy of models trained on limited labeled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Techniques include self-training, co-training, and pseudo-labeling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Limitations include the need for high-quality labeled data and potential for bias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</a:rPr>
              <a:t>Semi-supervised learning is promising for improving models with limited labeled data.</a:t>
            </a:r>
          </a:p>
        </p:txBody>
      </p:sp>
    </p:spTree>
    <p:extLst>
      <p:ext uri="{BB962C8B-B14F-4D97-AF65-F5344CB8AC3E}">
        <p14:creationId xmlns:p14="http://schemas.microsoft.com/office/powerpoint/2010/main" val="64785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SELFTRAINING CLASSIFIER USING SVC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This allows a given supervised classifier to function as a semi-supervised classifier, allowing it to learn from unlabeled data. It does this by iteratively predicting pseudo-labels for the unlabeled data and adding them to the training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have used Support Vector Classifier as a base estimator in Self Training Classifier.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We got 52.56 % accuracy in this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9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SELFTRAINING CLASSIFIER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USING NAIVE BAYES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multinomial Naive Bayes classifier is suitable for classification with discrete features (e.g., word counts for text classification).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have used Multinomial Naive bayes Classifier as a base estimator in Self Training Classifier.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/>
              <a:t>We got 52.56 % accuracy in this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72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LSTM MODEL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77732" cy="34387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LSTM – Long Short-Term Memory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It is special kind of recurrent neural network that is capable of learning long term dependencies in data. This is achieved because the recurring module of the model has a combination of four layers interacting with each other.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have used Adam optimizer for training the model.</a:t>
            </a:r>
            <a:br>
              <a:rPr lang="en-US" sz="36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65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LSTM MODEL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148" name="Picture 4" descr="Comprehensive guide to LSTM &amp; RNNs.">
            <a:extLst>
              <a:ext uri="{FF2B5EF4-FFF2-40B4-BE49-F238E27FC236}">
                <a16:creationId xmlns:a16="http://schemas.microsoft.com/office/drawing/2014/main" id="{35CBF107-4959-0956-17BC-3F8DD8F8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7" y="1017600"/>
            <a:ext cx="6793545" cy="37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2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GATES IN LSTM MODEL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FEE9-785A-A2A3-EF38-6B155EE2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77732" cy="3438752"/>
          </a:xfrm>
        </p:spPr>
        <p:txBody>
          <a:bodyPr/>
          <a:lstStyle/>
          <a:p>
            <a:pPr marL="152400" indent="0" algn="l"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LSTM architecture includes several gates that control the flow of information: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Forget gate: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Determines which information to discard from the cell state.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Input gate: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Determines which new information to include in the cell state.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Candidate gate: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Generates a new candidate value to be added to the cell state.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Output gate: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Determines which part of the cell state to output as the hidden state.</a:t>
            </a:r>
          </a:p>
          <a:p>
            <a:pPr marL="152400" indent="0" algn="l">
              <a:buNone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These gates work together to selectively remember or forget information from previous time steps, allowing LSTMs to handle long-term dependencies in sequential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757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LSTM MODEL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1BB61-6A86-0F6A-A3CE-7702B165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60" y="1202926"/>
            <a:ext cx="514421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6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50327" y="2055865"/>
            <a:ext cx="420520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74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38"/>
          <p:cNvGrpSpPr/>
          <p:nvPr/>
        </p:nvGrpSpPr>
        <p:grpSpPr>
          <a:xfrm>
            <a:off x="592213" y="4208056"/>
            <a:ext cx="1021756" cy="332094"/>
            <a:chOff x="7289663" y="3996131"/>
            <a:chExt cx="1021756" cy="332094"/>
          </a:xfrm>
        </p:grpSpPr>
        <p:sp>
          <p:nvSpPr>
            <p:cNvPr id="1567" name="Google Shape;1567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8"/>
          <p:cNvGrpSpPr/>
          <p:nvPr/>
        </p:nvGrpSpPr>
        <p:grpSpPr>
          <a:xfrm>
            <a:off x="6192970" y="1792855"/>
            <a:ext cx="1625766" cy="1554766"/>
            <a:chOff x="6652533" y="1529057"/>
            <a:chExt cx="1496195" cy="1430854"/>
          </a:xfrm>
        </p:grpSpPr>
        <p:sp>
          <p:nvSpPr>
            <p:cNvPr id="1573" name="Google Shape;1573;p38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908116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576" name="Google Shape;1576;p38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Problem - Spam Email Classification using Semi Supervised Learning</a:t>
            </a:r>
            <a:endParaRPr dirty="0"/>
          </a:p>
        </p:txBody>
      </p:sp>
      <p:grpSp>
        <p:nvGrpSpPr>
          <p:cNvPr id="1578" name="Google Shape;1578;p38"/>
          <p:cNvGrpSpPr/>
          <p:nvPr/>
        </p:nvGrpSpPr>
        <p:grpSpPr>
          <a:xfrm>
            <a:off x="6640838" y="2331500"/>
            <a:ext cx="730018" cy="477474"/>
            <a:chOff x="6640838" y="2331500"/>
            <a:chExt cx="730018" cy="477474"/>
          </a:xfrm>
        </p:grpSpPr>
        <p:sp>
          <p:nvSpPr>
            <p:cNvPr id="1579" name="Google Shape;1579;p38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38"/>
          <p:cNvGrpSpPr/>
          <p:nvPr/>
        </p:nvGrpSpPr>
        <p:grpSpPr>
          <a:xfrm>
            <a:off x="1423411" y="3650472"/>
            <a:ext cx="749797" cy="717499"/>
            <a:chOff x="7847861" y="3178722"/>
            <a:chExt cx="749797" cy="717499"/>
          </a:xfrm>
        </p:grpSpPr>
        <p:sp>
          <p:nvSpPr>
            <p:cNvPr id="1582" name="Google Shape;1582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431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RESULT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69CFA-0382-778F-CEC7-88D97178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74" y="407451"/>
            <a:ext cx="6655651" cy="43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3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RESULT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51E6BD3-13A0-C4FE-F9F6-EA4E2170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00" y="1125536"/>
            <a:ext cx="4683006" cy="34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05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RESULT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755575-62DA-32B4-6ADA-6C9F393D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4" y="1144162"/>
            <a:ext cx="4613251" cy="34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4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19999" y="539400"/>
            <a:ext cx="783960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RESULT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14B0B-F85F-A524-04C1-6FE32120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11" y="1381502"/>
            <a:ext cx="4048178" cy="30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3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" name="Google Shape;2871;p62"/>
          <p:cNvGrpSpPr/>
          <p:nvPr/>
        </p:nvGrpSpPr>
        <p:grpSpPr>
          <a:xfrm>
            <a:off x="745612" y="3154172"/>
            <a:ext cx="502739" cy="480940"/>
            <a:chOff x="745612" y="3154172"/>
            <a:chExt cx="502739" cy="480940"/>
          </a:xfrm>
        </p:grpSpPr>
        <p:grpSp>
          <p:nvGrpSpPr>
            <p:cNvPr id="2872" name="Google Shape;2872;p62"/>
            <p:cNvGrpSpPr/>
            <p:nvPr/>
          </p:nvGrpSpPr>
          <p:grpSpPr>
            <a:xfrm>
              <a:off x="745612" y="3154172"/>
              <a:ext cx="502739" cy="480940"/>
              <a:chOff x="1317586" y="1856572"/>
              <a:chExt cx="749797" cy="717499"/>
            </a:xfrm>
          </p:grpSpPr>
          <p:sp>
            <p:nvSpPr>
              <p:cNvPr id="2873" name="Google Shape;2873;p62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5" name="Google Shape;2875;p62"/>
            <p:cNvSpPr/>
            <p:nvPr/>
          </p:nvSpPr>
          <p:spPr>
            <a:xfrm>
              <a:off x="899892" y="3254810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6" name="Google Shape;2876;p62"/>
          <p:cNvGrpSpPr/>
          <p:nvPr/>
        </p:nvGrpSpPr>
        <p:grpSpPr>
          <a:xfrm>
            <a:off x="1345824" y="3154172"/>
            <a:ext cx="502739" cy="480940"/>
            <a:chOff x="1345824" y="3154172"/>
            <a:chExt cx="502739" cy="480940"/>
          </a:xfrm>
        </p:grpSpPr>
        <p:grpSp>
          <p:nvGrpSpPr>
            <p:cNvPr id="2877" name="Google Shape;2877;p62"/>
            <p:cNvGrpSpPr/>
            <p:nvPr/>
          </p:nvGrpSpPr>
          <p:grpSpPr>
            <a:xfrm>
              <a:off x="1345824" y="3154172"/>
              <a:ext cx="502739" cy="480940"/>
              <a:chOff x="1317586" y="1856572"/>
              <a:chExt cx="749797" cy="717499"/>
            </a:xfrm>
          </p:grpSpPr>
          <p:sp>
            <p:nvSpPr>
              <p:cNvPr id="2878" name="Google Shape;2878;p62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0" name="Google Shape;2880;p62"/>
            <p:cNvGrpSpPr/>
            <p:nvPr/>
          </p:nvGrpSpPr>
          <p:grpSpPr>
            <a:xfrm>
              <a:off x="1508977" y="3293480"/>
              <a:ext cx="202339" cy="202323"/>
              <a:chOff x="935197" y="1793977"/>
              <a:chExt cx="256451" cy="256430"/>
            </a:xfrm>
          </p:grpSpPr>
          <p:sp>
            <p:nvSpPr>
              <p:cNvPr id="2881" name="Google Shape;2881;p62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3" name="Google Shape;2883;p62"/>
          <p:cNvGrpSpPr/>
          <p:nvPr/>
        </p:nvGrpSpPr>
        <p:grpSpPr>
          <a:xfrm>
            <a:off x="3127374" y="3154172"/>
            <a:ext cx="502739" cy="480940"/>
            <a:chOff x="3127374" y="3154172"/>
            <a:chExt cx="502739" cy="480940"/>
          </a:xfrm>
        </p:grpSpPr>
        <p:grpSp>
          <p:nvGrpSpPr>
            <p:cNvPr id="2884" name="Google Shape;2884;p62"/>
            <p:cNvGrpSpPr/>
            <p:nvPr/>
          </p:nvGrpSpPr>
          <p:grpSpPr>
            <a:xfrm>
              <a:off x="3127374" y="3154172"/>
              <a:ext cx="502739" cy="480940"/>
              <a:chOff x="1317586" y="1856572"/>
              <a:chExt cx="749797" cy="717499"/>
            </a:xfrm>
          </p:grpSpPr>
          <p:sp>
            <p:nvSpPr>
              <p:cNvPr id="2885" name="Google Shape;2885;p62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7" name="Google Shape;2887;p62"/>
            <p:cNvSpPr/>
            <p:nvPr/>
          </p:nvSpPr>
          <p:spPr>
            <a:xfrm>
              <a:off x="3298287" y="3281150"/>
              <a:ext cx="199011" cy="226983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8" name="Google Shape;2888;p62"/>
          <p:cNvGrpSpPr/>
          <p:nvPr/>
        </p:nvGrpSpPr>
        <p:grpSpPr>
          <a:xfrm>
            <a:off x="2533524" y="3154172"/>
            <a:ext cx="502739" cy="480940"/>
            <a:chOff x="2533524" y="3154172"/>
            <a:chExt cx="502739" cy="480940"/>
          </a:xfrm>
        </p:grpSpPr>
        <p:grpSp>
          <p:nvGrpSpPr>
            <p:cNvPr id="2889" name="Google Shape;2889;p62"/>
            <p:cNvGrpSpPr/>
            <p:nvPr/>
          </p:nvGrpSpPr>
          <p:grpSpPr>
            <a:xfrm>
              <a:off x="2533524" y="3154172"/>
              <a:ext cx="502739" cy="480940"/>
              <a:chOff x="1317586" y="1856572"/>
              <a:chExt cx="749797" cy="717499"/>
            </a:xfrm>
          </p:grpSpPr>
          <p:sp>
            <p:nvSpPr>
              <p:cNvPr id="2890" name="Google Shape;2890;p62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2" name="Google Shape;2892;p62"/>
            <p:cNvSpPr/>
            <p:nvPr/>
          </p:nvSpPr>
          <p:spPr>
            <a:xfrm>
              <a:off x="2683748" y="3300909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62"/>
          <p:cNvGrpSpPr/>
          <p:nvPr/>
        </p:nvGrpSpPr>
        <p:grpSpPr>
          <a:xfrm>
            <a:off x="1939674" y="3154172"/>
            <a:ext cx="502739" cy="480940"/>
            <a:chOff x="1939674" y="3154172"/>
            <a:chExt cx="502739" cy="480940"/>
          </a:xfrm>
        </p:grpSpPr>
        <p:grpSp>
          <p:nvGrpSpPr>
            <p:cNvPr id="2894" name="Google Shape;2894;p62"/>
            <p:cNvGrpSpPr/>
            <p:nvPr/>
          </p:nvGrpSpPr>
          <p:grpSpPr>
            <a:xfrm>
              <a:off x="1939674" y="3154172"/>
              <a:ext cx="502739" cy="480940"/>
              <a:chOff x="1317586" y="1856572"/>
              <a:chExt cx="749797" cy="717499"/>
            </a:xfrm>
          </p:grpSpPr>
          <p:sp>
            <p:nvSpPr>
              <p:cNvPr id="2895" name="Google Shape;2895;p62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7" name="Google Shape;2897;p62"/>
            <p:cNvGrpSpPr/>
            <p:nvPr/>
          </p:nvGrpSpPr>
          <p:grpSpPr>
            <a:xfrm>
              <a:off x="2101159" y="3301080"/>
              <a:ext cx="218397" cy="187123"/>
              <a:chOff x="2048371" y="3039468"/>
              <a:chExt cx="218397" cy="187123"/>
            </a:xfrm>
          </p:grpSpPr>
          <p:sp>
            <p:nvSpPr>
              <p:cNvPr id="2898" name="Google Shape;2898;p62"/>
              <p:cNvSpPr/>
              <p:nvPr/>
            </p:nvSpPr>
            <p:spPr>
              <a:xfrm>
                <a:off x="2064283" y="3109252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>
                <a:off x="2048371" y="3039468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>
                <a:off x="2141853" y="3109226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2902" name="Google Shape;2902;p62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Do you have any questions?</a:t>
            </a:r>
            <a:endParaRPr sz="2800" dirty="0"/>
          </a:p>
        </p:txBody>
      </p:sp>
      <p:sp>
        <p:nvSpPr>
          <p:cNvPr id="2903" name="Google Shape;2903;p62"/>
          <p:cNvSpPr txBox="1"/>
          <p:nvPr/>
        </p:nvSpPr>
        <p:spPr>
          <a:xfrm flipH="1">
            <a:off x="726025" y="3799750"/>
            <a:ext cx="326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Please keep this slide for attribution</a:t>
            </a:r>
            <a:endParaRPr b="1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904" name="Google Shape;2904;p62"/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2905" name="Google Shape;2905;p62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2906" name="Google Shape;2906;p62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9" name="Google Shape;2909;p62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2910" name="Google Shape;2910;p62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2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2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2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2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2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2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2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2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2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2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2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2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2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2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2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2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2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2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2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2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2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2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2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2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2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2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2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2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2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2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2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2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2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2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2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2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2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2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2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2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2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2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2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2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2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2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2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2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2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2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2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2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2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2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2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2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2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2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2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2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2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2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2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2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2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2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2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46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Test Split</a:t>
            </a:r>
            <a:endParaRPr dirty="0"/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Tokenization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559" name="Google Shape;1559;p37"/>
          <p:cNvSpPr txBox="1">
            <a:spLocks noGrp="1"/>
          </p:cNvSpPr>
          <p:nvPr>
            <p:ph type="title" idx="19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638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41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Data Source</a:t>
            </a:r>
            <a:endParaRPr sz="3200" dirty="0">
              <a:solidFill>
                <a:schemeClr val="accent1"/>
              </a:solidFill>
            </a:endParaRPr>
          </a:p>
        </p:txBody>
      </p:sp>
      <p:graphicFrame>
        <p:nvGraphicFramePr>
          <p:cNvPr id="1536" name="Google Shape;1536;p36"/>
          <p:cNvGraphicFramePr/>
          <p:nvPr>
            <p:extLst>
              <p:ext uri="{D42A27DB-BD31-4B8C-83A1-F6EECF244321}">
                <p14:modId xmlns:p14="http://schemas.microsoft.com/office/powerpoint/2010/main" val="3114497976"/>
              </p:ext>
            </p:extLst>
          </p:nvPr>
        </p:nvGraphicFramePr>
        <p:xfrm>
          <a:off x="713225" y="1767225"/>
          <a:ext cx="7717500" cy="2560140"/>
        </p:xfrm>
        <a:graphic>
          <a:graphicData uri="http://schemas.openxmlformats.org/drawingml/2006/table">
            <a:tbl>
              <a:tblPr>
                <a:noFill/>
                <a:tableStyleId>{50DBA8D5-8F70-494B-8152-A868D8EF1932}</a:tableStyleId>
              </a:tblPr>
              <a:tblGrid>
                <a:gridCol w="227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Data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latin typeface="Archivo Light"/>
                          <a:ea typeface="Arial"/>
                          <a:cs typeface="Arial"/>
                          <a:sym typeface="Arial"/>
                        </a:rPr>
                        <a:t>Enron-Spam dataset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Type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Text File</a:t>
                      </a:r>
                      <a:endParaRPr sz="16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Published By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latin typeface="Archivo Light"/>
                          <a:ea typeface="Arial"/>
                          <a:cs typeface="Arial"/>
                          <a:sym typeface="Arial"/>
                        </a:rPr>
                        <a:t>WANDER FERNANDES JUNIOR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Source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https://www.kaggle.com/datasets/wanderfj/enron-spam</a:t>
                      </a:r>
                      <a:endParaRPr sz="16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About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chivo Light"/>
                          <a:ea typeface="Arial"/>
                          <a:cs typeface="Arial"/>
                          <a:sym typeface="Arial"/>
                        </a:rPr>
                        <a:t>Contains the Enron-Spam datasets in txt format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Total Data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33715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353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Dataset Description</a:t>
            </a:r>
            <a:endParaRPr sz="3200" dirty="0">
              <a:solidFill>
                <a:schemeClr val="accent1"/>
              </a:solidFill>
            </a:endParaRPr>
          </a:p>
        </p:txBody>
      </p:sp>
      <p:graphicFrame>
        <p:nvGraphicFramePr>
          <p:cNvPr id="1536" name="Google Shape;1536;p36"/>
          <p:cNvGraphicFramePr/>
          <p:nvPr>
            <p:extLst>
              <p:ext uri="{D42A27DB-BD31-4B8C-83A1-F6EECF244321}">
                <p14:modId xmlns:p14="http://schemas.microsoft.com/office/powerpoint/2010/main" val="2065889585"/>
              </p:ext>
            </p:extLst>
          </p:nvPr>
        </p:nvGraphicFramePr>
        <p:xfrm>
          <a:off x="630723" y="2241613"/>
          <a:ext cx="7717500" cy="853380"/>
        </p:xfrm>
        <a:graphic>
          <a:graphicData uri="http://schemas.openxmlformats.org/drawingml/2006/table">
            <a:tbl>
              <a:tblPr>
                <a:noFill/>
                <a:tableStyleId>{50DBA8D5-8F70-494B-8152-A868D8EF1932}</a:tableStyleId>
              </a:tblPr>
              <a:tblGrid>
                <a:gridCol w="227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Email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latin typeface="Archivo Light"/>
                          <a:ea typeface="Arial"/>
                          <a:cs typeface="Arial"/>
                          <a:sym typeface="Arial"/>
                        </a:rPr>
                        <a:t>Body of the Email with subject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Label</a:t>
                      </a:r>
                      <a:endParaRPr sz="16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0 – Not Spam, 1 – Spam</a:t>
                      </a:r>
                      <a:endParaRPr sz="16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Dataset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00DCA-052B-2BE8-44FD-7EB856AC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46" y="1117486"/>
            <a:ext cx="5311708" cy="37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Count of Spam and ham Email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BE4E34-586F-3CE1-36CF-E999E29F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56" y="1240326"/>
            <a:ext cx="5604122" cy="34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86292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978</Words>
  <Application>Microsoft Office PowerPoint</Application>
  <PresentationFormat>On-screen Show (16:9)</PresentationFormat>
  <Paragraphs>133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Archivo</vt:lpstr>
      <vt:lpstr>Archivo Light</vt:lpstr>
      <vt:lpstr>Arial</vt:lpstr>
      <vt:lpstr>Cuprum</vt:lpstr>
      <vt:lpstr>Orbitron</vt:lpstr>
      <vt:lpstr>Roboto Condensed Light</vt:lpstr>
      <vt:lpstr>Söhne</vt:lpstr>
      <vt:lpstr>Virtual Metaverse Project Proposal by Slidesgo</vt:lpstr>
      <vt:lpstr>SPAM EMAIL CLASSIFICATION USING SEMI-SUPERVISED LEARNING</vt:lpstr>
      <vt:lpstr>TEAM MEMBERS – GROUP 4</vt:lpstr>
      <vt:lpstr>Problem Statement</vt:lpstr>
      <vt:lpstr>Result</vt:lpstr>
      <vt:lpstr>ABOUT DATA</vt:lpstr>
      <vt:lpstr>Data Source</vt:lpstr>
      <vt:lpstr>Dataset Description</vt:lpstr>
      <vt:lpstr>Dataset</vt:lpstr>
      <vt:lpstr>Count of Spam and ham Email</vt:lpstr>
      <vt:lpstr>DATA PREPROCESSING</vt:lpstr>
      <vt:lpstr>CASE FOLDING</vt:lpstr>
      <vt:lpstr>CLEANING</vt:lpstr>
      <vt:lpstr>STOP WORD</vt:lpstr>
      <vt:lpstr>Dataset Info after preprocessing the Data</vt:lpstr>
      <vt:lpstr>TOKENIZATION</vt:lpstr>
      <vt:lpstr>WORD TOKENIZATION</vt:lpstr>
      <vt:lpstr>SUBWORD TOKENIZATION</vt:lpstr>
      <vt:lpstr>IMPLEMENTATION OF TOKENIZATION</vt:lpstr>
      <vt:lpstr>TRAIN-TEST SPLIT</vt:lpstr>
      <vt:lpstr>TRAIN-TEST SPLIT</vt:lpstr>
      <vt:lpstr>TRAINING</vt:lpstr>
      <vt:lpstr>SEMISUPERVISED LEARNING</vt:lpstr>
      <vt:lpstr>SELFTRAINING CLASSIFIER USING SVC</vt:lpstr>
      <vt:lpstr>SELFTRAINING CLASSIFIER  USING NAIVE BAYES</vt:lpstr>
      <vt:lpstr>LSTM MODEL</vt:lpstr>
      <vt:lpstr>LSTM MODEL</vt:lpstr>
      <vt:lpstr>GATES IN LSTM MODEL</vt:lpstr>
      <vt:lpstr>LSTM MODEL</vt:lpstr>
      <vt:lpstr>RESULT</vt:lpstr>
      <vt:lpstr>RESULT</vt:lpstr>
      <vt:lpstr>RESULT</vt:lpstr>
      <vt:lpstr>RESULT</vt:lpstr>
      <vt:lpstr>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EMAIL CLASSIFICATION USING SEMI-SUPERVISED LEARNING</dc:title>
  <cp:lastModifiedBy>Bahauddin Kalyani</cp:lastModifiedBy>
  <cp:revision>11</cp:revision>
  <dcterms:modified xsi:type="dcterms:W3CDTF">2023-04-04T08:59:13Z</dcterms:modified>
</cp:coreProperties>
</file>