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79" r:id="rId2"/>
    <p:sldId id="256" r:id="rId3"/>
    <p:sldId id="259" r:id="rId4"/>
    <p:sldId id="260" r:id="rId5"/>
    <p:sldId id="261" r:id="rId6"/>
    <p:sldId id="262" r:id="rId7"/>
    <p:sldId id="263" r:id="rId8"/>
    <p:sldId id="264" r:id="rId9"/>
    <p:sldId id="265" r:id="rId10"/>
    <p:sldId id="268" r:id="rId11"/>
    <p:sldId id="280" r:id="rId12"/>
    <p:sldId id="281" r:id="rId13"/>
    <p:sldId id="282" r:id="rId14"/>
    <p:sldId id="283" r:id="rId15"/>
    <p:sldId id="27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Slab" panose="020B0604020202020204" charset="0"/>
      <p:regular r:id="rId22"/>
      <p:bold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C3D74-F5A8-4477-905C-DAA67C0D976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267F00A-8F7B-42ED-9265-A588347B7A37}">
      <dgm:prSet phldrT="[Text]"/>
      <dgm:spPr/>
      <dgm:t>
        <a:bodyPr/>
        <a:lstStyle/>
        <a:p>
          <a:r>
            <a:rPr lang="en-US" dirty="0">
              <a:latin typeface="Roboto Slab" panose="020B0604020202020204" charset="0"/>
              <a:ea typeface="Roboto Slab" panose="020B0604020202020204" charset="0"/>
            </a:rPr>
            <a:t>Purpose</a:t>
          </a:r>
          <a:endParaRPr lang="en-IN" dirty="0">
            <a:latin typeface="Roboto Slab" panose="020B0604020202020204" charset="0"/>
            <a:ea typeface="Roboto Slab" panose="020B0604020202020204" charset="0"/>
          </a:endParaRPr>
        </a:p>
      </dgm:t>
    </dgm:pt>
    <dgm:pt modelId="{85A959C0-496B-4D54-B849-6BBF59766C61}" type="parTrans" cxnId="{B3F4401D-C49C-4F1F-9BD8-FC584B29ECFB}">
      <dgm:prSet/>
      <dgm:spPr/>
      <dgm:t>
        <a:bodyPr/>
        <a:lstStyle/>
        <a:p>
          <a:endParaRPr lang="en-IN"/>
        </a:p>
      </dgm:t>
    </dgm:pt>
    <dgm:pt modelId="{4FB4D49B-8D75-44FB-A04B-CB2AE1DC5C34}" type="sibTrans" cxnId="{B3F4401D-C49C-4F1F-9BD8-FC584B29ECFB}">
      <dgm:prSet/>
      <dgm:spPr/>
      <dgm:t>
        <a:bodyPr/>
        <a:lstStyle/>
        <a:p>
          <a:endParaRPr lang="en-IN"/>
        </a:p>
      </dgm:t>
    </dgm:pt>
    <dgm:pt modelId="{115C678C-700C-4A3E-A980-D937D4C801F0}">
      <dgm:prSet phldrT="[Text]"/>
      <dgm:spPr/>
      <dgm:t>
        <a:bodyPr/>
        <a:lstStyle/>
        <a:p>
          <a:r>
            <a:rPr lang="en-US" b="0" i="0" dirty="0">
              <a:latin typeface="Roboto Slab" panose="020B0604020202020204" charset="0"/>
              <a:ea typeface="Roboto Slab" panose="020B0604020202020204" charset="0"/>
            </a:rPr>
            <a:t>Facial recognition software affords </a:t>
          </a:r>
          <a:r>
            <a:rPr lang="en-US" b="1" i="0" dirty="0">
              <a:latin typeface="Roboto Slab" panose="020B0604020202020204" charset="0"/>
              <a:ea typeface="Roboto Slab" panose="020B0604020202020204" charset="0"/>
            </a:rPr>
            <a:t>employers a means of tracking their employees/students' attendance while eliminating human error</a:t>
          </a:r>
          <a:endParaRPr lang="en-IN" dirty="0">
            <a:latin typeface="Roboto Slab" panose="020B0604020202020204" charset="0"/>
            <a:ea typeface="Roboto Slab" panose="020B0604020202020204" charset="0"/>
          </a:endParaRPr>
        </a:p>
      </dgm:t>
    </dgm:pt>
    <dgm:pt modelId="{D91F4DEE-9116-4AD5-9BD4-6DB8E701BD68}" type="parTrans" cxnId="{9A45FE72-756F-4398-B69F-70FBA04A1BAF}">
      <dgm:prSet/>
      <dgm:spPr/>
      <dgm:t>
        <a:bodyPr/>
        <a:lstStyle/>
        <a:p>
          <a:endParaRPr lang="en-IN"/>
        </a:p>
      </dgm:t>
    </dgm:pt>
    <dgm:pt modelId="{A1EE7CA8-A219-4278-A9A4-FBE3F3DB2F81}" type="sibTrans" cxnId="{9A45FE72-756F-4398-B69F-70FBA04A1BAF}">
      <dgm:prSet/>
      <dgm:spPr/>
      <dgm:t>
        <a:bodyPr/>
        <a:lstStyle/>
        <a:p>
          <a:endParaRPr lang="en-IN"/>
        </a:p>
      </dgm:t>
    </dgm:pt>
    <dgm:pt modelId="{04330624-F549-4F9E-A9CE-650BC11CE9FC}">
      <dgm:prSet phldrT="[Text]"/>
      <dgm:spPr/>
      <dgm:t>
        <a:bodyPr/>
        <a:lstStyle/>
        <a:p>
          <a:r>
            <a:rPr lang="en-US" dirty="0">
              <a:latin typeface="Roboto Slab" panose="020B0604020202020204" charset="0"/>
              <a:ea typeface="Roboto Slab" panose="020B0604020202020204" charset="0"/>
            </a:rPr>
            <a:t>Future Scope</a:t>
          </a:r>
          <a:endParaRPr lang="en-IN" dirty="0">
            <a:latin typeface="Roboto Slab" panose="020B0604020202020204" charset="0"/>
            <a:ea typeface="Roboto Slab" panose="020B0604020202020204" charset="0"/>
          </a:endParaRPr>
        </a:p>
      </dgm:t>
    </dgm:pt>
    <dgm:pt modelId="{E3E29336-D09C-46C1-8B5F-2AE40B032BA8}" type="parTrans" cxnId="{DB7F6347-94B3-49D4-8130-0A43715969EF}">
      <dgm:prSet/>
      <dgm:spPr/>
      <dgm:t>
        <a:bodyPr/>
        <a:lstStyle/>
        <a:p>
          <a:endParaRPr lang="en-IN"/>
        </a:p>
      </dgm:t>
    </dgm:pt>
    <dgm:pt modelId="{B47248A4-1B15-47F3-9E31-40341F716EE0}" type="sibTrans" cxnId="{DB7F6347-94B3-49D4-8130-0A43715969EF}">
      <dgm:prSet/>
      <dgm:spPr/>
      <dgm:t>
        <a:bodyPr/>
        <a:lstStyle/>
        <a:p>
          <a:endParaRPr lang="en-IN"/>
        </a:p>
      </dgm:t>
    </dgm:pt>
    <dgm:pt modelId="{7E0084F6-2377-4333-800C-2B0421835725}">
      <dgm:prSet phldrT="[Text]"/>
      <dgm:spPr/>
      <dgm:t>
        <a:bodyPr/>
        <a:lstStyle/>
        <a:p>
          <a:r>
            <a:rPr lang="en-US" b="0" i="0" dirty="0">
              <a:latin typeface="Roboto Slab" panose="020B0604020202020204" charset="0"/>
              <a:ea typeface="Roboto Slab" panose="020B0604020202020204" charset="0"/>
            </a:rPr>
            <a:t>A mail which contains the information about absent as well as attendance percentage is mailed to the respective parents instead of messages using face recognition based attendance management system. Process of taking attendance is done module by module, it is possible to update attendance in one click or touch instead. Parents can also get the information about the internal assessment marks through messages if their children.</a:t>
          </a:r>
          <a:endParaRPr lang="en-IN" dirty="0">
            <a:latin typeface="Roboto Slab" panose="020B0604020202020204" charset="0"/>
            <a:ea typeface="Roboto Slab" panose="020B0604020202020204" charset="0"/>
          </a:endParaRPr>
        </a:p>
      </dgm:t>
    </dgm:pt>
    <dgm:pt modelId="{C0C90075-9317-4569-BA57-F4E2393CCEF3}" type="parTrans" cxnId="{3D264541-C7A6-403C-AFBB-EB4DBDD1F72E}">
      <dgm:prSet/>
      <dgm:spPr/>
      <dgm:t>
        <a:bodyPr/>
        <a:lstStyle/>
        <a:p>
          <a:endParaRPr lang="en-IN"/>
        </a:p>
      </dgm:t>
    </dgm:pt>
    <dgm:pt modelId="{D3686CCF-464D-4DFC-98CE-3D4203B49489}" type="sibTrans" cxnId="{3D264541-C7A6-403C-AFBB-EB4DBDD1F72E}">
      <dgm:prSet/>
      <dgm:spPr/>
      <dgm:t>
        <a:bodyPr/>
        <a:lstStyle/>
        <a:p>
          <a:endParaRPr lang="en-IN"/>
        </a:p>
      </dgm:t>
    </dgm:pt>
    <dgm:pt modelId="{5C4B86C6-C158-45F9-956B-2CB238A6070C}">
      <dgm:prSet phldrT="[Text]"/>
      <dgm:spPr/>
      <dgm:t>
        <a:bodyPr/>
        <a:lstStyle/>
        <a:p>
          <a:r>
            <a:rPr lang="en-US" dirty="0">
              <a:latin typeface="Roboto Slab" panose="020B0604020202020204" charset="0"/>
              <a:ea typeface="Roboto Slab" panose="020B0604020202020204" charset="0"/>
            </a:rPr>
            <a:t>Objective</a:t>
          </a:r>
          <a:endParaRPr lang="en-IN" dirty="0">
            <a:latin typeface="Roboto Slab" panose="020B0604020202020204" charset="0"/>
            <a:ea typeface="Roboto Slab" panose="020B0604020202020204" charset="0"/>
          </a:endParaRPr>
        </a:p>
      </dgm:t>
    </dgm:pt>
    <dgm:pt modelId="{F992687B-B9F7-4C7E-BEED-39A4C126124F}" type="parTrans" cxnId="{BF405CD2-981E-40F9-8FA2-36CAF4C074BB}">
      <dgm:prSet/>
      <dgm:spPr/>
      <dgm:t>
        <a:bodyPr/>
        <a:lstStyle/>
        <a:p>
          <a:endParaRPr lang="en-IN"/>
        </a:p>
      </dgm:t>
    </dgm:pt>
    <dgm:pt modelId="{6BBE9623-0452-41AC-849B-C0EF98171829}" type="sibTrans" cxnId="{BF405CD2-981E-40F9-8FA2-36CAF4C074BB}">
      <dgm:prSet/>
      <dgm:spPr/>
      <dgm:t>
        <a:bodyPr/>
        <a:lstStyle/>
        <a:p>
          <a:endParaRPr lang="en-IN"/>
        </a:p>
      </dgm:t>
    </dgm:pt>
    <dgm:pt modelId="{C35F25FB-09A9-474D-A48F-BE5A7E0D31BF}">
      <dgm:prSet phldrT="[Text]"/>
      <dgm:spPr/>
      <dgm:t>
        <a:bodyPr/>
        <a:lstStyle/>
        <a:p>
          <a:r>
            <a:rPr lang="en-US" dirty="0">
              <a:latin typeface="Roboto Slab" panose="020B0604020202020204" charset="0"/>
              <a:ea typeface="Roboto Slab" panose="020B0604020202020204" charset="0"/>
            </a:rPr>
            <a:t>To develop a software that will facilitate attendance management by detection and recognition of students faces and record the attendance live using webcam</a:t>
          </a:r>
          <a:endParaRPr lang="en-IN" dirty="0">
            <a:latin typeface="Roboto Slab" panose="020B0604020202020204" charset="0"/>
            <a:ea typeface="Roboto Slab" panose="020B0604020202020204" charset="0"/>
          </a:endParaRPr>
        </a:p>
      </dgm:t>
    </dgm:pt>
    <dgm:pt modelId="{83758A45-AB99-4071-95E5-6631E5A481C9}" type="parTrans" cxnId="{CB7F4CC6-DA20-4979-9F7A-AFACA49A785E}">
      <dgm:prSet/>
      <dgm:spPr/>
      <dgm:t>
        <a:bodyPr/>
        <a:lstStyle/>
        <a:p>
          <a:endParaRPr lang="en-IN"/>
        </a:p>
      </dgm:t>
    </dgm:pt>
    <dgm:pt modelId="{00B401B5-43F1-40B5-97CF-066B3B6E06B0}" type="sibTrans" cxnId="{CB7F4CC6-DA20-4979-9F7A-AFACA49A785E}">
      <dgm:prSet/>
      <dgm:spPr/>
      <dgm:t>
        <a:bodyPr/>
        <a:lstStyle/>
        <a:p>
          <a:endParaRPr lang="en-IN"/>
        </a:p>
      </dgm:t>
    </dgm:pt>
    <dgm:pt modelId="{F2EC98ED-4CAA-4D82-8BA8-414EEF744E1B}">
      <dgm:prSet phldrT="[Text]"/>
      <dgm:spPr/>
      <dgm:t>
        <a:bodyPr/>
        <a:lstStyle/>
        <a:p>
          <a:r>
            <a:rPr lang="en-US" dirty="0">
              <a:latin typeface="Roboto Slab" panose="020B0604020202020204" charset="0"/>
              <a:ea typeface="Roboto Slab" panose="020B0604020202020204" charset="0"/>
            </a:rPr>
            <a:t>The system would be able to match detected students faces cropped from an image to those on a database on the system</a:t>
          </a:r>
          <a:endParaRPr lang="en-IN" dirty="0">
            <a:latin typeface="Roboto Slab" panose="020B0604020202020204" charset="0"/>
            <a:ea typeface="Roboto Slab" panose="020B0604020202020204" charset="0"/>
          </a:endParaRPr>
        </a:p>
      </dgm:t>
    </dgm:pt>
    <dgm:pt modelId="{4DA5B22A-10EF-4187-AC21-E66C3ECA194D}" type="sibTrans" cxnId="{1E2EC1EB-26B5-4F33-92D5-A11F96CD0CFF}">
      <dgm:prSet/>
      <dgm:spPr/>
      <dgm:t>
        <a:bodyPr/>
        <a:lstStyle/>
        <a:p>
          <a:endParaRPr lang="en-IN"/>
        </a:p>
      </dgm:t>
    </dgm:pt>
    <dgm:pt modelId="{E261B8D3-951F-40E9-9FB9-4053325A4188}" type="parTrans" cxnId="{1E2EC1EB-26B5-4F33-92D5-A11F96CD0CFF}">
      <dgm:prSet/>
      <dgm:spPr/>
      <dgm:t>
        <a:bodyPr/>
        <a:lstStyle/>
        <a:p>
          <a:endParaRPr lang="en-IN"/>
        </a:p>
      </dgm:t>
    </dgm:pt>
    <dgm:pt modelId="{C38F859A-BF40-4822-930C-B9D58AC2A269}" type="pres">
      <dgm:prSet presAssocID="{5CEC3D74-F5A8-4477-905C-DAA67C0D9764}" presName="Name0" presStyleCnt="0">
        <dgm:presLayoutVars>
          <dgm:dir/>
          <dgm:animLvl val="lvl"/>
          <dgm:resizeHandles val="exact"/>
        </dgm:presLayoutVars>
      </dgm:prSet>
      <dgm:spPr/>
    </dgm:pt>
    <dgm:pt modelId="{2BCDB0A1-BD40-46C4-AAD9-5DB53F7A47F5}" type="pres">
      <dgm:prSet presAssocID="{E267F00A-8F7B-42ED-9265-A588347B7A37}" presName="linNode" presStyleCnt="0"/>
      <dgm:spPr/>
    </dgm:pt>
    <dgm:pt modelId="{3ED01C58-6CE2-4D31-AADB-3246B370AF54}" type="pres">
      <dgm:prSet presAssocID="{E267F00A-8F7B-42ED-9265-A588347B7A37}" presName="parentText" presStyleLbl="node1" presStyleIdx="0" presStyleCnt="3">
        <dgm:presLayoutVars>
          <dgm:chMax val="1"/>
          <dgm:bulletEnabled val="1"/>
        </dgm:presLayoutVars>
      </dgm:prSet>
      <dgm:spPr/>
    </dgm:pt>
    <dgm:pt modelId="{6F641294-8704-4D29-B6CB-DA9806A8271A}" type="pres">
      <dgm:prSet presAssocID="{E267F00A-8F7B-42ED-9265-A588347B7A37}" presName="descendantText" presStyleLbl="alignAccFollowNode1" presStyleIdx="0" presStyleCnt="3" custLinFactNeighborX="0" custLinFactNeighborY="45">
        <dgm:presLayoutVars>
          <dgm:bulletEnabled val="1"/>
        </dgm:presLayoutVars>
      </dgm:prSet>
      <dgm:spPr/>
    </dgm:pt>
    <dgm:pt modelId="{D117089F-3C13-4D46-97C7-7AB49284BF3D}" type="pres">
      <dgm:prSet presAssocID="{4FB4D49B-8D75-44FB-A04B-CB2AE1DC5C34}" presName="sp" presStyleCnt="0"/>
      <dgm:spPr/>
    </dgm:pt>
    <dgm:pt modelId="{C41B0AE1-F37D-44B5-9462-5D91C729CC58}" type="pres">
      <dgm:prSet presAssocID="{04330624-F549-4F9E-A9CE-650BC11CE9FC}" presName="linNode" presStyleCnt="0"/>
      <dgm:spPr/>
    </dgm:pt>
    <dgm:pt modelId="{53828493-F8DB-4A8B-BC6A-AF11D03A65AE}" type="pres">
      <dgm:prSet presAssocID="{04330624-F549-4F9E-A9CE-650BC11CE9FC}" presName="parentText" presStyleLbl="node1" presStyleIdx="1" presStyleCnt="3">
        <dgm:presLayoutVars>
          <dgm:chMax val="1"/>
          <dgm:bulletEnabled val="1"/>
        </dgm:presLayoutVars>
      </dgm:prSet>
      <dgm:spPr/>
    </dgm:pt>
    <dgm:pt modelId="{972532DF-D578-428E-841A-06DC00C53128}" type="pres">
      <dgm:prSet presAssocID="{04330624-F549-4F9E-A9CE-650BC11CE9FC}" presName="descendantText" presStyleLbl="alignAccFollowNode1" presStyleIdx="1" presStyleCnt="3" custLinFactNeighborY="0">
        <dgm:presLayoutVars>
          <dgm:bulletEnabled val="1"/>
        </dgm:presLayoutVars>
      </dgm:prSet>
      <dgm:spPr/>
    </dgm:pt>
    <dgm:pt modelId="{A5F1CCA2-D309-4D36-A608-ED3F9C74B96A}" type="pres">
      <dgm:prSet presAssocID="{B47248A4-1B15-47F3-9E31-40341F716EE0}" presName="sp" presStyleCnt="0"/>
      <dgm:spPr/>
    </dgm:pt>
    <dgm:pt modelId="{F6D74896-8E88-44BB-8F83-9EF0934C5F8E}" type="pres">
      <dgm:prSet presAssocID="{5C4B86C6-C158-45F9-956B-2CB238A6070C}" presName="linNode" presStyleCnt="0"/>
      <dgm:spPr/>
    </dgm:pt>
    <dgm:pt modelId="{45559C6F-C302-435B-92B9-609DCA89F85B}" type="pres">
      <dgm:prSet presAssocID="{5C4B86C6-C158-45F9-956B-2CB238A6070C}" presName="parentText" presStyleLbl="node1" presStyleIdx="2" presStyleCnt="3">
        <dgm:presLayoutVars>
          <dgm:chMax val="1"/>
          <dgm:bulletEnabled val="1"/>
        </dgm:presLayoutVars>
      </dgm:prSet>
      <dgm:spPr/>
    </dgm:pt>
    <dgm:pt modelId="{DD8AADF0-7C0A-4729-AE31-A965034FBB73}" type="pres">
      <dgm:prSet presAssocID="{5C4B86C6-C158-45F9-956B-2CB238A6070C}" presName="descendantText" presStyleLbl="alignAccFollowNode1" presStyleIdx="2" presStyleCnt="3" custLinFactNeighborY="0">
        <dgm:presLayoutVars>
          <dgm:bulletEnabled val="1"/>
        </dgm:presLayoutVars>
      </dgm:prSet>
      <dgm:spPr/>
    </dgm:pt>
  </dgm:ptLst>
  <dgm:cxnLst>
    <dgm:cxn modelId="{B3F4401D-C49C-4F1F-9BD8-FC584B29ECFB}" srcId="{5CEC3D74-F5A8-4477-905C-DAA67C0D9764}" destId="{E267F00A-8F7B-42ED-9265-A588347B7A37}" srcOrd="0" destOrd="0" parTransId="{85A959C0-496B-4D54-B849-6BBF59766C61}" sibTransId="{4FB4D49B-8D75-44FB-A04B-CB2AE1DC5C34}"/>
    <dgm:cxn modelId="{8426AC24-ECC6-4AE8-8419-D1A2A3274683}" type="presOf" srcId="{115C678C-700C-4A3E-A980-D937D4C801F0}" destId="{6F641294-8704-4D29-B6CB-DA9806A8271A}" srcOrd="0" destOrd="0" presId="urn:microsoft.com/office/officeart/2005/8/layout/vList5"/>
    <dgm:cxn modelId="{EF39F626-DF39-4C38-AD39-9BBCD5A147D4}" type="presOf" srcId="{04330624-F549-4F9E-A9CE-650BC11CE9FC}" destId="{53828493-F8DB-4A8B-BC6A-AF11D03A65AE}" srcOrd="0" destOrd="0" presId="urn:microsoft.com/office/officeart/2005/8/layout/vList5"/>
    <dgm:cxn modelId="{3D264541-C7A6-403C-AFBB-EB4DBDD1F72E}" srcId="{04330624-F549-4F9E-A9CE-650BC11CE9FC}" destId="{7E0084F6-2377-4333-800C-2B0421835725}" srcOrd="0" destOrd="0" parTransId="{C0C90075-9317-4569-BA57-F4E2393CCEF3}" sibTransId="{D3686CCF-464D-4DFC-98CE-3D4203B49489}"/>
    <dgm:cxn modelId="{DB7F6347-94B3-49D4-8130-0A43715969EF}" srcId="{5CEC3D74-F5A8-4477-905C-DAA67C0D9764}" destId="{04330624-F549-4F9E-A9CE-650BC11CE9FC}" srcOrd="1" destOrd="0" parTransId="{E3E29336-D09C-46C1-8B5F-2AE40B032BA8}" sibTransId="{B47248A4-1B15-47F3-9E31-40341F716EE0}"/>
    <dgm:cxn modelId="{9A45FE72-756F-4398-B69F-70FBA04A1BAF}" srcId="{E267F00A-8F7B-42ED-9265-A588347B7A37}" destId="{115C678C-700C-4A3E-A980-D937D4C801F0}" srcOrd="0" destOrd="0" parTransId="{D91F4DEE-9116-4AD5-9BD4-6DB8E701BD68}" sibTransId="{A1EE7CA8-A219-4278-A9A4-FBE3F3DB2F81}"/>
    <dgm:cxn modelId="{FAB12879-DF22-4C93-A244-92FAB5CCA40C}" type="presOf" srcId="{5CEC3D74-F5A8-4477-905C-DAA67C0D9764}" destId="{C38F859A-BF40-4822-930C-B9D58AC2A269}" srcOrd="0" destOrd="0" presId="urn:microsoft.com/office/officeart/2005/8/layout/vList5"/>
    <dgm:cxn modelId="{9A328A81-0C13-40EE-A2B4-6500B11812F2}" type="presOf" srcId="{F2EC98ED-4CAA-4D82-8BA8-414EEF744E1B}" destId="{DD8AADF0-7C0A-4729-AE31-A965034FBB73}" srcOrd="0" destOrd="1" presId="urn:microsoft.com/office/officeart/2005/8/layout/vList5"/>
    <dgm:cxn modelId="{501FDBBB-4670-42FF-9DDA-A3E30502BF4A}" type="presOf" srcId="{7E0084F6-2377-4333-800C-2B0421835725}" destId="{972532DF-D578-428E-841A-06DC00C53128}" srcOrd="0" destOrd="0" presId="urn:microsoft.com/office/officeart/2005/8/layout/vList5"/>
    <dgm:cxn modelId="{CB7F4CC6-DA20-4979-9F7A-AFACA49A785E}" srcId="{5C4B86C6-C158-45F9-956B-2CB238A6070C}" destId="{C35F25FB-09A9-474D-A48F-BE5A7E0D31BF}" srcOrd="0" destOrd="0" parTransId="{83758A45-AB99-4071-95E5-6631E5A481C9}" sibTransId="{00B401B5-43F1-40B5-97CF-066B3B6E06B0}"/>
    <dgm:cxn modelId="{BF405CD2-981E-40F9-8FA2-36CAF4C074BB}" srcId="{5CEC3D74-F5A8-4477-905C-DAA67C0D9764}" destId="{5C4B86C6-C158-45F9-956B-2CB238A6070C}" srcOrd="2" destOrd="0" parTransId="{F992687B-B9F7-4C7E-BEED-39A4C126124F}" sibTransId="{6BBE9623-0452-41AC-849B-C0EF98171829}"/>
    <dgm:cxn modelId="{BE246BD7-3BAC-4009-8ECF-ABED933E71E0}" type="presOf" srcId="{5C4B86C6-C158-45F9-956B-2CB238A6070C}" destId="{45559C6F-C302-435B-92B9-609DCA89F85B}" srcOrd="0" destOrd="0" presId="urn:microsoft.com/office/officeart/2005/8/layout/vList5"/>
    <dgm:cxn modelId="{995D28EA-2608-429F-B26C-AF2582759731}" type="presOf" srcId="{C35F25FB-09A9-474D-A48F-BE5A7E0D31BF}" destId="{DD8AADF0-7C0A-4729-AE31-A965034FBB73}" srcOrd="0" destOrd="0" presId="urn:microsoft.com/office/officeart/2005/8/layout/vList5"/>
    <dgm:cxn modelId="{1E2EC1EB-26B5-4F33-92D5-A11F96CD0CFF}" srcId="{5C4B86C6-C158-45F9-956B-2CB238A6070C}" destId="{F2EC98ED-4CAA-4D82-8BA8-414EEF744E1B}" srcOrd="1" destOrd="0" parTransId="{E261B8D3-951F-40E9-9FB9-4053325A4188}" sibTransId="{4DA5B22A-10EF-4187-AC21-E66C3ECA194D}"/>
    <dgm:cxn modelId="{758D35F4-6C3F-426C-9FAF-365E60D71F02}" type="presOf" srcId="{E267F00A-8F7B-42ED-9265-A588347B7A37}" destId="{3ED01C58-6CE2-4D31-AADB-3246B370AF54}" srcOrd="0" destOrd="0" presId="urn:microsoft.com/office/officeart/2005/8/layout/vList5"/>
    <dgm:cxn modelId="{10E3ABA3-F65D-4A86-8B0A-0EEA70A3D12E}" type="presParOf" srcId="{C38F859A-BF40-4822-930C-B9D58AC2A269}" destId="{2BCDB0A1-BD40-46C4-AAD9-5DB53F7A47F5}" srcOrd="0" destOrd="0" presId="urn:microsoft.com/office/officeart/2005/8/layout/vList5"/>
    <dgm:cxn modelId="{3246F6C6-4999-456F-9F4C-8F25646C0A48}" type="presParOf" srcId="{2BCDB0A1-BD40-46C4-AAD9-5DB53F7A47F5}" destId="{3ED01C58-6CE2-4D31-AADB-3246B370AF54}" srcOrd="0" destOrd="0" presId="urn:microsoft.com/office/officeart/2005/8/layout/vList5"/>
    <dgm:cxn modelId="{8D977C24-C868-4EB1-B124-18454FE6321D}" type="presParOf" srcId="{2BCDB0A1-BD40-46C4-AAD9-5DB53F7A47F5}" destId="{6F641294-8704-4D29-B6CB-DA9806A8271A}" srcOrd="1" destOrd="0" presId="urn:microsoft.com/office/officeart/2005/8/layout/vList5"/>
    <dgm:cxn modelId="{3E12E2EA-93F9-4C8D-8369-30C662C4C76F}" type="presParOf" srcId="{C38F859A-BF40-4822-930C-B9D58AC2A269}" destId="{D117089F-3C13-4D46-97C7-7AB49284BF3D}" srcOrd="1" destOrd="0" presId="urn:microsoft.com/office/officeart/2005/8/layout/vList5"/>
    <dgm:cxn modelId="{88DACED7-FC36-40FD-8447-D406858684B1}" type="presParOf" srcId="{C38F859A-BF40-4822-930C-B9D58AC2A269}" destId="{C41B0AE1-F37D-44B5-9462-5D91C729CC58}" srcOrd="2" destOrd="0" presId="urn:microsoft.com/office/officeart/2005/8/layout/vList5"/>
    <dgm:cxn modelId="{B17AFE90-7018-49B4-9A09-46135A3E7584}" type="presParOf" srcId="{C41B0AE1-F37D-44B5-9462-5D91C729CC58}" destId="{53828493-F8DB-4A8B-BC6A-AF11D03A65AE}" srcOrd="0" destOrd="0" presId="urn:microsoft.com/office/officeart/2005/8/layout/vList5"/>
    <dgm:cxn modelId="{D687FCA2-F222-4F85-BDAE-7465FE37C2B8}" type="presParOf" srcId="{C41B0AE1-F37D-44B5-9462-5D91C729CC58}" destId="{972532DF-D578-428E-841A-06DC00C53128}" srcOrd="1" destOrd="0" presId="urn:microsoft.com/office/officeart/2005/8/layout/vList5"/>
    <dgm:cxn modelId="{A920CE72-D1ED-4CE0-83F7-81E1FC461B42}" type="presParOf" srcId="{C38F859A-BF40-4822-930C-B9D58AC2A269}" destId="{A5F1CCA2-D309-4D36-A608-ED3F9C74B96A}" srcOrd="3" destOrd="0" presId="urn:microsoft.com/office/officeart/2005/8/layout/vList5"/>
    <dgm:cxn modelId="{ACAE818E-2FFF-4613-9948-B975F755240B}" type="presParOf" srcId="{C38F859A-BF40-4822-930C-B9D58AC2A269}" destId="{F6D74896-8E88-44BB-8F83-9EF0934C5F8E}" srcOrd="4" destOrd="0" presId="urn:microsoft.com/office/officeart/2005/8/layout/vList5"/>
    <dgm:cxn modelId="{0C209B9C-C2DC-4C46-8193-77B65DF63243}" type="presParOf" srcId="{F6D74896-8E88-44BB-8F83-9EF0934C5F8E}" destId="{45559C6F-C302-435B-92B9-609DCA89F85B}" srcOrd="0" destOrd="0" presId="urn:microsoft.com/office/officeart/2005/8/layout/vList5"/>
    <dgm:cxn modelId="{F00E3B61-93F1-487E-A607-6D8A594EF382}" type="presParOf" srcId="{F6D74896-8E88-44BB-8F83-9EF0934C5F8E}" destId="{DD8AADF0-7C0A-4729-AE31-A965034FBB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41294-8704-4D29-B6CB-DA9806A8271A}">
      <dsp:nvSpPr>
        <dsp:cNvPr id="0" name=""/>
        <dsp:cNvSpPr/>
      </dsp:nvSpPr>
      <dsp:spPr>
        <a:xfrm rot="5400000">
          <a:off x="4194914" y="-1613477"/>
          <a:ext cx="919779" cy="43809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dirty="0">
              <a:latin typeface="Roboto Slab" panose="020B0604020202020204" charset="0"/>
              <a:ea typeface="Roboto Slab" panose="020B0604020202020204" charset="0"/>
            </a:rPr>
            <a:t>Facial recognition software affords </a:t>
          </a:r>
          <a:r>
            <a:rPr lang="en-US" sz="800" b="1" i="0" kern="1200" dirty="0">
              <a:latin typeface="Roboto Slab" panose="020B0604020202020204" charset="0"/>
              <a:ea typeface="Roboto Slab" panose="020B0604020202020204" charset="0"/>
            </a:rPr>
            <a:t>employers a means of tracking their employees/students' attendance while eliminating human error</a:t>
          </a:r>
          <a:endParaRPr lang="en-IN" sz="800" kern="1200" dirty="0">
            <a:latin typeface="Roboto Slab" panose="020B0604020202020204" charset="0"/>
            <a:ea typeface="Roboto Slab" panose="020B0604020202020204" charset="0"/>
          </a:endParaRPr>
        </a:p>
      </dsp:txBody>
      <dsp:txXfrm rot="-5400000">
        <a:off x="2464308" y="162029"/>
        <a:ext cx="4336092" cy="829979"/>
      </dsp:txXfrm>
    </dsp:sp>
    <dsp:sp modelId="{3ED01C58-6CE2-4D31-AADB-3246B370AF54}">
      <dsp:nvSpPr>
        <dsp:cNvPr id="0" name=""/>
        <dsp:cNvSpPr/>
      </dsp:nvSpPr>
      <dsp:spPr>
        <a:xfrm>
          <a:off x="0" y="1742"/>
          <a:ext cx="2464308" cy="11497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Roboto Slab" panose="020B0604020202020204" charset="0"/>
              <a:ea typeface="Roboto Slab" panose="020B0604020202020204" charset="0"/>
            </a:rPr>
            <a:t>Purpose</a:t>
          </a:r>
          <a:endParaRPr lang="en-IN" sz="3000" kern="1200" dirty="0">
            <a:latin typeface="Roboto Slab" panose="020B0604020202020204" charset="0"/>
            <a:ea typeface="Roboto Slab" panose="020B0604020202020204" charset="0"/>
          </a:endParaRPr>
        </a:p>
      </dsp:txBody>
      <dsp:txXfrm>
        <a:off x="56125" y="57867"/>
        <a:ext cx="2352058" cy="1037474"/>
      </dsp:txXfrm>
    </dsp:sp>
    <dsp:sp modelId="{972532DF-D578-428E-841A-06DC00C53128}">
      <dsp:nvSpPr>
        <dsp:cNvPr id="0" name=""/>
        <dsp:cNvSpPr/>
      </dsp:nvSpPr>
      <dsp:spPr>
        <a:xfrm rot="5400000">
          <a:off x="4194914" y="-406681"/>
          <a:ext cx="919779" cy="43809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dirty="0">
              <a:latin typeface="Roboto Slab" panose="020B0604020202020204" charset="0"/>
              <a:ea typeface="Roboto Slab" panose="020B0604020202020204" charset="0"/>
            </a:rPr>
            <a:t>A mail which contains the information about absent as well as attendance percentage is mailed to the respective parents instead of messages using face recognition based attendance management system. Process of taking attendance is done module by module, it is possible to update attendance in one click or touch instead. Parents can also get the information about the internal assessment marks through messages if their children.</a:t>
          </a:r>
          <a:endParaRPr lang="en-IN" sz="800" kern="1200" dirty="0">
            <a:latin typeface="Roboto Slab" panose="020B0604020202020204" charset="0"/>
            <a:ea typeface="Roboto Slab" panose="020B0604020202020204" charset="0"/>
          </a:endParaRPr>
        </a:p>
      </dsp:txBody>
      <dsp:txXfrm rot="-5400000">
        <a:off x="2464308" y="1368825"/>
        <a:ext cx="4336092" cy="829979"/>
      </dsp:txXfrm>
    </dsp:sp>
    <dsp:sp modelId="{53828493-F8DB-4A8B-BC6A-AF11D03A65AE}">
      <dsp:nvSpPr>
        <dsp:cNvPr id="0" name=""/>
        <dsp:cNvSpPr/>
      </dsp:nvSpPr>
      <dsp:spPr>
        <a:xfrm>
          <a:off x="0" y="1208952"/>
          <a:ext cx="2464308" cy="11497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Roboto Slab" panose="020B0604020202020204" charset="0"/>
              <a:ea typeface="Roboto Slab" panose="020B0604020202020204" charset="0"/>
            </a:rPr>
            <a:t>Future Scope</a:t>
          </a:r>
          <a:endParaRPr lang="en-IN" sz="3000" kern="1200" dirty="0">
            <a:latin typeface="Roboto Slab" panose="020B0604020202020204" charset="0"/>
            <a:ea typeface="Roboto Slab" panose="020B0604020202020204" charset="0"/>
          </a:endParaRPr>
        </a:p>
      </dsp:txBody>
      <dsp:txXfrm>
        <a:off x="56125" y="1265077"/>
        <a:ext cx="2352058" cy="1037474"/>
      </dsp:txXfrm>
    </dsp:sp>
    <dsp:sp modelId="{DD8AADF0-7C0A-4729-AE31-A965034FBB73}">
      <dsp:nvSpPr>
        <dsp:cNvPr id="0" name=""/>
        <dsp:cNvSpPr/>
      </dsp:nvSpPr>
      <dsp:spPr>
        <a:xfrm rot="5400000">
          <a:off x="4194914" y="800529"/>
          <a:ext cx="919779" cy="43809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dirty="0">
              <a:latin typeface="Roboto Slab" panose="020B0604020202020204" charset="0"/>
              <a:ea typeface="Roboto Slab" panose="020B0604020202020204" charset="0"/>
            </a:rPr>
            <a:t>To develop a software that will facilitate attendance management by detection and recognition of students faces and record the attendance live using webcam</a:t>
          </a:r>
          <a:endParaRPr lang="en-IN" sz="800" kern="1200" dirty="0">
            <a:latin typeface="Roboto Slab" panose="020B0604020202020204" charset="0"/>
            <a:ea typeface="Roboto Slab" panose="020B0604020202020204" charset="0"/>
          </a:endParaRPr>
        </a:p>
        <a:p>
          <a:pPr marL="57150" lvl="1" indent="-57150" algn="l" defTabSz="355600">
            <a:lnSpc>
              <a:spcPct val="90000"/>
            </a:lnSpc>
            <a:spcBef>
              <a:spcPct val="0"/>
            </a:spcBef>
            <a:spcAft>
              <a:spcPct val="15000"/>
            </a:spcAft>
            <a:buChar char="•"/>
          </a:pPr>
          <a:r>
            <a:rPr lang="en-US" sz="800" kern="1200" dirty="0">
              <a:latin typeface="Roboto Slab" panose="020B0604020202020204" charset="0"/>
              <a:ea typeface="Roboto Slab" panose="020B0604020202020204" charset="0"/>
            </a:rPr>
            <a:t>The system would be able to match detected students faces cropped from an image to those on a database on the system</a:t>
          </a:r>
          <a:endParaRPr lang="en-IN" sz="800" kern="1200" dirty="0">
            <a:latin typeface="Roboto Slab" panose="020B0604020202020204" charset="0"/>
            <a:ea typeface="Roboto Slab" panose="020B0604020202020204" charset="0"/>
          </a:endParaRPr>
        </a:p>
      </dsp:txBody>
      <dsp:txXfrm rot="-5400000">
        <a:off x="2464308" y="2576035"/>
        <a:ext cx="4336092" cy="829979"/>
      </dsp:txXfrm>
    </dsp:sp>
    <dsp:sp modelId="{45559C6F-C302-435B-92B9-609DCA89F85B}">
      <dsp:nvSpPr>
        <dsp:cNvPr id="0" name=""/>
        <dsp:cNvSpPr/>
      </dsp:nvSpPr>
      <dsp:spPr>
        <a:xfrm>
          <a:off x="0" y="2416163"/>
          <a:ext cx="2464308" cy="11497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Roboto Slab" panose="020B0604020202020204" charset="0"/>
              <a:ea typeface="Roboto Slab" panose="020B0604020202020204" charset="0"/>
            </a:rPr>
            <a:t>Objective</a:t>
          </a:r>
          <a:endParaRPr lang="en-IN" sz="3000" kern="1200" dirty="0">
            <a:latin typeface="Roboto Slab" panose="020B0604020202020204" charset="0"/>
            <a:ea typeface="Roboto Slab" panose="020B0604020202020204" charset="0"/>
          </a:endParaRPr>
        </a:p>
      </dsp:txBody>
      <dsp:txXfrm>
        <a:off x="56125" y="2472288"/>
        <a:ext cx="2352058" cy="10374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txBox="1">
            <a:spLocks noGrp="1"/>
          </p:cNvSpPr>
          <p:nvPr>
            <p:ph type="body" idx="4294967295"/>
          </p:nvPr>
        </p:nvSpPr>
        <p:spPr>
          <a:xfrm>
            <a:off x="475800" y="3040294"/>
            <a:ext cx="8192400" cy="16476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b="1" dirty="0">
                <a:solidFill>
                  <a:schemeClr val="accent1"/>
                </a:solidFill>
                <a:highlight>
                  <a:schemeClr val="lt2"/>
                </a:highlight>
                <a:latin typeface="Roboto Slab"/>
                <a:ea typeface="Roboto Slab"/>
                <a:cs typeface="Roboto Slab"/>
                <a:sym typeface="Roboto Slab"/>
              </a:rPr>
              <a:t>PDM FACE RECOGNITION BASED ATTENDANCE SYSTEM</a:t>
            </a:r>
            <a:endParaRPr b="1" dirty="0">
              <a:solidFill>
                <a:schemeClr val="accent1"/>
              </a:solidFill>
              <a:highlight>
                <a:schemeClr val="lt2"/>
              </a:highlight>
              <a:latin typeface="Roboto Slab"/>
              <a:ea typeface="Roboto Slab"/>
              <a:cs typeface="Roboto Slab"/>
              <a:sym typeface="Roboto Slab"/>
            </a:endParaRPr>
          </a:p>
        </p:txBody>
      </p:sp>
      <p:sp>
        <p:nvSpPr>
          <p:cNvPr id="392" name="Google Shape;392;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grpSp>
        <p:nvGrpSpPr>
          <p:cNvPr id="393" name="Google Shape;393;p35"/>
          <p:cNvGrpSpPr/>
          <p:nvPr/>
        </p:nvGrpSpPr>
        <p:grpSpPr>
          <a:xfrm>
            <a:off x="2282299" y="798604"/>
            <a:ext cx="4542205" cy="2661224"/>
            <a:chOff x="2282299" y="798604"/>
            <a:chExt cx="4542205" cy="2661224"/>
          </a:xfrm>
        </p:grpSpPr>
        <p:sp>
          <p:nvSpPr>
            <p:cNvPr id="394" name="Google Shape;394;p35"/>
            <p:cNvSpPr/>
            <p:nvPr/>
          </p:nvSpPr>
          <p:spPr>
            <a:xfrm>
              <a:off x="2653749" y="798604"/>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5"/>
            <p:cNvSpPr/>
            <p:nvPr/>
          </p:nvSpPr>
          <p:spPr>
            <a:xfrm>
              <a:off x="2282299" y="3389796"/>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5"/>
            <p:cNvSpPr/>
            <p:nvPr/>
          </p:nvSpPr>
          <p:spPr>
            <a:xfrm>
              <a:off x="2282299" y="3333770"/>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5"/>
            <p:cNvSpPr/>
            <p:nvPr/>
          </p:nvSpPr>
          <p:spPr>
            <a:xfrm>
              <a:off x="4216643" y="3333770"/>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50" name="Picture 2" descr="SS 1">
            <a:extLst>
              <a:ext uri="{FF2B5EF4-FFF2-40B4-BE49-F238E27FC236}">
                <a16:creationId xmlns:a16="http://schemas.microsoft.com/office/drawing/2014/main" id="{78AFF500-39FD-4BE3-B083-B03B5AD1EE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82"/>
          <a:stretch/>
        </p:blipFill>
        <p:spPr bwMode="auto">
          <a:xfrm>
            <a:off x="2794001" y="927100"/>
            <a:ext cx="3517900" cy="2246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3338271" y="1184703"/>
            <a:ext cx="2467458" cy="3429286"/>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26240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 OF THE PROJECT</a:t>
            </a:r>
            <a:endParaRPr dirty="0"/>
          </a:p>
        </p:txBody>
      </p:sp>
      <p:sp>
        <p:nvSpPr>
          <p:cNvPr id="206" name="Google Shape;206;p24"/>
          <p:cNvSpPr/>
          <p:nvPr/>
        </p:nvSpPr>
        <p:spPr>
          <a:xfrm>
            <a:off x="0" y="1145556"/>
            <a:ext cx="9144000" cy="4043665"/>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Verification - a one-to-one matching of an unknown face alongside a claim of identity, to ascertain the face of the individual claiming to be the one on the image.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Identification - which is also a one-to-one matching, given an input image of a face for an individual (unknown),     to determine their identity by comparing the image against a database of images with known individuals.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To help the lecturers, improve, and organize the process of tracking and managing student attendance.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Provides a valuable attentive service for both teachers and students.</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Reduce manual process errors by providing automated and reliable attendance systems.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Produce monthly reports for lecturers.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Flexibility, lectures capability of editing attendance records. </a:t>
            </a:r>
          </a:p>
          <a:p>
            <a:pPr marL="0" marR="0" lvl="0" indent="0" rtl="0">
              <a:lnSpc>
                <a:spcPct val="150000"/>
              </a:lnSpc>
              <a:spcBef>
                <a:spcPts val="0"/>
              </a:spcBef>
              <a:spcAft>
                <a:spcPts val="0"/>
              </a:spcAft>
              <a:buNone/>
            </a:pPr>
            <a:r>
              <a:rPr lang="en-US" sz="1400" dirty="0">
                <a:latin typeface="Roboto Slab" panose="020B0604020202020204" charset="0"/>
                <a:ea typeface="Roboto Slab" panose="020B0604020202020204" charset="0"/>
              </a:rPr>
              <a:t>● Reducing time losses as it is a very valuable resource.</a:t>
            </a:r>
            <a:endParaRPr sz="1100" dirty="0">
              <a:solidFill>
                <a:srgbClr val="FFFFFF"/>
              </a:solidFill>
              <a:latin typeface="Roboto Slab" panose="020B0604020202020204" charset="0"/>
              <a:ea typeface="Roboto Slab" panose="020B0604020202020204" charset="0"/>
              <a:cs typeface="Calibri"/>
              <a:sym typeface="Calibri"/>
            </a:endParaRPr>
          </a:p>
        </p:txBody>
      </p:sp>
      <p:sp>
        <p:nvSpPr>
          <p:cNvPr id="207" name="Google Shape;207;p24"/>
          <p:cNvSpPr/>
          <p:nvPr/>
        </p:nvSpPr>
        <p:spPr>
          <a:xfrm>
            <a:off x="786147" y="2368321"/>
            <a:ext cx="2105100" cy="242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7FB0-6F28-4B4A-8DCF-67110C6C8BFC}"/>
              </a:ext>
            </a:extLst>
          </p:cNvPr>
          <p:cNvSpPr>
            <a:spLocks noGrp="1"/>
          </p:cNvSpPr>
          <p:nvPr>
            <p:ph type="title"/>
          </p:nvPr>
        </p:nvSpPr>
        <p:spPr/>
        <p:txBody>
          <a:bodyPr/>
          <a:lstStyle/>
          <a:p>
            <a:r>
              <a:rPr lang="en-IN" dirty="0"/>
              <a:t>WORK DIVISION WITH RESPECT TO TIME</a:t>
            </a:r>
          </a:p>
        </p:txBody>
      </p:sp>
      <p:sp>
        <p:nvSpPr>
          <p:cNvPr id="3" name="Slide Number Placeholder 2">
            <a:extLst>
              <a:ext uri="{FF2B5EF4-FFF2-40B4-BE49-F238E27FC236}">
                <a16:creationId xmlns:a16="http://schemas.microsoft.com/office/drawing/2014/main" id="{3AF245D9-E3CA-4B08-B7FF-CF3B910B3E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4" name="Table 3">
            <a:extLst>
              <a:ext uri="{FF2B5EF4-FFF2-40B4-BE49-F238E27FC236}">
                <a16:creationId xmlns:a16="http://schemas.microsoft.com/office/drawing/2014/main" id="{8F146460-3D68-4281-B999-E536220194AA}"/>
              </a:ext>
            </a:extLst>
          </p:cNvPr>
          <p:cNvGraphicFramePr>
            <a:graphicFrameLocks noGrp="1"/>
          </p:cNvGraphicFramePr>
          <p:nvPr>
            <p:extLst>
              <p:ext uri="{D42A27DB-BD31-4B8C-83A1-F6EECF244321}">
                <p14:modId xmlns:p14="http://schemas.microsoft.com/office/powerpoint/2010/main" val="812048926"/>
              </p:ext>
            </p:extLst>
          </p:nvPr>
        </p:nvGraphicFramePr>
        <p:xfrm>
          <a:off x="1224439" y="1135379"/>
          <a:ext cx="6695122" cy="3304171"/>
        </p:xfrm>
        <a:graphic>
          <a:graphicData uri="http://schemas.openxmlformats.org/drawingml/2006/table">
            <a:tbl>
              <a:tblPr firstRow="1" firstCol="1" lastRow="1" lastCol="1" bandRow="1" bandCol="1">
                <a:tableStyleId>{3C2FFA5D-87B4-456A-9821-1D502468CF0F}</a:tableStyleId>
              </a:tblPr>
              <a:tblGrid>
                <a:gridCol w="633886">
                  <a:extLst>
                    <a:ext uri="{9D8B030D-6E8A-4147-A177-3AD203B41FA5}">
                      <a16:colId xmlns:a16="http://schemas.microsoft.com/office/drawing/2014/main" val="587095177"/>
                    </a:ext>
                  </a:extLst>
                </a:gridCol>
                <a:gridCol w="5245744">
                  <a:extLst>
                    <a:ext uri="{9D8B030D-6E8A-4147-A177-3AD203B41FA5}">
                      <a16:colId xmlns:a16="http://schemas.microsoft.com/office/drawing/2014/main" val="1995598080"/>
                    </a:ext>
                  </a:extLst>
                </a:gridCol>
                <a:gridCol w="815492">
                  <a:extLst>
                    <a:ext uri="{9D8B030D-6E8A-4147-A177-3AD203B41FA5}">
                      <a16:colId xmlns:a16="http://schemas.microsoft.com/office/drawing/2014/main" val="2831547844"/>
                    </a:ext>
                  </a:extLst>
                </a:gridCol>
              </a:tblGrid>
              <a:tr h="299507">
                <a:tc>
                  <a:txBody>
                    <a:bodyPr/>
                    <a:lstStyle/>
                    <a:p>
                      <a:pPr marL="67310" marR="67945" algn="ctr">
                        <a:spcBef>
                          <a:spcPts val="435"/>
                        </a:spcBef>
                        <a:spcAft>
                          <a:spcPts val="0"/>
                        </a:spcAft>
                      </a:pPr>
                      <a:r>
                        <a:rPr lang="en-US" sz="1200">
                          <a:effectLst/>
                          <a:latin typeface="Roboto Slab" panose="020B0604020202020204" charset="0"/>
                          <a:ea typeface="Roboto Slab" panose="020B0604020202020204" charset="0"/>
                        </a:rPr>
                        <a:t>Sr. no.</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2431415" marR="2444750" algn="ctr">
                        <a:spcBef>
                          <a:spcPts val="435"/>
                        </a:spcBef>
                        <a:spcAft>
                          <a:spcPts val="0"/>
                        </a:spcAft>
                      </a:pPr>
                      <a:r>
                        <a:rPr lang="en-US" sz="1200" dirty="0">
                          <a:effectLst/>
                          <a:latin typeface="Roboto Slab" panose="020B0604020202020204" charset="0"/>
                          <a:ea typeface="Roboto Slab" panose="020B0604020202020204" charset="0"/>
                        </a:rPr>
                        <a:t>Task</a:t>
                      </a:r>
                      <a:endParaRPr lang="en-IN" sz="110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19380" marR="130810" algn="ctr">
                        <a:spcBef>
                          <a:spcPts val="435"/>
                        </a:spcBef>
                        <a:spcAft>
                          <a:spcPts val="0"/>
                        </a:spcAft>
                      </a:pPr>
                      <a:r>
                        <a:rPr lang="en-US" sz="1200">
                          <a:effectLst/>
                          <a:latin typeface="Roboto Slab" panose="020B0604020202020204" charset="0"/>
                          <a:ea typeface="Roboto Slab" panose="020B0604020202020204" charset="0"/>
                        </a:rPr>
                        <a:t>Date</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1103079787"/>
                  </a:ext>
                </a:extLst>
              </a:tr>
              <a:tr h="337339">
                <a:tc>
                  <a:txBody>
                    <a:bodyPr/>
                    <a:lstStyle/>
                    <a:p>
                      <a:pPr marL="62230" marR="67945" algn="ctr">
                        <a:spcBef>
                          <a:spcPts val="510"/>
                        </a:spcBef>
                        <a:spcAft>
                          <a:spcPts val="0"/>
                        </a:spcAft>
                      </a:pPr>
                      <a:r>
                        <a:rPr lang="en-US" sz="1200">
                          <a:effectLst/>
                          <a:latin typeface="Roboto Slab" panose="020B0604020202020204" charset="0"/>
                          <a:ea typeface="Roboto Slab" panose="020B0604020202020204" charset="0"/>
                        </a:rPr>
                        <a:t>1.</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algn="ctr">
                        <a:spcBef>
                          <a:spcPts val="510"/>
                        </a:spcBef>
                        <a:spcAft>
                          <a:spcPts val="0"/>
                        </a:spcAft>
                      </a:pPr>
                      <a:r>
                        <a:rPr lang="en-US" sz="1200" b="0" dirty="0">
                          <a:effectLst/>
                          <a:latin typeface="Roboto Slab" panose="020B0604020202020204" charset="0"/>
                          <a:ea typeface="Roboto Slab" panose="020B0604020202020204" charset="0"/>
                        </a:rPr>
                        <a:t>Installations of </a:t>
                      </a:r>
                      <a:r>
                        <a:rPr lang="en-US" sz="1200" b="0" dirty="0" err="1">
                          <a:effectLst/>
                          <a:latin typeface="Roboto Slab" panose="020B0604020202020204" charset="0"/>
                          <a:ea typeface="Roboto Slab" panose="020B0604020202020204" charset="0"/>
                        </a:rPr>
                        <a:t>Pycharm</a:t>
                      </a:r>
                      <a:r>
                        <a:rPr lang="en-US" sz="1200" b="0" dirty="0">
                          <a:effectLst/>
                          <a:latin typeface="Roboto Slab" panose="020B0604020202020204" charset="0"/>
                          <a:ea typeface="Roboto Slab" panose="020B0604020202020204" charset="0"/>
                        </a:rPr>
                        <a:t> ((python environment) along with OpenCV libraries</a:t>
                      </a:r>
                      <a:endParaRPr lang="en-IN" sz="1100" b="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15570" marR="130810" algn="ctr">
                        <a:spcBef>
                          <a:spcPts val="510"/>
                        </a:spcBef>
                        <a:spcAft>
                          <a:spcPts val="0"/>
                        </a:spcAft>
                      </a:pPr>
                      <a:r>
                        <a:rPr lang="en-US" sz="1200">
                          <a:effectLst/>
                          <a:latin typeface="Roboto Slab" panose="020B0604020202020204" charset="0"/>
                          <a:ea typeface="Roboto Slab" panose="020B0604020202020204" charset="0"/>
                        </a:rPr>
                        <a:t>2 Sept</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1287776882"/>
                  </a:ext>
                </a:extLst>
              </a:tr>
              <a:tr h="526501">
                <a:tc>
                  <a:txBody>
                    <a:bodyPr/>
                    <a:lstStyle/>
                    <a:p>
                      <a:pPr marL="62230" marR="67945" algn="ctr">
                        <a:spcBef>
                          <a:spcPts val="435"/>
                        </a:spcBef>
                        <a:spcAft>
                          <a:spcPts val="0"/>
                        </a:spcAft>
                      </a:pPr>
                      <a:r>
                        <a:rPr lang="en-US" sz="1200">
                          <a:effectLst/>
                          <a:latin typeface="Roboto Slab" panose="020B0604020202020204" charset="0"/>
                          <a:ea typeface="Roboto Slab" panose="020B0604020202020204" charset="0"/>
                        </a:rPr>
                        <a:t>2.</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algn="ctr">
                        <a:lnSpc>
                          <a:spcPct val="113000"/>
                        </a:lnSpc>
                        <a:spcBef>
                          <a:spcPts val="435"/>
                        </a:spcBef>
                      </a:pPr>
                      <a:r>
                        <a:rPr lang="en-US" sz="1200" b="0">
                          <a:effectLst/>
                          <a:latin typeface="Roboto Slab" panose="020B0604020202020204" charset="0"/>
                          <a:ea typeface="Roboto Slab" panose="020B0604020202020204" charset="0"/>
                        </a:rPr>
                        <a:t>Conduct a literature survey to identify the algorithms suitable for developing our model</a:t>
                      </a:r>
                      <a:endParaRPr lang="en-IN" sz="1100" b="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15570" marR="130810" algn="ctr">
                        <a:spcBef>
                          <a:spcPts val="435"/>
                        </a:spcBef>
                        <a:spcAft>
                          <a:spcPts val="0"/>
                        </a:spcAft>
                      </a:pPr>
                      <a:r>
                        <a:rPr lang="en-US" sz="1200">
                          <a:effectLst/>
                          <a:latin typeface="Roboto Slab" panose="020B0604020202020204" charset="0"/>
                          <a:ea typeface="Roboto Slab" panose="020B0604020202020204" charset="0"/>
                        </a:rPr>
                        <a:t>8 Sept</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2980137931"/>
                  </a:ext>
                </a:extLst>
              </a:tr>
              <a:tr h="526501">
                <a:tc>
                  <a:txBody>
                    <a:bodyPr/>
                    <a:lstStyle/>
                    <a:p>
                      <a:pPr marL="62230" marR="67945" algn="ctr">
                        <a:spcBef>
                          <a:spcPts val="435"/>
                        </a:spcBef>
                        <a:spcAft>
                          <a:spcPts val="0"/>
                        </a:spcAft>
                      </a:pPr>
                      <a:r>
                        <a:rPr lang="en-US" sz="1200">
                          <a:effectLst/>
                          <a:latin typeface="Roboto Slab" panose="020B0604020202020204" charset="0"/>
                          <a:ea typeface="Roboto Slab" panose="020B0604020202020204" charset="0"/>
                        </a:rPr>
                        <a:t>3.</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marR="67945" algn="ctr">
                        <a:lnSpc>
                          <a:spcPct val="113000"/>
                        </a:lnSpc>
                        <a:spcBef>
                          <a:spcPts val="435"/>
                        </a:spcBef>
                        <a:spcAft>
                          <a:spcPts val="0"/>
                        </a:spcAft>
                        <a:tabLst>
                          <a:tab pos="979805" algn="l"/>
                          <a:tab pos="1610995" algn="l"/>
                          <a:tab pos="2022475" algn="l"/>
                          <a:tab pos="2992755" algn="l"/>
                          <a:tab pos="3276600" algn="l"/>
                          <a:tab pos="3653790" algn="l"/>
                          <a:tab pos="4268470" algn="l"/>
                          <a:tab pos="4586605" algn="l"/>
                        </a:tabLst>
                      </a:pPr>
                      <a:r>
                        <a:rPr lang="en-US" sz="1200" b="0" dirty="0">
                          <a:effectLst/>
                          <a:latin typeface="Roboto Slab" panose="020B0604020202020204" charset="0"/>
                          <a:ea typeface="Roboto Slab" panose="020B0604020202020204" charset="0"/>
                        </a:rPr>
                        <a:t>Developing	Design	and	Architecture	of	our	model,	by	</a:t>
                      </a:r>
                      <a:r>
                        <a:rPr lang="en-US" sz="1200" b="0" spc="-15" dirty="0">
                          <a:effectLst/>
                          <a:latin typeface="Roboto Slab" panose="020B0604020202020204" charset="0"/>
                          <a:ea typeface="Roboto Slab" panose="020B0604020202020204" charset="0"/>
                        </a:rPr>
                        <a:t>resource </a:t>
                      </a:r>
                      <a:r>
                        <a:rPr lang="en-US" sz="1200" b="0" dirty="0">
                          <a:effectLst/>
                          <a:latin typeface="Roboto Slab" panose="020B0604020202020204" charset="0"/>
                          <a:ea typeface="Roboto Slab" panose="020B0604020202020204" charset="0"/>
                        </a:rPr>
                        <a:t>implementation and initial prototyping</a:t>
                      </a:r>
                      <a:endParaRPr lang="en-IN" sz="1100" b="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24460" marR="130810" algn="ctr">
                        <a:spcBef>
                          <a:spcPts val="435"/>
                        </a:spcBef>
                        <a:spcAft>
                          <a:spcPts val="0"/>
                        </a:spcAft>
                      </a:pPr>
                      <a:r>
                        <a:rPr lang="en-US" sz="1200">
                          <a:effectLst/>
                          <a:latin typeface="Roboto Slab" panose="020B0604020202020204" charset="0"/>
                          <a:ea typeface="Roboto Slab" panose="020B0604020202020204" charset="0"/>
                        </a:rPr>
                        <a:t>27 Sept</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1486911396"/>
                  </a:ext>
                </a:extLst>
              </a:tr>
              <a:tr h="526501">
                <a:tc>
                  <a:txBody>
                    <a:bodyPr/>
                    <a:lstStyle/>
                    <a:p>
                      <a:pPr marL="62230" marR="67945" algn="ctr">
                        <a:spcBef>
                          <a:spcPts val="510"/>
                        </a:spcBef>
                        <a:spcAft>
                          <a:spcPts val="0"/>
                        </a:spcAft>
                      </a:pPr>
                      <a:r>
                        <a:rPr lang="en-US" sz="1200">
                          <a:effectLst/>
                          <a:latin typeface="Roboto Slab" panose="020B0604020202020204" charset="0"/>
                          <a:ea typeface="Roboto Slab" panose="020B0604020202020204" charset="0"/>
                        </a:rPr>
                        <a:t>4.</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marR="59690" algn="ctr">
                        <a:lnSpc>
                          <a:spcPct val="113000"/>
                        </a:lnSpc>
                        <a:spcBef>
                          <a:spcPts val="435"/>
                        </a:spcBef>
                        <a:spcAft>
                          <a:spcPts val="0"/>
                        </a:spcAft>
                      </a:pPr>
                      <a:r>
                        <a:rPr lang="en-US" sz="1200" b="0">
                          <a:effectLst/>
                          <a:latin typeface="Roboto Slab" panose="020B0604020202020204" charset="0"/>
                          <a:ea typeface="Roboto Slab" panose="020B0604020202020204" charset="0"/>
                        </a:rPr>
                        <a:t>Implementing necessary changes with given feedback to counter underlying problems and tackle necessities</a:t>
                      </a:r>
                      <a:endParaRPr lang="en-IN" sz="1100" b="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23825" marR="130810" algn="ctr">
                        <a:spcBef>
                          <a:spcPts val="435"/>
                        </a:spcBef>
                        <a:spcAft>
                          <a:spcPts val="0"/>
                        </a:spcAft>
                      </a:pPr>
                      <a:r>
                        <a:rPr lang="en-US" sz="1200">
                          <a:effectLst/>
                          <a:latin typeface="Roboto Slab" panose="020B0604020202020204" charset="0"/>
                          <a:ea typeface="Roboto Slab" panose="020B0604020202020204" charset="0"/>
                        </a:rPr>
                        <a:t>10 Oct</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3178738461"/>
                  </a:ext>
                </a:extLst>
              </a:tr>
              <a:tr h="337339">
                <a:tc>
                  <a:txBody>
                    <a:bodyPr/>
                    <a:lstStyle/>
                    <a:p>
                      <a:pPr marL="62230" marR="67945" algn="ctr">
                        <a:spcBef>
                          <a:spcPts val="510"/>
                        </a:spcBef>
                        <a:spcAft>
                          <a:spcPts val="0"/>
                        </a:spcAft>
                      </a:pPr>
                      <a:r>
                        <a:rPr lang="en-US" sz="1200">
                          <a:effectLst/>
                          <a:latin typeface="Roboto Slab" panose="020B0604020202020204" charset="0"/>
                          <a:ea typeface="Roboto Slab" panose="020B0604020202020204" charset="0"/>
                        </a:rPr>
                        <a:t>5.</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algn="ctr">
                        <a:spcBef>
                          <a:spcPts val="510"/>
                        </a:spcBef>
                        <a:spcAft>
                          <a:spcPts val="0"/>
                        </a:spcAft>
                      </a:pPr>
                      <a:r>
                        <a:rPr lang="en-US" sz="1200" b="0" dirty="0">
                          <a:effectLst/>
                          <a:latin typeface="Roboto Slab" panose="020B0604020202020204" charset="0"/>
                          <a:ea typeface="Roboto Slab" panose="020B0604020202020204" charset="0"/>
                        </a:rPr>
                        <a:t>Review and Evaluation of our model with full-scale testing and corrections</a:t>
                      </a:r>
                      <a:endParaRPr lang="en-IN" sz="1100" b="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23825" marR="130810" algn="ctr">
                        <a:spcBef>
                          <a:spcPts val="510"/>
                        </a:spcBef>
                        <a:spcAft>
                          <a:spcPts val="0"/>
                        </a:spcAft>
                      </a:pPr>
                      <a:r>
                        <a:rPr lang="en-US" sz="1200">
                          <a:effectLst/>
                          <a:latin typeface="Roboto Slab" panose="020B0604020202020204" charset="0"/>
                          <a:ea typeface="Roboto Slab" panose="020B0604020202020204" charset="0"/>
                        </a:rPr>
                        <a:t>19 Oct</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2121629322"/>
                  </a:ext>
                </a:extLst>
              </a:tr>
              <a:tr h="327881">
                <a:tc>
                  <a:txBody>
                    <a:bodyPr/>
                    <a:lstStyle/>
                    <a:p>
                      <a:pPr marL="62230" marR="67945" algn="ctr">
                        <a:spcBef>
                          <a:spcPts val="435"/>
                        </a:spcBef>
                        <a:spcAft>
                          <a:spcPts val="0"/>
                        </a:spcAft>
                      </a:pPr>
                      <a:r>
                        <a:rPr lang="en-US" sz="1200">
                          <a:effectLst/>
                          <a:latin typeface="Roboto Slab" panose="020B0604020202020204" charset="0"/>
                          <a:ea typeface="Roboto Slab" panose="020B0604020202020204" charset="0"/>
                        </a:rPr>
                        <a:t>6.</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algn="ctr">
                        <a:spcBef>
                          <a:spcPts val="435"/>
                        </a:spcBef>
                      </a:pPr>
                      <a:r>
                        <a:rPr lang="en-US" sz="1200" b="0" dirty="0">
                          <a:effectLst/>
                          <a:latin typeface="Roboto Slab" panose="020B0604020202020204" charset="0"/>
                          <a:ea typeface="Roboto Slab" panose="020B0604020202020204" charset="0"/>
                        </a:rPr>
                        <a:t>System testing to improve the features</a:t>
                      </a:r>
                      <a:endParaRPr lang="en-IN" sz="1100" b="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24460" marR="125095" algn="ctr">
                        <a:spcBef>
                          <a:spcPts val="435"/>
                        </a:spcBef>
                        <a:spcAft>
                          <a:spcPts val="0"/>
                        </a:spcAft>
                      </a:pPr>
                      <a:r>
                        <a:rPr lang="en-US" sz="1200">
                          <a:effectLst/>
                          <a:latin typeface="Roboto Slab" panose="020B0604020202020204" charset="0"/>
                          <a:ea typeface="Roboto Slab" panose="020B0604020202020204" charset="0"/>
                        </a:rPr>
                        <a:t>5 Nov</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338423179"/>
                  </a:ext>
                </a:extLst>
              </a:tr>
              <a:tr h="327881">
                <a:tc>
                  <a:txBody>
                    <a:bodyPr/>
                    <a:lstStyle/>
                    <a:p>
                      <a:pPr marL="62230" marR="67945" algn="ctr">
                        <a:spcBef>
                          <a:spcPts val="435"/>
                        </a:spcBef>
                        <a:spcAft>
                          <a:spcPts val="0"/>
                        </a:spcAft>
                      </a:pPr>
                      <a:r>
                        <a:rPr lang="en-US" sz="1200">
                          <a:effectLst/>
                          <a:latin typeface="Roboto Slab" panose="020B0604020202020204" charset="0"/>
                          <a:ea typeface="Roboto Slab" panose="020B0604020202020204" charset="0"/>
                        </a:rPr>
                        <a:t>7.</a:t>
                      </a:r>
                      <a:endParaRPr lang="en-IN" sz="110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59690" algn="ctr">
                        <a:spcBef>
                          <a:spcPts val="435"/>
                        </a:spcBef>
                      </a:pPr>
                      <a:r>
                        <a:rPr lang="en-US" sz="1200" b="0" dirty="0">
                          <a:effectLst/>
                          <a:latin typeface="Roboto Slab" panose="020B0604020202020204" charset="0"/>
                          <a:ea typeface="Roboto Slab" panose="020B0604020202020204" charset="0"/>
                        </a:rPr>
                        <a:t>Complete documentation of the project with details in the Project Report</a:t>
                      </a:r>
                      <a:endParaRPr lang="en-IN" sz="1100" b="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tc>
                  <a:txBody>
                    <a:bodyPr/>
                    <a:lstStyle/>
                    <a:p>
                      <a:pPr marL="120015" marR="130810" algn="ctr">
                        <a:spcBef>
                          <a:spcPts val="435"/>
                        </a:spcBef>
                        <a:spcAft>
                          <a:spcPts val="0"/>
                        </a:spcAft>
                      </a:pPr>
                      <a:r>
                        <a:rPr lang="en-US" sz="1200" dirty="0">
                          <a:effectLst/>
                          <a:latin typeface="Roboto Slab" panose="020B0604020202020204" charset="0"/>
                          <a:ea typeface="Roboto Slab" panose="020B0604020202020204" charset="0"/>
                        </a:rPr>
                        <a:t>10 Nov</a:t>
                      </a:r>
                      <a:endParaRPr lang="en-IN" sz="1100" dirty="0">
                        <a:effectLst/>
                        <a:latin typeface="Roboto Slab" panose="020B0604020202020204" charset="0"/>
                        <a:ea typeface="Roboto Slab" panose="020B0604020202020204" charset="0"/>
                        <a:cs typeface="Times New Roman" panose="02020603050405020304" pitchFamily="18" charset="0"/>
                      </a:endParaRPr>
                    </a:p>
                  </a:txBody>
                  <a:tcPr marL="0" marR="0" marT="0" marB="0" anchor="ctr"/>
                </a:tc>
                <a:extLst>
                  <a:ext uri="{0D108BD9-81ED-4DB2-BD59-A6C34878D82A}">
                    <a16:rowId xmlns:a16="http://schemas.microsoft.com/office/drawing/2014/main" val="3562730867"/>
                  </a:ext>
                </a:extLst>
              </a:tr>
            </a:tbl>
          </a:graphicData>
        </a:graphic>
      </p:graphicFrame>
    </p:spTree>
    <p:extLst>
      <p:ext uri="{BB962C8B-B14F-4D97-AF65-F5344CB8AC3E}">
        <p14:creationId xmlns:p14="http://schemas.microsoft.com/office/powerpoint/2010/main" val="259963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EBD3-EED5-4E31-89A8-1F46F0948932}"/>
              </a:ext>
            </a:extLst>
          </p:cNvPr>
          <p:cNvSpPr>
            <a:spLocks noGrp="1"/>
          </p:cNvSpPr>
          <p:nvPr>
            <p:ph type="title"/>
          </p:nvPr>
        </p:nvSpPr>
        <p:spPr/>
        <p:txBody>
          <a:bodyPr/>
          <a:lstStyle/>
          <a:p>
            <a:r>
              <a:rPr lang="en-IN" dirty="0"/>
              <a:t>GANTT CHART </a:t>
            </a:r>
          </a:p>
        </p:txBody>
      </p:sp>
      <p:sp>
        <p:nvSpPr>
          <p:cNvPr id="3" name="Slide Number Placeholder 2">
            <a:extLst>
              <a:ext uri="{FF2B5EF4-FFF2-40B4-BE49-F238E27FC236}">
                <a16:creationId xmlns:a16="http://schemas.microsoft.com/office/drawing/2014/main" id="{65DA469A-985B-422D-AF2D-3CB925E4BD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4" name="Group 2">
            <a:extLst>
              <a:ext uri="{FF2B5EF4-FFF2-40B4-BE49-F238E27FC236}">
                <a16:creationId xmlns:a16="http://schemas.microsoft.com/office/drawing/2014/main" id="{BEF6306E-5C1A-4A45-A514-6BBE0E44765B}"/>
              </a:ext>
            </a:extLst>
          </p:cNvPr>
          <p:cNvGrpSpPr>
            <a:grpSpLocks/>
          </p:cNvGrpSpPr>
          <p:nvPr/>
        </p:nvGrpSpPr>
        <p:grpSpPr bwMode="auto">
          <a:xfrm>
            <a:off x="930930" y="1010720"/>
            <a:ext cx="6498570" cy="3572999"/>
            <a:chOff x="751" y="275"/>
            <a:chExt cx="12549" cy="7116"/>
          </a:xfrm>
        </p:grpSpPr>
        <p:pic>
          <p:nvPicPr>
            <p:cNvPr id="2051" name="Picture 3">
              <a:extLst>
                <a:ext uri="{FF2B5EF4-FFF2-40B4-BE49-F238E27FC236}">
                  <a16:creationId xmlns:a16="http://schemas.microsoft.com/office/drawing/2014/main" id="{00D13662-775E-4093-A0AE-20B7BE968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 y="890"/>
              <a:ext cx="2777" cy="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6AA2F7C7-E3D9-43E4-8C7B-8A5D062D7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 y="275"/>
              <a:ext cx="9712" cy="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2468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AE90-58E0-42F0-9560-205C07E6E349}"/>
              </a:ext>
            </a:extLst>
          </p:cNvPr>
          <p:cNvSpPr>
            <a:spLocks noGrp="1"/>
          </p:cNvSpPr>
          <p:nvPr>
            <p:ph type="title"/>
          </p:nvPr>
        </p:nvSpPr>
        <p:spPr>
          <a:xfrm>
            <a:off x="786150" y="262400"/>
            <a:ext cx="7571700" cy="702600"/>
          </a:xfrm>
        </p:spPr>
        <p:txBody>
          <a:bodyPr/>
          <a:lstStyle/>
          <a:p>
            <a:r>
              <a:rPr lang="en-IN" dirty="0"/>
              <a:t>ADVANTAGES</a:t>
            </a:r>
          </a:p>
        </p:txBody>
      </p:sp>
      <p:sp>
        <p:nvSpPr>
          <p:cNvPr id="3" name="Slide Number Placeholder 2">
            <a:extLst>
              <a:ext uri="{FF2B5EF4-FFF2-40B4-BE49-F238E27FC236}">
                <a16:creationId xmlns:a16="http://schemas.microsoft.com/office/drawing/2014/main" id="{134422F1-B890-4BDA-A5CF-B603742BF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Google Shape;206;p24">
            <a:extLst>
              <a:ext uri="{FF2B5EF4-FFF2-40B4-BE49-F238E27FC236}">
                <a16:creationId xmlns:a16="http://schemas.microsoft.com/office/drawing/2014/main" id="{5F7E2D85-D9C5-4F12-A270-B79F61BBE250}"/>
              </a:ext>
            </a:extLst>
          </p:cNvPr>
          <p:cNvSpPr/>
          <p:nvPr/>
        </p:nvSpPr>
        <p:spPr>
          <a:xfrm>
            <a:off x="0" y="1318260"/>
            <a:ext cx="9144000" cy="3825240"/>
          </a:xfrm>
          <a:prstGeom prst="rect">
            <a:avLst/>
          </a:prstGeom>
          <a:solidFill>
            <a:srgbClr val="0091EA">
              <a:alpha val="32690"/>
            </a:srgbClr>
          </a:solidFill>
          <a:ln>
            <a:noFill/>
          </a:ln>
        </p:spPr>
        <p:txBody>
          <a:bodyPr spcFirstLastPara="1" wrap="square" lIns="91425" tIns="45700" rIns="91425" bIns="45700" anchor="ctr" anchorCtr="0">
            <a:noAutofit/>
          </a:bodyPr>
          <a:lstStyle/>
          <a:p>
            <a:r>
              <a:rPr lang="en-US" sz="1450" dirty="0">
                <a:effectLst/>
                <a:latin typeface="Roboto Slab" panose="020B0604020202020204" charset="0"/>
                <a:ea typeface="Roboto Slab" panose="020B0604020202020204" charset="0"/>
              </a:rPr>
              <a:t> </a:t>
            </a:r>
            <a:endParaRPr lang="en-IN" sz="1200" dirty="0">
              <a:effectLst/>
              <a:latin typeface="Roboto Slab" panose="020B0604020202020204" charset="0"/>
              <a:ea typeface="Roboto Slab" panose="020B0604020202020204" charset="0"/>
            </a:endParaRPr>
          </a:p>
          <a:p>
            <a:pPr marL="742950" marR="494665" lvl="1" indent="-285750">
              <a:lnSpc>
                <a:spcPct val="200000"/>
              </a:lnSpc>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The targeted groups of the attendance monitoring system are the students and staff of </a:t>
            </a:r>
            <a:r>
              <a:rPr lang="en-US" spc="-40" dirty="0">
                <a:effectLst/>
                <a:latin typeface="Roboto Slab" panose="020B0604020202020204" charset="0"/>
                <a:ea typeface="Roboto Slab" panose="020B0604020202020204" charset="0"/>
              </a:rPr>
              <a:t>an </a:t>
            </a:r>
            <a:r>
              <a:rPr lang="en-US" dirty="0">
                <a:effectLst/>
                <a:latin typeface="Roboto Slab" panose="020B0604020202020204" charset="0"/>
                <a:ea typeface="Roboto Slab" panose="020B0604020202020204" charset="0"/>
              </a:rPr>
              <a:t>educational institution.</a:t>
            </a:r>
            <a:endParaRPr lang="en-IN" dirty="0">
              <a:effectLst/>
              <a:latin typeface="Roboto Slab" panose="020B0604020202020204" charset="0"/>
              <a:ea typeface="Roboto Slab" panose="020B0604020202020204" charset="0"/>
            </a:endParaRPr>
          </a:p>
          <a:p>
            <a:pPr marL="742950" lvl="1" indent="-285750">
              <a:lnSpc>
                <a:spcPct val="200000"/>
              </a:lnSpc>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Users should be able to register through their already existing accounts.</a:t>
            </a:r>
            <a:endParaRPr lang="en-IN" dirty="0">
              <a:effectLst/>
              <a:latin typeface="Roboto Slab" panose="020B0604020202020204" charset="0"/>
              <a:ea typeface="Roboto Slab" panose="020B0604020202020204" charset="0"/>
            </a:endParaRPr>
          </a:p>
          <a:p>
            <a:pPr marL="742950" lvl="1" indent="-285750">
              <a:lnSpc>
                <a:spcPct val="200000"/>
              </a:lnSpc>
              <a:spcBef>
                <a:spcPts val="19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The user’s face should be sensed and captured by the camera</a:t>
            </a:r>
            <a:endParaRPr lang="en-IN" dirty="0">
              <a:effectLst/>
              <a:latin typeface="Roboto Slab" panose="020B0604020202020204" charset="0"/>
              <a:ea typeface="Roboto Slab" panose="020B0604020202020204" charset="0"/>
            </a:endParaRPr>
          </a:p>
          <a:p>
            <a:pPr marL="742950" lvl="1" indent="-285750">
              <a:lnSpc>
                <a:spcPct val="200000"/>
              </a:lnSpc>
              <a:spcBef>
                <a:spcPts val="27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The database of the attendance management system can hold an individual’s</a:t>
            </a:r>
            <a:r>
              <a:rPr lang="en-US" spc="10" dirty="0">
                <a:effectLst/>
                <a:latin typeface="Roboto Slab" panose="020B0604020202020204" charset="0"/>
                <a:ea typeface="Roboto Slab" panose="020B0604020202020204" charset="0"/>
              </a:rPr>
              <a:t> </a:t>
            </a:r>
            <a:r>
              <a:rPr lang="en-US" dirty="0">
                <a:effectLst/>
                <a:latin typeface="Roboto Slab" panose="020B0604020202020204" charset="0"/>
                <a:ea typeface="Roboto Slab" panose="020B0604020202020204" charset="0"/>
              </a:rPr>
              <a:t>information.</a:t>
            </a:r>
            <a:endParaRPr lang="en-IN" dirty="0">
              <a:effectLst/>
              <a:latin typeface="Roboto Slab" panose="020B0604020202020204" charset="0"/>
              <a:ea typeface="Roboto Slab" panose="020B0604020202020204" charset="0"/>
            </a:endParaRPr>
          </a:p>
          <a:p>
            <a:pPr marL="742950" lvl="1" indent="-285750">
              <a:lnSpc>
                <a:spcPct val="200000"/>
              </a:lnSpc>
              <a:spcBef>
                <a:spcPts val="19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The detected face’s data should be matched with the database</a:t>
            </a:r>
            <a:endParaRPr lang="en-IN" dirty="0">
              <a:effectLst/>
              <a:latin typeface="Roboto Slab" panose="020B0604020202020204" charset="0"/>
              <a:ea typeface="Roboto Slab" panose="020B0604020202020204" charset="0"/>
            </a:endParaRPr>
          </a:p>
          <a:p>
            <a:pPr marL="742950" lvl="1" indent="-285750">
              <a:lnSpc>
                <a:spcPct val="200000"/>
              </a:lnSpc>
              <a:spcBef>
                <a:spcPts val="19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The facial recognition process can only be done for one person at a</a:t>
            </a:r>
            <a:r>
              <a:rPr lang="en-US" spc="5" dirty="0">
                <a:effectLst/>
                <a:latin typeface="Roboto Slab" panose="020B0604020202020204" charset="0"/>
                <a:ea typeface="Roboto Slab" panose="020B0604020202020204" charset="0"/>
              </a:rPr>
              <a:t> </a:t>
            </a:r>
            <a:r>
              <a:rPr lang="en-US" dirty="0">
                <a:effectLst/>
                <a:latin typeface="Roboto Slab" panose="020B0604020202020204" charset="0"/>
                <a:ea typeface="Roboto Slab" panose="020B0604020202020204" charset="0"/>
              </a:rPr>
              <a:t>time.</a:t>
            </a:r>
            <a:endParaRPr lang="en-IN" dirty="0">
              <a:effectLst/>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62194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10D5-2A5E-44F0-A3D3-2A9012515FC3}"/>
              </a:ext>
            </a:extLst>
          </p:cNvPr>
          <p:cNvSpPr>
            <a:spLocks noGrp="1"/>
          </p:cNvSpPr>
          <p:nvPr>
            <p:ph type="title"/>
          </p:nvPr>
        </p:nvSpPr>
        <p:spPr>
          <a:xfrm>
            <a:off x="488970" y="283933"/>
            <a:ext cx="7571700" cy="702600"/>
          </a:xfrm>
        </p:spPr>
        <p:txBody>
          <a:bodyPr/>
          <a:lstStyle/>
          <a:p>
            <a:r>
              <a:rPr lang="en-IN" dirty="0"/>
              <a:t>IMPROVEMENTS</a:t>
            </a:r>
          </a:p>
        </p:txBody>
      </p:sp>
      <p:sp>
        <p:nvSpPr>
          <p:cNvPr id="3" name="Slide Number Placeholder 2">
            <a:extLst>
              <a:ext uri="{FF2B5EF4-FFF2-40B4-BE49-F238E27FC236}">
                <a16:creationId xmlns:a16="http://schemas.microsoft.com/office/drawing/2014/main" id="{BA0024A9-4C1F-44AB-AE1F-55498A7DE4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TextBox 4">
            <a:extLst>
              <a:ext uri="{FF2B5EF4-FFF2-40B4-BE49-F238E27FC236}">
                <a16:creationId xmlns:a16="http://schemas.microsoft.com/office/drawing/2014/main" id="{3D2DC0C1-CA03-444A-BD3B-C3CD1B330EE9}"/>
              </a:ext>
            </a:extLst>
          </p:cNvPr>
          <p:cNvSpPr txBox="1"/>
          <p:nvPr/>
        </p:nvSpPr>
        <p:spPr>
          <a:xfrm>
            <a:off x="374670" y="1486945"/>
            <a:ext cx="8671560" cy="261610"/>
          </a:xfrm>
          <a:prstGeom prst="rect">
            <a:avLst/>
          </a:prstGeom>
          <a:noFill/>
        </p:spPr>
        <p:txBody>
          <a:bodyPr wrap="square">
            <a:spAutoFit/>
          </a:bodyPr>
          <a:lstStyle/>
          <a:p>
            <a:pPr lvl="3"/>
            <a:r>
              <a:rPr lang="en-US" sz="1100"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
        <p:nvSpPr>
          <p:cNvPr id="6" name="Google Shape;206;p24">
            <a:extLst>
              <a:ext uri="{FF2B5EF4-FFF2-40B4-BE49-F238E27FC236}">
                <a16:creationId xmlns:a16="http://schemas.microsoft.com/office/drawing/2014/main" id="{081F4E34-C68F-4CB5-91E4-04191688A804}"/>
              </a:ext>
            </a:extLst>
          </p:cNvPr>
          <p:cNvSpPr/>
          <p:nvPr/>
        </p:nvSpPr>
        <p:spPr>
          <a:xfrm>
            <a:off x="0" y="1295400"/>
            <a:ext cx="9144000" cy="3893771"/>
          </a:xfrm>
          <a:prstGeom prst="rect">
            <a:avLst/>
          </a:prstGeom>
          <a:solidFill>
            <a:srgbClr val="0091EA">
              <a:alpha val="32690"/>
            </a:srgbClr>
          </a:solidFill>
          <a:ln>
            <a:noFill/>
          </a:ln>
        </p:spPr>
        <p:txBody>
          <a:bodyPr spcFirstLastPara="1" wrap="square" lIns="91425" tIns="45700" rIns="91425" bIns="45700" anchor="ctr" anchorCtr="0">
            <a:noAutofit/>
          </a:bodyPr>
          <a:lstStyle/>
          <a:p>
            <a:pPr marL="342900" lvl="3" indent="-342900">
              <a:lnSpc>
                <a:spcPct val="250000"/>
              </a:lnSpc>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Can improve security by adding administrator login.</a:t>
            </a:r>
            <a:endParaRPr lang="en-IN" dirty="0">
              <a:effectLst/>
              <a:latin typeface="Roboto Slab" panose="020B0604020202020204" charset="0"/>
              <a:ea typeface="Roboto Slab" panose="020B0604020202020204" charset="0"/>
            </a:endParaRPr>
          </a:p>
          <a:p>
            <a:pPr marL="342900" lvl="3" indent="-342900">
              <a:lnSpc>
                <a:spcPct val="250000"/>
              </a:lnSpc>
              <a:spcBef>
                <a:spcPts val="19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Can use Neural Network for high accuracy.</a:t>
            </a:r>
            <a:endParaRPr lang="en-IN" dirty="0">
              <a:effectLst/>
              <a:latin typeface="Roboto Slab" panose="020B0604020202020204" charset="0"/>
              <a:ea typeface="Roboto Slab" panose="020B0604020202020204" charset="0"/>
            </a:endParaRPr>
          </a:p>
          <a:p>
            <a:pPr marL="342900" lvl="3" indent="-342900">
              <a:lnSpc>
                <a:spcPct val="250000"/>
              </a:lnSpc>
              <a:spcBef>
                <a:spcPts val="190"/>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Can be used in a big factory or employee attendance.</a:t>
            </a:r>
            <a:endParaRPr lang="en-IN" dirty="0">
              <a:effectLst/>
              <a:latin typeface="Roboto Slab" panose="020B0604020202020204" charset="0"/>
              <a:ea typeface="Roboto Slab" panose="020B0604020202020204" charset="0"/>
            </a:endParaRPr>
          </a:p>
          <a:p>
            <a:pPr marL="342900" lvl="3" indent="-342900">
              <a:lnSpc>
                <a:spcPct val="250000"/>
              </a:lnSpc>
              <a:spcBef>
                <a:spcPts val="195"/>
              </a:spcBef>
              <a:buSzPts val="1200"/>
              <a:buFont typeface="Arial" panose="020B0604020202020204" pitchFamily="34" charset="0"/>
              <a:buChar char="●"/>
              <a:tabLst>
                <a:tab pos="1054735" algn="l"/>
                <a:tab pos="1055370" algn="l"/>
              </a:tabLst>
            </a:pPr>
            <a:r>
              <a:rPr lang="en-US" dirty="0">
                <a:effectLst/>
                <a:latin typeface="Roboto Slab" panose="020B0604020202020204" charset="0"/>
                <a:ea typeface="Roboto Slab" panose="020B0604020202020204" charset="0"/>
              </a:rPr>
              <a:t>Can build on a fully web-based system.</a:t>
            </a:r>
            <a:endParaRPr lang="en-IN" dirty="0">
              <a:effectLst/>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64332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546100" y="285969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t>THANK </a:t>
            </a:r>
            <a:br>
              <a:rPr lang="en" sz="9600" b="1" dirty="0"/>
            </a:br>
            <a:r>
              <a:rPr lang="en" sz="9600" b="1" dirty="0"/>
              <a:t>YOU</a:t>
            </a:r>
            <a:endParaRPr sz="9600" b="1" dirty="0"/>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909361" y="34257"/>
            <a:ext cx="3677794" cy="6694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Presentation on </a:t>
            </a:r>
            <a:endParaRPr sz="2000" dirty="0"/>
          </a:p>
        </p:txBody>
      </p:sp>
      <p:sp>
        <p:nvSpPr>
          <p:cNvPr id="3" name="Google Shape;70;p12">
            <a:extLst>
              <a:ext uri="{FF2B5EF4-FFF2-40B4-BE49-F238E27FC236}">
                <a16:creationId xmlns:a16="http://schemas.microsoft.com/office/drawing/2014/main" id="{15602009-70E3-4808-95B4-3EBB1F272C90}"/>
              </a:ext>
            </a:extLst>
          </p:cNvPr>
          <p:cNvSpPr txBox="1">
            <a:spLocks/>
          </p:cNvSpPr>
          <p:nvPr/>
        </p:nvSpPr>
        <p:spPr>
          <a:xfrm>
            <a:off x="1976484" y="490953"/>
            <a:ext cx="5802265" cy="425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en-IN" sz="2000" dirty="0"/>
              <a:t>PDM Real Time Attendance System </a:t>
            </a:r>
          </a:p>
        </p:txBody>
      </p:sp>
      <p:sp>
        <p:nvSpPr>
          <p:cNvPr id="4" name="Google Shape;70;p12">
            <a:extLst>
              <a:ext uri="{FF2B5EF4-FFF2-40B4-BE49-F238E27FC236}">
                <a16:creationId xmlns:a16="http://schemas.microsoft.com/office/drawing/2014/main" id="{B2BDCD33-75CE-42EB-BCE8-AB8693DB0919}"/>
              </a:ext>
            </a:extLst>
          </p:cNvPr>
          <p:cNvSpPr txBox="1">
            <a:spLocks/>
          </p:cNvSpPr>
          <p:nvPr/>
        </p:nvSpPr>
        <p:spPr>
          <a:xfrm>
            <a:off x="928231" y="1240748"/>
            <a:ext cx="7640053" cy="641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en-IN" sz="1800" dirty="0"/>
              <a:t>BACHELOR OF TECHNOLOGY</a:t>
            </a:r>
          </a:p>
          <a:p>
            <a:pPr algn="ctr"/>
            <a:r>
              <a:rPr lang="en-IN" sz="1800" dirty="0"/>
              <a:t>IN</a:t>
            </a:r>
          </a:p>
          <a:p>
            <a:pPr algn="ctr"/>
            <a:r>
              <a:rPr lang="en-IN" sz="1800" dirty="0"/>
              <a:t>COMPUTER SCIENCE AND ENGINEERING </a:t>
            </a:r>
          </a:p>
        </p:txBody>
      </p:sp>
      <p:sp>
        <p:nvSpPr>
          <p:cNvPr id="5" name="Google Shape;70;p12">
            <a:extLst>
              <a:ext uri="{FF2B5EF4-FFF2-40B4-BE49-F238E27FC236}">
                <a16:creationId xmlns:a16="http://schemas.microsoft.com/office/drawing/2014/main" id="{51898474-31A6-44E2-BF40-17B8D3D5082E}"/>
              </a:ext>
            </a:extLst>
          </p:cNvPr>
          <p:cNvSpPr txBox="1">
            <a:spLocks/>
          </p:cNvSpPr>
          <p:nvPr/>
        </p:nvSpPr>
        <p:spPr>
          <a:xfrm>
            <a:off x="4549867" y="696483"/>
            <a:ext cx="523783" cy="5948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IN" sz="1800" dirty="0"/>
              <a:t>Of</a:t>
            </a:r>
            <a:r>
              <a:rPr lang="en-IN" sz="3200" dirty="0"/>
              <a:t> </a:t>
            </a:r>
          </a:p>
        </p:txBody>
      </p:sp>
      <p:sp>
        <p:nvSpPr>
          <p:cNvPr id="6" name="Google Shape;70;p12">
            <a:extLst>
              <a:ext uri="{FF2B5EF4-FFF2-40B4-BE49-F238E27FC236}">
                <a16:creationId xmlns:a16="http://schemas.microsoft.com/office/drawing/2014/main" id="{1292E4ED-EE02-429F-91FD-23D37EC0722B}"/>
              </a:ext>
            </a:extLst>
          </p:cNvPr>
          <p:cNvSpPr txBox="1">
            <a:spLocks/>
          </p:cNvSpPr>
          <p:nvPr/>
        </p:nvSpPr>
        <p:spPr>
          <a:xfrm>
            <a:off x="4546784" y="1885934"/>
            <a:ext cx="650783" cy="641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IN" sz="1800" dirty="0"/>
              <a:t>by </a:t>
            </a:r>
          </a:p>
        </p:txBody>
      </p:sp>
      <p:sp>
        <p:nvSpPr>
          <p:cNvPr id="7" name="Google Shape;70;p12">
            <a:extLst>
              <a:ext uri="{FF2B5EF4-FFF2-40B4-BE49-F238E27FC236}">
                <a16:creationId xmlns:a16="http://schemas.microsoft.com/office/drawing/2014/main" id="{0AED22F6-F659-4E8F-AB0A-84A4837547D5}"/>
              </a:ext>
            </a:extLst>
          </p:cNvPr>
          <p:cNvSpPr txBox="1">
            <a:spLocks/>
          </p:cNvSpPr>
          <p:nvPr/>
        </p:nvSpPr>
        <p:spPr>
          <a:xfrm>
            <a:off x="836488" y="2352183"/>
            <a:ext cx="2797049" cy="10724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1400" dirty="0"/>
              <a:t>Abhinav Kumar(A40318046)</a:t>
            </a:r>
          </a:p>
          <a:p>
            <a:r>
              <a:rPr lang="en-US" sz="1400" dirty="0"/>
              <a:t>Muskan Chauhan(A40318075)</a:t>
            </a:r>
          </a:p>
          <a:p>
            <a:r>
              <a:rPr lang="en-US" sz="1400" dirty="0" err="1"/>
              <a:t>Shalu</a:t>
            </a:r>
            <a:r>
              <a:rPr lang="en-US" sz="1400" dirty="0"/>
              <a:t> Sharma(A40318054)</a:t>
            </a:r>
          </a:p>
          <a:p>
            <a:endParaRPr lang="en-IN" sz="2000" dirty="0"/>
          </a:p>
        </p:txBody>
      </p:sp>
      <p:sp>
        <p:nvSpPr>
          <p:cNvPr id="16" name="Google Shape;70;p12">
            <a:extLst>
              <a:ext uri="{FF2B5EF4-FFF2-40B4-BE49-F238E27FC236}">
                <a16:creationId xmlns:a16="http://schemas.microsoft.com/office/drawing/2014/main" id="{25BC5769-40B4-424F-86C0-FBC252E11B70}"/>
              </a:ext>
            </a:extLst>
          </p:cNvPr>
          <p:cNvSpPr txBox="1">
            <a:spLocks/>
          </p:cNvSpPr>
          <p:nvPr/>
        </p:nvSpPr>
        <p:spPr>
          <a:xfrm>
            <a:off x="6110814" y="2206777"/>
            <a:ext cx="2626826" cy="955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1400" dirty="0"/>
              <a:t>Ravi Kumar(A40318039)</a:t>
            </a:r>
          </a:p>
          <a:p>
            <a:r>
              <a:rPr lang="en-US" sz="1400" dirty="0"/>
              <a:t>Kavita Singh(A40318083)</a:t>
            </a:r>
          </a:p>
          <a:p>
            <a:endParaRPr lang="en-IN" sz="2000" dirty="0"/>
          </a:p>
        </p:txBody>
      </p:sp>
      <p:sp>
        <p:nvSpPr>
          <p:cNvPr id="17" name="Google Shape;70;p12">
            <a:extLst>
              <a:ext uri="{FF2B5EF4-FFF2-40B4-BE49-F238E27FC236}">
                <a16:creationId xmlns:a16="http://schemas.microsoft.com/office/drawing/2014/main" id="{DEE5BC8F-D28E-4EF7-847D-35F054734224}"/>
              </a:ext>
            </a:extLst>
          </p:cNvPr>
          <p:cNvSpPr txBox="1">
            <a:spLocks/>
          </p:cNvSpPr>
          <p:nvPr/>
        </p:nvSpPr>
        <p:spPr>
          <a:xfrm>
            <a:off x="3143659" y="2849496"/>
            <a:ext cx="3021968" cy="8010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en-US" sz="1200" dirty="0"/>
              <a:t>Under the guidance of</a:t>
            </a:r>
          </a:p>
          <a:p>
            <a:pPr algn="ctr"/>
            <a:r>
              <a:rPr lang="en-US" sz="1200" dirty="0"/>
              <a:t>Prof. Mr. Tarun Dalal</a:t>
            </a:r>
            <a:endParaRPr lang="en-IN" sz="1200" dirty="0"/>
          </a:p>
        </p:txBody>
      </p:sp>
      <p:pic>
        <p:nvPicPr>
          <p:cNvPr id="1026" name="Picture 2" descr="EPSI Student Corner">
            <a:extLst>
              <a:ext uri="{FF2B5EF4-FFF2-40B4-BE49-F238E27FC236}">
                <a16:creationId xmlns:a16="http://schemas.microsoft.com/office/drawing/2014/main" id="{8263BAFE-8F1B-4AE7-B9F1-EEBDCC02F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636" y="3593276"/>
            <a:ext cx="838014" cy="853741"/>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0;p12">
            <a:extLst>
              <a:ext uri="{FF2B5EF4-FFF2-40B4-BE49-F238E27FC236}">
                <a16:creationId xmlns:a16="http://schemas.microsoft.com/office/drawing/2014/main" id="{1EEF6684-B26A-499A-89D6-E7073EA46560}"/>
              </a:ext>
            </a:extLst>
          </p:cNvPr>
          <p:cNvSpPr txBox="1">
            <a:spLocks/>
          </p:cNvSpPr>
          <p:nvPr/>
        </p:nvSpPr>
        <p:spPr>
          <a:xfrm>
            <a:off x="1749261" y="4308147"/>
            <a:ext cx="5674966" cy="8010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en-US" sz="1200" dirty="0"/>
              <a:t>Department of Computer Science &amp; Engineering </a:t>
            </a:r>
          </a:p>
          <a:p>
            <a:pPr algn="ctr"/>
            <a:r>
              <a:rPr lang="en-US" sz="1200" dirty="0"/>
              <a:t>Prabhu </a:t>
            </a:r>
            <a:r>
              <a:rPr lang="en-US" sz="1200" dirty="0" err="1"/>
              <a:t>Dayal</a:t>
            </a:r>
            <a:r>
              <a:rPr lang="en-US" sz="1200" dirty="0"/>
              <a:t> Memorial University, Sarai Aurangabad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INTRODUCTION</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35712" y="1365250"/>
            <a:ext cx="8551087" cy="721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 </a:t>
            </a:r>
            <a:r>
              <a:rPr lang="en-US" sz="2400" dirty="0"/>
              <a:t>An automated system for </a:t>
            </a:r>
            <a:r>
              <a:rPr lang="en-US" sz="2400" b="1" dirty="0">
                <a:solidFill>
                  <a:schemeClr val="accent1"/>
                </a:solidFill>
              </a:rPr>
              <a:t>human face recognition</a:t>
            </a:r>
            <a:r>
              <a:rPr lang="en-US" sz="2400" b="1" dirty="0"/>
              <a:t> </a:t>
            </a:r>
            <a:r>
              <a:rPr lang="en-US" sz="2400" dirty="0"/>
              <a:t>in a </a:t>
            </a:r>
            <a:r>
              <a:rPr lang="en-US" sz="2400" b="1" dirty="0">
                <a:solidFill>
                  <a:schemeClr val="accent1"/>
                </a:solidFill>
              </a:rPr>
              <a:t>real time </a:t>
            </a:r>
            <a:r>
              <a:rPr lang="en-US" sz="2400" dirty="0"/>
              <a:t>background for an organization to mark the attendance of their employees/students is a real world solution which comes with day to day activities of handling employees. Using the face characteristics as biometric, the face recognition system can be implemented. In the traditional attendance system , their presence or absence is marked manually. However, these traditional techniques are time consuming. </a:t>
            </a:r>
            <a:endParaRPr sz="24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PURPOSE, SCOPE AND OBJECTIVE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4" name="Diagram 3">
            <a:extLst>
              <a:ext uri="{FF2B5EF4-FFF2-40B4-BE49-F238E27FC236}">
                <a16:creationId xmlns:a16="http://schemas.microsoft.com/office/drawing/2014/main" id="{7F2ED112-81D1-4A4E-976C-3070C66FC5E0}"/>
              </a:ext>
            </a:extLst>
          </p:cNvPr>
          <p:cNvGraphicFramePr/>
          <p:nvPr>
            <p:extLst>
              <p:ext uri="{D42A27DB-BD31-4B8C-83A1-F6EECF244321}">
                <p14:modId xmlns:p14="http://schemas.microsoft.com/office/powerpoint/2010/main" val="3068228635"/>
              </p:ext>
            </p:extLst>
          </p:nvPr>
        </p:nvGraphicFramePr>
        <p:xfrm>
          <a:off x="990600" y="1010720"/>
          <a:ext cx="6845300" cy="3567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2279" y="1255987"/>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FEATURES</a:t>
            </a:r>
            <a:endParaRPr sz="60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CD265EB0-57CA-42E1-AEBB-5D63BF5AD83A}"/>
              </a:ext>
            </a:extLst>
          </p:cNvPr>
          <p:cNvSpPr txBox="1"/>
          <p:nvPr/>
        </p:nvSpPr>
        <p:spPr>
          <a:xfrm>
            <a:off x="425963" y="2571750"/>
            <a:ext cx="5503438"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latin typeface="Roboto Slab" panose="020B0604020202020204" charset="0"/>
                <a:ea typeface="Roboto Slab" panose="020B0604020202020204" charset="0"/>
              </a:rPr>
              <a:t>R</a:t>
            </a:r>
            <a:r>
              <a:rPr lang="en-US" sz="1400" b="0" i="0" dirty="0">
                <a:solidFill>
                  <a:srgbClr val="333333"/>
                </a:solidFill>
                <a:effectLst/>
                <a:latin typeface="Roboto Slab" panose="020B0604020202020204" charset="0"/>
                <a:ea typeface="Roboto Slab" panose="020B0604020202020204" charset="0"/>
              </a:rPr>
              <a:t>educe the risk of fraud or “proxy” clocking in.</a:t>
            </a:r>
          </a:p>
          <a:p>
            <a:pPr marL="285750" indent="-285750">
              <a:buFont typeface="Arial" panose="020B0604020202020204" pitchFamily="34" charset="0"/>
              <a:buChar char="•"/>
            </a:pPr>
            <a:r>
              <a:rPr lang="en-US" sz="1400" b="0" i="0" dirty="0">
                <a:solidFill>
                  <a:srgbClr val="333333"/>
                </a:solidFill>
                <a:effectLst/>
                <a:latin typeface="Roboto Slab" panose="020B0604020202020204" charset="0"/>
                <a:ea typeface="Roboto Slab" panose="020B0604020202020204" charset="0"/>
              </a:rPr>
              <a:t>Detects and Track Faces in real time. </a:t>
            </a:r>
          </a:p>
          <a:p>
            <a:pPr marL="285750" indent="-285750">
              <a:buFont typeface="Arial" panose="020B0604020202020204" pitchFamily="34" charset="0"/>
              <a:buChar char="•"/>
            </a:pPr>
            <a:r>
              <a:rPr lang="en-US" dirty="0">
                <a:solidFill>
                  <a:srgbClr val="333333"/>
                </a:solidFill>
                <a:latin typeface="Roboto Slab" panose="020B0604020202020204" charset="0"/>
                <a:ea typeface="Roboto Slab" panose="020B0604020202020204" charset="0"/>
              </a:rPr>
              <a:t>Mark the attendance in excel sheet automatically . </a:t>
            </a:r>
            <a:endParaRPr lang="en-US" sz="1400" dirty="0">
              <a:latin typeface="Roboto Slab" panose="020B0604020202020204" charset="0"/>
              <a:ea typeface="Roboto Slab" panose="020B060402020202020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Roboto Slab" panose="020B0604020202020204" charset="0"/>
                <a:ea typeface="Roboto Slab" panose="020B0604020202020204" charset="0"/>
              </a:rPr>
              <a:t>Front End</a:t>
            </a:r>
          </a:p>
          <a:p>
            <a:pPr marL="0" lvl="0" indent="0" algn="l" rtl="0">
              <a:spcBef>
                <a:spcPts val="600"/>
              </a:spcBef>
              <a:spcAft>
                <a:spcPts val="0"/>
              </a:spcAft>
              <a:buNone/>
            </a:pPr>
            <a:r>
              <a:rPr lang="en-US" b="1" dirty="0">
                <a:latin typeface="Roboto Slab" panose="020B0604020202020204" charset="0"/>
                <a:ea typeface="Roboto Slab" panose="020B0604020202020204" charset="0"/>
              </a:rPr>
              <a:t>                       </a:t>
            </a:r>
          </a:p>
          <a:p>
            <a:pPr marL="0" lvl="0" indent="0" algn="l" rtl="0">
              <a:spcBef>
                <a:spcPts val="600"/>
              </a:spcBef>
              <a:spcAft>
                <a:spcPts val="0"/>
              </a:spcAft>
              <a:buNone/>
            </a:pPr>
            <a:r>
              <a:rPr lang="en-US" b="1" dirty="0">
                <a:latin typeface="Roboto Slab" panose="020B0604020202020204" charset="0"/>
                <a:ea typeface="Roboto Slab" panose="020B0604020202020204" charset="0"/>
              </a:rPr>
              <a:t>                       </a:t>
            </a:r>
            <a:r>
              <a:rPr lang="en-US" sz="1600" b="1" dirty="0">
                <a:latin typeface="Roboto Slab" panose="020B0604020202020204" charset="0"/>
                <a:ea typeface="Roboto Slab" panose="020B0604020202020204" charset="0"/>
              </a:rPr>
              <a:t>Tkinter</a:t>
            </a:r>
          </a:p>
          <a:p>
            <a:pPr marL="0" lvl="0" indent="0" algn="l" rtl="0">
              <a:spcBef>
                <a:spcPts val="600"/>
              </a:spcBef>
              <a:spcAft>
                <a:spcPts val="0"/>
              </a:spcAft>
              <a:buNone/>
            </a:pPr>
            <a:endParaRPr lang="en-US" sz="1600" b="1" dirty="0">
              <a:latin typeface="Roboto Slab" panose="020B0604020202020204" charset="0"/>
              <a:ea typeface="Roboto Slab" panose="020B0604020202020204" charset="0"/>
            </a:endParaRPr>
          </a:p>
          <a:p>
            <a:pPr marL="0" lvl="0" indent="0" algn="l" rtl="0">
              <a:spcBef>
                <a:spcPts val="600"/>
              </a:spcBef>
              <a:spcAft>
                <a:spcPts val="0"/>
              </a:spcAft>
              <a:buNone/>
            </a:pPr>
            <a:r>
              <a:rPr lang="en-US" sz="1600" b="1" dirty="0">
                <a:latin typeface="Roboto Slab" panose="020B0604020202020204" charset="0"/>
                <a:ea typeface="Roboto Slab" panose="020B0604020202020204" charset="0"/>
              </a:rPr>
              <a:t>                           Python DateUtil</a:t>
            </a:r>
          </a:p>
          <a:p>
            <a:pPr marL="0" lvl="0" indent="0" algn="l" rtl="0">
              <a:spcBef>
                <a:spcPts val="600"/>
              </a:spcBef>
              <a:spcAft>
                <a:spcPts val="0"/>
              </a:spcAft>
              <a:buNone/>
            </a:pPr>
            <a:r>
              <a:rPr lang="en-US" sz="1600" b="1" dirty="0">
                <a:latin typeface="Roboto Slab" panose="020B0604020202020204" charset="0"/>
                <a:ea typeface="Roboto Slab" panose="020B0604020202020204" charset="0"/>
              </a:rPr>
              <a:t>                           Python Time</a:t>
            </a:r>
          </a:p>
          <a:p>
            <a:pPr marL="0" lvl="0" indent="0" algn="l" rtl="0">
              <a:spcBef>
                <a:spcPts val="600"/>
              </a:spcBef>
              <a:spcAft>
                <a:spcPts val="0"/>
              </a:spcAft>
              <a:buNone/>
            </a:pPr>
            <a:endParaRPr b="1" dirty="0"/>
          </a:p>
        </p:txBody>
      </p:sp>
      <p:sp>
        <p:nvSpPr>
          <p:cNvPr id="133" name="Google Shape;133;p19"/>
          <p:cNvSpPr txBox="1">
            <a:spLocks noGrp="1"/>
          </p:cNvSpPr>
          <p:nvPr>
            <p:ph type="title"/>
          </p:nvPr>
        </p:nvSpPr>
        <p:spPr>
          <a:xfrm>
            <a:off x="786150" y="2851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SOFTWARE DESCRIPTION</a:t>
            </a:r>
            <a:endParaRPr dirty="0"/>
          </a:p>
        </p:txBody>
      </p:sp>
      <p:sp>
        <p:nvSpPr>
          <p:cNvPr id="134" name="Google Shape;134;p19"/>
          <p:cNvSpPr txBox="1">
            <a:spLocks noGrp="1"/>
          </p:cNvSpPr>
          <p:nvPr>
            <p:ph type="body" idx="2"/>
          </p:nvPr>
        </p:nvSpPr>
        <p:spPr>
          <a:xfrm>
            <a:off x="4510850" y="1200150"/>
            <a:ext cx="427042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Roboto Slab" panose="020B0604020202020204" charset="0"/>
                <a:ea typeface="Roboto Slab" panose="020B0604020202020204" charset="0"/>
              </a:rPr>
              <a:t>Back End</a:t>
            </a:r>
            <a:endParaRPr b="1" dirty="0">
              <a:latin typeface="Roboto Slab" panose="020B0604020202020204" charset="0"/>
              <a:ea typeface="Roboto Slab" panose="020B0604020202020204" charset="0"/>
            </a:endParaRPr>
          </a:p>
          <a:p>
            <a:pPr marL="0" lvl="0" indent="0" algn="l" rtl="0">
              <a:spcBef>
                <a:spcPts val="600"/>
              </a:spcBef>
              <a:spcAft>
                <a:spcPts val="0"/>
              </a:spcAft>
              <a:buNone/>
            </a:pPr>
            <a:endParaRPr lang="en-US" dirty="0">
              <a:latin typeface="Roboto Slab" panose="020B0604020202020204" charset="0"/>
              <a:ea typeface="Roboto Slab" panose="020B0604020202020204" charset="0"/>
            </a:endParaRPr>
          </a:p>
          <a:p>
            <a:pPr marL="0" lvl="0" indent="0" algn="l" rtl="0">
              <a:spcBef>
                <a:spcPts val="600"/>
              </a:spcBef>
              <a:spcAft>
                <a:spcPts val="0"/>
              </a:spcAft>
              <a:buNone/>
            </a:pPr>
            <a:r>
              <a:rPr lang="en-IN" dirty="0">
                <a:latin typeface="Roboto Slab" panose="020B0604020202020204" charset="0"/>
                <a:ea typeface="Roboto Slab" panose="020B0604020202020204" charset="0"/>
              </a:rPr>
              <a:t>                </a:t>
            </a:r>
            <a:r>
              <a:rPr lang="en-IN" b="1" dirty="0">
                <a:latin typeface="Roboto Slab" panose="020B0604020202020204" charset="0"/>
                <a:ea typeface="Roboto Slab" panose="020B0604020202020204" charset="0"/>
              </a:rPr>
              <a:t>OpenCV                       CSV</a:t>
            </a:r>
          </a:p>
          <a:p>
            <a:pPr marL="0" lvl="0" indent="0" algn="l" rtl="0">
              <a:spcBef>
                <a:spcPts val="600"/>
              </a:spcBef>
              <a:spcAft>
                <a:spcPts val="0"/>
              </a:spcAft>
              <a:buNone/>
            </a:pPr>
            <a:endParaRPr lang="en-US" b="1" dirty="0">
              <a:latin typeface="Roboto Slab" panose="020B0604020202020204" charset="0"/>
              <a:ea typeface="Roboto Slab" panose="020B0604020202020204" charset="0"/>
            </a:endParaRPr>
          </a:p>
          <a:p>
            <a:pPr marL="0" lvl="0" indent="0" algn="l" rtl="0">
              <a:spcBef>
                <a:spcPts val="600"/>
              </a:spcBef>
              <a:spcAft>
                <a:spcPts val="0"/>
              </a:spcAft>
              <a:buNone/>
            </a:pPr>
            <a:r>
              <a:rPr lang="en-IN" b="1" dirty="0">
                <a:latin typeface="Roboto Slab" panose="020B0604020202020204" charset="0"/>
                <a:ea typeface="Roboto Slab" panose="020B0604020202020204" charset="0"/>
              </a:rPr>
              <a:t>                NumPy</a:t>
            </a:r>
          </a:p>
          <a:p>
            <a:pPr marL="0" lvl="0" indent="0" algn="l" rtl="0">
              <a:spcBef>
                <a:spcPts val="600"/>
              </a:spcBef>
              <a:spcAft>
                <a:spcPts val="0"/>
              </a:spcAft>
              <a:buNone/>
            </a:pPr>
            <a:endParaRPr lang="en-IN" b="1" dirty="0">
              <a:latin typeface="Roboto Slab" panose="020B0604020202020204" charset="0"/>
              <a:ea typeface="Roboto Slab" panose="020B0604020202020204" charset="0"/>
            </a:endParaRPr>
          </a:p>
          <a:p>
            <a:pPr marL="0" lvl="0" indent="0" algn="l" rtl="0">
              <a:spcBef>
                <a:spcPts val="600"/>
              </a:spcBef>
              <a:spcAft>
                <a:spcPts val="0"/>
              </a:spcAft>
              <a:buNone/>
            </a:pPr>
            <a:endParaRPr lang="en-IN" b="1" dirty="0">
              <a:latin typeface="Roboto Slab" panose="020B0604020202020204" charset="0"/>
              <a:ea typeface="Roboto Slab" panose="020B0604020202020204" charset="0"/>
            </a:endParaRPr>
          </a:p>
          <a:p>
            <a:pPr marL="0" lvl="0" indent="0" algn="l" rtl="0">
              <a:spcBef>
                <a:spcPts val="600"/>
              </a:spcBef>
              <a:spcAft>
                <a:spcPts val="0"/>
              </a:spcAft>
              <a:buNone/>
            </a:pPr>
            <a:r>
              <a:rPr lang="en-IN" b="1" dirty="0">
                <a:latin typeface="Roboto Slab" panose="020B0604020202020204" charset="0"/>
                <a:ea typeface="Roboto Slab" panose="020B0604020202020204" charset="0"/>
              </a:rPr>
              <a:t>                 Pandas </a:t>
            </a:r>
            <a:endParaRPr b="1" dirty="0">
              <a:latin typeface="Roboto Slab" panose="020B0604020202020204" charset="0"/>
              <a:ea typeface="Roboto Slab"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26" name="Picture 2" descr="Python Tkinter Tutorial - Javatpoint">
            <a:extLst>
              <a:ext uri="{FF2B5EF4-FFF2-40B4-BE49-F238E27FC236}">
                <a16:creationId xmlns:a16="http://schemas.microsoft.com/office/drawing/2014/main" id="{095684CE-0511-4A81-82B5-C2E51146B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045" y="1647647"/>
            <a:ext cx="924103" cy="9241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things you need to know about Date and Time in Python with datetime,  pytz, dateutil &amp; timedelta | by Emmanuel | Medium">
            <a:extLst>
              <a:ext uri="{FF2B5EF4-FFF2-40B4-BE49-F238E27FC236}">
                <a16:creationId xmlns:a16="http://schemas.microsoft.com/office/drawing/2014/main" id="{C595581B-C1B2-491C-A019-D259738CF8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045" y="2653483"/>
            <a:ext cx="924103" cy="8305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penCV - Wikipedia">
            <a:extLst>
              <a:ext uri="{FF2B5EF4-FFF2-40B4-BE49-F238E27FC236}">
                <a16:creationId xmlns:a16="http://schemas.microsoft.com/office/drawing/2014/main" id="{6369D86C-F7CE-404B-BF42-CC12AB2332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12" y="1726977"/>
            <a:ext cx="621566" cy="7654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umPy logo refresh · Issue #37 · numpy/numpy.org · GitHub">
            <a:extLst>
              <a:ext uri="{FF2B5EF4-FFF2-40B4-BE49-F238E27FC236}">
                <a16:creationId xmlns:a16="http://schemas.microsoft.com/office/drawing/2014/main" id="{67346B23-619E-404F-9ED3-B886A15993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592" y="2575850"/>
            <a:ext cx="993408" cy="99340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andas - NumFOCUS">
            <a:extLst>
              <a:ext uri="{FF2B5EF4-FFF2-40B4-BE49-F238E27FC236}">
                <a16:creationId xmlns:a16="http://schemas.microsoft.com/office/drawing/2014/main" id="{D35C016B-D175-495B-9AD6-E349650CF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0850" y="3477102"/>
            <a:ext cx="1160891" cy="116089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Ext, csv, filetype Free Icon of Common file extensions (audio &amp;amp; documents)">
            <a:extLst>
              <a:ext uri="{FF2B5EF4-FFF2-40B4-BE49-F238E27FC236}">
                <a16:creationId xmlns:a16="http://schemas.microsoft.com/office/drawing/2014/main" id="{28C4432B-ED89-4219-9829-DE7EB774B1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4221" y="1554570"/>
            <a:ext cx="1017180" cy="1017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18917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REQUIREMENTS</a:t>
            </a:r>
            <a:endParaRPr dirty="0"/>
          </a:p>
        </p:txBody>
      </p:sp>
      <p:sp>
        <p:nvSpPr>
          <p:cNvPr id="141" name="Google Shape;141;p20"/>
          <p:cNvSpPr txBox="1">
            <a:spLocks noGrp="1"/>
          </p:cNvSpPr>
          <p:nvPr>
            <p:ph type="body" idx="1"/>
          </p:nvPr>
        </p:nvSpPr>
        <p:spPr>
          <a:xfrm>
            <a:off x="786150" y="880831"/>
            <a:ext cx="3016230" cy="39545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6">
                    <a:lumMod val="50000"/>
                  </a:schemeClr>
                </a:solidFill>
                <a:latin typeface="Roboto Slab" panose="020B0604020202020204" charset="0"/>
                <a:ea typeface="Roboto Slab" panose="020B0604020202020204" charset="0"/>
              </a:rPr>
              <a:t>Software Requirements</a:t>
            </a:r>
          </a:p>
          <a:p>
            <a:pPr marL="171450" indent="-171450">
              <a:lnSpc>
                <a:spcPct val="150000"/>
              </a:lnSpc>
            </a:pPr>
            <a:r>
              <a:rPr lang="en-US" sz="1050" dirty="0">
                <a:latin typeface="Roboto Slab" panose="020B0604020202020204" charset="0"/>
                <a:ea typeface="Roboto Slab" panose="020B0604020202020204" charset="0"/>
              </a:rPr>
              <a:t> </a:t>
            </a:r>
            <a:r>
              <a:rPr lang="en-US" sz="1100" b="1" dirty="0">
                <a:latin typeface="Roboto Slab" panose="020B0604020202020204" charset="0"/>
                <a:ea typeface="Roboto Slab" panose="020B0604020202020204" charset="0"/>
              </a:rPr>
              <a:t>Python == 3.6.7</a:t>
            </a:r>
          </a:p>
          <a:p>
            <a:pPr marL="171450" indent="-171450">
              <a:lnSpc>
                <a:spcPct val="150000"/>
              </a:lnSpc>
            </a:pPr>
            <a:r>
              <a:rPr lang="en-US" sz="1100" b="1" dirty="0">
                <a:latin typeface="Roboto Slab" panose="020B0604020202020204" charset="0"/>
                <a:ea typeface="Roboto Slab" panose="020B0604020202020204" charset="0"/>
              </a:rPr>
              <a:t> </a:t>
            </a:r>
            <a:r>
              <a:rPr lang="en-US" sz="1100" b="1" dirty="0" err="1">
                <a:latin typeface="Roboto Slab" panose="020B0604020202020204" charset="0"/>
                <a:ea typeface="Roboto Slab" panose="020B0604020202020204" charset="0"/>
              </a:rPr>
              <a:t>tkinter</a:t>
            </a:r>
            <a:r>
              <a:rPr lang="en-US" sz="1100" b="1" dirty="0">
                <a:latin typeface="Roboto Slab" panose="020B0604020202020204" charset="0"/>
                <a:ea typeface="Roboto Slab" panose="020B0604020202020204" charset="0"/>
              </a:rPr>
              <a:t>==1.3.3, </a:t>
            </a:r>
            <a:r>
              <a:rPr lang="en-US" sz="1100" b="1" dirty="0" err="1">
                <a:latin typeface="Roboto Slab" panose="020B0604020202020204" charset="0"/>
                <a:ea typeface="Roboto Slab" panose="020B0604020202020204" charset="0"/>
              </a:rPr>
              <a:t>os</a:t>
            </a:r>
            <a:r>
              <a:rPr lang="en-US" sz="1100" b="1" dirty="0">
                <a:latin typeface="Roboto Slab" panose="020B0604020202020204" charset="0"/>
                <a:ea typeface="Roboto Slab" panose="020B0604020202020204" charset="0"/>
              </a:rPr>
              <a:t>-sys==2.1.4 , six==1.16.0(Front End) </a:t>
            </a:r>
          </a:p>
          <a:p>
            <a:pPr marL="171450" indent="-171450">
              <a:lnSpc>
                <a:spcPct val="150000"/>
              </a:lnSpc>
            </a:pPr>
            <a:r>
              <a:rPr lang="en-US" sz="1100" b="1" dirty="0">
                <a:latin typeface="Roboto Slab" panose="020B0604020202020204" charset="0"/>
                <a:ea typeface="Roboto Slab" panose="020B0604020202020204" charset="0"/>
              </a:rPr>
              <a:t> </a:t>
            </a:r>
            <a:r>
              <a:rPr lang="en-US" sz="1100" b="1" dirty="0" err="1">
                <a:latin typeface="Roboto Slab" panose="020B0604020202020204" charset="0"/>
                <a:ea typeface="Roboto Slab" panose="020B0604020202020204" charset="0"/>
              </a:rPr>
              <a:t>numpy</a:t>
            </a:r>
            <a:r>
              <a:rPr lang="en-US" sz="1100" b="1" dirty="0">
                <a:latin typeface="Roboto Slab" panose="020B0604020202020204" charset="0"/>
                <a:ea typeface="Roboto Slab" panose="020B0604020202020204" charset="0"/>
              </a:rPr>
              <a:t> == 1.21.2 , </a:t>
            </a:r>
            <a:r>
              <a:rPr lang="en-US" sz="1100" b="1" dirty="0" err="1">
                <a:latin typeface="Roboto Slab" panose="020B0604020202020204" charset="0"/>
                <a:ea typeface="Roboto Slab" panose="020B0604020202020204" charset="0"/>
              </a:rPr>
              <a:t>opencv</a:t>
            </a:r>
            <a:r>
              <a:rPr lang="en-US" sz="1100" b="1" dirty="0">
                <a:latin typeface="Roboto Slab" panose="020B0604020202020204" charset="0"/>
                <a:ea typeface="Roboto Slab" panose="020B0604020202020204" charset="0"/>
              </a:rPr>
              <a:t>-python==4.5.3.56 , pa https://pandas.pydata.org/ndas==1.3.2 , pillows==8.3.2 , python-</a:t>
            </a:r>
            <a:r>
              <a:rPr lang="en-US" sz="1100" b="1" dirty="0" err="1">
                <a:latin typeface="Roboto Slab" panose="020B0604020202020204" charset="0"/>
                <a:ea typeface="Roboto Slab" panose="020B0604020202020204" charset="0"/>
              </a:rPr>
              <a:t>datautil</a:t>
            </a:r>
            <a:r>
              <a:rPr lang="en-US" sz="1100" b="1" dirty="0">
                <a:latin typeface="Roboto Slab" panose="020B0604020202020204" charset="0"/>
                <a:ea typeface="Roboto Slab" panose="020B0604020202020204" charset="0"/>
              </a:rPr>
              <a:t>==2.8.2 (Back End) </a:t>
            </a:r>
          </a:p>
          <a:p>
            <a:pPr marL="171450" indent="-171450">
              <a:lnSpc>
                <a:spcPct val="150000"/>
              </a:lnSpc>
            </a:pPr>
            <a:r>
              <a:rPr lang="en-US" sz="1100" b="1" dirty="0">
                <a:latin typeface="Roboto Slab" panose="020B0604020202020204" charset="0"/>
                <a:ea typeface="Roboto Slab" panose="020B0604020202020204" charset="0"/>
              </a:rPr>
              <a:t> Microsoft Windows , Linux , Mac Internet Explorer (5.0 and above) or Mozilla Firefox (6.0 and above)</a:t>
            </a:r>
          </a:p>
          <a:p>
            <a:pPr marL="171450" indent="-171450">
              <a:lnSpc>
                <a:spcPct val="150000"/>
              </a:lnSpc>
            </a:pPr>
            <a:r>
              <a:rPr lang="en-US" sz="1100" b="1" dirty="0">
                <a:latin typeface="Roboto Slab" panose="020B0604020202020204" charset="0"/>
                <a:ea typeface="Roboto Slab" panose="020B0604020202020204" charset="0"/>
              </a:rPr>
              <a:t>VSCODE text editor , A Bash terminal / command prompt.</a:t>
            </a:r>
          </a:p>
        </p:txBody>
      </p:sp>
      <p:sp>
        <p:nvSpPr>
          <p:cNvPr id="143" name="Google Shape;143;p20"/>
          <p:cNvSpPr txBox="1">
            <a:spLocks noGrp="1"/>
          </p:cNvSpPr>
          <p:nvPr>
            <p:ph type="body" idx="3"/>
          </p:nvPr>
        </p:nvSpPr>
        <p:spPr>
          <a:xfrm>
            <a:off x="5195652" y="891771"/>
            <a:ext cx="3331127"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6">
                    <a:lumMod val="50000"/>
                  </a:schemeClr>
                </a:solidFill>
                <a:latin typeface="Roboto Slab" panose="020B0604020202020204" charset="0"/>
                <a:ea typeface="Roboto Slab" panose="020B0604020202020204" charset="0"/>
              </a:rPr>
              <a:t>Hardware Requirements</a:t>
            </a:r>
            <a:endParaRPr b="1" dirty="0">
              <a:solidFill>
                <a:schemeClr val="accent6">
                  <a:lumMod val="50000"/>
                </a:schemeClr>
              </a:solidFill>
              <a:latin typeface="Roboto Slab" panose="020B0604020202020204" charset="0"/>
              <a:ea typeface="Roboto Slab" panose="020B0604020202020204" charset="0"/>
            </a:endParaRPr>
          </a:p>
          <a:p>
            <a:pPr marL="285750" indent="-285750">
              <a:lnSpc>
                <a:spcPct val="150000"/>
              </a:lnSpc>
            </a:pPr>
            <a:r>
              <a:rPr lang="en-IN" sz="1100" b="1" dirty="0">
                <a:latin typeface="Roboto Slab" panose="020B0604020202020204" charset="0"/>
                <a:ea typeface="Roboto Slab" panose="020B0604020202020204" charset="0"/>
              </a:rPr>
              <a:t>Intel core 2 (minimum spec) </a:t>
            </a:r>
          </a:p>
          <a:p>
            <a:pPr marL="285750" indent="-285750">
              <a:lnSpc>
                <a:spcPct val="150000"/>
              </a:lnSpc>
            </a:pPr>
            <a:r>
              <a:rPr lang="en-IN" sz="1100" b="1" dirty="0">
                <a:latin typeface="Roboto Slab" panose="020B0604020202020204" charset="0"/>
                <a:ea typeface="Roboto Slab" panose="020B0604020202020204" charset="0"/>
              </a:rPr>
              <a:t> Ram :- 2 GB</a:t>
            </a:r>
          </a:p>
          <a:p>
            <a:pPr marL="285750" indent="-285750">
              <a:lnSpc>
                <a:spcPct val="150000"/>
              </a:lnSpc>
            </a:pPr>
            <a:r>
              <a:rPr lang="en-IN" sz="1100" b="1" dirty="0">
                <a:latin typeface="Roboto Slab" panose="020B0604020202020204" charset="0"/>
                <a:ea typeface="Roboto Slab" panose="020B0604020202020204" charset="0"/>
              </a:rPr>
              <a:t> Computer Memory :- 128 GB</a:t>
            </a:r>
          </a:p>
          <a:p>
            <a:pPr marL="285750" indent="-285750">
              <a:lnSpc>
                <a:spcPct val="150000"/>
              </a:lnSpc>
            </a:pPr>
            <a:r>
              <a:rPr lang="en-IN" sz="1100" b="1" dirty="0">
                <a:latin typeface="Roboto Slab" panose="020B0604020202020204" charset="0"/>
                <a:ea typeface="Roboto Slab" panose="020B0604020202020204" charset="0"/>
              </a:rPr>
              <a:t>Intel HD graphics (minimum version 15.40.46.5144)</a:t>
            </a:r>
          </a:p>
          <a:p>
            <a:pPr marL="0" lvl="0" indent="0" algn="l" rtl="0">
              <a:spcBef>
                <a:spcPts val="600"/>
              </a:spcBef>
              <a:spcAft>
                <a:spcPts val="0"/>
              </a:spcAft>
              <a:buNone/>
            </a:pPr>
            <a:endParaRPr dirty="0">
              <a:latin typeface="Roboto Slab" panose="020B0604020202020204" charset="0"/>
              <a:ea typeface="Roboto Slab" panose="020B0604020202020204" charset="0"/>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F765962D-BBAE-4900-B207-F63E0AFFDA44}"/>
              </a:ext>
            </a:extLst>
          </p:cNvPr>
          <p:cNvPicPr>
            <a:picLocks noChangeAspect="1"/>
          </p:cNvPicPr>
          <p:nvPr/>
        </p:nvPicPr>
        <p:blipFill>
          <a:blip r:embed="rId3"/>
          <a:stretch>
            <a:fillRect/>
          </a:stretch>
        </p:blipFill>
        <p:spPr>
          <a:xfrm>
            <a:off x="635876" y="1169826"/>
            <a:ext cx="7436087" cy="3420600"/>
          </a:xfrm>
          <a:prstGeom prst="rect">
            <a:avLst/>
          </a:prstGeom>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887</Words>
  <Application>Microsoft Office PowerPoint</Application>
  <PresentationFormat>On-screen Show (16:9)</PresentationFormat>
  <Paragraphs>125</Paragraphs>
  <Slides>15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Slab</vt:lpstr>
      <vt:lpstr>Times New Roman</vt:lpstr>
      <vt:lpstr>Calibri</vt:lpstr>
      <vt:lpstr>Arial</vt:lpstr>
      <vt:lpstr>Source Sans Pro</vt:lpstr>
      <vt:lpstr>Cordelia template</vt:lpstr>
      <vt:lpstr>PowerPoint Presentation</vt:lpstr>
      <vt:lpstr>Presentation on </vt:lpstr>
      <vt:lpstr>1. INTRODUCTION</vt:lpstr>
      <vt:lpstr>PowerPoint Presentation</vt:lpstr>
      <vt:lpstr>PURPOSE, SCOPE AND OBJECTIVE</vt:lpstr>
      <vt:lpstr>FEATURES</vt:lpstr>
      <vt:lpstr>SOFTWARE DESCRIPTION</vt:lpstr>
      <vt:lpstr>TECHNICAL REQUIREMENTS</vt:lpstr>
      <vt:lpstr>WORKING</vt:lpstr>
      <vt:lpstr>GOAL OF THE PROJECT</vt:lpstr>
      <vt:lpstr>WORK DIVISION WITH RESPECT TO TIME</vt:lpstr>
      <vt:lpstr>GANTT CHART </vt:lpstr>
      <vt:lpstr>ADVANTAGES</vt:lpstr>
      <vt:lpstr>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muskan chauhan</dc:creator>
  <cp:lastModifiedBy>muskan chauhan</cp:lastModifiedBy>
  <cp:revision>4</cp:revision>
  <dcterms:modified xsi:type="dcterms:W3CDTF">2021-10-09T14:04:53Z</dcterms:modified>
</cp:coreProperties>
</file>