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72" r:id="rId4"/>
    <p:sldId id="264" r:id="rId5"/>
    <p:sldId id="258" r:id="rId6"/>
    <p:sldId id="265" r:id="rId7"/>
    <p:sldId id="274" r:id="rId8"/>
    <p:sldId id="266" r:id="rId9"/>
    <p:sldId id="268" r:id="rId10"/>
    <p:sldId id="259" r:id="rId11"/>
    <p:sldId id="270" r:id="rId12"/>
    <p:sldId id="269" r:id="rId13"/>
    <p:sldId id="273" r:id="rId14"/>
    <p:sldId id="275" r:id="rId15"/>
    <p:sldId id="260" r:id="rId16"/>
    <p:sldId id="261" r:id="rId17"/>
    <p:sldId id="262"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0FF"/>
    <a:srgbClr val="FFFFFF"/>
    <a:srgbClr val="537FE7"/>
    <a:srgbClr val="E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476CE-0EE4-46EB-9474-5E8C17E6BD44}" type="datetimeFigureOut">
              <a:rPr lang="en-IN" smtClean="0"/>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29C1D-08AA-4672-827B-770B05ACBDB8}" type="slidenum">
              <a:rPr lang="en-IN" smtClean="0"/>
              <a:t>‹#›</a:t>
            </a:fld>
            <a:endParaRPr lang="en-IN"/>
          </a:p>
        </p:txBody>
      </p:sp>
    </p:spTree>
    <p:extLst>
      <p:ext uri="{BB962C8B-B14F-4D97-AF65-F5344CB8AC3E}">
        <p14:creationId xmlns:p14="http://schemas.microsoft.com/office/powerpoint/2010/main" val="4008683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429C1D-08AA-4672-827B-770B05ACBDB8}" type="slidenum">
              <a:rPr lang="en-IN" smtClean="0"/>
              <a:t>5</a:t>
            </a:fld>
            <a:endParaRPr lang="en-IN"/>
          </a:p>
        </p:txBody>
      </p:sp>
    </p:spTree>
    <p:extLst>
      <p:ext uri="{BB962C8B-B14F-4D97-AF65-F5344CB8AC3E}">
        <p14:creationId xmlns:p14="http://schemas.microsoft.com/office/powerpoint/2010/main" val="324374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6691-A257-97C5-02D5-A5E26305D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AF11CB-3B42-C644-9B5A-F7420E3F3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B1CA0C-B9C5-4ECD-B341-58ACDA842151}"/>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5" name="Footer Placeholder 4">
            <a:extLst>
              <a:ext uri="{FF2B5EF4-FFF2-40B4-BE49-F238E27FC236}">
                <a16:creationId xmlns:a16="http://schemas.microsoft.com/office/drawing/2014/main" id="{C148F43C-508E-81B9-EC02-DCFFD760A3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2ABDB-81B9-104E-276B-C624533AFF3A}"/>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55691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1895-808A-CFA7-0633-3420DF9BC2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F34FE1-BB99-62ED-D679-7BF61E153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BF4EB9-748F-044D-ED27-E838E59292BF}"/>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5" name="Footer Placeholder 4">
            <a:extLst>
              <a:ext uri="{FF2B5EF4-FFF2-40B4-BE49-F238E27FC236}">
                <a16:creationId xmlns:a16="http://schemas.microsoft.com/office/drawing/2014/main" id="{85CB327B-A049-4F54-2931-20329582D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51A87-B8FE-4565-01AF-8E4661D9EE1C}"/>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316193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763CE-E6F3-7EE2-70B7-72BC78B889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98DAC0-2AC9-06BE-A5AC-0B694F727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672C0-F90A-D015-1167-309A0E0F6F01}"/>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5" name="Footer Placeholder 4">
            <a:extLst>
              <a:ext uri="{FF2B5EF4-FFF2-40B4-BE49-F238E27FC236}">
                <a16:creationId xmlns:a16="http://schemas.microsoft.com/office/drawing/2014/main" id="{2E2A36D2-B213-5EE8-296F-41D5B0185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0631E-46F6-0843-46AD-D79E7951D5DF}"/>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129009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B94-E5D4-BA7C-8BC6-28F3043DB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00512E-7643-5A40-DA11-463A4077AE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FA7E3-1BE3-6FB3-DA6A-B434893F076A}"/>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5" name="Footer Placeholder 4">
            <a:extLst>
              <a:ext uri="{FF2B5EF4-FFF2-40B4-BE49-F238E27FC236}">
                <a16:creationId xmlns:a16="http://schemas.microsoft.com/office/drawing/2014/main" id="{F8DC139C-8FB8-1A30-1600-B5B3A364E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A1068-75F7-89E1-8B54-6EB2C1353461}"/>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383408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F374-5D4D-05E2-0438-DFA330DB6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2E4DCB-2289-EA61-A440-F003C5691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C7292-F42C-2311-6E2F-E0C896E916D9}"/>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5" name="Footer Placeholder 4">
            <a:extLst>
              <a:ext uri="{FF2B5EF4-FFF2-40B4-BE49-F238E27FC236}">
                <a16:creationId xmlns:a16="http://schemas.microsoft.com/office/drawing/2014/main" id="{47A7AD86-4D00-891A-66F3-001313CFA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72F2C-B2B2-3CC1-A144-597A4A4ABD82}"/>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84528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EFD6-AD8D-1C94-9F53-0957B647E8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631CFC-0BC0-4D06-BB1D-9C089CDFC9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82B191-9AD9-FE8B-A36C-2C97B937F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D117BA-5468-7349-6F9D-44903027EC66}"/>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6" name="Footer Placeholder 5">
            <a:extLst>
              <a:ext uri="{FF2B5EF4-FFF2-40B4-BE49-F238E27FC236}">
                <a16:creationId xmlns:a16="http://schemas.microsoft.com/office/drawing/2014/main" id="{D0538AF7-BBE0-DDB5-C35C-B528B8BD4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43438-20FA-90E7-1140-218260B884A4}"/>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111942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AAF9-4458-4265-3F78-B715F03CD6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8EE561-F8EC-735D-CDB7-8AA1AC18D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832C1-BB45-4875-554F-5F8A679AA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B84914-36B3-0039-7918-066D16AC1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EB2CE8-7518-5AC0-6D79-5F45F7A66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F32A8C-7367-6BBA-43DD-D5995AB8DE2A}"/>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8" name="Footer Placeholder 7">
            <a:extLst>
              <a:ext uri="{FF2B5EF4-FFF2-40B4-BE49-F238E27FC236}">
                <a16:creationId xmlns:a16="http://schemas.microsoft.com/office/drawing/2014/main" id="{2D6202C5-0B85-AE5D-2F04-23F6A24D5D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6A0B72-47AF-53DC-E7F3-56652C59FA49}"/>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160234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96FC-F291-F80E-6F59-7796785E49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F35C9E-3BEA-3F03-3F29-9BF4CFE76211}"/>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4" name="Footer Placeholder 3">
            <a:extLst>
              <a:ext uri="{FF2B5EF4-FFF2-40B4-BE49-F238E27FC236}">
                <a16:creationId xmlns:a16="http://schemas.microsoft.com/office/drawing/2014/main" id="{A6EBCF5A-D693-9C6E-EE24-BDEBDB6955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6E1479-482B-7389-D4E2-C98BE72008FD}"/>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245366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1BAB1-9918-F3AF-E1B5-9D07AF1E31B3}"/>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3" name="Footer Placeholder 2">
            <a:extLst>
              <a:ext uri="{FF2B5EF4-FFF2-40B4-BE49-F238E27FC236}">
                <a16:creationId xmlns:a16="http://schemas.microsoft.com/office/drawing/2014/main" id="{98CE8C35-0F49-F88C-C2E5-01C1A2A4AE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5F6E84-A118-9084-4AEB-A7E76F181F2A}"/>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291920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6AE4-20D4-62BE-172B-6E783EFC5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F7D7A1-8222-664E-8A0E-7B66A351D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EF3F5B-07EE-3BAE-7946-C90ABDDF3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AFDC5-D2A4-5658-8576-F81172D0B0B2}"/>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6" name="Footer Placeholder 5">
            <a:extLst>
              <a:ext uri="{FF2B5EF4-FFF2-40B4-BE49-F238E27FC236}">
                <a16:creationId xmlns:a16="http://schemas.microsoft.com/office/drawing/2014/main" id="{6EE5F921-5DB4-FEF3-74E4-CFFC041FC1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5B658-9CDE-B83E-7B6D-B0D9E2AC0BD7}"/>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425928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2EAE-FB05-48D3-9CC5-9C2C98182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C8E4EF-E2A4-C471-2F01-0BDAE26507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A3B1B1-22AE-5413-8760-BAD8B3EB5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1C1FE-81C6-9C7C-140D-660D8251004C}"/>
              </a:ext>
            </a:extLst>
          </p:cNvPr>
          <p:cNvSpPr>
            <a:spLocks noGrp="1"/>
          </p:cNvSpPr>
          <p:nvPr>
            <p:ph type="dt" sz="half" idx="10"/>
          </p:nvPr>
        </p:nvSpPr>
        <p:spPr/>
        <p:txBody>
          <a:bodyPr/>
          <a:lstStyle/>
          <a:p>
            <a:fld id="{D832B3AF-0E27-4E01-A35D-4FBFA70865AA}" type="datetimeFigureOut">
              <a:rPr lang="en-IN" smtClean="0"/>
              <a:t>18-01-2024</a:t>
            </a:fld>
            <a:endParaRPr lang="en-IN"/>
          </a:p>
        </p:txBody>
      </p:sp>
      <p:sp>
        <p:nvSpPr>
          <p:cNvPr id="6" name="Footer Placeholder 5">
            <a:extLst>
              <a:ext uri="{FF2B5EF4-FFF2-40B4-BE49-F238E27FC236}">
                <a16:creationId xmlns:a16="http://schemas.microsoft.com/office/drawing/2014/main" id="{8F7A55E5-E1F3-E911-4341-684D290AC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14533E-9EA9-3CCE-EDF0-45A8F9DAE30F}"/>
              </a:ext>
            </a:extLst>
          </p:cNvPr>
          <p:cNvSpPr>
            <a:spLocks noGrp="1"/>
          </p:cNvSpPr>
          <p:nvPr>
            <p:ph type="sldNum" sz="quarter" idx="12"/>
          </p:nvPr>
        </p:nvSpPr>
        <p:spPr/>
        <p:txBody>
          <a:bodyPr/>
          <a:lstStyle/>
          <a:p>
            <a:fld id="{4AE010C6-F713-4260-9E3B-D4344CDA53A4}" type="slidenum">
              <a:rPr lang="en-IN" smtClean="0"/>
              <a:t>‹#›</a:t>
            </a:fld>
            <a:endParaRPr lang="en-IN"/>
          </a:p>
        </p:txBody>
      </p:sp>
    </p:spTree>
    <p:extLst>
      <p:ext uri="{BB962C8B-B14F-4D97-AF65-F5344CB8AC3E}">
        <p14:creationId xmlns:p14="http://schemas.microsoft.com/office/powerpoint/2010/main" val="350724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1288-A1CF-94F4-4CF3-16B312EC6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CC3AA5-CF38-ED0F-76DE-B1E77D7AA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ACE77-9157-4D9C-ACC3-EC2540FB8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2B3AF-0E27-4E01-A35D-4FBFA70865AA}" type="datetimeFigureOut">
              <a:rPr lang="en-IN" smtClean="0"/>
              <a:t>18-01-2024</a:t>
            </a:fld>
            <a:endParaRPr lang="en-IN"/>
          </a:p>
        </p:txBody>
      </p:sp>
      <p:sp>
        <p:nvSpPr>
          <p:cNvPr id="5" name="Footer Placeholder 4">
            <a:extLst>
              <a:ext uri="{FF2B5EF4-FFF2-40B4-BE49-F238E27FC236}">
                <a16:creationId xmlns:a16="http://schemas.microsoft.com/office/drawing/2014/main" id="{16E44C83-72C6-131A-E523-8278EAFFB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6749A5-EDDD-EDE8-43DF-6BA707DA3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010C6-F713-4260-9E3B-D4344CDA53A4}" type="slidenum">
              <a:rPr lang="en-IN" smtClean="0"/>
              <a:t>‹#›</a:t>
            </a:fld>
            <a:endParaRPr lang="en-IN"/>
          </a:p>
        </p:txBody>
      </p:sp>
    </p:spTree>
    <p:extLst>
      <p:ext uri="{BB962C8B-B14F-4D97-AF65-F5344CB8AC3E}">
        <p14:creationId xmlns:p14="http://schemas.microsoft.com/office/powerpoint/2010/main" val="2445743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7FE7"/>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2DD3DC-202D-9840-E812-6A33F86B4551}"/>
              </a:ext>
            </a:extLst>
          </p:cNvPr>
          <p:cNvSpPr txBox="1"/>
          <p:nvPr/>
        </p:nvSpPr>
        <p:spPr>
          <a:xfrm>
            <a:off x="1319179" y="782122"/>
            <a:ext cx="9905332" cy="2646878"/>
          </a:xfrm>
          <a:prstGeom prst="rect">
            <a:avLst/>
          </a:prstGeom>
          <a:noFill/>
        </p:spPr>
        <p:txBody>
          <a:bodyPr wrap="square" anchor="ctr">
            <a:spAutoFit/>
          </a:bodyPr>
          <a:lstStyle/>
          <a:p>
            <a:r>
              <a:rPr lang="en-IN" sz="16600" b="1" dirty="0">
                <a:solidFill>
                  <a:schemeClr val="bg1"/>
                </a:solidFill>
                <a:latin typeface="Urbanist" panose="020B0A04040200000203" pitchFamily="34" charset="0"/>
                <a:ea typeface="Urbanist" panose="020B0A04040200000203" pitchFamily="34" charset="0"/>
              </a:rPr>
              <a:t> SHUVIT</a:t>
            </a:r>
            <a:endParaRPr lang="en-IN" sz="2800" dirty="0"/>
          </a:p>
        </p:txBody>
      </p:sp>
      <p:sp>
        <p:nvSpPr>
          <p:cNvPr id="8" name="TextBox 7">
            <a:extLst>
              <a:ext uri="{FF2B5EF4-FFF2-40B4-BE49-F238E27FC236}">
                <a16:creationId xmlns:a16="http://schemas.microsoft.com/office/drawing/2014/main" id="{8CAB7315-729E-9832-47B7-66B3C5E2DC0D}"/>
              </a:ext>
            </a:extLst>
          </p:cNvPr>
          <p:cNvSpPr txBox="1"/>
          <p:nvPr/>
        </p:nvSpPr>
        <p:spPr>
          <a:xfrm>
            <a:off x="688433" y="4028851"/>
            <a:ext cx="11166824" cy="707886"/>
          </a:xfrm>
          <a:prstGeom prst="rect">
            <a:avLst/>
          </a:prstGeom>
          <a:noFill/>
        </p:spPr>
        <p:txBody>
          <a:bodyPr wrap="square" anchor="ctr">
            <a:spAutoFit/>
          </a:bodyPr>
          <a:lstStyle/>
          <a:p>
            <a:r>
              <a:rPr lang="en-IN" sz="4000" b="1" dirty="0">
                <a:solidFill>
                  <a:srgbClr val="E9F8F9"/>
                </a:solidFill>
                <a:latin typeface="Urbanist" panose="020B0A04040200000203" pitchFamily="34" charset="0"/>
                <a:ea typeface="Urbanist" panose="020B0A04040200000203" pitchFamily="34" charset="0"/>
              </a:rPr>
              <a:t> PS 1 : DEVELOP A POLICE FEEDBACK SYSTEM</a:t>
            </a:r>
            <a:endParaRPr lang="en-IN" sz="700" dirty="0">
              <a:solidFill>
                <a:srgbClr val="E9F8F9"/>
              </a:solidFill>
            </a:endParaRPr>
          </a:p>
        </p:txBody>
      </p:sp>
    </p:spTree>
    <p:extLst>
      <p:ext uri="{BB962C8B-B14F-4D97-AF65-F5344CB8AC3E}">
        <p14:creationId xmlns:p14="http://schemas.microsoft.com/office/powerpoint/2010/main" val="227877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F8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3BB-8A75-3C9A-EC0D-FA7EF1428D8B}"/>
              </a:ext>
            </a:extLst>
          </p:cNvPr>
          <p:cNvSpPr>
            <a:spLocks noGrp="1"/>
          </p:cNvSpPr>
          <p:nvPr>
            <p:ph type="title"/>
          </p:nvPr>
        </p:nvSpPr>
        <p:spPr>
          <a:xfrm>
            <a:off x="502919" y="1313615"/>
            <a:ext cx="3693161" cy="1325563"/>
          </a:xfrm>
        </p:spPr>
        <p:txBody>
          <a:bodyPr>
            <a:normAutofit fontScale="90000"/>
          </a:bodyPr>
          <a:lstStyle/>
          <a:p>
            <a:r>
              <a:rPr lang="en-US" sz="6000" b="1" dirty="0">
                <a:latin typeface="Urbanist" panose="020B0A04040200000203" pitchFamily="34" charset="0"/>
                <a:ea typeface="Urbanist" panose="020B0A04040200000203" pitchFamily="34" charset="0"/>
                <a:cs typeface="Urbanist" panose="020B0A04040200000203" pitchFamily="34" charset="0"/>
              </a:rPr>
              <a:t>Feedback Form</a:t>
            </a:r>
            <a:endParaRPr lang="en-IN" sz="6000" b="1" dirty="0">
              <a:latin typeface="Urbanist" panose="020B0A04040200000203" pitchFamily="34" charset="0"/>
              <a:ea typeface="Urbanist" panose="020B0A04040200000203" pitchFamily="34" charset="0"/>
              <a:cs typeface="Urbanist" panose="020B0A04040200000203" pitchFamily="34" charset="0"/>
            </a:endParaRPr>
          </a:p>
        </p:txBody>
      </p:sp>
      <p:sp>
        <p:nvSpPr>
          <p:cNvPr id="5" name="Title 1">
            <a:extLst>
              <a:ext uri="{FF2B5EF4-FFF2-40B4-BE49-F238E27FC236}">
                <a16:creationId xmlns:a16="http://schemas.microsoft.com/office/drawing/2014/main" id="{2D466352-7C76-5BB8-06FE-FFB67AD9578F}"/>
              </a:ext>
            </a:extLst>
          </p:cNvPr>
          <p:cNvSpPr txBox="1">
            <a:spLocks/>
          </p:cNvSpPr>
          <p:nvPr/>
        </p:nvSpPr>
        <p:spPr>
          <a:xfrm>
            <a:off x="367688" y="1801295"/>
            <a:ext cx="6843339" cy="516666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400" dirty="0">
                <a:latin typeface="Urbanist" panose="020B0A04040200000203" pitchFamily="34" charset="0"/>
                <a:ea typeface="Urbanist" panose="020B0A04040200000203" pitchFamily="34" charset="0"/>
                <a:cs typeface="Urbanist" panose="020B0A04040200000203" pitchFamily="34" charset="0"/>
              </a:rPr>
              <a:t>A platform for users to share their experiences, opinions, and thoughts on campaigns and drives organized by the police department.​</a:t>
            </a:r>
          </a:p>
          <a:p>
            <a:pPr marL="342900" indent="-342900" algn="just">
              <a:buFont typeface="Arial" panose="020B0604020202020204" pitchFamily="34" charset="0"/>
              <a:buChar char="•"/>
            </a:pPr>
            <a:endParaRPr lang="en-US" sz="2400" dirty="0">
              <a:latin typeface="Urbanist" panose="020B0A04040200000203" pitchFamily="34" charset="0"/>
              <a:ea typeface="Urbanist" panose="020B0A04040200000203" pitchFamily="34" charset="0"/>
              <a:cs typeface="Urbanist" panose="020B0A04040200000203" pitchFamily="34" charset="0"/>
            </a:endParaRPr>
          </a:p>
          <a:p>
            <a:pPr marL="342900" indent="-342900" algn="just">
              <a:buFont typeface="Arial" panose="020B0604020202020204" pitchFamily="34" charset="0"/>
              <a:buChar char="•"/>
            </a:pPr>
            <a:r>
              <a:rPr lang="en-US" sz="2400" dirty="0">
                <a:latin typeface="Urbanist" panose="020B0A04040200000203" pitchFamily="34" charset="0"/>
                <a:ea typeface="Urbanist" panose="020B0A04040200000203" pitchFamily="34" charset="0"/>
                <a:cs typeface="Urbanist" panose="020B0A04040200000203" pitchFamily="34" charset="0"/>
              </a:rPr>
              <a:t>Predefined categories and prompts streamline the feedback process for quick and efficient analysis.</a:t>
            </a:r>
          </a:p>
        </p:txBody>
      </p:sp>
      <p:pic>
        <p:nvPicPr>
          <p:cNvPr id="8" name="Picture 7">
            <a:extLst>
              <a:ext uri="{FF2B5EF4-FFF2-40B4-BE49-F238E27FC236}">
                <a16:creationId xmlns:a16="http://schemas.microsoft.com/office/drawing/2014/main" id="{6D039BA5-43C3-E266-EDBD-9D28E31002EF}"/>
              </a:ext>
            </a:extLst>
          </p:cNvPr>
          <p:cNvPicPr>
            <a:picLocks noChangeAspect="1"/>
          </p:cNvPicPr>
          <p:nvPr/>
        </p:nvPicPr>
        <p:blipFill rotWithShape="1">
          <a:blip r:embed="rId2">
            <a:extLst>
              <a:ext uri="{28A0092B-C50C-407E-A947-70E740481C1C}">
                <a14:useLocalDpi xmlns:a14="http://schemas.microsoft.com/office/drawing/2010/main" val="0"/>
              </a:ext>
            </a:extLst>
          </a:blip>
          <a:srcRect l="1898" t="1350" r="2737" b="1772"/>
          <a:stretch/>
        </p:blipFill>
        <p:spPr>
          <a:xfrm>
            <a:off x="8472669" y="622139"/>
            <a:ext cx="2591701" cy="5613722"/>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054607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37F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6A53-2DC6-973D-14DD-9DC93A82BBC5}"/>
              </a:ext>
            </a:extLst>
          </p:cNvPr>
          <p:cNvSpPr>
            <a:spLocks noGrp="1"/>
          </p:cNvSpPr>
          <p:nvPr>
            <p:ph type="title"/>
          </p:nvPr>
        </p:nvSpPr>
        <p:spPr>
          <a:xfrm>
            <a:off x="4069080" y="690245"/>
            <a:ext cx="5938520" cy="1325563"/>
          </a:xfrm>
        </p:spPr>
        <p:txBody>
          <a:bodyPr>
            <a:noAutofit/>
          </a:bodyPr>
          <a:lstStyle/>
          <a:p>
            <a:pPr rtl="0" fontAlgn="base"/>
            <a:r>
              <a:rPr lang="en-US" sz="6600" b="1"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Alerts &amp; Notifications​</a:t>
            </a:r>
            <a:endParaRPr lang="en-US" sz="6600"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D0A4DCA2-4E81-2023-7585-1E5879F3A94D}"/>
              </a:ext>
            </a:extLst>
          </p:cNvPr>
          <p:cNvSpPr>
            <a:spLocks noGrp="1"/>
          </p:cNvSpPr>
          <p:nvPr>
            <p:ph idx="1"/>
          </p:nvPr>
        </p:nvSpPr>
        <p:spPr>
          <a:xfrm>
            <a:off x="3987800" y="2458719"/>
            <a:ext cx="7848600" cy="4214285"/>
          </a:xfrm>
        </p:spPr>
        <p:txBody>
          <a:bodyPr>
            <a:normAutofit fontScale="77500" lnSpcReduction="20000"/>
          </a:bodyPr>
          <a:lstStyle/>
          <a:p>
            <a:pPr algn="l" rtl="0" fontAlgn="base">
              <a:buFont typeface="Arial" panose="020B0604020202020204" pitchFamily="34" charset="0"/>
              <a:buChar char="•"/>
            </a:pPr>
            <a:r>
              <a:rPr lang="en-US" b="1"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Important Notifications and Alerts:​</a:t>
            </a:r>
          </a:p>
          <a:p>
            <a:pPr algn="l" rtl="0" fontAlgn="base">
              <a:buFont typeface="Arial" panose="020B0604020202020204" pitchFamily="34" charset="0"/>
              <a:buChar char="•"/>
            </a:pPr>
            <a:endPar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endParaRPr>
          </a:p>
          <a:p>
            <a:pPr marL="0" indent="0" algn="l" rtl="0" fontAlgn="base">
              <a:buNone/>
            </a:pPr>
            <a:r>
              <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The police department utilizes this platform to send crucial notifications and alerts directly to users.​</a:t>
            </a:r>
          </a:p>
          <a:p>
            <a:pPr marL="0" indent="0" algn="l" rtl="0" fontAlgn="base">
              <a:buNone/>
            </a:pPr>
            <a:r>
              <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Users receive real-time updates on emergencies, safety advisories, and community alerts.​</a:t>
            </a:r>
          </a:p>
          <a:p>
            <a:pPr marL="0" indent="0" algn="l" rtl="0" fontAlgn="base">
              <a:buNone/>
            </a:pPr>
            <a:endPar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endParaRPr>
          </a:p>
          <a:p>
            <a:pPr algn="l" rtl="0" fontAlgn="base">
              <a:buFont typeface="Arial" panose="020B0604020202020204" pitchFamily="34" charset="0"/>
              <a:buChar char="•"/>
            </a:pPr>
            <a:r>
              <a:rPr lang="en-US" b="1"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User Feedback for Campaigns:​</a:t>
            </a:r>
          </a:p>
          <a:p>
            <a:pPr algn="l" rtl="0" fontAlgn="base">
              <a:buFont typeface="Arial" panose="020B0604020202020204" pitchFamily="34" charset="0"/>
              <a:buChar char="•"/>
            </a:pPr>
            <a:endPar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endParaRPr>
          </a:p>
          <a:p>
            <a:pPr marL="0" indent="0" algn="l" rtl="0" fontAlgn="base">
              <a:buNone/>
            </a:pPr>
            <a:r>
              <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Feedback forms for recent campaigns are conveniently accessible on this panel.​</a:t>
            </a:r>
          </a:p>
          <a:p>
            <a:pPr marL="0" indent="0" algn="l" rtl="0" fontAlgn="base">
              <a:buNone/>
            </a:pPr>
            <a:r>
              <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Users can provide valuable insights, helping the department to evaluate the effectiveness of initiatives.​</a:t>
            </a:r>
          </a:p>
          <a:p>
            <a:pPr algn="l" rtl="0" fontAlgn="base">
              <a:buFont typeface="Arial" panose="020B0604020202020204" pitchFamily="34" charset="0"/>
              <a:buChar char="•"/>
            </a:pPr>
            <a:endPar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endParaRPr>
          </a:p>
          <a:p>
            <a:pPr algn="l" rtl="0" fontAlgn="base">
              <a:buFont typeface="Arial" panose="020B0604020202020204" pitchFamily="34" charset="0"/>
              <a:buChar char="•"/>
            </a:pPr>
            <a:endParaRPr lang="en-US"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endParaRPr>
          </a:p>
        </p:txBody>
      </p:sp>
      <p:pic>
        <p:nvPicPr>
          <p:cNvPr id="5" name="Picture 4">
            <a:extLst>
              <a:ext uri="{FF2B5EF4-FFF2-40B4-BE49-F238E27FC236}">
                <a16:creationId xmlns:a16="http://schemas.microsoft.com/office/drawing/2014/main" id="{AA24891D-CD7E-B53B-05FC-5E53D6EF9DC9}"/>
              </a:ext>
            </a:extLst>
          </p:cNvPr>
          <p:cNvPicPr>
            <a:picLocks noChangeAspect="1"/>
          </p:cNvPicPr>
          <p:nvPr/>
        </p:nvPicPr>
        <p:blipFill rotWithShape="1">
          <a:blip r:embed="rId2">
            <a:extLst>
              <a:ext uri="{28A0092B-C50C-407E-A947-70E740481C1C}">
                <a14:useLocalDpi xmlns:a14="http://schemas.microsoft.com/office/drawing/2010/main" val="0"/>
              </a:ext>
            </a:extLst>
          </a:blip>
          <a:srcRect l="2222" t="1244" r="1364" b="711"/>
          <a:stretch/>
        </p:blipFill>
        <p:spPr>
          <a:xfrm>
            <a:off x="355600" y="377045"/>
            <a:ext cx="2770365" cy="6103909"/>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37618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AC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A354-253F-BCEA-C8C3-58CCF8501FBE}"/>
              </a:ext>
            </a:extLst>
          </p:cNvPr>
          <p:cNvSpPr>
            <a:spLocks noGrp="1"/>
          </p:cNvSpPr>
          <p:nvPr>
            <p:ph type="title"/>
          </p:nvPr>
        </p:nvSpPr>
        <p:spPr>
          <a:xfrm>
            <a:off x="838199" y="365126"/>
            <a:ext cx="4659775" cy="2366500"/>
          </a:xfrm>
        </p:spPr>
        <p:txBody>
          <a:bodyPr>
            <a:normAutofit/>
          </a:bodyPr>
          <a:lstStyle/>
          <a:p>
            <a:r>
              <a:rPr lang="en-US" sz="6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Geotagging Camera​</a:t>
            </a:r>
            <a:endParaRPr lang="en-IN" sz="11500" b="1" dirty="0">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2969C33C-7E5E-9944-3048-A13791506C2E}"/>
              </a:ext>
            </a:extLst>
          </p:cNvPr>
          <p:cNvSpPr>
            <a:spLocks noGrp="1"/>
          </p:cNvSpPr>
          <p:nvPr>
            <p:ph idx="1"/>
          </p:nvPr>
        </p:nvSpPr>
        <p:spPr>
          <a:xfrm>
            <a:off x="641221" y="2523281"/>
            <a:ext cx="6245715" cy="4120587"/>
          </a:xfrm>
        </p:spPr>
        <p:txBody>
          <a:bodyPr>
            <a:normAutofit fontScale="62500" lnSpcReduction="20000"/>
          </a:bodyPr>
          <a:lstStyle/>
          <a:p>
            <a:pPr>
              <a:lnSpc>
                <a:spcPct val="120000"/>
              </a:lnSpc>
            </a:pPr>
            <a:r>
              <a:rPr lang="en-US" sz="3600" b="1" dirty="0">
                <a:latin typeface="Urbanist" panose="020B0A04040200000203" pitchFamily="34" charset="0"/>
                <a:ea typeface="Urbanist" panose="020B0A04040200000203" pitchFamily="34" charset="0"/>
                <a:cs typeface="Urbanist" panose="020B0A04040200000203" pitchFamily="34" charset="0"/>
              </a:rPr>
              <a:t>Seamless Location Integration :</a:t>
            </a:r>
            <a:r>
              <a:rPr lang="en-US" sz="3600" dirty="0">
                <a:latin typeface="Urbanist" panose="020B0A04040200000203" pitchFamily="34" charset="0"/>
                <a:ea typeface="Urbanist" panose="020B0A04040200000203" pitchFamily="34" charset="0"/>
                <a:cs typeface="Urbanist" panose="020B0A04040200000203" pitchFamily="34" charset="0"/>
              </a:rPr>
              <a:t> Our Geotagging Camera seamlessly integrates location data with user-generated content, eliminating the need for manual input.​</a:t>
            </a:r>
          </a:p>
          <a:p>
            <a:pPr>
              <a:lnSpc>
                <a:spcPct val="120000"/>
              </a:lnSpc>
            </a:pPr>
            <a:r>
              <a:rPr lang="en-US" sz="3600" b="1" dirty="0">
                <a:latin typeface="Urbanist" panose="020B0A04040200000203" pitchFamily="34" charset="0"/>
                <a:ea typeface="Urbanist" panose="020B0A04040200000203" pitchFamily="34" charset="0"/>
                <a:cs typeface="Urbanist" panose="020B0A04040200000203" pitchFamily="34" charset="0"/>
              </a:rPr>
              <a:t>Data Segregation : </a:t>
            </a:r>
            <a:r>
              <a:rPr lang="en-US" sz="3600" dirty="0">
                <a:latin typeface="Urbanist" panose="020B0A04040200000203" pitchFamily="34" charset="0"/>
                <a:ea typeface="Urbanist" panose="020B0A04040200000203" pitchFamily="34" charset="0"/>
                <a:cs typeface="Urbanist" panose="020B0A04040200000203" pitchFamily="34" charset="0"/>
              </a:rPr>
              <a:t>Geotagging facilitates the easy segregation of data based on location.​</a:t>
            </a:r>
          </a:p>
          <a:p>
            <a:pPr>
              <a:lnSpc>
                <a:spcPct val="120000"/>
              </a:lnSpc>
            </a:pPr>
            <a:r>
              <a:rPr lang="en-US" sz="3600" b="1" dirty="0">
                <a:latin typeface="Urbanist" panose="020B0A04040200000203" pitchFamily="34" charset="0"/>
                <a:ea typeface="Urbanist" panose="020B0A04040200000203" pitchFamily="34" charset="0"/>
                <a:cs typeface="Urbanist" panose="020B0A04040200000203" pitchFamily="34" charset="0"/>
              </a:rPr>
              <a:t>Enhanced Report Addressal : </a:t>
            </a:r>
            <a:r>
              <a:rPr lang="en-US" sz="3600" dirty="0">
                <a:latin typeface="Urbanist" panose="020B0A04040200000203" pitchFamily="34" charset="0"/>
                <a:ea typeface="Urbanist" panose="020B0A04040200000203" pitchFamily="34" charset="0"/>
                <a:cs typeface="Urbanist" panose="020B0A04040200000203" pitchFamily="34" charset="0"/>
              </a:rPr>
              <a:t>Location-specific data enables quicker and more accurate response to reports.​</a:t>
            </a:r>
          </a:p>
        </p:txBody>
      </p:sp>
      <p:pic>
        <p:nvPicPr>
          <p:cNvPr id="6" name="Picture 5">
            <a:extLst>
              <a:ext uri="{FF2B5EF4-FFF2-40B4-BE49-F238E27FC236}">
                <a16:creationId xmlns:a16="http://schemas.microsoft.com/office/drawing/2014/main" id="{78AC7B9A-E230-B141-6B77-7AF2FB42827A}"/>
              </a:ext>
            </a:extLst>
          </p:cNvPr>
          <p:cNvPicPr>
            <a:picLocks noChangeAspect="1"/>
          </p:cNvPicPr>
          <p:nvPr/>
        </p:nvPicPr>
        <p:blipFill rotWithShape="1">
          <a:blip r:embed="rId2">
            <a:extLst>
              <a:ext uri="{28A0092B-C50C-407E-A947-70E740481C1C}">
                <a14:useLocalDpi xmlns:a14="http://schemas.microsoft.com/office/drawing/2010/main" val="0"/>
              </a:ext>
            </a:extLst>
          </a:blip>
          <a:srcRect l="3087" t="1289" r="4069" b="667"/>
          <a:stretch/>
        </p:blipFill>
        <p:spPr>
          <a:xfrm>
            <a:off x="8482518" y="424363"/>
            <a:ext cx="2665009" cy="6009274"/>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260838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A354-253F-BCEA-C8C3-58CCF8501FBE}"/>
              </a:ext>
            </a:extLst>
          </p:cNvPr>
          <p:cNvSpPr>
            <a:spLocks noGrp="1"/>
          </p:cNvSpPr>
          <p:nvPr>
            <p:ph type="title"/>
          </p:nvPr>
        </p:nvSpPr>
        <p:spPr>
          <a:xfrm>
            <a:off x="3986840" y="434340"/>
            <a:ext cx="6309360" cy="1215606"/>
          </a:xfrm>
        </p:spPr>
        <p:txBody>
          <a:bodyPr>
            <a:normAutofit/>
          </a:bodyPr>
          <a:lstStyle/>
          <a:p>
            <a:r>
              <a:rPr lang="en-US" sz="7200" b="1" dirty="0">
                <a:solidFill>
                  <a:srgbClr val="181823"/>
                </a:solidFill>
                <a:latin typeface="Urbanist" panose="020B0A04040200000203" pitchFamily="34" charset="0"/>
                <a:ea typeface="Urbanist" panose="020B0A04040200000203" pitchFamily="34" charset="0"/>
                <a:cs typeface="Urbanist" panose="020B0A04040200000203" pitchFamily="34" charset="0"/>
              </a:rPr>
              <a:t>Chatbot</a:t>
            </a:r>
            <a:endParaRPr lang="en-IN" sz="7200" b="1" dirty="0">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2969C33C-7E5E-9944-3048-A13791506C2E}"/>
              </a:ext>
            </a:extLst>
          </p:cNvPr>
          <p:cNvSpPr>
            <a:spLocks noGrp="1"/>
          </p:cNvSpPr>
          <p:nvPr>
            <p:ph idx="1"/>
          </p:nvPr>
        </p:nvSpPr>
        <p:spPr>
          <a:xfrm>
            <a:off x="3703899" y="2245489"/>
            <a:ext cx="8275897" cy="4444870"/>
          </a:xfrm>
        </p:spPr>
        <p:txBody>
          <a:bodyPr>
            <a:normAutofit fontScale="85000" lnSpcReduction="20000"/>
          </a:bodyPr>
          <a:lstStyle/>
          <a:p>
            <a:pPr algn="just"/>
            <a:r>
              <a:rPr lang="en-US" sz="3600" dirty="0">
                <a:latin typeface="Urbanist" panose="020B0A04040200000203" pitchFamily="34" charset="0"/>
                <a:ea typeface="Urbanist" panose="020B0A04040200000203" pitchFamily="34" charset="0"/>
                <a:cs typeface="Urbanist" panose="020B0A04040200000203" pitchFamily="34" charset="0"/>
              </a:rPr>
              <a:t>In this we have integrate auto chat bot which will facilitates real-time analysis of user responses, streamlining the feedback collection process and contributing to ongoing enhancements in our Police Feedback System ​</a:t>
            </a:r>
          </a:p>
          <a:p>
            <a:pPr algn="just"/>
            <a:r>
              <a:rPr lang="en-US" sz="3600" dirty="0">
                <a:latin typeface="Urbanist" panose="020B0A04040200000203" pitchFamily="34" charset="0"/>
                <a:ea typeface="Urbanist" panose="020B0A04040200000203" pitchFamily="34" charset="0"/>
                <a:cs typeface="Urbanist" panose="020B0A04040200000203" pitchFamily="34" charset="0"/>
              </a:rPr>
              <a:t>User can also use our chatbot for navigation purpose which is a great help to less digitally literate part of society ​</a:t>
            </a:r>
          </a:p>
          <a:p>
            <a:pPr algn="just"/>
            <a:r>
              <a:rPr lang="en-US" sz="3600" dirty="0">
                <a:latin typeface="Urbanist" panose="020B0A04040200000203" pitchFamily="34" charset="0"/>
                <a:ea typeface="Urbanist" panose="020B0A04040200000203" pitchFamily="34" charset="0"/>
                <a:cs typeface="Urbanist" panose="020B0A04040200000203" pitchFamily="34" charset="0"/>
              </a:rPr>
              <a:t>We have also included speech input as well to make it easier to navigate through the app features or get any other legal info.​</a:t>
            </a:r>
          </a:p>
        </p:txBody>
      </p:sp>
      <p:pic>
        <p:nvPicPr>
          <p:cNvPr id="10" name="Picture 9">
            <a:extLst>
              <a:ext uri="{FF2B5EF4-FFF2-40B4-BE49-F238E27FC236}">
                <a16:creationId xmlns:a16="http://schemas.microsoft.com/office/drawing/2014/main" id="{4379577C-DDE4-BABA-FF55-74938C0DAFFA}"/>
              </a:ext>
            </a:extLst>
          </p:cNvPr>
          <p:cNvPicPr>
            <a:picLocks noChangeAspect="1"/>
          </p:cNvPicPr>
          <p:nvPr/>
        </p:nvPicPr>
        <p:blipFill rotWithShape="1">
          <a:blip r:embed="rId2">
            <a:extLst>
              <a:ext uri="{28A0092B-C50C-407E-A947-70E740481C1C}">
                <a14:useLocalDpi xmlns:a14="http://schemas.microsoft.com/office/drawing/2010/main" val="0"/>
              </a:ext>
            </a:extLst>
          </a:blip>
          <a:srcRect l="890" t="992" r="1133" b="1135"/>
          <a:stretch/>
        </p:blipFill>
        <p:spPr>
          <a:xfrm>
            <a:off x="665618" y="434340"/>
            <a:ext cx="2777656" cy="5989320"/>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219746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F8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3BB-8A75-3C9A-EC0D-FA7EF1428D8B}"/>
              </a:ext>
            </a:extLst>
          </p:cNvPr>
          <p:cNvSpPr>
            <a:spLocks noGrp="1"/>
          </p:cNvSpPr>
          <p:nvPr>
            <p:ph type="title"/>
          </p:nvPr>
        </p:nvSpPr>
        <p:spPr>
          <a:xfrm>
            <a:off x="502920" y="1313615"/>
            <a:ext cx="2179320" cy="1325563"/>
          </a:xfrm>
        </p:spPr>
        <p:txBody>
          <a:bodyPr>
            <a:normAutofit fontScale="90000"/>
          </a:bodyPr>
          <a:lstStyle/>
          <a:p>
            <a:r>
              <a:rPr lang="en-US" sz="6000" b="1" dirty="0">
                <a:latin typeface="Urbanist" panose="020B0A04040200000203" pitchFamily="34" charset="0"/>
                <a:ea typeface="Urbanist" panose="020B0A04040200000203" pitchFamily="34" charset="0"/>
                <a:cs typeface="Urbanist" panose="020B0A04040200000203" pitchFamily="34" charset="0"/>
              </a:rPr>
              <a:t>HOME</a:t>
            </a:r>
            <a:endParaRPr lang="en-IN" sz="6000" b="1" dirty="0">
              <a:latin typeface="Urbanist" panose="020B0A04040200000203" pitchFamily="34" charset="0"/>
              <a:ea typeface="Urbanist" panose="020B0A04040200000203" pitchFamily="34" charset="0"/>
              <a:cs typeface="Urbanist" panose="020B0A04040200000203" pitchFamily="34" charset="0"/>
            </a:endParaRPr>
          </a:p>
        </p:txBody>
      </p:sp>
      <p:pic>
        <p:nvPicPr>
          <p:cNvPr id="4" name="Picture 3">
            <a:extLst>
              <a:ext uri="{FF2B5EF4-FFF2-40B4-BE49-F238E27FC236}">
                <a16:creationId xmlns:a16="http://schemas.microsoft.com/office/drawing/2014/main" id="{7BBB3334-2CE6-7798-F3CB-AA58A5C4EE5C}"/>
              </a:ext>
            </a:extLst>
          </p:cNvPr>
          <p:cNvPicPr>
            <a:picLocks noChangeAspect="1"/>
          </p:cNvPicPr>
          <p:nvPr/>
        </p:nvPicPr>
        <p:blipFill rotWithShape="1">
          <a:blip r:embed="rId2">
            <a:extLst>
              <a:ext uri="{28A0092B-C50C-407E-A947-70E740481C1C}">
                <a14:useLocalDpi xmlns:a14="http://schemas.microsoft.com/office/drawing/2010/main" val="0"/>
              </a:ext>
            </a:extLst>
          </a:blip>
          <a:srcRect t="1907" b="1439"/>
          <a:stretch/>
        </p:blipFill>
        <p:spPr>
          <a:xfrm>
            <a:off x="4413411" y="1155818"/>
            <a:ext cx="7547047" cy="4322843"/>
          </a:xfrm>
          <a:prstGeom prst="rect">
            <a:avLst/>
          </a:prstGeom>
          <a:effectLst>
            <a:glow rad="101600">
              <a:schemeClr val="accent3">
                <a:satMod val="175000"/>
                <a:alpha val="40000"/>
              </a:schemeClr>
            </a:glow>
          </a:effectLst>
        </p:spPr>
      </p:pic>
      <p:sp>
        <p:nvSpPr>
          <p:cNvPr id="5" name="Title 1">
            <a:extLst>
              <a:ext uri="{FF2B5EF4-FFF2-40B4-BE49-F238E27FC236}">
                <a16:creationId xmlns:a16="http://schemas.microsoft.com/office/drawing/2014/main" id="{2D466352-7C76-5BB8-06FE-FFB67AD9578F}"/>
              </a:ext>
            </a:extLst>
          </p:cNvPr>
          <p:cNvSpPr txBox="1">
            <a:spLocks/>
          </p:cNvSpPr>
          <p:nvPr/>
        </p:nvSpPr>
        <p:spPr>
          <a:xfrm>
            <a:off x="367689" y="1801295"/>
            <a:ext cx="3828391" cy="35022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Urbanist" panose="020B0A04040200000203" pitchFamily="34" charset="0"/>
                <a:ea typeface="Urbanist" panose="020B0A04040200000203" pitchFamily="34" charset="0"/>
                <a:cs typeface="Urbanist" panose="020B0A04040200000203" pitchFamily="34" charset="0"/>
              </a:rPr>
              <a:t>Crime Heatmap</a:t>
            </a:r>
          </a:p>
          <a:p>
            <a:pPr marL="342900" indent="-342900">
              <a:buFont typeface="Arial" panose="020B0604020202020204" pitchFamily="34" charset="0"/>
              <a:buChar char="•"/>
            </a:pPr>
            <a:endParaRPr lang="en-US" sz="2400" dirty="0">
              <a:latin typeface="Urbanist" panose="020B0A04040200000203" pitchFamily="34" charset="0"/>
              <a:ea typeface="Urbanist" panose="020B0A04040200000203" pitchFamily="34" charset="0"/>
              <a:cs typeface="Urbanist" panose="020B0A04040200000203" pitchFamily="34" charset="0"/>
            </a:endParaRPr>
          </a:p>
          <a:p>
            <a:pPr marL="342900" indent="-342900">
              <a:buFont typeface="Arial" panose="020B0604020202020204" pitchFamily="34" charset="0"/>
              <a:buChar char="•"/>
            </a:pPr>
            <a:r>
              <a:rPr lang="en-US" sz="2400" dirty="0">
                <a:latin typeface="Urbanist" panose="020B0A04040200000203" pitchFamily="34" charset="0"/>
                <a:ea typeface="Urbanist" panose="020B0A04040200000203" pitchFamily="34" charset="0"/>
                <a:cs typeface="Urbanist" panose="020B0A04040200000203" pitchFamily="34" charset="0"/>
              </a:rPr>
              <a:t>Basic statistic like server stats, total users, and reports filed</a:t>
            </a:r>
          </a:p>
        </p:txBody>
      </p:sp>
    </p:spTree>
    <p:extLst>
      <p:ext uri="{BB962C8B-B14F-4D97-AF65-F5344CB8AC3E}">
        <p14:creationId xmlns:p14="http://schemas.microsoft.com/office/powerpoint/2010/main" val="187814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AC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3BB-8A75-3C9A-EC0D-FA7EF1428D8B}"/>
              </a:ext>
            </a:extLst>
          </p:cNvPr>
          <p:cNvSpPr>
            <a:spLocks noGrp="1"/>
          </p:cNvSpPr>
          <p:nvPr>
            <p:ph type="title"/>
          </p:nvPr>
        </p:nvSpPr>
        <p:spPr>
          <a:xfrm>
            <a:off x="612750" y="399215"/>
            <a:ext cx="5066690" cy="1325563"/>
          </a:xfrm>
        </p:spPr>
        <p:txBody>
          <a:bodyPr>
            <a:normAutofit/>
          </a:bodyPr>
          <a:lstStyle/>
          <a:p>
            <a:r>
              <a:rPr lang="en-US" sz="6000" b="1" dirty="0">
                <a:latin typeface="Urbanist" panose="020B0A04040200000203" pitchFamily="34" charset="0"/>
                <a:ea typeface="Urbanist" panose="020B0A04040200000203" pitchFamily="34" charset="0"/>
                <a:cs typeface="Urbanist" panose="020B0A04040200000203" pitchFamily="34" charset="0"/>
              </a:rPr>
              <a:t>Create  Tab</a:t>
            </a:r>
            <a:endParaRPr lang="en-IN" sz="6000" b="1" dirty="0">
              <a:latin typeface="Urbanist" panose="020B0A04040200000203" pitchFamily="34" charset="0"/>
              <a:ea typeface="Urbanist" panose="020B0A04040200000203" pitchFamily="34" charset="0"/>
              <a:cs typeface="Urbanist" panose="020B0A04040200000203" pitchFamily="34" charset="0"/>
            </a:endParaRPr>
          </a:p>
        </p:txBody>
      </p:sp>
      <p:sp>
        <p:nvSpPr>
          <p:cNvPr id="5" name="Title 1">
            <a:extLst>
              <a:ext uri="{FF2B5EF4-FFF2-40B4-BE49-F238E27FC236}">
                <a16:creationId xmlns:a16="http://schemas.microsoft.com/office/drawing/2014/main" id="{2D466352-7C76-5BB8-06FE-FFB67AD9578F}"/>
              </a:ext>
            </a:extLst>
          </p:cNvPr>
          <p:cNvSpPr txBox="1">
            <a:spLocks/>
          </p:cNvSpPr>
          <p:nvPr/>
        </p:nvSpPr>
        <p:spPr>
          <a:xfrm>
            <a:off x="7906714" y="2605105"/>
            <a:ext cx="3828391" cy="31669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Urbanist" panose="020B0A04040200000203" pitchFamily="34" charset="0"/>
                <a:ea typeface="Urbanist" panose="020B0A04040200000203" pitchFamily="34" charset="0"/>
                <a:cs typeface="Urbanist" panose="020B0A04040200000203" pitchFamily="34" charset="0"/>
              </a:rPr>
              <a:t>Allows the police officials to create bulk message, notifications , alerts and  customize forms for getting responses</a:t>
            </a:r>
          </a:p>
          <a:p>
            <a:pPr marL="342900" indent="-342900">
              <a:buFont typeface="Arial" panose="020B0604020202020204" pitchFamily="34" charset="0"/>
              <a:buChar char="•"/>
            </a:pPr>
            <a:endParaRPr lang="en-US" sz="2400" dirty="0">
              <a:latin typeface="Urbanist" panose="020B0A04040200000203" pitchFamily="34" charset="0"/>
              <a:ea typeface="Urbanist" panose="020B0A04040200000203" pitchFamily="34" charset="0"/>
              <a:cs typeface="Urbanist" panose="020B0A04040200000203" pitchFamily="34" charset="0"/>
            </a:endParaRPr>
          </a:p>
          <a:p>
            <a:pPr marL="342900" indent="-342900">
              <a:buFont typeface="Arial" panose="020B0604020202020204" pitchFamily="34" charset="0"/>
              <a:buChar char="•"/>
            </a:pPr>
            <a:r>
              <a:rPr lang="en-US" sz="2400" dirty="0">
                <a:latin typeface="Urbanist" panose="020B0A04040200000203" pitchFamily="34" charset="0"/>
                <a:ea typeface="Urbanist" panose="020B0A04040200000203" pitchFamily="34" charset="0"/>
                <a:cs typeface="Urbanist" panose="020B0A04040200000203" pitchFamily="34" charset="0"/>
              </a:rPr>
              <a:t>Officials can also keep a track of previously sent notifications and alerts.</a:t>
            </a:r>
          </a:p>
          <a:p>
            <a:endParaRPr lang="en-US" sz="2400" dirty="0">
              <a:latin typeface="Urbanist" panose="020B0A04040200000203" pitchFamily="34" charset="0"/>
              <a:ea typeface="Urbanist" panose="020B0A04040200000203" pitchFamily="34" charset="0"/>
              <a:cs typeface="Urbanist" panose="020B0A04040200000203" pitchFamily="34" charset="0"/>
            </a:endParaRPr>
          </a:p>
          <a:p>
            <a:pPr marL="342900" indent="-342900">
              <a:buFont typeface="Arial" panose="020B0604020202020204" pitchFamily="34" charset="0"/>
              <a:buChar char="•"/>
            </a:pPr>
            <a:endParaRPr lang="en-US" sz="2400" dirty="0">
              <a:latin typeface="Urbanist" panose="020B0A04040200000203" pitchFamily="34" charset="0"/>
              <a:ea typeface="Urbanist" panose="020B0A04040200000203" pitchFamily="34" charset="0"/>
              <a:cs typeface="Urbanist" panose="020B0A04040200000203" pitchFamily="34" charset="0"/>
            </a:endParaRPr>
          </a:p>
        </p:txBody>
      </p:sp>
      <p:pic>
        <p:nvPicPr>
          <p:cNvPr id="7" name="Picture 6">
            <a:extLst>
              <a:ext uri="{FF2B5EF4-FFF2-40B4-BE49-F238E27FC236}">
                <a16:creationId xmlns:a16="http://schemas.microsoft.com/office/drawing/2014/main" id="{9638464F-5B23-E2F8-EEFD-6B7DEBC36E58}"/>
              </a:ext>
            </a:extLst>
          </p:cNvPr>
          <p:cNvPicPr>
            <a:picLocks noChangeAspect="1"/>
          </p:cNvPicPr>
          <p:nvPr/>
        </p:nvPicPr>
        <p:blipFill rotWithShape="1">
          <a:blip r:embed="rId2">
            <a:extLst>
              <a:ext uri="{28A0092B-C50C-407E-A947-70E740481C1C}">
                <a14:useLocalDpi xmlns:a14="http://schemas.microsoft.com/office/drawing/2010/main" val="0"/>
              </a:ext>
            </a:extLst>
          </a:blip>
          <a:srcRect t="1014" b="2737"/>
          <a:stretch/>
        </p:blipFill>
        <p:spPr>
          <a:xfrm>
            <a:off x="223431" y="1863856"/>
            <a:ext cx="7879710" cy="4649441"/>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13600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37F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3BB-8A75-3C9A-EC0D-FA7EF1428D8B}"/>
              </a:ext>
            </a:extLst>
          </p:cNvPr>
          <p:cNvSpPr>
            <a:spLocks noGrp="1"/>
          </p:cNvSpPr>
          <p:nvPr>
            <p:ph type="title"/>
          </p:nvPr>
        </p:nvSpPr>
        <p:spPr>
          <a:xfrm>
            <a:off x="8674083" y="589873"/>
            <a:ext cx="2697480" cy="1325563"/>
          </a:xfrm>
        </p:spPr>
        <p:txBody>
          <a:bodyPr>
            <a:normAutofit fontScale="90000"/>
          </a:bodyPr>
          <a:lstStyle/>
          <a:p>
            <a:r>
              <a:rPr lang="en-US" sz="6000" b="1" dirty="0">
                <a:solidFill>
                  <a:schemeClr val="bg1"/>
                </a:solidFill>
                <a:latin typeface="Urbanist" panose="020B0A04040200000203" pitchFamily="34" charset="0"/>
                <a:ea typeface="Urbanist" panose="020B0A04040200000203" pitchFamily="34" charset="0"/>
                <a:cs typeface="Urbanist" panose="020B0A04040200000203" pitchFamily="34" charset="0"/>
              </a:rPr>
              <a:t>Activity Tab</a:t>
            </a:r>
            <a:endParaRPr lang="en-IN" sz="6000" b="1" dirty="0">
              <a:solidFill>
                <a:schemeClr val="bg1"/>
              </a:solidFill>
              <a:latin typeface="Urbanist" panose="020B0A04040200000203" pitchFamily="34" charset="0"/>
              <a:ea typeface="Urbanist" panose="020B0A04040200000203" pitchFamily="34" charset="0"/>
              <a:cs typeface="Urbanist" panose="020B0A04040200000203" pitchFamily="34" charset="0"/>
            </a:endParaRPr>
          </a:p>
        </p:txBody>
      </p:sp>
      <p:sp>
        <p:nvSpPr>
          <p:cNvPr id="5" name="Title 1">
            <a:extLst>
              <a:ext uri="{FF2B5EF4-FFF2-40B4-BE49-F238E27FC236}">
                <a16:creationId xmlns:a16="http://schemas.microsoft.com/office/drawing/2014/main" id="{2D466352-7C76-5BB8-06FE-FFB67AD9578F}"/>
              </a:ext>
            </a:extLst>
          </p:cNvPr>
          <p:cNvSpPr txBox="1">
            <a:spLocks/>
          </p:cNvSpPr>
          <p:nvPr/>
        </p:nvSpPr>
        <p:spPr>
          <a:xfrm>
            <a:off x="8505849" y="2037356"/>
            <a:ext cx="3594711" cy="30271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solidFill>
                  <a:schemeClr val="bg1"/>
                </a:solidFill>
                <a:latin typeface="Urbanist" panose="020B0A04040200000203" pitchFamily="34" charset="0"/>
                <a:ea typeface="Urbanist" panose="020B0A04040200000203" pitchFamily="34" charset="0"/>
                <a:cs typeface="Urbanist" panose="020B0A04040200000203" pitchFamily="34" charset="0"/>
              </a:rPr>
              <a:t>This tab will help the officials to monitor and keep a track of the posts uploaded by the users.</a:t>
            </a:r>
          </a:p>
          <a:p>
            <a:pPr marL="342900" indent="-342900">
              <a:buFont typeface="Arial" panose="020B0604020202020204" pitchFamily="34" charset="0"/>
              <a:buChar char="•"/>
            </a:pPr>
            <a:endParaRPr lang="en-US" sz="2000" dirty="0">
              <a:solidFill>
                <a:schemeClr val="bg1"/>
              </a:solidFill>
              <a:latin typeface="Urbanist" panose="020B0A04040200000203" pitchFamily="34" charset="0"/>
              <a:ea typeface="Urbanist" panose="020B0A04040200000203" pitchFamily="34" charset="0"/>
              <a:cs typeface="Urbanist" panose="020B0A04040200000203" pitchFamily="34" charset="0"/>
            </a:endParaRPr>
          </a:p>
          <a:p>
            <a:pPr marL="342900" indent="-342900">
              <a:buFont typeface="Arial" panose="020B0604020202020204" pitchFamily="34" charset="0"/>
              <a:buChar char="•"/>
            </a:pPr>
            <a:r>
              <a:rPr lang="en-US" sz="2000" dirty="0">
                <a:solidFill>
                  <a:schemeClr val="bg1"/>
                </a:solidFill>
                <a:latin typeface="Urbanist" panose="020B0A04040200000203" pitchFamily="34" charset="0"/>
                <a:ea typeface="Urbanist" panose="020B0A04040200000203" pitchFamily="34" charset="0"/>
                <a:cs typeface="Urbanist" panose="020B0A04040200000203" pitchFamily="34" charset="0"/>
              </a:rPr>
              <a:t>The officials can also remove the posts if found misleading or explicit content.</a:t>
            </a:r>
          </a:p>
        </p:txBody>
      </p:sp>
      <p:pic>
        <p:nvPicPr>
          <p:cNvPr id="3" name="Picture 2">
            <a:extLst>
              <a:ext uri="{FF2B5EF4-FFF2-40B4-BE49-F238E27FC236}">
                <a16:creationId xmlns:a16="http://schemas.microsoft.com/office/drawing/2014/main" id="{C3E05D38-DE51-5758-C42E-C45ACFCFB121}"/>
              </a:ext>
            </a:extLst>
          </p:cNvPr>
          <p:cNvPicPr>
            <a:picLocks noChangeAspect="1"/>
          </p:cNvPicPr>
          <p:nvPr/>
        </p:nvPicPr>
        <p:blipFill rotWithShape="1">
          <a:blip r:embed="rId2">
            <a:extLst>
              <a:ext uri="{28A0092B-C50C-407E-A947-70E740481C1C}">
                <a14:useLocalDpi xmlns:a14="http://schemas.microsoft.com/office/drawing/2010/main" val="0"/>
              </a:ext>
            </a:extLst>
          </a:blip>
          <a:srcRect t="618"/>
          <a:stretch/>
        </p:blipFill>
        <p:spPr>
          <a:xfrm>
            <a:off x="373471" y="1201558"/>
            <a:ext cx="8132378" cy="4454884"/>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193457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3BB-8A75-3C9A-EC0D-FA7EF1428D8B}"/>
              </a:ext>
            </a:extLst>
          </p:cNvPr>
          <p:cNvSpPr>
            <a:spLocks noGrp="1"/>
          </p:cNvSpPr>
          <p:nvPr>
            <p:ph type="title"/>
          </p:nvPr>
        </p:nvSpPr>
        <p:spPr>
          <a:xfrm>
            <a:off x="3066761" y="0"/>
            <a:ext cx="5528599" cy="1325563"/>
          </a:xfrm>
        </p:spPr>
        <p:txBody>
          <a:bodyPr>
            <a:normAutofit/>
          </a:bodyPr>
          <a:lstStyle/>
          <a:p>
            <a:r>
              <a:rPr lang="en-US" sz="6000" b="1" dirty="0">
                <a:latin typeface="Urbanist" panose="020B0A04040200000203" pitchFamily="34" charset="0"/>
                <a:ea typeface="Urbanist" panose="020B0A04040200000203" pitchFamily="34" charset="0"/>
                <a:cs typeface="Urbanist" panose="020B0A04040200000203" pitchFamily="34" charset="0"/>
              </a:rPr>
              <a:t>Responses Tab</a:t>
            </a:r>
            <a:endParaRPr lang="en-IN" sz="6000" b="1" dirty="0">
              <a:latin typeface="Urbanist" panose="020B0A04040200000203" pitchFamily="34" charset="0"/>
              <a:ea typeface="Urbanist" panose="020B0A04040200000203" pitchFamily="34" charset="0"/>
              <a:cs typeface="Urbanist" panose="020B0A04040200000203" pitchFamily="34" charset="0"/>
            </a:endParaRPr>
          </a:p>
        </p:txBody>
      </p:sp>
      <p:sp>
        <p:nvSpPr>
          <p:cNvPr id="5" name="Title 1">
            <a:extLst>
              <a:ext uri="{FF2B5EF4-FFF2-40B4-BE49-F238E27FC236}">
                <a16:creationId xmlns:a16="http://schemas.microsoft.com/office/drawing/2014/main" id="{2D466352-7C76-5BB8-06FE-FFB67AD9578F}"/>
              </a:ext>
            </a:extLst>
          </p:cNvPr>
          <p:cNvSpPr txBox="1">
            <a:spLocks/>
          </p:cNvSpPr>
          <p:nvPr/>
        </p:nvSpPr>
        <p:spPr>
          <a:xfrm>
            <a:off x="8505849" y="2037356"/>
            <a:ext cx="3594711" cy="30271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latin typeface="Urbanist" panose="020B0A04040200000203" pitchFamily="34" charset="0"/>
                <a:ea typeface="Urbanist" panose="020B0A04040200000203" pitchFamily="34" charset="0"/>
                <a:cs typeface="Urbanist" panose="020B0A04040200000203" pitchFamily="34" charset="0"/>
              </a:rPr>
              <a:t>This tab will help the officials to monitor and keep a track of the posts uploaded by the users.</a:t>
            </a:r>
          </a:p>
          <a:p>
            <a:pPr marL="342900" indent="-342900">
              <a:buFont typeface="Arial" panose="020B0604020202020204" pitchFamily="34" charset="0"/>
              <a:buChar char="•"/>
            </a:pPr>
            <a:endParaRPr lang="en-US" sz="2000" dirty="0">
              <a:latin typeface="Urbanist" panose="020B0A04040200000203" pitchFamily="34" charset="0"/>
              <a:ea typeface="Urbanist" panose="020B0A04040200000203" pitchFamily="34" charset="0"/>
              <a:cs typeface="Urbanist" panose="020B0A04040200000203" pitchFamily="34" charset="0"/>
            </a:endParaRPr>
          </a:p>
          <a:p>
            <a:pPr marL="342900" indent="-342900">
              <a:buFont typeface="Arial" panose="020B0604020202020204" pitchFamily="34" charset="0"/>
              <a:buChar char="•"/>
            </a:pPr>
            <a:r>
              <a:rPr lang="en-US" sz="2000" dirty="0">
                <a:latin typeface="Urbanist" panose="020B0A04040200000203" pitchFamily="34" charset="0"/>
                <a:ea typeface="Urbanist" panose="020B0A04040200000203" pitchFamily="34" charset="0"/>
                <a:cs typeface="Urbanist" panose="020B0A04040200000203" pitchFamily="34" charset="0"/>
              </a:rPr>
              <a:t>The officials can also remove the posts if found misleading or explicit content.</a:t>
            </a:r>
          </a:p>
        </p:txBody>
      </p:sp>
      <p:pic>
        <p:nvPicPr>
          <p:cNvPr id="4" name="Picture 3">
            <a:extLst>
              <a:ext uri="{FF2B5EF4-FFF2-40B4-BE49-F238E27FC236}">
                <a16:creationId xmlns:a16="http://schemas.microsoft.com/office/drawing/2014/main" id="{BDF0F36D-2E8B-F183-33EC-22D5C260590D}"/>
              </a:ext>
            </a:extLst>
          </p:cNvPr>
          <p:cNvPicPr>
            <a:picLocks noChangeAspect="1"/>
          </p:cNvPicPr>
          <p:nvPr/>
        </p:nvPicPr>
        <p:blipFill rotWithShape="1">
          <a:blip r:embed="rId2">
            <a:extLst>
              <a:ext uri="{28A0092B-C50C-407E-A947-70E740481C1C}">
                <a14:useLocalDpi xmlns:a14="http://schemas.microsoft.com/office/drawing/2010/main" val="0"/>
              </a:ext>
            </a:extLst>
          </a:blip>
          <a:srcRect t="1880"/>
          <a:stretch/>
        </p:blipFill>
        <p:spPr>
          <a:xfrm>
            <a:off x="285985" y="1613530"/>
            <a:ext cx="8309375" cy="4466258"/>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678941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AC0FF"/>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2DD3DC-202D-9840-E812-6A33F86B4551}"/>
              </a:ext>
            </a:extLst>
          </p:cNvPr>
          <p:cNvSpPr txBox="1"/>
          <p:nvPr/>
        </p:nvSpPr>
        <p:spPr>
          <a:xfrm>
            <a:off x="619800" y="340892"/>
            <a:ext cx="9905332" cy="1107996"/>
          </a:xfrm>
          <a:prstGeom prst="rect">
            <a:avLst/>
          </a:prstGeom>
          <a:noFill/>
        </p:spPr>
        <p:txBody>
          <a:bodyPr wrap="square" anchor="ctr">
            <a:spAutoFit/>
          </a:bodyPr>
          <a:lstStyle/>
          <a:p>
            <a:r>
              <a:rPr lang="en-IN" sz="6600" b="1" dirty="0">
                <a:latin typeface="Urbanist" panose="020B0A04040200000203" pitchFamily="34" charset="0"/>
                <a:ea typeface="Urbanist" panose="020B0A04040200000203" pitchFamily="34" charset="0"/>
              </a:rPr>
              <a:t>Future Developments</a:t>
            </a:r>
            <a:endParaRPr lang="en-IN" sz="1100" dirty="0"/>
          </a:p>
        </p:txBody>
      </p:sp>
      <p:sp>
        <p:nvSpPr>
          <p:cNvPr id="3" name="TextBox 2">
            <a:extLst>
              <a:ext uri="{FF2B5EF4-FFF2-40B4-BE49-F238E27FC236}">
                <a16:creationId xmlns:a16="http://schemas.microsoft.com/office/drawing/2014/main" id="{41005A9F-04E0-072A-55C0-F1452D908F97}"/>
              </a:ext>
            </a:extLst>
          </p:cNvPr>
          <p:cNvSpPr txBox="1"/>
          <p:nvPr/>
        </p:nvSpPr>
        <p:spPr>
          <a:xfrm>
            <a:off x="538361" y="1536812"/>
            <a:ext cx="11115277" cy="4708981"/>
          </a:xfrm>
          <a:prstGeom prst="rect">
            <a:avLst/>
          </a:prstGeom>
          <a:noFill/>
        </p:spPr>
        <p:txBody>
          <a:bodyPr wrap="square">
            <a:spAutoFit/>
          </a:bodyPr>
          <a:lstStyle/>
          <a:p>
            <a:pPr marL="342900" indent="-342900" algn="just">
              <a:buFont typeface="Arial" panose="020B0604020202020204" pitchFamily="34" charset="0"/>
              <a:buChar char="•"/>
            </a:pPr>
            <a:r>
              <a:rPr lang="en-US" sz="2000" b="1" dirty="0">
                <a:latin typeface="Urbanist" panose="020B0A04040200000203" pitchFamily="34" charset="0"/>
                <a:ea typeface="Urbanist" panose="020B0A04040200000203" pitchFamily="34" charset="0"/>
                <a:cs typeface="Urbanist" panose="020B0A04040200000203" pitchFamily="34" charset="0"/>
              </a:rPr>
              <a:t>Geofencing: </a:t>
            </a:r>
            <a:r>
              <a:rPr lang="en-US" sz="2000" dirty="0">
                <a:latin typeface="Urbanist" panose="020B0A04040200000203" pitchFamily="34" charset="0"/>
                <a:ea typeface="Urbanist" panose="020B0A04040200000203" pitchFamily="34" charset="0"/>
                <a:cs typeface="Urbanist" panose="020B0A04040200000203" pitchFamily="34" charset="0"/>
              </a:rPr>
              <a:t>Creating geofence for accurate notification, alert and feedback form deliveries</a:t>
            </a:r>
            <a:endParaRPr lang="en-US" sz="2000" b="1" dirty="0">
              <a:latin typeface="Urbanist" panose="020B0A04040200000203" pitchFamily="34" charset="0"/>
              <a:ea typeface="Urbanist" panose="020B0A04040200000203" pitchFamily="34" charset="0"/>
              <a:cs typeface="Urbanist" panose="020B0A04040200000203" pitchFamily="34" charset="0"/>
            </a:endParaRPr>
          </a:p>
          <a:p>
            <a:pPr marL="342900" indent="-342900" algn="just">
              <a:buFont typeface="Arial" panose="020B0604020202020204" pitchFamily="34" charset="0"/>
              <a:buChar char="•"/>
            </a:pPr>
            <a:r>
              <a:rPr lang="en-US" sz="2000" b="1" dirty="0">
                <a:latin typeface="Urbanist" panose="020B0A04040200000203" pitchFamily="34" charset="0"/>
                <a:ea typeface="Urbanist" panose="020B0A04040200000203" pitchFamily="34" charset="0"/>
                <a:cs typeface="Urbanist" panose="020B0A04040200000203" pitchFamily="34" charset="0"/>
              </a:rPr>
              <a:t>Explicit content removal</a:t>
            </a:r>
            <a:r>
              <a:rPr lang="en-US" sz="2000" dirty="0">
                <a:latin typeface="Urbanist" panose="020B0A04040200000203" pitchFamily="34" charset="0"/>
                <a:ea typeface="Urbanist" panose="020B0A04040200000203" pitchFamily="34" charset="0"/>
                <a:cs typeface="Urbanist" panose="020B0A04040200000203" pitchFamily="34" charset="0"/>
              </a:rPr>
              <a:t>: We will be integrating the system with an algorithm that will detect any kind of explicit, misleading or fake content and remove it instantly from the platform.​</a:t>
            </a:r>
          </a:p>
          <a:p>
            <a:pPr marL="342900" indent="-342900" algn="just">
              <a:buFont typeface="Arial" panose="020B0604020202020204" pitchFamily="34" charset="0"/>
              <a:buChar char="•"/>
            </a:pPr>
            <a:endParaRPr lang="en-US" sz="2000" dirty="0">
              <a:latin typeface="Urbanist" panose="020B0A04040200000203" pitchFamily="34" charset="0"/>
              <a:ea typeface="Urbanist" panose="020B0A04040200000203" pitchFamily="34" charset="0"/>
              <a:cs typeface="Urbanist" panose="020B0A04040200000203" pitchFamily="34" charset="0"/>
            </a:endParaRPr>
          </a:p>
          <a:p>
            <a:pPr marL="342900" indent="-342900" algn="just">
              <a:buFont typeface="Arial" panose="020B0604020202020204" pitchFamily="34" charset="0"/>
              <a:buChar char="•"/>
            </a:pPr>
            <a:r>
              <a:rPr lang="en-US" sz="2000" b="1" dirty="0">
                <a:latin typeface="Urbanist" panose="020B0A04040200000203" pitchFamily="34" charset="0"/>
                <a:ea typeface="Urbanist" panose="020B0A04040200000203" pitchFamily="34" charset="0"/>
                <a:cs typeface="Urbanist" panose="020B0A04040200000203" pitchFamily="34" charset="0"/>
              </a:rPr>
              <a:t>Concise Feedback Summaries</a:t>
            </a:r>
            <a:r>
              <a:rPr lang="en-US" sz="2000" dirty="0">
                <a:latin typeface="Urbanist" panose="020B0A04040200000203" pitchFamily="34" charset="0"/>
                <a:ea typeface="Urbanist" panose="020B0A04040200000203" pitchFamily="34" charset="0"/>
                <a:cs typeface="Urbanist" panose="020B0A04040200000203" pitchFamily="34" charset="0"/>
              </a:rPr>
              <a:t>: AI will generate brief summaries of complex feedback, making it easily understandable for both the public and the police department.​</a:t>
            </a:r>
          </a:p>
          <a:p>
            <a:pPr marL="342900" indent="-342900" algn="just">
              <a:buFont typeface="Arial" panose="020B0604020202020204" pitchFamily="34" charset="0"/>
              <a:buChar char="•"/>
            </a:pPr>
            <a:endParaRPr lang="en-US" sz="2000" dirty="0">
              <a:latin typeface="Urbanist" panose="020B0A04040200000203" pitchFamily="34" charset="0"/>
              <a:ea typeface="Urbanist" panose="020B0A04040200000203" pitchFamily="34" charset="0"/>
              <a:cs typeface="Urbanist" panose="020B0A04040200000203" pitchFamily="34" charset="0"/>
            </a:endParaRPr>
          </a:p>
          <a:p>
            <a:pPr marL="342900" indent="-342900" algn="just">
              <a:buFont typeface="Arial" panose="020B0604020202020204" pitchFamily="34" charset="0"/>
              <a:buChar char="•"/>
            </a:pPr>
            <a:r>
              <a:rPr lang="en-US" sz="2000" b="1" dirty="0">
                <a:latin typeface="Urbanist" panose="020B0A04040200000203" pitchFamily="34" charset="0"/>
                <a:ea typeface="Urbanist" panose="020B0A04040200000203" pitchFamily="34" charset="0"/>
                <a:cs typeface="Urbanist" panose="020B0A04040200000203" pitchFamily="34" charset="0"/>
              </a:rPr>
              <a:t>Chatbot-Assisted FIR Input: </a:t>
            </a:r>
            <a:r>
              <a:rPr lang="en-US" sz="2000" dirty="0">
                <a:latin typeface="Urbanist" panose="020B0A04040200000203" pitchFamily="34" charset="0"/>
                <a:ea typeface="Urbanist" panose="020B0A04040200000203" pitchFamily="34" charset="0"/>
                <a:cs typeface="Urbanist" panose="020B0A04040200000203" pitchFamily="34" charset="0"/>
              </a:rPr>
              <a:t>Our chatbot will simplify the FIR reporting process, converting rough user input into the proper syntax of a First Information Report.​</a:t>
            </a:r>
          </a:p>
          <a:p>
            <a:pPr marL="342900" indent="-342900" algn="just">
              <a:buFont typeface="Arial" panose="020B0604020202020204" pitchFamily="34" charset="0"/>
              <a:buChar char="•"/>
            </a:pPr>
            <a:endParaRPr lang="en-US" sz="2000" dirty="0">
              <a:latin typeface="Urbanist" panose="020B0A04040200000203" pitchFamily="34" charset="0"/>
              <a:ea typeface="Urbanist" panose="020B0A04040200000203" pitchFamily="34" charset="0"/>
              <a:cs typeface="Urbanist" panose="020B0A04040200000203" pitchFamily="34" charset="0"/>
            </a:endParaRPr>
          </a:p>
          <a:p>
            <a:pPr marL="342900" indent="-342900" algn="just">
              <a:buFont typeface="Arial" panose="020B0604020202020204" pitchFamily="34" charset="0"/>
              <a:buChar char="•"/>
            </a:pPr>
            <a:r>
              <a:rPr lang="en-US" sz="2000" b="1" dirty="0">
                <a:latin typeface="Urbanist" panose="020B0A04040200000203" pitchFamily="34" charset="0"/>
                <a:ea typeface="Urbanist" panose="020B0A04040200000203" pitchFamily="34" charset="0"/>
                <a:cs typeface="Urbanist" panose="020B0A04040200000203" pitchFamily="34" charset="0"/>
              </a:rPr>
              <a:t>Police Identification</a:t>
            </a:r>
            <a:r>
              <a:rPr lang="en-US" sz="2000" dirty="0">
                <a:latin typeface="Urbanist" panose="020B0A04040200000203" pitchFamily="34" charset="0"/>
                <a:ea typeface="Urbanist" panose="020B0A04040200000203" pitchFamily="34" charset="0"/>
                <a:cs typeface="Urbanist" panose="020B0A04040200000203" pitchFamily="34" charset="0"/>
              </a:rPr>
              <a:t>: The Police Identification feature in our system enables users to easily identify the policemen associated with a reported incident. In the event of any misconduct or incident, users can utilize our portal to pinpoint the location of the occurrence. Once the user inputs the location details, our system will promptly retrieve and display images of the policemen assigned to the nearest police chowki, facilitating quick and efficient identification.​</a:t>
            </a:r>
          </a:p>
        </p:txBody>
      </p:sp>
    </p:spTree>
    <p:extLst>
      <p:ext uri="{BB962C8B-B14F-4D97-AF65-F5344CB8AC3E}">
        <p14:creationId xmlns:p14="http://schemas.microsoft.com/office/powerpoint/2010/main" val="27124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37FE7"/>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2DD3DC-202D-9840-E812-6A33F86B4551}"/>
              </a:ext>
            </a:extLst>
          </p:cNvPr>
          <p:cNvSpPr txBox="1"/>
          <p:nvPr/>
        </p:nvSpPr>
        <p:spPr>
          <a:xfrm>
            <a:off x="336743" y="1905505"/>
            <a:ext cx="8309546" cy="3046988"/>
          </a:xfrm>
          <a:prstGeom prst="rect">
            <a:avLst/>
          </a:prstGeom>
          <a:noFill/>
        </p:spPr>
        <p:txBody>
          <a:bodyPr wrap="square" anchor="ctr">
            <a:spAutoFit/>
          </a:bodyPr>
          <a:lstStyle/>
          <a:p>
            <a:r>
              <a:rPr lang="en-IN" sz="9600" b="1" dirty="0">
                <a:solidFill>
                  <a:schemeClr val="bg1"/>
                </a:solidFill>
                <a:latin typeface="Urbanist" panose="020B0A04040200000203" pitchFamily="34" charset="0"/>
                <a:ea typeface="Urbanist" panose="020B0A04040200000203" pitchFamily="34" charset="0"/>
              </a:rPr>
              <a:t> Team</a:t>
            </a:r>
          </a:p>
          <a:p>
            <a:r>
              <a:rPr lang="en-IN" sz="9600" b="1" dirty="0">
                <a:solidFill>
                  <a:schemeClr val="bg1"/>
                </a:solidFill>
                <a:latin typeface="Urbanist" panose="020B0A04040200000203" pitchFamily="34" charset="0"/>
                <a:ea typeface="Urbanist" panose="020B0A04040200000203" pitchFamily="34" charset="0"/>
              </a:rPr>
              <a:t>SHUVIT</a:t>
            </a:r>
            <a:endParaRPr lang="en-IN" dirty="0"/>
          </a:p>
        </p:txBody>
      </p:sp>
      <p:grpSp>
        <p:nvGrpSpPr>
          <p:cNvPr id="2" name="Group 11">
            <a:extLst>
              <a:ext uri="{FF2B5EF4-FFF2-40B4-BE49-F238E27FC236}">
                <a16:creationId xmlns:a16="http://schemas.microsoft.com/office/drawing/2014/main" id="{7ED270A3-4E9B-E7EE-F695-1C58B66BFAB7}"/>
              </a:ext>
            </a:extLst>
          </p:cNvPr>
          <p:cNvGrpSpPr/>
          <p:nvPr/>
        </p:nvGrpSpPr>
        <p:grpSpPr>
          <a:xfrm>
            <a:off x="7824639" y="528936"/>
            <a:ext cx="5350718" cy="1334098"/>
            <a:chOff x="0" y="9525"/>
            <a:chExt cx="7134290" cy="1778798"/>
          </a:xfrm>
        </p:grpSpPr>
        <p:sp>
          <p:nvSpPr>
            <p:cNvPr id="3" name="TextBox 12">
              <a:extLst>
                <a:ext uri="{FF2B5EF4-FFF2-40B4-BE49-F238E27FC236}">
                  <a16:creationId xmlns:a16="http://schemas.microsoft.com/office/drawing/2014/main" id="{14A91985-D717-F75E-7CFD-1357DB3DE11B}"/>
                </a:ext>
              </a:extLst>
            </p:cNvPr>
            <p:cNvSpPr txBox="1"/>
            <p:nvPr/>
          </p:nvSpPr>
          <p:spPr>
            <a:xfrm>
              <a:off x="0" y="9525"/>
              <a:ext cx="7134290" cy="595452"/>
            </a:xfrm>
            <a:prstGeom prst="rect">
              <a:avLst/>
            </a:prstGeom>
          </p:spPr>
          <p:txBody>
            <a:bodyPr lIns="0" tIns="0" rIns="0" bIns="0" rtlCol="0" anchor="t">
              <a:spAutoFit/>
            </a:bodyPr>
            <a:lstStyle/>
            <a:p>
              <a:pPr marL="0" lvl="0" indent="0">
                <a:lnSpc>
                  <a:spcPts val="3449"/>
                </a:lnSpc>
              </a:pPr>
              <a:r>
                <a:rPr lang="en-US" sz="2999" b="1" u="none" spc="-29" dirty="0">
                  <a:solidFill>
                    <a:schemeClr val="bg1"/>
                  </a:solidFill>
                  <a:latin typeface="Urbanist" panose="020B0A04040200000203" pitchFamily="34" charset="0"/>
                  <a:ea typeface="Urbanist" panose="020B0A04040200000203" pitchFamily="34" charset="0"/>
                  <a:cs typeface="Urbanist" panose="020B0A04040200000203" pitchFamily="34" charset="0"/>
                </a:rPr>
                <a:t>Sumit Chauhan</a:t>
              </a:r>
            </a:p>
          </p:txBody>
        </p:sp>
        <p:sp>
          <p:nvSpPr>
            <p:cNvPr id="4" name="TextBox 13">
              <a:extLst>
                <a:ext uri="{FF2B5EF4-FFF2-40B4-BE49-F238E27FC236}">
                  <a16:creationId xmlns:a16="http://schemas.microsoft.com/office/drawing/2014/main" id="{26C7E505-C60D-DB9F-AB20-826E19986B22}"/>
                </a:ext>
              </a:extLst>
            </p:cNvPr>
            <p:cNvSpPr txBox="1"/>
            <p:nvPr/>
          </p:nvSpPr>
          <p:spPr>
            <a:xfrm>
              <a:off x="0" y="634160"/>
              <a:ext cx="7134290" cy="1154163"/>
            </a:xfrm>
            <a:prstGeom prst="rect">
              <a:avLst/>
            </a:prstGeom>
          </p:spPr>
          <p:txBody>
            <a:bodyPr lIns="0" tIns="0" rIns="0" bIns="0" rtlCol="0" anchor="t">
              <a:spAutoFit/>
            </a:bodyPr>
            <a:lstStyle/>
            <a:p>
              <a:pPr marL="0" lvl="0" indent="0">
                <a:lnSpc>
                  <a:spcPts val="3549"/>
                </a:lnSpc>
                <a:spcBef>
                  <a:spcPct val="0"/>
                </a:spcBef>
              </a:pP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3</a:t>
              </a:r>
              <a:r>
                <a:rPr lang="en-US" sz="2499" baseline="30000" dirty="0">
                  <a:solidFill>
                    <a:schemeClr val="bg1"/>
                  </a:solidFill>
                  <a:latin typeface="Urbanist" panose="020B0A04040200000203" pitchFamily="34" charset="0"/>
                  <a:ea typeface="Urbanist" panose="020B0A04040200000203" pitchFamily="34" charset="0"/>
                  <a:cs typeface="Urbanist" panose="020B0A04040200000203" pitchFamily="34" charset="0"/>
                </a:rPr>
                <a:t>rd</a:t>
              </a: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 Year </a:t>
              </a:r>
              <a:r>
                <a:rPr lang="en-US" sz="2499" dirty="0" err="1">
                  <a:solidFill>
                    <a:schemeClr val="bg1"/>
                  </a:solidFill>
                  <a:latin typeface="Urbanist" panose="020B0A04040200000203" pitchFamily="34" charset="0"/>
                  <a:ea typeface="Urbanist" panose="020B0A04040200000203" pitchFamily="34" charset="0"/>
                  <a:cs typeface="Urbanist" panose="020B0A04040200000203" pitchFamily="34" charset="0"/>
                </a:rPr>
                <a:t>B.Tech</a:t>
              </a: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 ECE</a:t>
              </a:r>
            </a:p>
            <a:p>
              <a:pPr marL="0" lvl="0" indent="0">
                <a:lnSpc>
                  <a:spcPts val="3549"/>
                </a:lnSpc>
                <a:spcBef>
                  <a:spcPct val="0"/>
                </a:spcBef>
              </a:pPr>
              <a:r>
                <a:rPr lang="en-US" sz="2499" u="none" dirty="0">
                  <a:solidFill>
                    <a:schemeClr val="bg1"/>
                  </a:solidFill>
                  <a:latin typeface="Urbanist" panose="020B0A04040200000203" pitchFamily="34" charset="0"/>
                  <a:ea typeface="Urbanist" panose="020B0A04040200000203" pitchFamily="34" charset="0"/>
                  <a:cs typeface="Urbanist" panose="020B0A04040200000203" pitchFamily="34" charset="0"/>
                </a:rPr>
                <a:t>Chandigarh Group of College</a:t>
              </a:r>
            </a:p>
          </p:txBody>
        </p:sp>
      </p:grpSp>
      <p:grpSp>
        <p:nvGrpSpPr>
          <p:cNvPr id="5" name="Group 18">
            <a:extLst>
              <a:ext uri="{FF2B5EF4-FFF2-40B4-BE49-F238E27FC236}">
                <a16:creationId xmlns:a16="http://schemas.microsoft.com/office/drawing/2014/main" id="{2E42DE7B-AECA-3E64-25B7-B3A5FC519BD9}"/>
              </a:ext>
            </a:extLst>
          </p:cNvPr>
          <p:cNvGrpSpPr/>
          <p:nvPr/>
        </p:nvGrpSpPr>
        <p:grpSpPr>
          <a:xfrm>
            <a:off x="7824639" y="2712931"/>
            <a:ext cx="5350718" cy="1334098"/>
            <a:chOff x="0" y="9525"/>
            <a:chExt cx="7134290" cy="1778798"/>
          </a:xfrm>
        </p:grpSpPr>
        <p:sp>
          <p:nvSpPr>
            <p:cNvPr id="6" name="TextBox 19">
              <a:extLst>
                <a:ext uri="{FF2B5EF4-FFF2-40B4-BE49-F238E27FC236}">
                  <a16:creationId xmlns:a16="http://schemas.microsoft.com/office/drawing/2014/main" id="{9501C426-0FDA-AE9D-7A83-014116977236}"/>
                </a:ext>
              </a:extLst>
            </p:cNvPr>
            <p:cNvSpPr txBox="1"/>
            <p:nvPr/>
          </p:nvSpPr>
          <p:spPr>
            <a:xfrm>
              <a:off x="0" y="9525"/>
              <a:ext cx="7134290" cy="595452"/>
            </a:xfrm>
            <a:prstGeom prst="rect">
              <a:avLst/>
            </a:prstGeom>
          </p:spPr>
          <p:txBody>
            <a:bodyPr lIns="0" tIns="0" rIns="0" bIns="0" rtlCol="0" anchor="t">
              <a:spAutoFit/>
            </a:bodyPr>
            <a:lstStyle/>
            <a:p>
              <a:pPr marL="0" lvl="0" indent="0">
                <a:lnSpc>
                  <a:spcPts val="3449"/>
                </a:lnSpc>
              </a:pPr>
              <a:r>
                <a:rPr lang="en-US" sz="2999" b="1" u="none" spc="-29" dirty="0">
                  <a:solidFill>
                    <a:schemeClr val="bg1"/>
                  </a:solidFill>
                  <a:latin typeface="Urbanist" panose="020B0A04040200000203" pitchFamily="34" charset="0"/>
                  <a:ea typeface="Urbanist" panose="020B0A04040200000203" pitchFamily="34" charset="0"/>
                  <a:cs typeface="Urbanist" panose="020B0A04040200000203" pitchFamily="34" charset="0"/>
                </a:rPr>
                <a:t>Himanshu </a:t>
              </a:r>
              <a:r>
                <a:rPr lang="en-US" sz="2999" b="1" u="none" spc="-29" dirty="0" err="1">
                  <a:solidFill>
                    <a:schemeClr val="bg1"/>
                  </a:solidFill>
                  <a:latin typeface="Urbanist" panose="020B0A04040200000203" pitchFamily="34" charset="0"/>
                  <a:ea typeface="Urbanist" panose="020B0A04040200000203" pitchFamily="34" charset="0"/>
                  <a:cs typeface="Urbanist" panose="020B0A04040200000203" pitchFamily="34" charset="0"/>
                </a:rPr>
                <a:t>Kondal</a:t>
              </a:r>
              <a:endParaRPr lang="en-US" sz="2999" b="1" u="none" spc="-29" dirty="0">
                <a:solidFill>
                  <a:schemeClr val="bg1"/>
                </a:solidFill>
                <a:latin typeface="Urbanist" panose="020B0A04040200000203" pitchFamily="34" charset="0"/>
                <a:ea typeface="Urbanist" panose="020B0A04040200000203" pitchFamily="34" charset="0"/>
                <a:cs typeface="Urbanist" panose="020B0A04040200000203" pitchFamily="34" charset="0"/>
              </a:endParaRPr>
            </a:p>
          </p:txBody>
        </p:sp>
        <p:sp>
          <p:nvSpPr>
            <p:cNvPr id="9" name="TextBox 20">
              <a:extLst>
                <a:ext uri="{FF2B5EF4-FFF2-40B4-BE49-F238E27FC236}">
                  <a16:creationId xmlns:a16="http://schemas.microsoft.com/office/drawing/2014/main" id="{78BEF9B5-FC9E-4E43-84A5-EA5AEB3FCF6A}"/>
                </a:ext>
              </a:extLst>
            </p:cNvPr>
            <p:cNvSpPr txBox="1"/>
            <p:nvPr/>
          </p:nvSpPr>
          <p:spPr>
            <a:xfrm>
              <a:off x="0" y="634160"/>
              <a:ext cx="7134290" cy="1154163"/>
            </a:xfrm>
            <a:prstGeom prst="rect">
              <a:avLst/>
            </a:prstGeom>
          </p:spPr>
          <p:txBody>
            <a:bodyPr lIns="0" tIns="0" rIns="0" bIns="0" rtlCol="0" anchor="t">
              <a:spAutoFit/>
            </a:bodyPr>
            <a:lstStyle/>
            <a:p>
              <a:pPr marL="0" lvl="0" indent="0">
                <a:lnSpc>
                  <a:spcPts val="3549"/>
                </a:lnSpc>
                <a:spcBef>
                  <a:spcPct val="0"/>
                </a:spcBef>
              </a:pP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2</a:t>
              </a:r>
              <a:r>
                <a:rPr lang="en-US" sz="2499" baseline="30000" dirty="0">
                  <a:solidFill>
                    <a:schemeClr val="bg1"/>
                  </a:solidFill>
                  <a:latin typeface="Urbanist" panose="020B0A04040200000203" pitchFamily="34" charset="0"/>
                  <a:ea typeface="Urbanist" panose="020B0A04040200000203" pitchFamily="34" charset="0"/>
                  <a:cs typeface="Urbanist" panose="020B0A04040200000203" pitchFamily="34" charset="0"/>
                </a:rPr>
                <a:t>nd</a:t>
              </a: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  Year </a:t>
              </a:r>
              <a:r>
                <a:rPr lang="en-US" sz="2499" dirty="0" err="1">
                  <a:solidFill>
                    <a:schemeClr val="bg1"/>
                  </a:solidFill>
                  <a:latin typeface="Urbanist" panose="020B0A04040200000203" pitchFamily="34" charset="0"/>
                  <a:ea typeface="Urbanist" panose="020B0A04040200000203" pitchFamily="34" charset="0"/>
                  <a:cs typeface="Urbanist" panose="020B0A04040200000203" pitchFamily="34" charset="0"/>
                </a:rPr>
                <a:t>B.Tech</a:t>
              </a: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 IC</a:t>
              </a:r>
            </a:p>
            <a:p>
              <a:pPr marL="0" lvl="0" indent="0">
                <a:lnSpc>
                  <a:spcPts val="3549"/>
                </a:lnSpc>
                <a:spcBef>
                  <a:spcPct val="0"/>
                </a:spcBef>
              </a:pPr>
              <a:r>
                <a:rPr lang="en-US" sz="2499" u="none" dirty="0">
                  <a:solidFill>
                    <a:schemeClr val="bg1"/>
                  </a:solidFill>
                  <a:latin typeface="Urbanist" panose="020B0A04040200000203" pitchFamily="34" charset="0"/>
                  <a:ea typeface="Urbanist" panose="020B0A04040200000203" pitchFamily="34" charset="0"/>
                  <a:cs typeface="Urbanist" panose="020B0A04040200000203" pitchFamily="34" charset="0"/>
                </a:rPr>
                <a:t>NIT </a:t>
              </a: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J</a:t>
              </a:r>
              <a:r>
                <a:rPr lang="en-US" sz="2499" u="none" dirty="0">
                  <a:solidFill>
                    <a:schemeClr val="bg1"/>
                  </a:solidFill>
                  <a:latin typeface="Urbanist" panose="020B0A04040200000203" pitchFamily="34" charset="0"/>
                  <a:ea typeface="Urbanist" panose="020B0A04040200000203" pitchFamily="34" charset="0"/>
                  <a:cs typeface="Urbanist" panose="020B0A04040200000203" pitchFamily="34" charset="0"/>
                </a:rPr>
                <a:t>alandhar</a:t>
              </a:r>
            </a:p>
          </p:txBody>
        </p:sp>
      </p:grpSp>
      <p:pic>
        <p:nvPicPr>
          <p:cNvPr id="10" name="Picture 9">
            <a:extLst>
              <a:ext uri="{FF2B5EF4-FFF2-40B4-BE49-F238E27FC236}">
                <a16:creationId xmlns:a16="http://schemas.microsoft.com/office/drawing/2014/main" id="{873EAAE7-0913-0DE5-970E-6FD161909ACA}"/>
              </a:ext>
            </a:extLst>
          </p:cNvPr>
          <p:cNvPicPr>
            <a:picLocks noChangeAspect="1"/>
          </p:cNvPicPr>
          <p:nvPr/>
        </p:nvPicPr>
        <p:blipFill rotWithShape="1">
          <a:blip r:embed="rId2">
            <a:extLst>
              <a:ext uri="{28A0092B-C50C-407E-A947-70E740481C1C}">
                <a14:useLocalDpi xmlns:a14="http://schemas.microsoft.com/office/drawing/2010/main" val="0"/>
              </a:ext>
            </a:extLst>
          </a:blip>
          <a:srcRect l="14809" t="6595" r="15817" b="45101"/>
          <a:stretch/>
        </p:blipFill>
        <p:spPr>
          <a:xfrm>
            <a:off x="5791200" y="2564679"/>
            <a:ext cx="1728639" cy="1728639"/>
          </a:xfrm>
          <a:prstGeom prst="ellipse">
            <a:avLst/>
          </a:prstGeom>
        </p:spPr>
      </p:pic>
      <p:grpSp>
        <p:nvGrpSpPr>
          <p:cNvPr id="11" name="Group 27">
            <a:extLst>
              <a:ext uri="{FF2B5EF4-FFF2-40B4-BE49-F238E27FC236}">
                <a16:creationId xmlns:a16="http://schemas.microsoft.com/office/drawing/2014/main" id="{D0614117-0235-9CB7-83E4-6818C49B214A}"/>
              </a:ext>
            </a:extLst>
          </p:cNvPr>
          <p:cNvGrpSpPr/>
          <p:nvPr/>
        </p:nvGrpSpPr>
        <p:grpSpPr>
          <a:xfrm>
            <a:off x="7824639" y="4827891"/>
            <a:ext cx="5001298" cy="1334097"/>
            <a:chOff x="0" y="9526"/>
            <a:chExt cx="7134290" cy="1778798"/>
          </a:xfrm>
        </p:grpSpPr>
        <p:sp>
          <p:nvSpPr>
            <p:cNvPr id="12" name="TextBox 28">
              <a:extLst>
                <a:ext uri="{FF2B5EF4-FFF2-40B4-BE49-F238E27FC236}">
                  <a16:creationId xmlns:a16="http://schemas.microsoft.com/office/drawing/2014/main" id="{D994E0D6-DDD6-1D02-7666-AC6518A05AC7}"/>
                </a:ext>
              </a:extLst>
            </p:cNvPr>
            <p:cNvSpPr txBox="1"/>
            <p:nvPr/>
          </p:nvSpPr>
          <p:spPr>
            <a:xfrm>
              <a:off x="0" y="9526"/>
              <a:ext cx="7134290" cy="595453"/>
            </a:xfrm>
            <a:prstGeom prst="rect">
              <a:avLst/>
            </a:prstGeom>
          </p:spPr>
          <p:txBody>
            <a:bodyPr lIns="0" tIns="0" rIns="0" bIns="0" rtlCol="0" anchor="t">
              <a:spAutoFit/>
            </a:bodyPr>
            <a:lstStyle/>
            <a:p>
              <a:pPr marL="0" lvl="0" indent="0">
                <a:lnSpc>
                  <a:spcPts val="3449"/>
                </a:lnSpc>
              </a:pPr>
              <a:r>
                <a:rPr lang="en-US" sz="2999" b="1" u="none" spc="-29" dirty="0">
                  <a:solidFill>
                    <a:schemeClr val="bg1"/>
                  </a:solidFill>
                  <a:latin typeface="Urbanist" panose="020B0A04040200000203" pitchFamily="34" charset="0"/>
                  <a:ea typeface="Urbanist" panose="020B0A04040200000203" pitchFamily="34" charset="0"/>
                  <a:cs typeface="Urbanist" panose="020B0A04040200000203" pitchFamily="34" charset="0"/>
                </a:rPr>
                <a:t>Aditya Chaurasia</a:t>
              </a:r>
            </a:p>
          </p:txBody>
        </p:sp>
        <p:sp>
          <p:nvSpPr>
            <p:cNvPr id="13" name="TextBox 29">
              <a:extLst>
                <a:ext uri="{FF2B5EF4-FFF2-40B4-BE49-F238E27FC236}">
                  <a16:creationId xmlns:a16="http://schemas.microsoft.com/office/drawing/2014/main" id="{23772BC1-1E21-62A6-D418-0BDCF89D962F}"/>
                </a:ext>
              </a:extLst>
            </p:cNvPr>
            <p:cNvSpPr txBox="1"/>
            <p:nvPr/>
          </p:nvSpPr>
          <p:spPr>
            <a:xfrm>
              <a:off x="0" y="634160"/>
              <a:ext cx="7134290" cy="1154164"/>
            </a:xfrm>
            <a:prstGeom prst="rect">
              <a:avLst/>
            </a:prstGeom>
          </p:spPr>
          <p:txBody>
            <a:bodyPr lIns="0" tIns="0" rIns="0" bIns="0" rtlCol="0" anchor="t">
              <a:spAutoFit/>
            </a:bodyPr>
            <a:lstStyle/>
            <a:p>
              <a:pPr marL="0" lvl="0" indent="0">
                <a:lnSpc>
                  <a:spcPts val="3549"/>
                </a:lnSpc>
                <a:spcBef>
                  <a:spcPct val="0"/>
                </a:spcBef>
              </a:pP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2</a:t>
              </a:r>
              <a:r>
                <a:rPr lang="en-US" sz="2499" baseline="30000" dirty="0">
                  <a:solidFill>
                    <a:schemeClr val="bg1"/>
                  </a:solidFill>
                  <a:latin typeface="Urbanist" panose="020B0A04040200000203" pitchFamily="34" charset="0"/>
                  <a:ea typeface="Urbanist" panose="020B0A04040200000203" pitchFamily="34" charset="0"/>
                  <a:cs typeface="Urbanist" panose="020B0A04040200000203" pitchFamily="34" charset="0"/>
                </a:rPr>
                <a:t>nd</a:t>
              </a: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 Year </a:t>
              </a:r>
              <a:r>
                <a:rPr lang="en-US" sz="2499" dirty="0" err="1">
                  <a:solidFill>
                    <a:schemeClr val="bg1"/>
                  </a:solidFill>
                  <a:latin typeface="Urbanist" panose="020B0A04040200000203" pitchFamily="34" charset="0"/>
                  <a:ea typeface="Urbanist" panose="020B0A04040200000203" pitchFamily="34" charset="0"/>
                  <a:cs typeface="Urbanist" panose="020B0A04040200000203" pitchFamily="34" charset="0"/>
                </a:rPr>
                <a:t>B.Tech</a:t>
              </a:r>
              <a:r>
                <a:rPr lang="en-US" sz="2499" dirty="0">
                  <a:solidFill>
                    <a:schemeClr val="bg1"/>
                  </a:solidFill>
                  <a:latin typeface="Urbanist" panose="020B0A04040200000203" pitchFamily="34" charset="0"/>
                  <a:ea typeface="Urbanist" panose="020B0A04040200000203" pitchFamily="34" charset="0"/>
                  <a:cs typeface="Urbanist" panose="020B0A04040200000203" pitchFamily="34" charset="0"/>
                </a:rPr>
                <a:t> ECE</a:t>
              </a:r>
            </a:p>
            <a:p>
              <a:pPr marL="0" lvl="0" indent="0">
                <a:lnSpc>
                  <a:spcPts val="3549"/>
                </a:lnSpc>
                <a:spcBef>
                  <a:spcPct val="0"/>
                </a:spcBef>
              </a:pPr>
              <a:r>
                <a:rPr lang="en-US" sz="2499" u="none" dirty="0">
                  <a:solidFill>
                    <a:schemeClr val="bg1"/>
                  </a:solidFill>
                  <a:latin typeface="Urbanist" panose="020B0A04040200000203" pitchFamily="34" charset="0"/>
                  <a:ea typeface="Urbanist" panose="020B0A04040200000203" pitchFamily="34" charset="0"/>
                  <a:cs typeface="Urbanist" panose="020B0A04040200000203" pitchFamily="34" charset="0"/>
                </a:rPr>
                <a:t>Chandigarh Group of College</a:t>
              </a:r>
            </a:p>
          </p:txBody>
        </p:sp>
      </p:grpSp>
      <p:pic>
        <p:nvPicPr>
          <p:cNvPr id="14" name="Picture 13">
            <a:extLst>
              <a:ext uri="{FF2B5EF4-FFF2-40B4-BE49-F238E27FC236}">
                <a16:creationId xmlns:a16="http://schemas.microsoft.com/office/drawing/2014/main" id="{5DC1071A-F8C9-C59B-9966-CEC3853048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328" t="12192" r="20806" b="25906"/>
          <a:stretch/>
        </p:blipFill>
        <p:spPr>
          <a:xfrm>
            <a:off x="5791199" y="371772"/>
            <a:ext cx="1728639" cy="1728639"/>
          </a:xfrm>
          <a:prstGeom prst="ellipse">
            <a:avLst/>
          </a:prstGeom>
        </p:spPr>
      </p:pic>
      <p:pic>
        <p:nvPicPr>
          <p:cNvPr id="15" name="Picture 14">
            <a:extLst>
              <a:ext uri="{FF2B5EF4-FFF2-40B4-BE49-F238E27FC236}">
                <a16:creationId xmlns:a16="http://schemas.microsoft.com/office/drawing/2014/main" id="{2F5EE84A-7171-C041-4101-DF472CE60A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023" t="779" r="1865" b="6109"/>
          <a:stretch/>
        </p:blipFill>
        <p:spPr>
          <a:xfrm>
            <a:off x="5791199" y="4757587"/>
            <a:ext cx="1728639" cy="1728639"/>
          </a:xfrm>
          <a:prstGeom prst="ellipse">
            <a:avLst/>
          </a:prstGeom>
        </p:spPr>
      </p:pic>
    </p:spTree>
    <p:extLst>
      <p:ext uri="{BB962C8B-B14F-4D97-AF65-F5344CB8AC3E}">
        <p14:creationId xmlns:p14="http://schemas.microsoft.com/office/powerpoint/2010/main" val="90412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D77-023E-74AB-2A40-A206D52F75DB}"/>
              </a:ext>
            </a:extLst>
          </p:cNvPr>
          <p:cNvSpPr>
            <a:spLocks noGrp="1"/>
          </p:cNvSpPr>
          <p:nvPr>
            <p:ph type="title"/>
          </p:nvPr>
        </p:nvSpPr>
        <p:spPr/>
        <p:txBody>
          <a:bodyPr>
            <a:normAutofit/>
          </a:bodyPr>
          <a:lstStyle/>
          <a:p>
            <a:pPr rtl="0" fontAlgn="base"/>
            <a:r>
              <a:rPr lang="en-US" sz="5400" b="1" i="0" u="none" strike="noStrike" dirty="0">
                <a:solidFill>
                  <a:srgbClr val="000000"/>
                </a:solidFill>
                <a:effectLst/>
                <a:latin typeface="Urbanist" panose="020B0A04040200000203" pitchFamily="34" charset="0"/>
                <a:ea typeface="Urbanist" panose="020B0A04040200000203" pitchFamily="34" charset="0"/>
                <a:cs typeface="Urbanist" panose="020B0A04040200000203" pitchFamily="34" charset="0"/>
              </a:rPr>
              <a:t>PROBLEMS</a:t>
            </a:r>
            <a:r>
              <a:rPr lang="en-US" sz="5400" b="1" i="0" dirty="0">
                <a:solidFill>
                  <a:srgbClr val="000000"/>
                </a:solidFill>
                <a:effectLst/>
                <a:latin typeface="Urbanist" panose="020B0A04040200000203" pitchFamily="34" charset="0"/>
                <a:ea typeface="Urbanist" panose="020B0A04040200000203" pitchFamily="34" charset="0"/>
                <a:cs typeface="Urbanist" panose="020B0A04040200000203" pitchFamily="34" charset="0"/>
              </a:rPr>
              <a:t>​</a:t>
            </a:r>
            <a:endParaRPr lang="en-IN" sz="11500" b="1" dirty="0">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B4817F43-7F29-F973-FACB-CE590ED6178F}"/>
              </a:ext>
            </a:extLst>
          </p:cNvPr>
          <p:cNvSpPr>
            <a:spLocks noGrp="1"/>
          </p:cNvSpPr>
          <p:nvPr>
            <p:ph idx="1"/>
          </p:nvPr>
        </p:nvSpPr>
        <p:spPr>
          <a:xfrm>
            <a:off x="642026" y="1825625"/>
            <a:ext cx="10711774" cy="4351338"/>
          </a:xfrm>
        </p:spPr>
        <p:txBody>
          <a:bodyPr>
            <a:normAutofit fontScale="92500"/>
          </a:bodyPr>
          <a:lstStyle/>
          <a:p>
            <a:r>
              <a:rPr lang="en-US" dirty="0">
                <a:latin typeface="Urbanist" panose="020B0A04040200000203" pitchFamily="34" charset="0"/>
                <a:ea typeface="Urbanist" panose="020B0A04040200000203" pitchFamily="34" charset="0"/>
                <a:cs typeface="Urbanist" panose="020B0A04040200000203" pitchFamily="34" charset="0"/>
              </a:rPr>
              <a:t>Feedback on police operations is challenging due to outdated methods and privacy concerns.​</a:t>
            </a:r>
          </a:p>
          <a:p>
            <a:r>
              <a:rPr lang="en-US" dirty="0">
                <a:latin typeface="Urbanist" panose="020B0A04040200000203" pitchFamily="34" charset="0"/>
                <a:ea typeface="Urbanist" panose="020B0A04040200000203" pitchFamily="34" charset="0"/>
                <a:cs typeface="Urbanist" panose="020B0A04040200000203" pitchFamily="34" charset="0"/>
              </a:rPr>
              <a:t>Traditional approaches like inspections and direct calls lack inclusivity, impeding a comprehensive understanding of community sentiments.​</a:t>
            </a:r>
          </a:p>
          <a:p>
            <a:r>
              <a:rPr lang="en-US" dirty="0">
                <a:latin typeface="Urbanist" panose="020B0A04040200000203" pitchFamily="34" charset="0"/>
                <a:ea typeface="Urbanist" panose="020B0A04040200000203" pitchFamily="34" charset="0"/>
                <a:cs typeface="Urbanist" panose="020B0A04040200000203" pitchFamily="34" charset="0"/>
              </a:rPr>
              <a:t>The current feedback methods are non-digital, missing standardized quest records and a uniform tracking system.​</a:t>
            </a:r>
          </a:p>
          <a:p>
            <a:r>
              <a:rPr lang="en-US" dirty="0">
                <a:latin typeface="Urbanist" panose="020B0A04040200000203" pitchFamily="34" charset="0"/>
                <a:ea typeface="Urbanist" panose="020B0A04040200000203" pitchFamily="34" charset="0"/>
                <a:cs typeface="Urbanist" panose="020B0A04040200000203" pitchFamily="34" charset="0"/>
              </a:rPr>
              <a:t>Limited manpower inhibits daily follow-ups, complicating efforts to address policing issues effectively.​</a:t>
            </a:r>
          </a:p>
          <a:p>
            <a:r>
              <a:rPr lang="en-US" dirty="0">
                <a:latin typeface="Urbanist" panose="020B0A04040200000203" pitchFamily="34" charset="0"/>
                <a:ea typeface="Urbanist" panose="020B0A04040200000203" pitchFamily="34" charset="0"/>
                <a:cs typeface="Urbanist" panose="020B0A04040200000203" pitchFamily="34" charset="0"/>
              </a:rPr>
              <a:t>The diverse, less digitally aware community adds complexity to the feedback process.​</a:t>
            </a:r>
            <a:endParaRPr lang="en-IN" dirty="0">
              <a:latin typeface="Urbanist" panose="020B0A04040200000203" pitchFamily="34" charset="0"/>
              <a:ea typeface="Urbanist" panose="020B0A04040200000203" pitchFamily="34" charset="0"/>
              <a:cs typeface="Urbanist" panose="020B0A04040200000203" pitchFamily="34" charset="0"/>
            </a:endParaRPr>
          </a:p>
        </p:txBody>
      </p:sp>
    </p:spTree>
    <p:extLst>
      <p:ext uri="{BB962C8B-B14F-4D97-AF65-F5344CB8AC3E}">
        <p14:creationId xmlns:p14="http://schemas.microsoft.com/office/powerpoint/2010/main" val="215731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AC0FF"/>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2DD3DC-202D-9840-E812-6A33F86B4551}"/>
              </a:ext>
            </a:extLst>
          </p:cNvPr>
          <p:cNvSpPr txBox="1"/>
          <p:nvPr/>
        </p:nvSpPr>
        <p:spPr>
          <a:xfrm>
            <a:off x="983513" y="904393"/>
            <a:ext cx="9905332" cy="4508927"/>
          </a:xfrm>
          <a:prstGeom prst="rect">
            <a:avLst/>
          </a:prstGeom>
          <a:noFill/>
        </p:spPr>
        <p:txBody>
          <a:bodyPr wrap="square" anchor="ctr">
            <a:spAutoFit/>
          </a:bodyPr>
          <a:lstStyle/>
          <a:p>
            <a:r>
              <a:rPr lang="en-IN" sz="28700" b="1" dirty="0">
                <a:solidFill>
                  <a:schemeClr val="bg1"/>
                </a:solidFill>
                <a:latin typeface="Urbanist" panose="020B0A04040200000203" pitchFamily="34" charset="0"/>
                <a:ea typeface="Urbanist" panose="020B0A04040200000203" pitchFamily="34" charset="0"/>
              </a:rPr>
              <a:t> FEAR</a:t>
            </a:r>
            <a:endParaRPr lang="en-IN" sz="4000" dirty="0"/>
          </a:p>
        </p:txBody>
      </p:sp>
    </p:spTree>
    <p:extLst>
      <p:ext uri="{BB962C8B-B14F-4D97-AF65-F5344CB8AC3E}">
        <p14:creationId xmlns:p14="http://schemas.microsoft.com/office/powerpoint/2010/main" val="420842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
                                            <p:txEl>
                                              <p:pRg st="0" end="0"/>
                                            </p:txEl>
                                          </p:spTgt>
                                        </p:tgtEl>
                                      </p:cBhvr>
                                    </p:animEffect>
                                    <p:anim calcmode="lin" valueType="num">
                                      <p:cBhvr>
                                        <p:cTn id="7" dur="1000"/>
                                        <p:tgtEl>
                                          <p:spTgt spid="7">
                                            <p:txEl>
                                              <p:pRg st="0" end="0"/>
                                            </p:txEl>
                                          </p:spTgt>
                                        </p:tgtEl>
                                        <p:attrNameLst>
                                          <p:attrName>ppt_x</p:attrName>
                                        </p:attrNameLst>
                                      </p:cBhvr>
                                      <p:tavLst>
                                        <p:tav tm="0">
                                          <p:val>
                                            <p:strVal val="ppt_x"/>
                                          </p:val>
                                        </p:tav>
                                        <p:tav tm="100000">
                                          <p:val>
                                            <p:strVal val="ppt_x"/>
                                          </p:val>
                                        </p:tav>
                                      </p:tavLst>
                                    </p:anim>
                                    <p:anim calcmode="lin" valueType="num">
                                      <p:cBhvr>
                                        <p:cTn id="8" dur="1000"/>
                                        <p:tgtEl>
                                          <p:spTgt spid="7">
                                            <p:txEl>
                                              <p:pRg st="0" end="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AC0FF"/>
        </a:solidFill>
        <a:effectLst/>
      </p:bgPr>
    </p:bg>
    <p:spTree>
      <p:nvGrpSpPr>
        <p:cNvPr id="1" name=""/>
        <p:cNvGrpSpPr/>
        <p:nvPr/>
      </p:nvGrpSpPr>
      <p:grpSpPr>
        <a:xfrm>
          <a:off x="0" y="0"/>
          <a:ext cx="0" cy="0"/>
          <a:chOff x="0" y="0"/>
          <a:chExt cx="0" cy="0"/>
        </a:xfrm>
      </p:grpSpPr>
      <p:pic>
        <p:nvPicPr>
          <p:cNvPr id="2050" name="Picture 2" descr="A blue and white logo with a shield and handshake&#10;&#10;Description automatically generated">
            <a:extLst>
              <a:ext uri="{FF2B5EF4-FFF2-40B4-BE49-F238E27FC236}">
                <a16:creationId xmlns:a16="http://schemas.microsoft.com/office/drawing/2014/main" id="{AC377CAA-2CE7-2656-D8DD-461BD268C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28" y="259080"/>
            <a:ext cx="4696178" cy="63398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1AC7819-5B67-48E1-781D-1DCD19FEF955}"/>
              </a:ext>
            </a:extLst>
          </p:cNvPr>
          <p:cNvPicPr>
            <a:picLocks noChangeAspect="1"/>
          </p:cNvPicPr>
          <p:nvPr/>
        </p:nvPicPr>
        <p:blipFill>
          <a:blip r:embed="rId3"/>
          <a:stretch>
            <a:fillRect/>
          </a:stretch>
        </p:blipFill>
        <p:spPr>
          <a:xfrm>
            <a:off x="5387128" y="-392116"/>
            <a:ext cx="6804872" cy="7642231"/>
          </a:xfrm>
          <a:prstGeom prst="rect">
            <a:avLst/>
          </a:prstGeom>
        </p:spPr>
      </p:pic>
    </p:spTree>
    <p:extLst>
      <p:ext uri="{BB962C8B-B14F-4D97-AF65-F5344CB8AC3E}">
        <p14:creationId xmlns:p14="http://schemas.microsoft.com/office/powerpoint/2010/main" val="26591127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AC0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13949D-FDE0-146A-9C30-1CE5A0F03E3F}"/>
              </a:ext>
            </a:extLst>
          </p:cNvPr>
          <p:cNvPicPr>
            <a:picLocks noChangeAspect="1"/>
          </p:cNvPicPr>
          <p:nvPr/>
        </p:nvPicPr>
        <p:blipFill rotWithShape="1">
          <a:blip r:embed="rId3">
            <a:extLst>
              <a:ext uri="{28A0092B-C50C-407E-A947-70E740481C1C}">
                <a14:useLocalDpi xmlns:a14="http://schemas.microsoft.com/office/drawing/2010/main" val="0"/>
              </a:ext>
            </a:extLst>
          </a:blip>
          <a:srcRect l="3387" t="1955" r="3123" b="1598"/>
          <a:stretch/>
        </p:blipFill>
        <p:spPr>
          <a:xfrm rot="1676573">
            <a:off x="8499217" y="1235125"/>
            <a:ext cx="1690454" cy="3749662"/>
          </a:xfrm>
          <a:prstGeom prst="rect">
            <a:avLst/>
          </a:prstGeom>
          <a:effectLst>
            <a:glow rad="101600">
              <a:schemeClr val="accent3">
                <a:satMod val="175000"/>
                <a:alpha val="40000"/>
              </a:schemeClr>
            </a:glow>
          </a:effectLst>
        </p:spPr>
      </p:pic>
      <p:pic>
        <p:nvPicPr>
          <p:cNvPr id="7" name="Picture 6">
            <a:extLst>
              <a:ext uri="{FF2B5EF4-FFF2-40B4-BE49-F238E27FC236}">
                <a16:creationId xmlns:a16="http://schemas.microsoft.com/office/drawing/2014/main" id="{0381F3F4-2218-B986-64ED-3E00750EC91D}"/>
              </a:ext>
            </a:extLst>
          </p:cNvPr>
          <p:cNvPicPr>
            <a:picLocks noChangeAspect="1"/>
          </p:cNvPicPr>
          <p:nvPr/>
        </p:nvPicPr>
        <p:blipFill rotWithShape="1">
          <a:blip r:embed="rId4">
            <a:extLst>
              <a:ext uri="{28A0092B-C50C-407E-A947-70E740481C1C}">
                <a14:useLocalDpi xmlns:a14="http://schemas.microsoft.com/office/drawing/2010/main" val="0"/>
              </a:ext>
            </a:extLst>
          </a:blip>
          <a:srcRect t="1955" r="2030" b="1507"/>
          <a:stretch/>
        </p:blipFill>
        <p:spPr>
          <a:xfrm rot="1688703">
            <a:off x="11362334" y="-17454"/>
            <a:ext cx="1764551" cy="3753143"/>
          </a:xfrm>
          <a:prstGeom prst="rect">
            <a:avLst/>
          </a:prstGeom>
          <a:effectLst>
            <a:glow rad="101600">
              <a:schemeClr val="accent3">
                <a:satMod val="175000"/>
                <a:alpha val="40000"/>
              </a:schemeClr>
            </a:glow>
          </a:effectLst>
        </p:spPr>
      </p:pic>
      <p:pic>
        <p:nvPicPr>
          <p:cNvPr id="9" name="Picture 8">
            <a:extLst>
              <a:ext uri="{FF2B5EF4-FFF2-40B4-BE49-F238E27FC236}">
                <a16:creationId xmlns:a16="http://schemas.microsoft.com/office/drawing/2014/main" id="{67EF5954-C964-BB7D-72E6-9B45B37006D1}"/>
              </a:ext>
            </a:extLst>
          </p:cNvPr>
          <p:cNvPicPr>
            <a:picLocks noChangeAspect="1"/>
          </p:cNvPicPr>
          <p:nvPr/>
        </p:nvPicPr>
        <p:blipFill rotWithShape="1">
          <a:blip r:embed="rId5">
            <a:extLst>
              <a:ext uri="{28A0092B-C50C-407E-A947-70E740481C1C}">
                <a14:useLocalDpi xmlns:a14="http://schemas.microsoft.com/office/drawing/2010/main" val="0"/>
              </a:ext>
            </a:extLst>
          </a:blip>
          <a:srcRect l="3087" t="1289" r="4069" b="667"/>
          <a:stretch/>
        </p:blipFill>
        <p:spPr>
          <a:xfrm rot="1688703">
            <a:off x="13256314" y="486115"/>
            <a:ext cx="1690454" cy="3811770"/>
          </a:xfrm>
          <a:prstGeom prst="rect">
            <a:avLst/>
          </a:prstGeom>
          <a:effectLst>
            <a:glow rad="101600">
              <a:schemeClr val="accent3">
                <a:satMod val="175000"/>
                <a:alpha val="40000"/>
              </a:schemeClr>
            </a:glow>
          </a:effectLst>
        </p:spPr>
      </p:pic>
      <p:pic>
        <p:nvPicPr>
          <p:cNvPr id="13" name="Picture 12">
            <a:extLst>
              <a:ext uri="{FF2B5EF4-FFF2-40B4-BE49-F238E27FC236}">
                <a16:creationId xmlns:a16="http://schemas.microsoft.com/office/drawing/2014/main" id="{0D7B5013-0215-38C2-096D-5CD7AFFA1B32}"/>
              </a:ext>
            </a:extLst>
          </p:cNvPr>
          <p:cNvPicPr>
            <a:picLocks noChangeAspect="1"/>
          </p:cNvPicPr>
          <p:nvPr/>
        </p:nvPicPr>
        <p:blipFill rotWithShape="1">
          <a:blip r:embed="rId6">
            <a:extLst>
              <a:ext uri="{28A0092B-C50C-407E-A947-70E740481C1C}">
                <a14:useLocalDpi xmlns:a14="http://schemas.microsoft.com/office/drawing/2010/main" val="0"/>
              </a:ext>
            </a:extLst>
          </a:blip>
          <a:srcRect l="2698" t="622" r="3480" b="1333"/>
          <a:stretch/>
        </p:blipFill>
        <p:spPr>
          <a:xfrm rot="1688703">
            <a:off x="10331026" y="-2228035"/>
            <a:ext cx="1690454" cy="3811770"/>
          </a:xfrm>
          <a:prstGeom prst="rect">
            <a:avLst/>
          </a:prstGeom>
          <a:effectLst>
            <a:glow rad="101600">
              <a:schemeClr val="accent3">
                <a:satMod val="175000"/>
                <a:alpha val="40000"/>
              </a:schemeClr>
            </a:glow>
          </a:effectLst>
        </p:spPr>
      </p:pic>
      <p:pic>
        <p:nvPicPr>
          <p:cNvPr id="19" name="Picture 18">
            <a:extLst>
              <a:ext uri="{FF2B5EF4-FFF2-40B4-BE49-F238E27FC236}">
                <a16:creationId xmlns:a16="http://schemas.microsoft.com/office/drawing/2014/main" id="{70813862-8168-88EE-7C93-DF55A7981EAB}"/>
              </a:ext>
            </a:extLst>
          </p:cNvPr>
          <p:cNvPicPr>
            <a:picLocks noChangeAspect="1"/>
          </p:cNvPicPr>
          <p:nvPr/>
        </p:nvPicPr>
        <p:blipFill rotWithShape="1">
          <a:blip r:embed="rId7">
            <a:extLst>
              <a:ext uri="{28A0092B-C50C-407E-A947-70E740481C1C}">
                <a14:useLocalDpi xmlns:a14="http://schemas.microsoft.com/office/drawing/2010/main" val="0"/>
              </a:ext>
            </a:extLst>
          </a:blip>
          <a:srcRect l="1346" t="756" r="1212" b="1200"/>
          <a:stretch/>
        </p:blipFill>
        <p:spPr>
          <a:xfrm rot="1688703">
            <a:off x="9375653" y="3530492"/>
            <a:ext cx="1769911" cy="3811770"/>
          </a:xfrm>
          <a:prstGeom prst="rect">
            <a:avLst/>
          </a:prstGeom>
          <a:effectLst>
            <a:glow rad="101600">
              <a:schemeClr val="accent3">
                <a:satMod val="175000"/>
                <a:alpha val="40000"/>
              </a:schemeClr>
            </a:glow>
          </a:effectLst>
        </p:spPr>
      </p:pic>
      <p:pic>
        <p:nvPicPr>
          <p:cNvPr id="21" name="Picture 20">
            <a:extLst>
              <a:ext uri="{FF2B5EF4-FFF2-40B4-BE49-F238E27FC236}">
                <a16:creationId xmlns:a16="http://schemas.microsoft.com/office/drawing/2014/main" id="{A4A701E0-41F7-2DA2-862F-4BDEE362CC1D}"/>
              </a:ext>
            </a:extLst>
          </p:cNvPr>
          <p:cNvPicPr>
            <a:picLocks noChangeAspect="1"/>
          </p:cNvPicPr>
          <p:nvPr/>
        </p:nvPicPr>
        <p:blipFill rotWithShape="1">
          <a:blip r:embed="rId8">
            <a:extLst>
              <a:ext uri="{28A0092B-C50C-407E-A947-70E740481C1C}">
                <a14:useLocalDpi xmlns:a14="http://schemas.microsoft.com/office/drawing/2010/main" val="0"/>
              </a:ext>
            </a:extLst>
          </a:blip>
          <a:srcRect l="1504" t="622" r="2818" b="1333"/>
          <a:stretch/>
        </p:blipFill>
        <p:spPr>
          <a:xfrm rot="1688703">
            <a:off x="11326982" y="3978003"/>
            <a:ext cx="1730038" cy="3811770"/>
          </a:xfrm>
          <a:prstGeom prst="rect">
            <a:avLst/>
          </a:prstGeom>
          <a:effectLst>
            <a:glow rad="101600">
              <a:schemeClr val="accent3">
                <a:satMod val="175000"/>
                <a:alpha val="40000"/>
              </a:schemeClr>
            </a:glow>
          </a:effectLst>
        </p:spPr>
      </p:pic>
      <p:pic>
        <p:nvPicPr>
          <p:cNvPr id="23" name="Picture 22">
            <a:extLst>
              <a:ext uri="{FF2B5EF4-FFF2-40B4-BE49-F238E27FC236}">
                <a16:creationId xmlns:a16="http://schemas.microsoft.com/office/drawing/2014/main" id="{564E4951-35E7-9AB2-9EEC-CD78F2E4A391}"/>
              </a:ext>
            </a:extLst>
          </p:cNvPr>
          <p:cNvPicPr>
            <a:picLocks noChangeAspect="1"/>
          </p:cNvPicPr>
          <p:nvPr/>
        </p:nvPicPr>
        <p:blipFill rotWithShape="1">
          <a:blip r:embed="rId9">
            <a:extLst>
              <a:ext uri="{28A0092B-C50C-407E-A947-70E740481C1C}">
                <a14:useLocalDpi xmlns:a14="http://schemas.microsoft.com/office/drawing/2010/main" val="0"/>
              </a:ext>
            </a:extLst>
          </a:blip>
          <a:srcRect l="2222" t="1244" r="1364" b="711"/>
          <a:stretch/>
        </p:blipFill>
        <p:spPr>
          <a:xfrm rot="1688703">
            <a:off x="7480527" y="7076692"/>
            <a:ext cx="1730038" cy="3811770"/>
          </a:xfrm>
          <a:prstGeom prst="rect">
            <a:avLst/>
          </a:prstGeom>
          <a:effectLst>
            <a:glow rad="101600">
              <a:schemeClr val="accent3">
                <a:satMod val="175000"/>
                <a:alpha val="40000"/>
              </a:schemeClr>
            </a:glow>
          </a:effectLst>
        </p:spPr>
      </p:pic>
      <p:pic>
        <p:nvPicPr>
          <p:cNvPr id="54" name="Picture 53">
            <a:extLst>
              <a:ext uri="{FF2B5EF4-FFF2-40B4-BE49-F238E27FC236}">
                <a16:creationId xmlns:a16="http://schemas.microsoft.com/office/drawing/2014/main" id="{31FD1680-96EC-235A-5216-CA7707DF0465}"/>
              </a:ext>
            </a:extLst>
          </p:cNvPr>
          <p:cNvPicPr>
            <a:picLocks noChangeAspect="1"/>
          </p:cNvPicPr>
          <p:nvPr/>
        </p:nvPicPr>
        <p:blipFill rotWithShape="1">
          <a:blip r:embed="rId5">
            <a:extLst>
              <a:ext uri="{28A0092B-C50C-407E-A947-70E740481C1C}">
                <a14:useLocalDpi xmlns:a14="http://schemas.microsoft.com/office/drawing/2010/main" val="0"/>
              </a:ext>
            </a:extLst>
          </a:blip>
          <a:srcRect l="3087" t="1289" r="4069" b="667"/>
          <a:stretch/>
        </p:blipFill>
        <p:spPr>
          <a:xfrm rot="1688703">
            <a:off x="6625554" y="4644564"/>
            <a:ext cx="1690454" cy="3811770"/>
          </a:xfrm>
          <a:prstGeom prst="rect">
            <a:avLst/>
          </a:prstGeom>
          <a:effectLst>
            <a:glow rad="101600">
              <a:schemeClr val="accent3">
                <a:satMod val="175000"/>
                <a:alpha val="40000"/>
              </a:schemeClr>
            </a:glow>
          </a:effectLst>
        </p:spPr>
      </p:pic>
      <p:pic>
        <p:nvPicPr>
          <p:cNvPr id="55" name="Picture 54">
            <a:extLst>
              <a:ext uri="{FF2B5EF4-FFF2-40B4-BE49-F238E27FC236}">
                <a16:creationId xmlns:a16="http://schemas.microsoft.com/office/drawing/2014/main" id="{11C3B3A1-0CDF-88F7-1A10-4F740CD08A71}"/>
              </a:ext>
            </a:extLst>
          </p:cNvPr>
          <p:cNvPicPr>
            <a:picLocks noChangeAspect="1"/>
          </p:cNvPicPr>
          <p:nvPr/>
        </p:nvPicPr>
        <p:blipFill rotWithShape="1">
          <a:blip r:embed="rId10">
            <a:extLst>
              <a:ext uri="{28A0092B-C50C-407E-A947-70E740481C1C}">
                <a14:useLocalDpi xmlns:a14="http://schemas.microsoft.com/office/drawing/2010/main" val="0"/>
              </a:ext>
            </a:extLst>
          </a:blip>
          <a:srcRect t="1907" b="1439"/>
          <a:stretch/>
        </p:blipFill>
        <p:spPr>
          <a:xfrm rot="1680000">
            <a:off x="-1426856" y="3084093"/>
            <a:ext cx="2961069" cy="1696059"/>
          </a:xfrm>
          <a:prstGeom prst="rect">
            <a:avLst/>
          </a:prstGeom>
          <a:effectLst>
            <a:glow rad="101600">
              <a:schemeClr val="accent3">
                <a:satMod val="175000"/>
                <a:alpha val="40000"/>
              </a:schemeClr>
            </a:glow>
          </a:effectLst>
        </p:spPr>
      </p:pic>
      <p:pic>
        <p:nvPicPr>
          <p:cNvPr id="56" name="Picture 55">
            <a:extLst>
              <a:ext uri="{FF2B5EF4-FFF2-40B4-BE49-F238E27FC236}">
                <a16:creationId xmlns:a16="http://schemas.microsoft.com/office/drawing/2014/main" id="{F63E071D-8708-1B0B-D5CC-BE30D63E2818}"/>
              </a:ext>
            </a:extLst>
          </p:cNvPr>
          <p:cNvPicPr>
            <a:picLocks noChangeAspect="1"/>
          </p:cNvPicPr>
          <p:nvPr/>
        </p:nvPicPr>
        <p:blipFill rotWithShape="1">
          <a:blip r:embed="rId11">
            <a:extLst>
              <a:ext uri="{28A0092B-C50C-407E-A947-70E740481C1C}">
                <a14:useLocalDpi xmlns:a14="http://schemas.microsoft.com/office/drawing/2010/main" val="0"/>
              </a:ext>
            </a:extLst>
          </a:blip>
          <a:srcRect t="1880"/>
          <a:stretch/>
        </p:blipFill>
        <p:spPr>
          <a:xfrm rot="1680000">
            <a:off x="-2438706" y="4837515"/>
            <a:ext cx="2961068" cy="1591563"/>
          </a:xfrm>
          <a:prstGeom prst="rect">
            <a:avLst/>
          </a:prstGeom>
          <a:effectLst>
            <a:glow rad="101600">
              <a:schemeClr val="accent3">
                <a:satMod val="175000"/>
                <a:alpha val="40000"/>
              </a:schemeClr>
            </a:glow>
          </a:effectLst>
        </p:spPr>
      </p:pic>
      <p:pic>
        <p:nvPicPr>
          <p:cNvPr id="57" name="Picture 56">
            <a:extLst>
              <a:ext uri="{FF2B5EF4-FFF2-40B4-BE49-F238E27FC236}">
                <a16:creationId xmlns:a16="http://schemas.microsoft.com/office/drawing/2014/main" id="{F50C46CB-372E-FCBF-6819-105039EC34BE}"/>
              </a:ext>
            </a:extLst>
          </p:cNvPr>
          <p:cNvPicPr>
            <a:picLocks noChangeAspect="1"/>
          </p:cNvPicPr>
          <p:nvPr/>
        </p:nvPicPr>
        <p:blipFill rotWithShape="1">
          <a:blip r:embed="rId12">
            <a:extLst>
              <a:ext uri="{28A0092B-C50C-407E-A947-70E740481C1C}">
                <a14:useLocalDpi xmlns:a14="http://schemas.microsoft.com/office/drawing/2010/main" val="0"/>
              </a:ext>
            </a:extLst>
          </a:blip>
          <a:srcRect t="618"/>
          <a:stretch/>
        </p:blipFill>
        <p:spPr>
          <a:xfrm rot="1680000">
            <a:off x="-597335" y="1474494"/>
            <a:ext cx="3003801" cy="1645470"/>
          </a:xfrm>
          <a:prstGeom prst="rect">
            <a:avLst/>
          </a:prstGeom>
          <a:effectLst>
            <a:glow rad="101600">
              <a:schemeClr val="accent3">
                <a:satMod val="175000"/>
                <a:alpha val="40000"/>
              </a:schemeClr>
            </a:glow>
          </a:effectLst>
        </p:spPr>
      </p:pic>
      <p:pic>
        <p:nvPicPr>
          <p:cNvPr id="58" name="Picture 57">
            <a:extLst>
              <a:ext uri="{FF2B5EF4-FFF2-40B4-BE49-F238E27FC236}">
                <a16:creationId xmlns:a16="http://schemas.microsoft.com/office/drawing/2014/main" id="{65D00BAC-7ED6-8A6C-C914-52E5DD3B48BF}"/>
              </a:ext>
            </a:extLst>
          </p:cNvPr>
          <p:cNvPicPr>
            <a:picLocks noChangeAspect="1"/>
          </p:cNvPicPr>
          <p:nvPr/>
        </p:nvPicPr>
        <p:blipFill rotWithShape="1">
          <a:blip r:embed="rId13">
            <a:extLst>
              <a:ext uri="{28A0092B-C50C-407E-A947-70E740481C1C}">
                <a14:useLocalDpi xmlns:a14="http://schemas.microsoft.com/office/drawing/2010/main" val="0"/>
              </a:ext>
            </a:extLst>
          </a:blip>
          <a:srcRect t="2184"/>
          <a:stretch/>
        </p:blipFill>
        <p:spPr>
          <a:xfrm rot="1680000">
            <a:off x="1147166" y="-1799453"/>
            <a:ext cx="2961072" cy="1591563"/>
          </a:xfrm>
          <a:prstGeom prst="rect">
            <a:avLst/>
          </a:prstGeom>
          <a:effectLst>
            <a:glow rad="101600">
              <a:schemeClr val="accent3">
                <a:satMod val="175000"/>
                <a:alpha val="40000"/>
              </a:schemeClr>
            </a:glow>
          </a:effectLst>
        </p:spPr>
      </p:pic>
      <p:pic>
        <p:nvPicPr>
          <p:cNvPr id="59" name="Picture 58">
            <a:extLst>
              <a:ext uri="{FF2B5EF4-FFF2-40B4-BE49-F238E27FC236}">
                <a16:creationId xmlns:a16="http://schemas.microsoft.com/office/drawing/2014/main" id="{D00290AD-8B23-E825-5C0B-219A89E6A235}"/>
              </a:ext>
            </a:extLst>
          </p:cNvPr>
          <p:cNvPicPr>
            <a:picLocks noChangeAspect="1"/>
          </p:cNvPicPr>
          <p:nvPr/>
        </p:nvPicPr>
        <p:blipFill rotWithShape="1">
          <a:blip r:embed="rId11">
            <a:extLst>
              <a:ext uri="{28A0092B-C50C-407E-A947-70E740481C1C}">
                <a14:useLocalDpi xmlns:a14="http://schemas.microsoft.com/office/drawing/2010/main" val="0"/>
              </a:ext>
            </a:extLst>
          </a:blip>
          <a:srcRect t="1880"/>
          <a:stretch/>
        </p:blipFill>
        <p:spPr>
          <a:xfrm rot="1680000">
            <a:off x="299448" y="-130818"/>
            <a:ext cx="2961068" cy="1591563"/>
          </a:xfrm>
          <a:prstGeom prst="rect">
            <a:avLst/>
          </a:prstGeom>
          <a:effectLst>
            <a:glow rad="101600">
              <a:schemeClr val="accent3">
                <a:satMod val="175000"/>
                <a:alpha val="40000"/>
              </a:schemeClr>
            </a:glow>
          </a:effectLst>
        </p:spPr>
      </p:pic>
      <p:sp>
        <p:nvSpPr>
          <p:cNvPr id="1043" name="Title 1">
            <a:extLst>
              <a:ext uri="{FF2B5EF4-FFF2-40B4-BE49-F238E27FC236}">
                <a16:creationId xmlns:a16="http://schemas.microsoft.com/office/drawing/2014/main" id="{BC345F56-8C70-EA1E-B17B-767FAA5A96DE}"/>
              </a:ext>
            </a:extLst>
          </p:cNvPr>
          <p:cNvSpPr>
            <a:spLocks noGrp="1"/>
          </p:cNvSpPr>
          <p:nvPr>
            <p:ph type="title"/>
          </p:nvPr>
        </p:nvSpPr>
        <p:spPr>
          <a:xfrm>
            <a:off x="2849938" y="1620429"/>
            <a:ext cx="5677342" cy="3541848"/>
          </a:xfrm>
        </p:spPr>
        <p:txBody>
          <a:bodyPr>
            <a:normAutofit/>
          </a:bodyPr>
          <a:lstStyle/>
          <a:p>
            <a:r>
              <a:rPr lang="en-US" sz="6000" b="1" dirty="0">
                <a:solidFill>
                  <a:schemeClr val="bg1"/>
                </a:solidFill>
                <a:latin typeface="Urbanist" panose="020B0A04040200000203" pitchFamily="34" charset="0"/>
                <a:ea typeface="Urbanist" panose="020B0A04040200000203" pitchFamily="34" charset="0"/>
                <a:cs typeface="Urbanist" panose="020B0A04040200000203" pitchFamily="34" charset="0"/>
              </a:rPr>
              <a:t>INTERACTIVE</a:t>
            </a:r>
            <a:br>
              <a:rPr lang="en-US" sz="6000" b="1" dirty="0">
                <a:solidFill>
                  <a:schemeClr val="bg1"/>
                </a:solidFill>
                <a:latin typeface="Urbanist" panose="020B0A04040200000203" pitchFamily="34" charset="0"/>
                <a:ea typeface="Urbanist" panose="020B0A04040200000203" pitchFamily="34" charset="0"/>
                <a:cs typeface="Urbanist" panose="020B0A04040200000203" pitchFamily="34" charset="0"/>
              </a:rPr>
            </a:br>
            <a:r>
              <a:rPr lang="en-US" sz="6000" b="1" dirty="0">
                <a:solidFill>
                  <a:schemeClr val="bg1"/>
                </a:solidFill>
                <a:latin typeface="Urbanist" panose="020B0A04040200000203" pitchFamily="34" charset="0"/>
                <a:ea typeface="Urbanist" panose="020B0A04040200000203" pitchFamily="34" charset="0"/>
                <a:cs typeface="Urbanist" panose="020B0A04040200000203" pitchFamily="34" charset="0"/>
              </a:rPr>
              <a:t>USER</a:t>
            </a:r>
            <a:br>
              <a:rPr lang="en-US" sz="6000" b="1" dirty="0">
                <a:solidFill>
                  <a:schemeClr val="bg1"/>
                </a:solidFill>
                <a:latin typeface="Urbanist" panose="020B0A04040200000203" pitchFamily="34" charset="0"/>
                <a:ea typeface="Urbanist" panose="020B0A04040200000203" pitchFamily="34" charset="0"/>
                <a:cs typeface="Urbanist" panose="020B0A04040200000203" pitchFamily="34" charset="0"/>
              </a:rPr>
            </a:br>
            <a:r>
              <a:rPr lang="en-US" sz="6000" b="1" dirty="0">
                <a:solidFill>
                  <a:schemeClr val="bg1"/>
                </a:solidFill>
                <a:latin typeface="Urbanist" panose="020B0A04040200000203" pitchFamily="34" charset="0"/>
                <a:ea typeface="Urbanist" panose="020B0A04040200000203" pitchFamily="34" charset="0"/>
                <a:cs typeface="Urbanist" panose="020B0A04040200000203" pitchFamily="34" charset="0"/>
              </a:rPr>
              <a:t>INTERFACE</a:t>
            </a:r>
            <a:endParaRPr lang="en-IN" sz="14900" b="1" dirty="0">
              <a:solidFill>
                <a:schemeClr val="bg1"/>
              </a:solidFill>
              <a:latin typeface="Urbanist" panose="020B0A04040200000203" pitchFamily="34" charset="0"/>
              <a:ea typeface="Urbanist" panose="020B0A04040200000203" pitchFamily="34" charset="0"/>
              <a:cs typeface="Urbanist" panose="020B0A04040200000203" pitchFamily="34" charset="0"/>
            </a:endParaRPr>
          </a:p>
        </p:txBody>
      </p:sp>
    </p:spTree>
    <p:extLst>
      <p:ext uri="{BB962C8B-B14F-4D97-AF65-F5344CB8AC3E}">
        <p14:creationId xmlns:p14="http://schemas.microsoft.com/office/powerpoint/2010/main" val="13834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8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A354-253F-BCEA-C8C3-58CCF8501FBE}"/>
              </a:ext>
            </a:extLst>
          </p:cNvPr>
          <p:cNvSpPr>
            <a:spLocks noGrp="1"/>
          </p:cNvSpPr>
          <p:nvPr>
            <p:ph type="title"/>
          </p:nvPr>
        </p:nvSpPr>
        <p:spPr>
          <a:xfrm>
            <a:off x="838200" y="365125"/>
            <a:ext cx="4262270" cy="3063875"/>
          </a:xfrm>
        </p:spPr>
        <p:txBody>
          <a:bodyPr>
            <a:normAutofit/>
          </a:bodyPr>
          <a:lstStyle/>
          <a:p>
            <a:r>
              <a:rPr lang="en-US" sz="6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Emergency</a:t>
            </a:r>
            <a:r>
              <a:rPr lang="en-US" sz="6000" b="1" i="0"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a:t>
            </a:r>
            <a:br>
              <a:rPr lang="en-US" sz="6000" b="1" i="0"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br>
            <a:r>
              <a:rPr lang="en-US" sz="6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Call</a:t>
            </a:r>
            <a:r>
              <a:rPr lang="en-US" sz="6000" b="1" i="0"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a:t>
            </a:r>
            <a:br>
              <a:rPr lang="en-US" sz="6000" b="1" i="0"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br>
            <a:r>
              <a:rPr lang="en-US" sz="6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Hotkey</a:t>
            </a:r>
            <a:r>
              <a:rPr lang="en-US" sz="6000" b="1" i="0"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a:t>
            </a:r>
            <a:endParaRPr lang="en-IN" sz="11500" b="1" dirty="0">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2969C33C-7E5E-9944-3048-A13791506C2E}"/>
              </a:ext>
            </a:extLst>
          </p:cNvPr>
          <p:cNvSpPr>
            <a:spLocks noGrp="1"/>
          </p:cNvSpPr>
          <p:nvPr>
            <p:ph idx="1"/>
          </p:nvPr>
        </p:nvSpPr>
        <p:spPr>
          <a:xfrm>
            <a:off x="814841" y="3517710"/>
            <a:ext cx="7269480" cy="2331721"/>
          </a:xfrm>
        </p:spPr>
        <p:txBody>
          <a:bodyPr>
            <a:normAutofit/>
          </a:bodyPr>
          <a:lstStyle/>
          <a:p>
            <a:r>
              <a:rPr lang="en-US" sz="3600" dirty="0">
                <a:latin typeface="Urbanist" panose="020B0A04040200000203" pitchFamily="34" charset="0"/>
                <a:ea typeface="Urbanist" panose="020B0A04040200000203" pitchFamily="34" charset="0"/>
                <a:cs typeface="Urbanist" panose="020B0A04040200000203" pitchFamily="34" charset="0"/>
              </a:rPr>
              <a:t>Provides live location for ambulance escort like services​</a:t>
            </a:r>
          </a:p>
          <a:p>
            <a:r>
              <a:rPr lang="en-US" sz="3600" dirty="0">
                <a:latin typeface="Urbanist" panose="020B0A04040200000203" pitchFamily="34" charset="0"/>
                <a:ea typeface="Urbanist" panose="020B0A04040200000203" pitchFamily="34" charset="0"/>
                <a:cs typeface="Urbanist" panose="020B0A04040200000203" pitchFamily="34" charset="0"/>
              </a:rPr>
              <a:t>Get easy access to contact the nearest policemen/service van</a:t>
            </a:r>
          </a:p>
        </p:txBody>
      </p:sp>
      <p:pic>
        <p:nvPicPr>
          <p:cNvPr id="4" name="Picture 3">
            <a:extLst>
              <a:ext uri="{FF2B5EF4-FFF2-40B4-BE49-F238E27FC236}">
                <a16:creationId xmlns:a16="http://schemas.microsoft.com/office/drawing/2014/main" id="{92488C5C-1B37-AAFC-A251-4EF3584807C2}"/>
              </a:ext>
            </a:extLst>
          </p:cNvPr>
          <p:cNvPicPr>
            <a:picLocks noChangeAspect="1"/>
          </p:cNvPicPr>
          <p:nvPr/>
        </p:nvPicPr>
        <p:blipFill rotWithShape="1">
          <a:blip r:embed="rId2">
            <a:extLst>
              <a:ext uri="{28A0092B-C50C-407E-A947-70E740481C1C}">
                <a14:useLocalDpi xmlns:a14="http://schemas.microsoft.com/office/drawing/2010/main" val="0"/>
              </a:ext>
            </a:extLst>
          </a:blip>
          <a:srcRect l="3387" t="1955" r="3123" b="1598"/>
          <a:stretch/>
        </p:blipFill>
        <p:spPr>
          <a:xfrm>
            <a:off x="9510796" y="663690"/>
            <a:ext cx="2414686" cy="5356110"/>
          </a:xfrm>
          <a:prstGeom prst="rect">
            <a:avLst/>
          </a:prstGeom>
          <a:effectLst>
            <a:glow rad="101600">
              <a:schemeClr val="accent3">
                <a:satMod val="175000"/>
                <a:alpha val="40000"/>
              </a:schemeClr>
            </a:glow>
          </a:effectLst>
        </p:spPr>
      </p:pic>
      <p:pic>
        <p:nvPicPr>
          <p:cNvPr id="5" name="Picture 4">
            <a:extLst>
              <a:ext uri="{FF2B5EF4-FFF2-40B4-BE49-F238E27FC236}">
                <a16:creationId xmlns:a16="http://schemas.microsoft.com/office/drawing/2014/main" id="{C809CF05-159D-166B-6DBD-CA13328C72B5}"/>
              </a:ext>
            </a:extLst>
          </p:cNvPr>
          <p:cNvPicPr>
            <a:picLocks noChangeAspect="1"/>
          </p:cNvPicPr>
          <p:nvPr/>
        </p:nvPicPr>
        <p:blipFill rotWithShape="1">
          <a:blip r:embed="rId3">
            <a:extLst>
              <a:ext uri="{28A0092B-C50C-407E-A947-70E740481C1C}">
                <a14:useLocalDpi xmlns:a14="http://schemas.microsoft.com/office/drawing/2010/main" val="0"/>
              </a:ext>
            </a:extLst>
          </a:blip>
          <a:srcRect l="1346" t="756" r="1212" b="1200"/>
          <a:stretch/>
        </p:blipFill>
        <p:spPr>
          <a:xfrm>
            <a:off x="7742420" y="1580731"/>
            <a:ext cx="2151125" cy="4632770"/>
          </a:xfrm>
          <a:prstGeom prst="rect">
            <a:avLst/>
          </a:prstGeom>
          <a:effectLst>
            <a:glow rad="101600">
              <a:schemeClr val="accent3">
                <a:satMod val="175000"/>
                <a:alpha val="40000"/>
              </a:schemeClr>
            </a:glow>
          </a:effectLst>
        </p:spPr>
      </p:pic>
      <p:sp>
        <p:nvSpPr>
          <p:cNvPr id="7" name="Rectangle: Rounded Corners 6">
            <a:extLst>
              <a:ext uri="{FF2B5EF4-FFF2-40B4-BE49-F238E27FC236}">
                <a16:creationId xmlns:a16="http://schemas.microsoft.com/office/drawing/2014/main" id="{BA4C1655-3EF5-ACD8-3F86-6C88B4BD3419}"/>
              </a:ext>
            </a:extLst>
          </p:cNvPr>
          <p:cNvSpPr/>
          <p:nvPr/>
        </p:nvSpPr>
        <p:spPr>
          <a:xfrm>
            <a:off x="9130690" y="1492021"/>
            <a:ext cx="276950" cy="38554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91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AC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A354-253F-BCEA-C8C3-58CCF8501FBE}"/>
              </a:ext>
            </a:extLst>
          </p:cNvPr>
          <p:cNvSpPr>
            <a:spLocks noGrp="1"/>
          </p:cNvSpPr>
          <p:nvPr>
            <p:ph type="title"/>
          </p:nvPr>
        </p:nvSpPr>
        <p:spPr>
          <a:xfrm>
            <a:off x="838199" y="365126"/>
            <a:ext cx="4659775" cy="2366500"/>
          </a:xfrm>
        </p:spPr>
        <p:txBody>
          <a:bodyPr>
            <a:normAutofit/>
          </a:bodyPr>
          <a:lstStyle/>
          <a:p>
            <a:r>
              <a:rPr lang="en-US" sz="6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User</a:t>
            </a:r>
            <a:br>
              <a:rPr lang="en-US" sz="6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br>
            <a:r>
              <a:rPr lang="en-US" sz="6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Registration</a:t>
            </a:r>
            <a:endParaRPr lang="en-IN" sz="11500" b="1" dirty="0">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2969C33C-7E5E-9944-3048-A13791506C2E}"/>
              </a:ext>
            </a:extLst>
          </p:cNvPr>
          <p:cNvSpPr>
            <a:spLocks noGrp="1"/>
          </p:cNvSpPr>
          <p:nvPr>
            <p:ph idx="1"/>
          </p:nvPr>
        </p:nvSpPr>
        <p:spPr>
          <a:xfrm>
            <a:off x="641221" y="2523282"/>
            <a:ext cx="7495782" cy="3910356"/>
          </a:xfrm>
        </p:spPr>
        <p:txBody>
          <a:bodyPr>
            <a:normAutofit fontScale="77500" lnSpcReduction="20000"/>
          </a:bodyPr>
          <a:lstStyle/>
          <a:p>
            <a:pPr algn="just">
              <a:lnSpc>
                <a:spcPct val="120000"/>
              </a:lnSpc>
            </a:pPr>
            <a:r>
              <a:rPr lang="en-US" sz="3600" dirty="0">
                <a:latin typeface="Urbanist" panose="020B0A04040200000203" pitchFamily="34" charset="0"/>
                <a:ea typeface="Urbanist" panose="020B0A04040200000203" pitchFamily="34" charset="0"/>
                <a:cs typeface="Urbanist" panose="020B0A04040200000203" pitchFamily="34" charset="0"/>
              </a:rPr>
              <a:t>Adhaar card verification is a crucial step in our user registration.​</a:t>
            </a:r>
          </a:p>
          <a:p>
            <a:pPr algn="just">
              <a:lnSpc>
                <a:spcPct val="120000"/>
              </a:lnSpc>
            </a:pPr>
            <a:r>
              <a:rPr lang="en-US" sz="3600" dirty="0">
                <a:latin typeface="Urbanist" panose="020B0A04040200000203" pitchFamily="34" charset="0"/>
                <a:ea typeface="Urbanist" panose="020B0A04040200000203" pitchFamily="34" charset="0"/>
                <a:cs typeface="Urbanist" panose="020B0A04040200000203" pitchFamily="34" charset="0"/>
              </a:rPr>
              <a:t>Backed by research, over 130 million Indians are registered, making Aadhaar a highly reliable identification method.​</a:t>
            </a:r>
          </a:p>
          <a:p>
            <a:pPr algn="just">
              <a:lnSpc>
                <a:spcPct val="120000"/>
              </a:lnSpc>
            </a:pPr>
            <a:r>
              <a:rPr lang="en-US" sz="3600" dirty="0">
                <a:latin typeface="Urbanist" panose="020B0A04040200000203" pitchFamily="34" charset="0"/>
                <a:ea typeface="Urbanist" panose="020B0A04040200000203" pitchFamily="34" charset="0"/>
                <a:cs typeface="Urbanist" panose="020B0A04040200000203" pitchFamily="34" charset="0"/>
              </a:rPr>
              <a:t>Adds an extra layer of security, significantly reducing spam accounts and allowing only authorized users.​</a:t>
            </a:r>
          </a:p>
        </p:txBody>
      </p:sp>
      <p:pic>
        <p:nvPicPr>
          <p:cNvPr id="5" name="Picture 4">
            <a:extLst>
              <a:ext uri="{FF2B5EF4-FFF2-40B4-BE49-F238E27FC236}">
                <a16:creationId xmlns:a16="http://schemas.microsoft.com/office/drawing/2014/main" id="{87575597-1EC8-4960-8F6D-21CB7D353E63}"/>
              </a:ext>
            </a:extLst>
          </p:cNvPr>
          <p:cNvPicPr>
            <a:picLocks noChangeAspect="1"/>
          </p:cNvPicPr>
          <p:nvPr/>
        </p:nvPicPr>
        <p:blipFill rotWithShape="1">
          <a:blip r:embed="rId2">
            <a:extLst>
              <a:ext uri="{28A0092B-C50C-407E-A947-70E740481C1C}">
                <a14:useLocalDpi xmlns:a14="http://schemas.microsoft.com/office/drawing/2010/main" val="0"/>
              </a:ext>
            </a:extLst>
          </a:blip>
          <a:srcRect l="2929" t="1687" r="3401" b="1666"/>
          <a:stretch/>
        </p:blipFill>
        <p:spPr>
          <a:xfrm>
            <a:off x="8579558" y="506030"/>
            <a:ext cx="2661492" cy="5845939"/>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01826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37F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6A53-2DC6-973D-14DD-9DC93A82BBC5}"/>
              </a:ext>
            </a:extLst>
          </p:cNvPr>
          <p:cNvSpPr>
            <a:spLocks noGrp="1"/>
          </p:cNvSpPr>
          <p:nvPr>
            <p:ph type="title"/>
          </p:nvPr>
        </p:nvSpPr>
        <p:spPr>
          <a:xfrm>
            <a:off x="716280" y="883285"/>
            <a:ext cx="10515600" cy="1325563"/>
          </a:xfrm>
        </p:spPr>
        <p:txBody>
          <a:bodyPr>
            <a:noAutofit/>
          </a:bodyPr>
          <a:lstStyle/>
          <a:p>
            <a:pPr rtl="0" fontAlgn="base"/>
            <a:r>
              <a:rPr lang="en-US" sz="6600" b="1"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Socializing</a:t>
            </a:r>
            <a:r>
              <a:rPr lang="en-US" sz="6600"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a:t>
            </a:r>
            <a:br>
              <a:rPr lang="en-US" sz="6600"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br>
            <a:r>
              <a:rPr lang="en-US" sz="6600" b="1"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Platform</a:t>
            </a:r>
            <a:endParaRPr lang="en-US" sz="6600"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D0A4DCA2-4E81-2023-7585-1E5879F3A94D}"/>
              </a:ext>
            </a:extLst>
          </p:cNvPr>
          <p:cNvSpPr>
            <a:spLocks noGrp="1"/>
          </p:cNvSpPr>
          <p:nvPr>
            <p:ph idx="1"/>
          </p:nvPr>
        </p:nvSpPr>
        <p:spPr>
          <a:xfrm>
            <a:off x="716280" y="2535027"/>
            <a:ext cx="6537960" cy="4351338"/>
          </a:xfrm>
        </p:spPr>
        <p:txBody>
          <a:bodyPr>
            <a:normAutofit/>
          </a:bodyPr>
          <a:lstStyle/>
          <a:p>
            <a:pPr algn="l" rtl="0" fontAlgn="base">
              <a:buFont typeface="Arial" panose="020B0604020202020204" pitchFamily="34" charset="0"/>
              <a:buChar char="•"/>
            </a:pPr>
            <a:r>
              <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Allow users to upload and share images, videos, and documents related to potential criminal activities.</a:t>
            </a:r>
            <a:r>
              <a:rPr lang="en-US"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a:t>
            </a:r>
          </a:p>
          <a:p>
            <a:pPr algn="l" rtl="0" fontAlgn="base">
              <a:buFont typeface="Arial" panose="020B0604020202020204" pitchFamily="34" charset="0"/>
              <a:buChar char="•"/>
            </a:pPr>
            <a:r>
              <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Geotagged enabling option  for location-specific reporting.</a:t>
            </a:r>
            <a:r>
              <a:rPr lang="en-US"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a:t>
            </a:r>
          </a:p>
          <a:p>
            <a:pPr algn="l" rtl="0" fontAlgn="base">
              <a:buFont typeface="Arial" panose="020B0604020202020204" pitchFamily="34" charset="0"/>
              <a:buChar char="•"/>
            </a:pPr>
            <a:r>
              <a:rPr lang="en-US" b="0" i="0" u="none" strike="noStrike"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Users  can host polls to gather opinions on proposed reforms or actions to be taken by law enforcement.</a:t>
            </a:r>
            <a:r>
              <a:rPr lang="en-US" b="0" i="0" dirty="0">
                <a:solidFill>
                  <a:schemeClr val="bg1"/>
                </a:solidFill>
                <a:effectLst/>
                <a:latin typeface="Urbanist" panose="020B0A04040200000203" pitchFamily="34" charset="0"/>
                <a:ea typeface="Urbanist" panose="020B0A04040200000203" pitchFamily="34" charset="0"/>
                <a:cs typeface="Urbanist" panose="020B0A04040200000203" pitchFamily="34" charset="0"/>
              </a:rPr>
              <a:t>​</a:t>
            </a:r>
          </a:p>
        </p:txBody>
      </p:sp>
      <p:pic>
        <p:nvPicPr>
          <p:cNvPr id="4" name="Picture 3">
            <a:extLst>
              <a:ext uri="{FF2B5EF4-FFF2-40B4-BE49-F238E27FC236}">
                <a16:creationId xmlns:a16="http://schemas.microsoft.com/office/drawing/2014/main" id="{B4C04BA7-B0F9-3E1A-AF18-71975C1A5B30}"/>
              </a:ext>
            </a:extLst>
          </p:cNvPr>
          <p:cNvPicPr>
            <a:picLocks noChangeAspect="1"/>
          </p:cNvPicPr>
          <p:nvPr/>
        </p:nvPicPr>
        <p:blipFill rotWithShape="1">
          <a:blip r:embed="rId2">
            <a:extLst>
              <a:ext uri="{28A0092B-C50C-407E-A947-70E740481C1C}">
                <a14:useLocalDpi xmlns:a14="http://schemas.microsoft.com/office/drawing/2010/main" val="0"/>
              </a:ext>
            </a:extLst>
          </a:blip>
          <a:srcRect l="1346" t="756" r="1212" b="1200"/>
          <a:stretch/>
        </p:blipFill>
        <p:spPr>
          <a:xfrm>
            <a:off x="8987938" y="343766"/>
            <a:ext cx="2865120" cy="6170467"/>
          </a:xfrm>
          <a:prstGeom prst="rect">
            <a:avLst/>
          </a:prstGeom>
          <a:effectLst>
            <a:glow rad="101600">
              <a:schemeClr val="accent3">
                <a:satMod val="175000"/>
                <a:alpha val="40000"/>
              </a:schemeClr>
            </a:glow>
          </a:effectLst>
        </p:spPr>
      </p:pic>
      <p:pic>
        <p:nvPicPr>
          <p:cNvPr id="7" name="Picture 6">
            <a:extLst>
              <a:ext uri="{FF2B5EF4-FFF2-40B4-BE49-F238E27FC236}">
                <a16:creationId xmlns:a16="http://schemas.microsoft.com/office/drawing/2014/main" id="{F0962B48-D2DE-26F3-7EEF-860C5836BF80}"/>
              </a:ext>
            </a:extLst>
          </p:cNvPr>
          <p:cNvPicPr>
            <a:picLocks noChangeAspect="1"/>
          </p:cNvPicPr>
          <p:nvPr/>
        </p:nvPicPr>
        <p:blipFill rotWithShape="1">
          <a:blip r:embed="rId3">
            <a:extLst>
              <a:ext uri="{28A0092B-C50C-407E-A947-70E740481C1C}">
                <a14:useLocalDpi xmlns:a14="http://schemas.microsoft.com/office/drawing/2010/main" val="0"/>
              </a:ext>
            </a:extLst>
          </a:blip>
          <a:srcRect l="1504" t="622" r="2818" b="1333"/>
          <a:stretch/>
        </p:blipFill>
        <p:spPr>
          <a:xfrm>
            <a:off x="7356865" y="2865553"/>
            <a:ext cx="1730038" cy="3811770"/>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364200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A354-253F-BCEA-C8C3-58CCF8501FBE}"/>
              </a:ext>
            </a:extLst>
          </p:cNvPr>
          <p:cNvSpPr>
            <a:spLocks noGrp="1"/>
          </p:cNvSpPr>
          <p:nvPr>
            <p:ph type="title"/>
          </p:nvPr>
        </p:nvSpPr>
        <p:spPr>
          <a:xfrm rot="16200000">
            <a:off x="-2482323" y="2775476"/>
            <a:ext cx="6309360" cy="1215606"/>
          </a:xfrm>
        </p:spPr>
        <p:txBody>
          <a:bodyPr>
            <a:normAutofit/>
          </a:bodyPr>
          <a:lstStyle/>
          <a:p>
            <a:r>
              <a:rPr lang="en-US" sz="5000" b="1" i="0" u="none" dirty="0">
                <a:solidFill>
                  <a:srgbClr val="181823"/>
                </a:solidFill>
                <a:effectLst/>
                <a:latin typeface="Urbanist" panose="020B0A04040200000203" pitchFamily="34" charset="0"/>
                <a:ea typeface="Urbanist" panose="020B0A04040200000203" pitchFamily="34" charset="0"/>
                <a:cs typeface="Urbanist" panose="020B0A04040200000203" pitchFamily="34" charset="0"/>
              </a:rPr>
              <a:t>Report Filing​</a:t>
            </a:r>
            <a:endParaRPr lang="en-IN" sz="5000" b="1" dirty="0">
              <a:latin typeface="Urbanist" panose="020B0A04040200000203" pitchFamily="34" charset="0"/>
              <a:ea typeface="Urbanist" panose="020B0A04040200000203" pitchFamily="34" charset="0"/>
              <a:cs typeface="Urbanist" panose="020B0A04040200000203" pitchFamily="34" charset="0"/>
            </a:endParaRPr>
          </a:p>
        </p:txBody>
      </p:sp>
      <p:sp>
        <p:nvSpPr>
          <p:cNvPr id="3" name="Content Placeholder 2">
            <a:extLst>
              <a:ext uri="{FF2B5EF4-FFF2-40B4-BE49-F238E27FC236}">
                <a16:creationId xmlns:a16="http://schemas.microsoft.com/office/drawing/2014/main" id="{2969C33C-7E5E-9944-3048-A13791506C2E}"/>
              </a:ext>
            </a:extLst>
          </p:cNvPr>
          <p:cNvSpPr>
            <a:spLocks noGrp="1"/>
          </p:cNvSpPr>
          <p:nvPr>
            <p:ph idx="1"/>
          </p:nvPr>
        </p:nvSpPr>
        <p:spPr>
          <a:xfrm>
            <a:off x="5178929" y="701040"/>
            <a:ext cx="5732911" cy="5989320"/>
          </a:xfrm>
        </p:spPr>
        <p:txBody>
          <a:bodyPr>
            <a:normAutofit fontScale="92500" lnSpcReduction="20000"/>
          </a:bodyPr>
          <a:lstStyle/>
          <a:p>
            <a:pPr algn="just"/>
            <a:r>
              <a:rPr lang="en-US" sz="3600" dirty="0">
                <a:latin typeface="Urbanist" panose="020B0A04040200000203" pitchFamily="34" charset="0"/>
                <a:ea typeface="Urbanist" panose="020B0A04040200000203" pitchFamily="34" charset="0"/>
                <a:cs typeface="Urbanist" panose="020B0A04040200000203" pitchFamily="34" charset="0"/>
              </a:rPr>
              <a:t>User can file FIR and reviews for their police interaction.​</a:t>
            </a:r>
          </a:p>
          <a:p>
            <a:pPr algn="just"/>
            <a:r>
              <a:rPr lang="en-US" sz="3600" dirty="0">
                <a:latin typeface="Urbanist" panose="020B0A04040200000203" pitchFamily="34" charset="0"/>
                <a:ea typeface="Urbanist" panose="020B0A04040200000203" pitchFamily="34" charset="0"/>
                <a:cs typeface="Urbanist" panose="020B0A04040200000203" pitchFamily="34" charset="0"/>
              </a:rPr>
              <a:t>Enable users to upload media, such as pictures or documents, relevant to their report.​</a:t>
            </a:r>
          </a:p>
          <a:p>
            <a:pPr algn="just"/>
            <a:r>
              <a:rPr lang="en-US" sz="3600" dirty="0">
                <a:latin typeface="Urbanist" panose="020B0A04040200000203" pitchFamily="34" charset="0"/>
                <a:ea typeface="Urbanist" panose="020B0A04040200000203" pitchFamily="34" charset="0"/>
                <a:cs typeface="Urbanist" panose="020B0A04040200000203" pitchFamily="34" charset="0"/>
              </a:rPr>
              <a:t>Allow users to choose the type of report they want to file, such as FIR, general rating, or a review of police station services.​</a:t>
            </a:r>
          </a:p>
          <a:p>
            <a:pPr algn="just"/>
            <a:r>
              <a:rPr lang="en-US" sz="3600" dirty="0">
                <a:latin typeface="Urbanist" panose="020B0A04040200000203" pitchFamily="34" charset="0"/>
                <a:ea typeface="Urbanist" panose="020B0A04040200000203" pitchFamily="34" charset="0"/>
                <a:cs typeface="Urbanist" panose="020B0A04040200000203" pitchFamily="34" charset="0"/>
              </a:rPr>
              <a:t>Incorporated with  geotagging features to capture the location of the incident.</a:t>
            </a:r>
          </a:p>
        </p:txBody>
      </p:sp>
      <p:pic>
        <p:nvPicPr>
          <p:cNvPr id="10" name="Picture 9">
            <a:extLst>
              <a:ext uri="{FF2B5EF4-FFF2-40B4-BE49-F238E27FC236}">
                <a16:creationId xmlns:a16="http://schemas.microsoft.com/office/drawing/2014/main" id="{4379577C-DDE4-BABA-FF55-74938C0DAFFA}"/>
              </a:ext>
            </a:extLst>
          </p:cNvPr>
          <p:cNvPicPr>
            <a:picLocks noChangeAspect="1"/>
          </p:cNvPicPr>
          <p:nvPr/>
        </p:nvPicPr>
        <p:blipFill rotWithShape="1">
          <a:blip r:embed="rId2">
            <a:extLst>
              <a:ext uri="{28A0092B-C50C-407E-A947-70E740481C1C}">
                <a14:useLocalDpi xmlns:a14="http://schemas.microsoft.com/office/drawing/2010/main" val="0"/>
              </a:ext>
            </a:extLst>
          </a:blip>
          <a:srcRect l="890" t="992" r="1133" b="1135"/>
          <a:stretch/>
        </p:blipFill>
        <p:spPr>
          <a:xfrm>
            <a:off x="1383248" y="388619"/>
            <a:ext cx="2777656" cy="5989320"/>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3615449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906</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Urbanist</vt:lpstr>
      <vt:lpstr>Office Theme</vt:lpstr>
      <vt:lpstr>PowerPoint Presentation</vt:lpstr>
      <vt:lpstr>PROBLEMS​</vt:lpstr>
      <vt:lpstr>PowerPoint Presentation</vt:lpstr>
      <vt:lpstr>PowerPoint Presentation</vt:lpstr>
      <vt:lpstr>INTERACTIVE USER INTERFACE</vt:lpstr>
      <vt:lpstr>Emergency​ Call​ Hotkey​</vt:lpstr>
      <vt:lpstr>User Registration</vt:lpstr>
      <vt:lpstr>Socializing​ Platform</vt:lpstr>
      <vt:lpstr>Report Filing​</vt:lpstr>
      <vt:lpstr>Feedback Form</vt:lpstr>
      <vt:lpstr>Alerts &amp; Notifications​</vt:lpstr>
      <vt:lpstr>Geotagging Camera​</vt:lpstr>
      <vt:lpstr>Chatbot</vt:lpstr>
      <vt:lpstr>HOME</vt:lpstr>
      <vt:lpstr>Create  Tab</vt:lpstr>
      <vt:lpstr>Activity Tab</vt:lpstr>
      <vt:lpstr>Responses Tab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Chaurasia</dc:creator>
  <cp:lastModifiedBy>Aditya Chaurasia</cp:lastModifiedBy>
  <cp:revision>5</cp:revision>
  <dcterms:created xsi:type="dcterms:W3CDTF">2024-01-16T23:31:26Z</dcterms:created>
  <dcterms:modified xsi:type="dcterms:W3CDTF">2024-01-18T03:58:30Z</dcterms:modified>
</cp:coreProperties>
</file>