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73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8CFEC-D06C-44DC-862F-2B8B9B819C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75A617-FB99-40BC-B111-07B99F951E40}">
      <dgm:prSet phldrT="[文本]" phldr="1"/>
      <dgm:spPr/>
      <dgm:t>
        <a:bodyPr/>
        <a:lstStyle/>
        <a:p>
          <a:endParaRPr lang="zh-CN" altLang="en-US" dirty="0"/>
        </a:p>
      </dgm:t>
    </dgm:pt>
    <dgm:pt modelId="{7E25DC5B-566E-4835-B655-ECB34CBF5FAA}" type="parTrans" cxnId="{74E979C3-4DE2-479C-A744-F6F202D14FA4}">
      <dgm:prSet/>
      <dgm:spPr/>
      <dgm:t>
        <a:bodyPr/>
        <a:lstStyle/>
        <a:p>
          <a:endParaRPr lang="zh-CN" altLang="en-US"/>
        </a:p>
      </dgm:t>
    </dgm:pt>
    <dgm:pt modelId="{3EAA33ED-2792-40BA-B52B-A63D68EDB7C4}" type="sibTrans" cxnId="{74E979C3-4DE2-479C-A744-F6F202D14FA4}">
      <dgm:prSet/>
      <dgm:spPr/>
      <dgm:t>
        <a:bodyPr/>
        <a:lstStyle/>
        <a:p>
          <a:endParaRPr lang="zh-CN" altLang="en-US"/>
        </a:p>
      </dgm:t>
    </dgm:pt>
    <dgm:pt modelId="{6CDC640D-2014-4331-B468-08515167FCC4}">
      <dgm:prSet phldrT="[文本]" custT="1"/>
      <dgm:spPr/>
      <dgm:t>
        <a:bodyPr/>
        <a:lstStyle/>
        <a:p>
          <a:r>
            <a: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菌群</a:t>
          </a:r>
          <a:r>
            <a: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多样性简介</a:t>
          </a:r>
          <a:endParaRPr lang="zh-CN" altLang="en-US" sz="3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49815AB-D67D-42AF-AF11-9885905B3BA2}" type="parTrans" cxnId="{D8991B41-C70B-4A1F-B1B2-414C68AAE4BC}">
      <dgm:prSet/>
      <dgm:spPr/>
      <dgm:t>
        <a:bodyPr/>
        <a:lstStyle/>
        <a:p>
          <a:endParaRPr lang="zh-CN" altLang="en-US"/>
        </a:p>
      </dgm:t>
    </dgm:pt>
    <dgm:pt modelId="{47A0315E-753B-4276-AE4A-01828F117A6B}" type="sibTrans" cxnId="{D8991B41-C70B-4A1F-B1B2-414C68AAE4BC}">
      <dgm:prSet/>
      <dgm:spPr/>
      <dgm:t>
        <a:bodyPr/>
        <a:lstStyle/>
        <a:p>
          <a:endParaRPr lang="zh-CN" altLang="en-US"/>
        </a:p>
      </dgm:t>
    </dgm:pt>
    <dgm:pt modelId="{8C301CA3-230D-4207-8AE4-F2FECC15FFC2}">
      <dgm:prSet phldrT="[文本]" custT="1"/>
      <dgm:spPr/>
      <dgm:t>
        <a:bodyPr/>
        <a:lstStyle/>
        <a:p>
          <a:r>
            <a:rPr lang="en-US" altLang="zh-CN" sz="3200" dirty="0" err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Phyloseq</a:t>
          </a:r>
          <a:r>
            <a: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数据导入与筛选</a:t>
          </a:r>
          <a:endParaRPr lang="zh-CN" altLang="en-US" sz="3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65C4499-9830-41C3-B152-045B077BEC83}" type="parTrans" cxnId="{0ACEB932-5C34-4926-A277-F885280CBE3D}">
      <dgm:prSet/>
      <dgm:spPr/>
      <dgm:t>
        <a:bodyPr/>
        <a:lstStyle/>
        <a:p>
          <a:endParaRPr lang="zh-CN" altLang="en-US"/>
        </a:p>
      </dgm:t>
    </dgm:pt>
    <dgm:pt modelId="{E2E4C76F-0405-4E8A-842A-7D0F7E1BAD2A}" type="sibTrans" cxnId="{0ACEB932-5C34-4926-A277-F885280CBE3D}">
      <dgm:prSet/>
      <dgm:spPr/>
      <dgm:t>
        <a:bodyPr/>
        <a:lstStyle/>
        <a:p>
          <a:endParaRPr lang="zh-CN" altLang="en-US"/>
        </a:p>
      </dgm:t>
    </dgm:pt>
    <dgm:pt modelId="{1ABA341E-EBA1-433D-9121-8712C9699E90}">
      <dgm:prSet phldrT="[文本]" custT="1"/>
      <dgm:spPr/>
      <dgm:t>
        <a:bodyPr/>
        <a:lstStyle/>
        <a:p>
          <a:r>
            <a: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多样性指数的计算</a:t>
          </a:r>
          <a:endParaRPr lang="zh-CN" altLang="en-US" sz="3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BD7BA01-B759-4126-8F9E-C36134B453B8}" type="parTrans" cxnId="{FBB7F9DC-E40D-4342-83C6-BBD3818FC8A0}">
      <dgm:prSet/>
      <dgm:spPr/>
      <dgm:t>
        <a:bodyPr/>
        <a:lstStyle/>
        <a:p>
          <a:endParaRPr lang="zh-CN" altLang="en-US"/>
        </a:p>
      </dgm:t>
    </dgm:pt>
    <dgm:pt modelId="{CC9B0201-46CE-483D-B1CF-94F475CF66EE}" type="sibTrans" cxnId="{FBB7F9DC-E40D-4342-83C6-BBD3818FC8A0}">
      <dgm:prSet/>
      <dgm:spPr/>
      <dgm:t>
        <a:bodyPr/>
        <a:lstStyle/>
        <a:p>
          <a:endParaRPr lang="zh-CN" altLang="en-US"/>
        </a:p>
      </dgm:t>
    </dgm:pt>
    <dgm:pt modelId="{C72926DA-1DCF-4374-A6C6-1E330F838496}">
      <dgm:prSet phldrT="[文本]" custT="1"/>
      <dgm:spPr/>
      <dgm:t>
        <a:bodyPr/>
        <a:lstStyle/>
        <a:p>
          <a:r>
            <a: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多样性指数的可视化</a:t>
          </a:r>
          <a:endParaRPr lang="zh-CN" altLang="en-US" sz="3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2EA386AD-1B02-4564-B894-AA66A6178C01}" type="parTrans" cxnId="{591D4C09-E52A-476F-980E-4AE28086A726}">
      <dgm:prSet/>
      <dgm:spPr/>
      <dgm:t>
        <a:bodyPr/>
        <a:lstStyle/>
        <a:p>
          <a:endParaRPr lang="zh-CN" altLang="en-US"/>
        </a:p>
      </dgm:t>
    </dgm:pt>
    <dgm:pt modelId="{44033C72-53A1-4B62-AACE-96801ACDC630}" type="sibTrans" cxnId="{591D4C09-E52A-476F-980E-4AE28086A726}">
      <dgm:prSet/>
      <dgm:spPr/>
      <dgm:t>
        <a:bodyPr/>
        <a:lstStyle/>
        <a:p>
          <a:endParaRPr lang="zh-CN" altLang="en-US"/>
        </a:p>
      </dgm:t>
    </dgm:pt>
    <dgm:pt modelId="{D819C44B-A2EC-40B4-97B3-B5BD2775153E}" type="pres">
      <dgm:prSet presAssocID="{4BC8CFEC-D06C-44DC-862F-2B8B9B819C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3424D7-8B3B-418A-B490-82180010B1D3}" type="pres">
      <dgm:prSet presAssocID="{1875A617-FB99-40BC-B111-07B99F951E40}" presName="thickLine" presStyleLbl="alignNode1" presStyleIdx="0" presStyleCnt="1"/>
      <dgm:spPr/>
    </dgm:pt>
    <dgm:pt modelId="{7A6A7E7B-97AD-4DA3-A03A-92445EBCFF83}" type="pres">
      <dgm:prSet presAssocID="{1875A617-FB99-40BC-B111-07B99F951E40}" presName="horz1" presStyleCnt="0"/>
      <dgm:spPr/>
    </dgm:pt>
    <dgm:pt modelId="{7708F605-9A57-4DE3-9D45-2569FCEAC4BE}" type="pres">
      <dgm:prSet presAssocID="{1875A617-FB99-40BC-B111-07B99F951E40}" presName="tx1" presStyleLbl="revTx" presStyleIdx="0" presStyleCnt="5" custScaleX="32203"/>
      <dgm:spPr/>
      <dgm:t>
        <a:bodyPr/>
        <a:lstStyle/>
        <a:p>
          <a:endParaRPr lang="zh-CN" altLang="en-US"/>
        </a:p>
      </dgm:t>
    </dgm:pt>
    <dgm:pt modelId="{2DF803B3-8361-4265-A494-D8D69092C4B4}" type="pres">
      <dgm:prSet presAssocID="{1875A617-FB99-40BC-B111-07B99F951E40}" presName="vert1" presStyleCnt="0"/>
      <dgm:spPr/>
    </dgm:pt>
    <dgm:pt modelId="{D9E4F609-1345-4365-8EAA-C66BCEB5327E}" type="pres">
      <dgm:prSet presAssocID="{6CDC640D-2014-4331-B468-08515167FCC4}" presName="vertSpace2a" presStyleCnt="0"/>
      <dgm:spPr/>
    </dgm:pt>
    <dgm:pt modelId="{4C2FDBC5-1378-429A-8060-5697EEBD3D7D}" type="pres">
      <dgm:prSet presAssocID="{6CDC640D-2014-4331-B468-08515167FCC4}" presName="horz2" presStyleCnt="0"/>
      <dgm:spPr/>
    </dgm:pt>
    <dgm:pt modelId="{EED10153-CC2B-4DB8-A5A8-7E8DD1241FBF}" type="pres">
      <dgm:prSet presAssocID="{6CDC640D-2014-4331-B468-08515167FCC4}" presName="horzSpace2" presStyleCnt="0"/>
      <dgm:spPr/>
    </dgm:pt>
    <dgm:pt modelId="{FFB778ED-3E41-4729-8B60-53AB0D8D30A8}" type="pres">
      <dgm:prSet presAssocID="{6CDC640D-2014-4331-B468-08515167FCC4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B41C1653-B027-4345-A4D9-AA063D7F425C}" type="pres">
      <dgm:prSet presAssocID="{6CDC640D-2014-4331-B468-08515167FCC4}" presName="vert2" presStyleCnt="0"/>
      <dgm:spPr/>
    </dgm:pt>
    <dgm:pt modelId="{E4469CB5-2F96-4AE4-A936-CA26A2160C96}" type="pres">
      <dgm:prSet presAssocID="{6CDC640D-2014-4331-B468-08515167FCC4}" presName="thinLine2b" presStyleLbl="callout" presStyleIdx="0" presStyleCnt="4"/>
      <dgm:spPr/>
    </dgm:pt>
    <dgm:pt modelId="{54F7D30C-1D68-4BDF-BF84-A8F3F0846C91}" type="pres">
      <dgm:prSet presAssocID="{6CDC640D-2014-4331-B468-08515167FCC4}" presName="vertSpace2b" presStyleCnt="0"/>
      <dgm:spPr/>
    </dgm:pt>
    <dgm:pt modelId="{8B783918-EA03-4E15-9BAF-EC3D4D22B10C}" type="pres">
      <dgm:prSet presAssocID="{8C301CA3-230D-4207-8AE4-F2FECC15FFC2}" presName="horz2" presStyleCnt="0"/>
      <dgm:spPr/>
    </dgm:pt>
    <dgm:pt modelId="{A15BF829-E138-4B65-A030-8778BF15591A}" type="pres">
      <dgm:prSet presAssocID="{8C301CA3-230D-4207-8AE4-F2FECC15FFC2}" presName="horzSpace2" presStyleCnt="0"/>
      <dgm:spPr/>
    </dgm:pt>
    <dgm:pt modelId="{BB321762-5C79-4B27-A5BE-3EC82F4892D8}" type="pres">
      <dgm:prSet presAssocID="{8C301CA3-230D-4207-8AE4-F2FECC15FFC2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50DDB0E7-2570-43A2-B9EE-DF02722FD08F}" type="pres">
      <dgm:prSet presAssocID="{8C301CA3-230D-4207-8AE4-F2FECC15FFC2}" presName="vert2" presStyleCnt="0"/>
      <dgm:spPr/>
    </dgm:pt>
    <dgm:pt modelId="{1E196F5E-16E7-44BA-B96A-51734AD59C94}" type="pres">
      <dgm:prSet presAssocID="{8C301CA3-230D-4207-8AE4-F2FECC15FFC2}" presName="thinLine2b" presStyleLbl="callout" presStyleIdx="1" presStyleCnt="4"/>
      <dgm:spPr/>
    </dgm:pt>
    <dgm:pt modelId="{68479934-DE8F-425E-8505-DC27371259EA}" type="pres">
      <dgm:prSet presAssocID="{8C301CA3-230D-4207-8AE4-F2FECC15FFC2}" presName="vertSpace2b" presStyleCnt="0"/>
      <dgm:spPr/>
    </dgm:pt>
    <dgm:pt modelId="{7C866239-871E-4B9F-9512-3907927E0E99}" type="pres">
      <dgm:prSet presAssocID="{1ABA341E-EBA1-433D-9121-8712C9699E90}" presName="horz2" presStyleCnt="0"/>
      <dgm:spPr/>
    </dgm:pt>
    <dgm:pt modelId="{6DF70D26-2CA0-4E9F-A712-F7E0DD64E8CF}" type="pres">
      <dgm:prSet presAssocID="{1ABA341E-EBA1-433D-9121-8712C9699E90}" presName="horzSpace2" presStyleCnt="0"/>
      <dgm:spPr/>
    </dgm:pt>
    <dgm:pt modelId="{71B87CA2-3133-4414-90A4-C8CE64382A95}" type="pres">
      <dgm:prSet presAssocID="{1ABA341E-EBA1-433D-9121-8712C9699E90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4A08B5DF-2B75-4E43-871C-3EA92A0AADE6}" type="pres">
      <dgm:prSet presAssocID="{1ABA341E-EBA1-433D-9121-8712C9699E90}" presName="vert2" presStyleCnt="0"/>
      <dgm:spPr/>
    </dgm:pt>
    <dgm:pt modelId="{2D34E923-1FFF-4FF7-9AC1-CBCE1075F2B9}" type="pres">
      <dgm:prSet presAssocID="{1ABA341E-EBA1-433D-9121-8712C9699E90}" presName="thinLine2b" presStyleLbl="callout" presStyleIdx="2" presStyleCnt="4"/>
      <dgm:spPr/>
    </dgm:pt>
    <dgm:pt modelId="{F56E36F8-CABD-4314-82F9-5ADA78E77740}" type="pres">
      <dgm:prSet presAssocID="{1ABA341E-EBA1-433D-9121-8712C9699E90}" presName="vertSpace2b" presStyleCnt="0"/>
      <dgm:spPr/>
    </dgm:pt>
    <dgm:pt modelId="{E4FA4614-7DD5-4311-A792-93E6970A8ADF}" type="pres">
      <dgm:prSet presAssocID="{C72926DA-1DCF-4374-A6C6-1E330F838496}" presName="horz2" presStyleCnt="0"/>
      <dgm:spPr/>
    </dgm:pt>
    <dgm:pt modelId="{C92F4BCC-9B36-4A00-B6CC-F75612A71E03}" type="pres">
      <dgm:prSet presAssocID="{C72926DA-1DCF-4374-A6C6-1E330F838496}" presName="horzSpace2" presStyleCnt="0"/>
      <dgm:spPr/>
    </dgm:pt>
    <dgm:pt modelId="{8EB1456B-20C4-41A8-A11A-6638E29898B9}" type="pres">
      <dgm:prSet presAssocID="{C72926DA-1DCF-4374-A6C6-1E330F838496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E502E9D7-F800-48E3-93B2-04E3918B4CB2}" type="pres">
      <dgm:prSet presAssocID="{C72926DA-1DCF-4374-A6C6-1E330F838496}" presName="vert2" presStyleCnt="0"/>
      <dgm:spPr/>
    </dgm:pt>
    <dgm:pt modelId="{F97EB29E-1ADE-42E3-9886-222A6C660083}" type="pres">
      <dgm:prSet presAssocID="{C72926DA-1DCF-4374-A6C6-1E330F838496}" presName="thinLine2b" presStyleLbl="callout" presStyleIdx="3" presStyleCnt="4"/>
      <dgm:spPr/>
    </dgm:pt>
    <dgm:pt modelId="{5175C5CC-FD09-44E9-B19D-DC740B09770F}" type="pres">
      <dgm:prSet presAssocID="{C72926DA-1DCF-4374-A6C6-1E330F838496}" presName="vertSpace2b" presStyleCnt="0"/>
      <dgm:spPr/>
    </dgm:pt>
  </dgm:ptLst>
  <dgm:cxnLst>
    <dgm:cxn modelId="{74E979C3-4DE2-479C-A744-F6F202D14FA4}" srcId="{4BC8CFEC-D06C-44DC-862F-2B8B9B819CD3}" destId="{1875A617-FB99-40BC-B111-07B99F951E40}" srcOrd="0" destOrd="0" parTransId="{7E25DC5B-566E-4835-B655-ECB34CBF5FAA}" sibTransId="{3EAA33ED-2792-40BA-B52B-A63D68EDB7C4}"/>
    <dgm:cxn modelId="{913DD8E9-B57F-4A9E-8BB0-631CFD2BFFA7}" type="presOf" srcId="{1875A617-FB99-40BC-B111-07B99F951E40}" destId="{7708F605-9A57-4DE3-9D45-2569FCEAC4BE}" srcOrd="0" destOrd="0" presId="urn:microsoft.com/office/officeart/2008/layout/LinedList"/>
    <dgm:cxn modelId="{0F0D35DF-526B-4DF6-A8E6-0843C5D7C7B2}" type="presOf" srcId="{8C301CA3-230D-4207-8AE4-F2FECC15FFC2}" destId="{BB321762-5C79-4B27-A5BE-3EC82F4892D8}" srcOrd="0" destOrd="0" presId="urn:microsoft.com/office/officeart/2008/layout/LinedList"/>
    <dgm:cxn modelId="{D8991B41-C70B-4A1F-B1B2-414C68AAE4BC}" srcId="{1875A617-FB99-40BC-B111-07B99F951E40}" destId="{6CDC640D-2014-4331-B468-08515167FCC4}" srcOrd="0" destOrd="0" parTransId="{049815AB-D67D-42AF-AF11-9885905B3BA2}" sibTransId="{47A0315E-753B-4276-AE4A-01828F117A6B}"/>
    <dgm:cxn modelId="{1B9D4028-49C2-47CE-822D-3BAA2EB60AAB}" type="presOf" srcId="{6CDC640D-2014-4331-B468-08515167FCC4}" destId="{FFB778ED-3E41-4729-8B60-53AB0D8D30A8}" srcOrd="0" destOrd="0" presId="urn:microsoft.com/office/officeart/2008/layout/LinedList"/>
    <dgm:cxn modelId="{347A7FCF-E196-4405-8BE3-F9575A945005}" type="presOf" srcId="{C72926DA-1DCF-4374-A6C6-1E330F838496}" destId="{8EB1456B-20C4-41A8-A11A-6638E29898B9}" srcOrd="0" destOrd="0" presId="urn:microsoft.com/office/officeart/2008/layout/LinedList"/>
    <dgm:cxn modelId="{4F8F4C9A-E905-434D-B8AF-446A9A79B902}" type="presOf" srcId="{4BC8CFEC-D06C-44DC-862F-2B8B9B819CD3}" destId="{D819C44B-A2EC-40B4-97B3-B5BD2775153E}" srcOrd="0" destOrd="0" presId="urn:microsoft.com/office/officeart/2008/layout/LinedList"/>
    <dgm:cxn modelId="{29914053-F5F8-4939-AE66-B93C95C0D7BB}" type="presOf" srcId="{1ABA341E-EBA1-433D-9121-8712C9699E90}" destId="{71B87CA2-3133-4414-90A4-C8CE64382A95}" srcOrd="0" destOrd="0" presId="urn:microsoft.com/office/officeart/2008/layout/LinedList"/>
    <dgm:cxn modelId="{591D4C09-E52A-476F-980E-4AE28086A726}" srcId="{1875A617-FB99-40BC-B111-07B99F951E40}" destId="{C72926DA-1DCF-4374-A6C6-1E330F838496}" srcOrd="3" destOrd="0" parTransId="{2EA386AD-1B02-4564-B894-AA66A6178C01}" sibTransId="{44033C72-53A1-4B62-AACE-96801ACDC630}"/>
    <dgm:cxn modelId="{0ACEB932-5C34-4926-A277-F885280CBE3D}" srcId="{1875A617-FB99-40BC-B111-07B99F951E40}" destId="{8C301CA3-230D-4207-8AE4-F2FECC15FFC2}" srcOrd="1" destOrd="0" parTransId="{F65C4499-9830-41C3-B152-045B077BEC83}" sibTransId="{E2E4C76F-0405-4E8A-842A-7D0F7E1BAD2A}"/>
    <dgm:cxn modelId="{FBB7F9DC-E40D-4342-83C6-BBD3818FC8A0}" srcId="{1875A617-FB99-40BC-B111-07B99F951E40}" destId="{1ABA341E-EBA1-433D-9121-8712C9699E90}" srcOrd="2" destOrd="0" parTransId="{1BD7BA01-B759-4126-8F9E-C36134B453B8}" sibTransId="{CC9B0201-46CE-483D-B1CF-94F475CF66EE}"/>
    <dgm:cxn modelId="{6DAFD824-F59F-478F-AF2D-E77627B41936}" type="presParOf" srcId="{D819C44B-A2EC-40B4-97B3-B5BD2775153E}" destId="{7C3424D7-8B3B-418A-B490-82180010B1D3}" srcOrd="0" destOrd="0" presId="urn:microsoft.com/office/officeart/2008/layout/LinedList"/>
    <dgm:cxn modelId="{4F126AAF-076F-484B-9136-41554D7A5B1E}" type="presParOf" srcId="{D819C44B-A2EC-40B4-97B3-B5BD2775153E}" destId="{7A6A7E7B-97AD-4DA3-A03A-92445EBCFF83}" srcOrd="1" destOrd="0" presId="urn:microsoft.com/office/officeart/2008/layout/LinedList"/>
    <dgm:cxn modelId="{23BF2116-9F2A-4C8C-BF2A-5B31655B64FF}" type="presParOf" srcId="{7A6A7E7B-97AD-4DA3-A03A-92445EBCFF83}" destId="{7708F605-9A57-4DE3-9D45-2569FCEAC4BE}" srcOrd="0" destOrd="0" presId="urn:microsoft.com/office/officeart/2008/layout/LinedList"/>
    <dgm:cxn modelId="{6DDAD756-1582-44AA-8D5E-AE9D5905F040}" type="presParOf" srcId="{7A6A7E7B-97AD-4DA3-A03A-92445EBCFF83}" destId="{2DF803B3-8361-4265-A494-D8D69092C4B4}" srcOrd="1" destOrd="0" presId="urn:microsoft.com/office/officeart/2008/layout/LinedList"/>
    <dgm:cxn modelId="{1F0CF079-4922-4BD6-92FF-840E7C4618F5}" type="presParOf" srcId="{2DF803B3-8361-4265-A494-D8D69092C4B4}" destId="{D9E4F609-1345-4365-8EAA-C66BCEB5327E}" srcOrd="0" destOrd="0" presId="urn:microsoft.com/office/officeart/2008/layout/LinedList"/>
    <dgm:cxn modelId="{65DE990F-A4A4-446D-9772-58F59745AAF4}" type="presParOf" srcId="{2DF803B3-8361-4265-A494-D8D69092C4B4}" destId="{4C2FDBC5-1378-429A-8060-5697EEBD3D7D}" srcOrd="1" destOrd="0" presId="urn:microsoft.com/office/officeart/2008/layout/LinedList"/>
    <dgm:cxn modelId="{F5599FD8-5670-420A-AFC5-5E5DA41CA800}" type="presParOf" srcId="{4C2FDBC5-1378-429A-8060-5697EEBD3D7D}" destId="{EED10153-CC2B-4DB8-A5A8-7E8DD1241FBF}" srcOrd="0" destOrd="0" presId="urn:microsoft.com/office/officeart/2008/layout/LinedList"/>
    <dgm:cxn modelId="{43E1D558-A64C-4CE8-AE51-D5F290D03B4E}" type="presParOf" srcId="{4C2FDBC5-1378-429A-8060-5697EEBD3D7D}" destId="{FFB778ED-3E41-4729-8B60-53AB0D8D30A8}" srcOrd="1" destOrd="0" presId="urn:microsoft.com/office/officeart/2008/layout/LinedList"/>
    <dgm:cxn modelId="{35879135-642F-4FC6-8B2E-133CFEF1A246}" type="presParOf" srcId="{4C2FDBC5-1378-429A-8060-5697EEBD3D7D}" destId="{B41C1653-B027-4345-A4D9-AA063D7F425C}" srcOrd="2" destOrd="0" presId="urn:microsoft.com/office/officeart/2008/layout/LinedList"/>
    <dgm:cxn modelId="{812D2A1F-EA5F-4926-BC0D-BB5A0A1C1759}" type="presParOf" srcId="{2DF803B3-8361-4265-A494-D8D69092C4B4}" destId="{E4469CB5-2F96-4AE4-A936-CA26A2160C96}" srcOrd="2" destOrd="0" presId="urn:microsoft.com/office/officeart/2008/layout/LinedList"/>
    <dgm:cxn modelId="{30AD7250-D845-4C0F-BC5C-634B3C115145}" type="presParOf" srcId="{2DF803B3-8361-4265-A494-D8D69092C4B4}" destId="{54F7D30C-1D68-4BDF-BF84-A8F3F0846C91}" srcOrd="3" destOrd="0" presId="urn:microsoft.com/office/officeart/2008/layout/LinedList"/>
    <dgm:cxn modelId="{EE673FC4-0EC0-4899-B04E-50922C00F13B}" type="presParOf" srcId="{2DF803B3-8361-4265-A494-D8D69092C4B4}" destId="{8B783918-EA03-4E15-9BAF-EC3D4D22B10C}" srcOrd="4" destOrd="0" presId="urn:microsoft.com/office/officeart/2008/layout/LinedList"/>
    <dgm:cxn modelId="{26552874-00FC-407A-8288-62574F6A9B8E}" type="presParOf" srcId="{8B783918-EA03-4E15-9BAF-EC3D4D22B10C}" destId="{A15BF829-E138-4B65-A030-8778BF15591A}" srcOrd="0" destOrd="0" presId="urn:microsoft.com/office/officeart/2008/layout/LinedList"/>
    <dgm:cxn modelId="{58899EFB-1D94-4099-A9BF-4615ACE9BC6A}" type="presParOf" srcId="{8B783918-EA03-4E15-9BAF-EC3D4D22B10C}" destId="{BB321762-5C79-4B27-A5BE-3EC82F4892D8}" srcOrd="1" destOrd="0" presId="urn:microsoft.com/office/officeart/2008/layout/LinedList"/>
    <dgm:cxn modelId="{3D55CB14-C1F4-416E-ADE7-A2FC1CCC3F84}" type="presParOf" srcId="{8B783918-EA03-4E15-9BAF-EC3D4D22B10C}" destId="{50DDB0E7-2570-43A2-B9EE-DF02722FD08F}" srcOrd="2" destOrd="0" presId="urn:microsoft.com/office/officeart/2008/layout/LinedList"/>
    <dgm:cxn modelId="{E1A315C2-2F4D-4857-8BBE-89FCA9C4152E}" type="presParOf" srcId="{2DF803B3-8361-4265-A494-D8D69092C4B4}" destId="{1E196F5E-16E7-44BA-B96A-51734AD59C94}" srcOrd="5" destOrd="0" presId="urn:microsoft.com/office/officeart/2008/layout/LinedList"/>
    <dgm:cxn modelId="{9A2629AB-BBCE-45FD-ACD5-438BF92D6697}" type="presParOf" srcId="{2DF803B3-8361-4265-A494-D8D69092C4B4}" destId="{68479934-DE8F-425E-8505-DC27371259EA}" srcOrd="6" destOrd="0" presId="urn:microsoft.com/office/officeart/2008/layout/LinedList"/>
    <dgm:cxn modelId="{215AC6CD-8E72-4C21-B922-F4FC5D692071}" type="presParOf" srcId="{2DF803B3-8361-4265-A494-D8D69092C4B4}" destId="{7C866239-871E-4B9F-9512-3907927E0E99}" srcOrd="7" destOrd="0" presId="urn:microsoft.com/office/officeart/2008/layout/LinedList"/>
    <dgm:cxn modelId="{9E15981B-36F4-4798-A9FD-8C74E28FE961}" type="presParOf" srcId="{7C866239-871E-4B9F-9512-3907927E0E99}" destId="{6DF70D26-2CA0-4E9F-A712-F7E0DD64E8CF}" srcOrd="0" destOrd="0" presId="urn:microsoft.com/office/officeart/2008/layout/LinedList"/>
    <dgm:cxn modelId="{957C6958-572D-4FC4-BAEA-60FAEDAED4C6}" type="presParOf" srcId="{7C866239-871E-4B9F-9512-3907927E0E99}" destId="{71B87CA2-3133-4414-90A4-C8CE64382A95}" srcOrd="1" destOrd="0" presId="urn:microsoft.com/office/officeart/2008/layout/LinedList"/>
    <dgm:cxn modelId="{23104EE7-16E2-48D9-B7C4-1CDC61F89E64}" type="presParOf" srcId="{7C866239-871E-4B9F-9512-3907927E0E99}" destId="{4A08B5DF-2B75-4E43-871C-3EA92A0AADE6}" srcOrd="2" destOrd="0" presId="urn:microsoft.com/office/officeart/2008/layout/LinedList"/>
    <dgm:cxn modelId="{60CBBF10-649A-4945-A55B-EE638B1AF3B9}" type="presParOf" srcId="{2DF803B3-8361-4265-A494-D8D69092C4B4}" destId="{2D34E923-1FFF-4FF7-9AC1-CBCE1075F2B9}" srcOrd="8" destOrd="0" presId="urn:microsoft.com/office/officeart/2008/layout/LinedList"/>
    <dgm:cxn modelId="{79B36CBF-BD3C-47E5-9293-1818B2FFCC85}" type="presParOf" srcId="{2DF803B3-8361-4265-A494-D8D69092C4B4}" destId="{F56E36F8-CABD-4314-82F9-5ADA78E77740}" srcOrd="9" destOrd="0" presId="urn:microsoft.com/office/officeart/2008/layout/LinedList"/>
    <dgm:cxn modelId="{86B8EB24-AECB-44DD-8085-B6D13DEF206A}" type="presParOf" srcId="{2DF803B3-8361-4265-A494-D8D69092C4B4}" destId="{E4FA4614-7DD5-4311-A792-93E6970A8ADF}" srcOrd="10" destOrd="0" presId="urn:microsoft.com/office/officeart/2008/layout/LinedList"/>
    <dgm:cxn modelId="{A3DFCB8E-8072-4ADC-8DC1-8E47047CD820}" type="presParOf" srcId="{E4FA4614-7DD5-4311-A792-93E6970A8ADF}" destId="{C92F4BCC-9B36-4A00-B6CC-F75612A71E03}" srcOrd="0" destOrd="0" presId="urn:microsoft.com/office/officeart/2008/layout/LinedList"/>
    <dgm:cxn modelId="{26B62250-B3B1-412E-B3D9-0627FAA7F654}" type="presParOf" srcId="{E4FA4614-7DD5-4311-A792-93E6970A8ADF}" destId="{8EB1456B-20C4-41A8-A11A-6638E29898B9}" srcOrd="1" destOrd="0" presId="urn:microsoft.com/office/officeart/2008/layout/LinedList"/>
    <dgm:cxn modelId="{10B22906-C364-4D4F-B474-C933FB38CC9E}" type="presParOf" srcId="{E4FA4614-7DD5-4311-A792-93E6970A8ADF}" destId="{E502E9D7-F800-48E3-93B2-04E3918B4CB2}" srcOrd="2" destOrd="0" presId="urn:microsoft.com/office/officeart/2008/layout/LinedList"/>
    <dgm:cxn modelId="{9ABB984F-1831-4DFB-99E2-19376FF50401}" type="presParOf" srcId="{2DF803B3-8361-4265-A494-D8D69092C4B4}" destId="{F97EB29E-1ADE-42E3-9886-222A6C660083}" srcOrd="11" destOrd="0" presId="urn:microsoft.com/office/officeart/2008/layout/LinedList"/>
    <dgm:cxn modelId="{F46A178D-F3DB-429F-A9CD-F3260219483C}" type="presParOf" srcId="{2DF803B3-8361-4265-A494-D8D69092C4B4}" destId="{5175C5CC-FD09-44E9-B19D-DC740B09770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424D7-8B3B-418A-B490-82180010B1D3}">
      <dsp:nvSpPr>
        <dsp:cNvPr id="0" name=""/>
        <dsp:cNvSpPr/>
      </dsp:nvSpPr>
      <dsp:spPr>
        <a:xfrm>
          <a:off x="0" y="0"/>
          <a:ext cx="8496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8F605-9A57-4DE3-9D45-2569FCEAC4BE}">
      <dsp:nvSpPr>
        <dsp:cNvPr id="0" name=""/>
        <dsp:cNvSpPr/>
      </dsp:nvSpPr>
      <dsp:spPr>
        <a:xfrm>
          <a:off x="0" y="0"/>
          <a:ext cx="547254" cy="446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0" y="0"/>
        <a:ext cx="547254" cy="4464496"/>
      </dsp:txXfrm>
    </dsp:sp>
    <dsp:sp modelId="{FFB778ED-3E41-4729-8B60-53AB0D8D30A8}">
      <dsp:nvSpPr>
        <dsp:cNvPr id="0" name=""/>
        <dsp:cNvSpPr/>
      </dsp:nvSpPr>
      <dsp:spPr>
        <a:xfrm>
          <a:off x="674708" y="52481"/>
          <a:ext cx="6670101" cy="1049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菌群</a:t>
          </a:r>
          <a:r>
            <a:rPr lang="en-US" altLang="zh-CN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多样性简介</a:t>
          </a:r>
          <a:endParaRPr lang="zh-CN" altLang="en-US" sz="32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674708" y="52481"/>
        <a:ext cx="6670101" cy="1049636"/>
      </dsp:txXfrm>
    </dsp:sp>
    <dsp:sp modelId="{E4469CB5-2F96-4AE4-A936-CA26A2160C96}">
      <dsp:nvSpPr>
        <dsp:cNvPr id="0" name=""/>
        <dsp:cNvSpPr/>
      </dsp:nvSpPr>
      <dsp:spPr>
        <a:xfrm>
          <a:off x="547254" y="1102117"/>
          <a:ext cx="6797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1762-5C79-4B27-A5BE-3EC82F4892D8}">
      <dsp:nvSpPr>
        <dsp:cNvPr id="0" name=""/>
        <dsp:cNvSpPr/>
      </dsp:nvSpPr>
      <dsp:spPr>
        <a:xfrm>
          <a:off x="674708" y="1154599"/>
          <a:ext cx="6670101" cy="1049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Phyloseq</a:t>
          </a:r>
          <a:r>
            <a:rPr lang="zh-CN" altLang="en-US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数据导入与筛选</a:t>
          </a:r>
          <a:endParaRPr lang="zh-CN" altLang="en-US" sz="32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674708" y="1154599"/>
        <a:ext cx="6670101" cy="1049636"/>
      </dsp:txXfrm>
    </dsp:sp>
    <dsp:sp modelId="{1E196F5E-16E7-44BA-B96A-51734AD59C94}">
      <dsp:nvSpPr>
        <dsp:cNvPr id="0" name=""/>
        <dsp:cNvSpPr/>
      </dsp:nvSpPr>
      <dsp:spPr>
        <a:xfrm>
          <a:off x="547254" y="2204235"/>
          <a:ext cx="6797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87CA2-3133-4414-90A4-C8CE64382A95}">
      <dsp:nvSpPr>
        <dsp:cNvPr id="0" name=""/>
        <dsp:cNvSpPr/>
      </dsp:nvSpPr>
      <dsp:spPr>
        <a:xfrm>
          <a:off x="674708" y="2256717"/>
          <a:ext cx="6670101" cy="1049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多样性指数的计算</a:t>
          </a:r>
          <a:endParaRPr lang="zh-CN" altLang="en-US" sz="32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674708" y="2256717"/>
        <a:ext cx="6670101" cy="1049636"/>
      </dsp:txXfrm>
    </dsp:sp>
    <dsp:sp modelId="{2D34E923-1FFF-4FF7-9AC1-CBCE1075F2B9}">
      <dsp:nvSpPr>
        <dsp:cNvPr id="0" name=""/>
        <dsp:cNvSpPr/>
      </dsp:nvSpPr>
      <dsp:spPr>
        <a:xfrm>
          <a:off x="547254" y="3306353"/>
          <a:ext cx="6797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1456B-20C4-41A8-A11A-6638E29898B9}">
      <dsp:nvSpPr>
        <dsp:cNvPr id="0" name=""/>
        <dsp:cNvSpPr/>
      </dsp:nvSpPr>
      <dsp:spPr>
        <a:xfrm>
          <a:off x="674708" y="3358835"/>
          <a:ext cx="6670101" cy="1049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β</a:t>
          </a:r>
          <a:r>
            <a:rPr lang="zh-CN" altLang="en-US" sz="3200" kern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多样性指数的可视化</a:t>
          </a:r>
          <a:endParaRPr lang="zh-CN" altLang="en-US" sz="32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674708" y="3358835"/>
        <a:ext cx="6670101" cy="1049636"/>
      </dsp:txXfrm>
    </dsp:sp>
    <dsp:sp modelId="{F97EB29E-1ADE-42E3-9886-222A6C660083}">
      <dsp:nvSpPr>
        <dsp:cNvPr id="0" name=""/>
        <dsp:cNvSpPr/>
      </dsp:nvSpPr>
      <dsp:spPr>
        <a:xfrm>
          <a:off x="547254" y="4408471"/>
          <a:ext cx="67975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971600" y="98705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主讲内容</a:t>
            </a:r>
            <a:endParaRPr lang="zh-CN" altLang="en-US" sz="3600" b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85880"/>
            <a:ext cx="8229600" cy="95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3"/>
            <a:ext cx="9144000" cy="9222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600"/>
        </a:spcBef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6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6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6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0000" r="-10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语言进行菌群</a:t>
            </a:r>
            <a:r>
              <a:rPr lang="en-US" altLang="zh-CN" dirty="0" smtClean="0">
                <a:solidFill>
                  <a:srgbClr val="FF0000"/>
                </a:solidFill>
              </a:rPr>
              <a:t>β</a:t>
            </a:r>
            <a:r>
              <a:rPr lang="zh-CN" altLang="en-US" dirty="0" smtClean="0">
                <a:solidFill>
                  <a:srgbClr val="FF0000"/>
                </a:solidFill>
              </a:rPr>
              <a:t>多样性分析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3"/>
            <a:ext cx="9144000" cy="922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6158408"/>
            <a:ext cx="615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深圳微生太科技有限公司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5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Bray-Curtis</a:t>
            </a:r>
            <a:r>
              <a:rPr lang="zh-CN" altLang="en-US" dirty="0"/>
              <a:t>距离矩阵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PCoA</a:t>
            </a:r>
            <a:r>
              <a:rPr lang="zh-CN" altLang="en-US" dirty="0" smtClean="0"/>
              <a:t>排序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47484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0" dirty="0" err="1"/>
              <a:t>pcoa_of_bray_curtis</a:t>
            </a:r>
            <a:r>
              <a:rPr lang="en-US" altLang="zh-CN" b="0" dirty="0"/>
              <a:t>&lt;-ordinate(</a:t>
            </a:r>
            <a:r>
              <a:rPr lang="en-US" altLang="zh-CN" b="0" dirty="0" err="1"/>
              <a:t>physeq</a:t>
            </a:r>
            <a:r>
              <a:rPr lang="en-US" altLang="zh-CN" b="0" dirty="0"/>
              <a:t>=</a:t>
            </a:r>
            <a:r>
              <a:rPr lang="en-US" altLang="zh-CN" b="0" dirty="0" err="1"/>
              <a:t>qiimedata,distance</a:t>
            </a:r>
            <a:r>
              <a:rPr lang="en-US" altLang="zh-CN" b="0" dirty="0"/>
              <a:t> = '</a:t>
            </a:r>
            <a:r>
              <a:rPr lang="en-US" altLang="zh-CN" b="0" dirty="0" err="1"/>
              <a:t>bray',method</a:t>
            </a:r>
            <a:r>
              <a:rPr lang="en-US" altLang="zh-CN" b="0" dirty="0"/>
              <a:t> = "</a:t>
            </a:r>
            <a:r>
              <a:rPr lang="en-US" altLang="zh-CN" b="0" dirty="0" err="1"/>
              <a:t>PCoA</a:t>
            </a:r>
            <a:r>
              <a:rPr lang="en-US" altLang="zh-CN" b="0" dirty="0"/>
              <a:t>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基于</a:t>
            </a:r>
            <a:r>
              <a:rPr lang="en-US" altLang="zh-CN" b="0" dirty="0"/>
              <a:t>Bray-Curtis</a:t>
            </a:r>
            <a:r>
              <a:rPr lang="zh-CN" altLang="en-US" b="0" dirty="0"/>
              <a:t>距离矩阵的</a:t>
            </a:r>
            <a:r>
              <a:rPr lang="en-US" altLang="zh-CN" b="0" dirty="0" err="1"/>
              <a:t>PCoA</a:t>
            </a:r>
            <a:r>
              <a:rPr lang="zh-CN" altLang="en-US" b="0" dirty="0"/>
              <a:t>排序分析</a:t>
            </a:r>
          </a:p>
          <a:p>
            <a:pPr marL="0" indent="0">
              <a:buNone/>
            </a:pPr>
            <a:r>
              <a:rPr lang="en-US" altLang="zh-CN" b="0" dirty="0"/>
              <a:t>p&lt;-</a:t>
            </a:r>
            <a:r>
              <a:rPr lang="en-US" altLang="zh-CN" b="0" dirty="0" err="1"/>
              <a:t>plot_ordination</a:t>
            </a:r>
            <a:r>
              <a:rPr lang="en-US" altLang="zh-CN" b="0" dirty="0"/>
              <a:t>(</a:t>
            </a:r>
            <a:r>
              <a:rPr lang="en-US" altLang="zh-CN" b="0" dirty="0" err="1"/>
              <a:t>qiimedata</a:t>
            </a:r>
            <a:r>
              <a:rPr lang="en-US" altLang="zh-CN" b="0" dirty="0"/>
              <a:t>, </a:t>
            </a:r>
            <a:r>
              <a:rPr lang="en-US" altLang="zh-CN" b="0" dirty="0" err="1"/>
              <a:t>pcoa_of_bray_curtis</a:t>
            </a:r>
            <a:r>
              <a:rPr lang="en-US" altLang="zh-CN" b="0" dirty="0"/>
              <a:t>, type="samples", color="Group1",shape = "Group1") </a:t>
            </a:r>
          </a:p>
          <a:p>
            <a:pPr marL="0" indent="0">
              <a:buNone/>
            </a:pPr>
            <a:r>
              <a:rPr lang="en-US" altLang="zh-CN" b="0" dirty="0"/>
              <a:t>p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将</a:t>
            </a:r>
            <a:r>
              <a:rPr lang="en-US" altLang="zh-CN" b="0" dirty="0" err="1"/>
              <a:t>PCoA</a:t>
            </a:r>
            <a:r>
              <a:rPr lang="zh-CN" altLang="en-US" b="0" dirty="0"/>
              <a:t>排序分析结果可视化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12" y="3356992"/>
            <a:ext cx="376709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3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图片修饰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69086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p&lt;-p+ </a:t>
            </a:r>
            <a:r>
              <a:rPr lang="en-US" altLang="zh-CN" b="0" dirty="0" err="1"/>
              <a:t>scale_colour_manual</a:t>
            </a:r>
            <a:r>
              <a:rPr lang="en-US" altLang="zh-CN" b="0" dirty="0"/>
              <a:t>(values=c("#DC143C","#808000","#00CED1")) + </a:t>
            </a:r>
            <a:r>
              <a:rPr lang="en-US" altLang="zh-CN" b="0" dirty="0" err="1"/>
              <a:t>geom_point</a:t>
            </a:r>
            <a:r>
              <a:rPr lang="en-US" altLang="zh-CN" b="0" dirty="0"/>
              <a:t>(size=2) +</a:t>
            </a:r>
            <a:r>
              <a:rPr lang="en-US" altLang="zh-CN" b="0" dirty="0" err="1"/>
              <a:t>ggtitle</a:t>
            </a:r>
            <a:r>
              <a:rPr lang="en-US" altLang="zh-CN" b="0" dirty="0"/>
              <a:t>("</a:t>
            </a:r>
            <a:r>
              <a:rPr lang="en-US" altLang="zh-CN" b="0" dirty="0" err="1"/>
              <a:t>PCoA</a:t>
            </a:r>
            <a:r>
              <a:rPr lang="en-US" altLang="zh-CN" b="0" dirty="0"/>
              <a:t> of Bray-Curtis distance")+theme(text = </a:t>
            </a:r>
            <a:r>
              <a:rPr lang="en-US" altLang="zh-CN" b="0" dirty="0" err="1"/>
              <a:t>element_text</a:t>
            </a:r>
            <a:r>
              <a:rPr lang="en-US" altLang="zh-CN" b="0" dirty="0"/>
              <a:t>(size = 15))</a:t>
            </a:r>
          </a:p>
          <a:p>
            <a:pPr marL="0" indent="0">
              <a:buNone/>
            </a:pPr>
            <a:r>
              <a:rPr lang="en-US" altLang="zh-CN" b="0" dirty="0"/>
              <a:t>p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对图片进行适当修饰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用</a:t>
            </a:r>
            <a:r>
              <a:rPr lang="en-US" altLang="zh-CN" b="0" dirty="0" err="1"/>
              <a:t>scale_colour_manual</a:t>
            </a:r>
            <a:r>
              <a:rPr lang="en-US" altLang="zh-CN" b="0" dirty="0"/>
              <a:t>(values=c())</a:t>
            </a:r>
            <a:r>
              <a:rPr lang="zh-CN" altLang="en-US" b="0" dirty="0"/>
              <a:t>自定义颜色，可查颜色的</a:t>
            </a:r>
            <a:r>
              <a:rPr lang="en-US" altLang="zh-CN" b="0" dirty="0"/>
              <a:t>16</a:t>
            </a:r>
            <a:r>
              <a:rPr lang="zh-CN" altLang="en-US" b="0" dirty="0"/>
              <a:t>进制对照表</a:t>
            </a:r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2976"/>
            <a:ext cx="3960440" cy="337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Bray-Curtis</a:t>
            </a:r>
            <a:r>
              <a:rPr lang="zh-CN" altLang="en-US" dirty="0" smtClean="0"/>
              <a:t>距离矩阵进行</a:t>
            </a:r>
            <a:r>
              <a:rPr lang="en-US" altLang="zh-CN" dirty="0" smtClean="0"/>
              <a:t>NMDS</a:t>
            </a:r>
            <a:r>
              <a:rPr lang="zh-CN" altLang="en-US" dirty="0" smtClean="0"/>
              <a:t>排序分析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618856" cy="4752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0" dirty="0" err="1"/>
              <a:t>nmds_of_bray_curtis</a:t>
            </a:r>
            <a:r>
              <a:rPr lang="en-US" altLang="zh-CN" b="0" dirty="0"/>
              <a:t>&lt;-ordinate(</a:t>
            </a:r>
            <a:r>
              <a:rPr lang="en-US" altLang="zh-CN" b="0" dirty="0" err="1"/>
              <a:t>physeq</a:t>
            </a:r>
            <a:r>
              <a:rPr lang="en-US" altLang="zh-CN" b="0" dirty="0"/>
              <a:t>=</a:t>
            </a:r>
            <a:r>
              <a:rPr lang="en-US" altLang="zh-CN" b="0" dirty="0" err="1"/>
              <a:t>qiimedata,distance</a:t>
            </a:r>
            <a:r>
              <a:rPr lang="en-US" altLang="zh-CN" b="0" dirty="0"/>
              <a:t> = '</a:t>
            </a:r>
            <a:r>
              <a:rPr lang="en-US" altLang="zh-CN" b="0" dirty="0" err="1"/>
              <a:t>bray',method</a:t>
            </a:r>
            <a:r>
              <a:rPr lang="en-US" altLang="zh-CN" b="0" dirty="0"/>
              <a:t> = "NMDS")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基于</a:t>
            </a:r>
            <a:r>
              <a:rPr lang="en-US" altLang="zh-CN" b="0" dirty="0"/>
              <a:t>Bray-Curtis</a:t>
            </a:r>
            <a:r>
              <a:rPr lang="zh-CN" altLang="en-US" b="0" dirty="0"/>
              <a:t>距离矩阵的</a:t>
            </a:r>
            <a:r>
              <a:rPr lang="en-US" altLang="zh-CN" b="0" dirty="0"/>
              <a:t>NMDS</a:t>
            </a:r>
            <a:r>
              <a:rPr lang="zh-CN" altLang="en-US" b="0" dirty="0"/>
              <a:t>排序分析</a:t>
            </a:r>
          </a:p>
          <a:p>
            <a:pPr marL="0" indent="0">
              <a:buNone/>
            </a:pPr>
            <a:r>
              <a:rPr lang="en-US" altLang="zh-CN" b="0" dirty="0"/>
              <a:t>p&lt;-</a:t>
            </a:r>
            <a:r>
              <a:rPr lang="en-US" altLang="zh-CN" b="0" dirty="0" err="1"/>
              <a:t>plot_ordination</a:t>
            </a:r>
            <a:r>
              <a:rPr lang="en-US" altLang="zh-CN" b="0" dirty="0"/>
              <a:t>(</a:t>
            </a:r>
            <a:r>
              <a:rPr lang="en-US" altLang="zh-CN" b="0" dirty="0" err="1"/>
              <a:t>qiimedata</a:t>
            </a:r>
            <a:r>
              <a:rPr lang="en-US" altLang="zh-CN" b="0" dirty="0"/>
              <a:t>, </a:t>
            </a:r>
            <a:r>
              <a:rPr lang="en-US" altLang="zh-CN" b="0" dirty="0" err="1"/>
              <a:t>nmds_of_bray_curtis</a:t>
            </a:r>
            <a:r>
              <a:rPr lang="en-US" altLang="zh-CN" b="0" dirty="0"/>
              <a:t>, type="samples", color="Group1</a:t>
            </a:r>
            <a:r>
              <a:rPr lang="en-US" altLang="zh-CN" b="0" dirty="0" smtClean="0"/>
              <a:t>") 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p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将</a:t>
            </a:r>
            <a:r>
              <a:rPr lang="en-US" altLang="zh-CN" b="0" dirty="0" smtClean="0"/>
              <a:t>NMDS</a:t>
            </a:r>
            <a:r>
              <a:rPr lang="zh-CN" altLang="en-US" b="0" dirty="0"/>
              <a:t>排序分析结果</a:t>
            </a:r>
            <a:r>
              <a:rPr lang="zh-CN" altLang="en-US" b="0" dirty="0" smtClean="0"/>
              <a:t>可视化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#</a:t>
            </a:r>
            <a:r>
              <a:rPr lang="en-US" altLang="zh-CN" b="0" dirty="0"/>
              <a:t> color</a:t>
            </a:r>
            <a:r>
              <a:rPr lang="en-US" altLang="zh-CN" b="0" dirty="0" smtClean="0"/>
              <a:t>=“Group1”</a:t>
            </a:r>
            <a:r>
              <a:rPr lang="zh-CN" altLang="en-US" b="0" dirty="0" smtClean="0"/>
              <a:t>指定不同分组的点染不同颜色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24808"/>
            <a:ext cx="4054584" cy="341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3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图片修饰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47484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p&lt;-p + </a:t>
            </a:r>
            <a:r>
              <a:rPr lang="en-US" altLang="zh-CN" b="0" dirty="0" err="1"/>
              <a:t>geom_point</a:t>
            </a:r>
            <a:r>
              <a:rPr lang="en-US" altLang="zh-CN" b="0" dirty="0"/>
              <a:t>(size=3) +</a:t>
            </a:r>
            <a:r>
              <a:rPr lang="en-US" altLang="zh-CN" b="0" dirty="0" err="1"/>
              <a:t>ggtitle</a:t>
            </a:r>
            <a:r>
              <a:rPr lang="en-US" altLang="zh-CN" b="0" dirty="0"/>
              <a:t>("NMDS of Bray-Curtis distance") + </a:t>
            </a:r>
            <a:r>
              <a:rPr lang="en-US" altLang="zh-CN" b="0" dirty="0" err="1"/>
              <a:t>stat_ellipse</a:t>
            </a:r>
            <a:r>
              <a:rPr lang="en-US" altLang="zh-CN" b="0" dirty="0"/>
              <a:t>()+theme(text = </a:t>
            </a:r>
            <a:r>
              <a:rPr lang="en-US" altLang="zh-CN" b="0" dirty="0" err="1"/>
              <a:t>element_text</a:t>
            </a:r>
            <a:r>
              <a:rPr lang="en-US" altLang="zh-CN" b="0" dirty="0"/>
              <a:t>(size = 15))</a:t>
            </a:r>
          </a:p>
          <a:p>
            <a:pPr marL="0" indent="0">
              <a:buNone/>
            </a:pPr>
            <a:r>
              <a:rPr lang="en-US" altLang="zh-CN" b="0" dirty="0"/>
              <a:t>p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对图片进行适当</a:t>
            </a:r>
            <a:r>
              <a:rPr lang="zh-CN" altLang="en-US" b="0" dirty="0" smtClean="0"/>
              <a:t>修饰，</a:t>
            </a:r>
            <a:r>
              <a:rPr lang="en-US" altLang="zh-CN" b="0" dirty="0"/>
              <a:t> </a:t>
            </a:r>
            <a:r>
              <a:rPr lang="en-US" altLang="zh-CN" b="0" dirty="0" err="1"/>
              <a:t>stat_ellipse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加椭圆，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ggtitle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加标题</a:t>
            </a:r>
            <a:endParaRPr lang="zh-CN" alt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18" y="2780928"/>
            <a:ext cx="4081748" cy="35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 err="1"/>
              <a:t>ggsave</a:t>
            </a:r>
            <a:r>
              <a:rPr lang="en-US" altLang="zh-CN" b="0" dirty="0"/>
              <a:t>(plot = </a:t>
            </a:r>
            <a:r>
              <a:rPr lang="en-US" altLang="zh-CN" b="0" dirty="0" err="1"/>
              <a:t>p</a:t>
            </a:r>
            <a:r>
              <a:rPr lang="en-US" altLang="zh-CN" b="0" dirty="0" err="1" smtClean="0"/>
              <a:t>,“nmds_of_bary_curtis.pdf</a:t>
            </a:r>
            <a:r>
              <a:rPr lang="en-US" altLang="zh-CN" b="0" dirty="0" err="1"/>
              <a:t>",dpi</a:t>
            </a:r>
            <a:r>
              <a:rPr lang="en-US" altLang="zh-CN" b="0" dirty="0"/>
              <a:t> = 300,width = 7,height = 6</a:t>
            </a:r>
            <a:r>
              <a:rPr lang="en-US" altLang="zh-CN" b="0" dirty="0" smtClean="0"/>
              <a:t>)</a:t>
            </a:r>
          </a:p>
          <a:p>
            <a:pPr marL="0" indent="0">
              <a:buNone/>
            </a:pPr>
            <a:r>
              <a:rPr lang="en-US" altLang="zh-CN" b="0" dirty="0" smtClean="0"/>
              <a:t>#width</a:t>
            </a:r>
            <a:r>
              <a:rPr lang="zh-CN" altLang="en-US" b="0" dirty="0" smtClean="0"/>
              <a:t>，图片宽度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#height,</a:t>
            </a:r>
            <a:r>
              <a:rPr lang="zh-CN" altLang="en-US" b="0" dirty="0" smtClean="0"/>
              <a:t>图片高度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#dpi</a:t>
            </a:r>
            <a:r>
              <a:rPr lang="zh-CN" altLang="en-US" b="0" dirty="0" smtClean="0"/>
              <a:t>，图片分辨率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863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>
              <a:sym typeface="Calibri" pitchFamily="34" charset="0"/>
            </a:endParaRPr>
          </a:p>
        </p:txBody>
      </p:sp>
      <p:pic>
        <p:nvPicPr>
          <p:cNvPr id="34819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08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文本框 15"/>
          <p:cNvSpPr txBox="1">
            <a:spLocks noChangeArrowheads="1"/>
          </p:cNvSpPr>
          <p:nvPr/>
        </p:nvSpPr>
        <p:spPr bwMode="auto">
          <a:xfrm rot="10800000" flipV="1">
            <a:off x="2268538" y="-100013"/>
            <a:ext cx="5329237" cy="110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6600">
                <a:solidFill>
                  <a:srgbClr val="002060"/>
                </a:solidFill>
                <a:latin typeface="隶书" pitchFamily="49" charset="-122"/>
                <a:ea typeface="隶书" pitchFamily="49" charset="-122"/>
                <a:sym typeface="Calibri" pitchFamily="34" charset="0"/>
              </a:rPr>
              <a:t>感谢您的欣赏</a:t>
            </a:r>
          </a:p>
        </p:txBody>
      </p:sp>
      <p:pic>
        <p:nvPicPr>
          <p:cNvPr id="348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400425"/>
            <a:ext cx="2181225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3400425"/>
            <a:ext cx="2189162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3400425"/>
            <a:ext cx="217963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3400425"/>
            <a:ext cx="2189162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23850" y="2897188"/>
            <a:ext cx="2165350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微生太助理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954838" y="2897188"/>
            <a:ext cx="2165350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微生太助理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22813" y="2901950"/>
            <a:ext cx="2163762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微生太助理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36825" y="2901950"/>
            <a:ext cx="2165350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微生太助理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76600" y="2157413"/>
            <a:ext cx="2374900" cy="62071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扫码联系我们</a:t>
            </a:r>
          </a:p>
        </p:txBody>
      </p:sp>
      <p:sp>
        <p:nvSpPr>
          <p:cNvPr id="348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01FC73D0-1930-49C4-A1B4-F8E1CCC30957}" type="slidenum">
              <a:rPr lang="zh-CN" altLang="en-US" smtClean="0">
                <a:solidFill>
                  <a:srgbClr val="898989"/>
                </a:solidFill>
                <a:sym typeface="Arial" charset="0"/>
              </a:rPr>
              <a:pPr>
                <a:buFont typeface="Arial" charset="0"/>
                <a:buNone/>
              </a:pPr>
              <a:t>15</a:t>
            </a:fld>
            <a:endParaRPr lang="en-US" altLang="zh-CN" sz="180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88287926"/>
              </p:ext>
            </p:extLst>
          </p:nvPr>
        </p:nvGraphicFramePr>
        <p:xfrm>
          <a:off x="179512" y="1844824"/>
          <a:ext cx="84969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9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β</a:t>
            </a:r>
            <a:r>
              <a:rPr lang="zh-CN" altLang="en-US" dirty="0" smtClean="0"/>
              <a:t>多样性指数简介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β</a:t>
            </a:r>
            <a:r>
              <a:rPr lang="zh-CN" altLang="en-US" dirty="0" smtClean="0"/>
              <a:t>多样性指数描述的</a:t>
            </a:r>
            <a:r>
              <a:rPr lang="zh-CN" altLang="en-US" dirty="0" smtClean="0">
                <a:solidFill>
                  <a:srgbClr val="FF0000"/>
                </a:solidFill>
              </a:rPr>
              <a:t>样本间（或组间）</a:t>
            </a:r>
            <a:r>
              <a:rPr lang="zh-CN" altLang="en-US" dirty="0" smtClean="0"/>
              <a:t>多样性</a:t>
            </a:r>
            <a:endParaRPr lang="en-US" altLang="zh-CN" dirty="0" smtClean="0"/>
          </a:p>
          <a:p>
            <a:r>
              <a:rPr lang="zh-CN" altLang="en-US" dirty="0" smtClean="0"/>
              <a:t>主要用一些距离指数（差异系数）来衡量</a:t>
            </a:r>
            <a:endParaRPr lang="en-US" altLang="zh-CN" dirty="0" smtClean="0"/>
          </a:p>
          <a:p>
            <a:r>
              <a:rPr lang="en-US" altLang="zh-CN" dirty="0"/>
              <a:t>β</a:t>
            </a:r>
            <a:r>
              <a:rPr lang="zh-CN" altLang="en-US" dirty="0" smtClean="0"/>
              <a:t>多样性指数越高，表示对应的两个样本间的菌群组成结构差异越大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物种组成差异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物种丰度差异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系统进化差异（序列差异，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差异）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3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β</a:t>
            </a:r>
            <a:r>
              <a:rPr lang="zh-CN" altLang="en-US" dirty="0" smtClean="0"/>
              <a:t>多样性指数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Jaccard</a:t>
            </a:r>
            <a:r>
              <a:rPr lang="zh-CN" altLang="en-US" dirty="0" smtClean="0"/>
              <a:t>距离：</a:t>
            </a:r>
            <a:r>
              <a:rPr lang="zh-CN" altLang="en-US" b="0" dirty="0" smtClean="0"/>
              <a:t>根据</a:t>
            </a:r>
            <a:r>
              <a:rPr lang="en-US" altLang="zh-CN" b="0" dirty="0" smtClean="0"/>
              <a:t>0-1</a:t>
            </a:r>
            <a:r>
              <a:rPr lang="zh-CN" altLang="en-US" b="0" dirty="0" smtClean="0"/>
              <a:t>丰度表计算（样本特有物种数量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物种总数），描述物种组成差异</a:t>
            </a:r>
            <a:endParaRPr lang="en-US" altLang="zh-CN" b="0" dirty="0" smtClean="0"/>
          </a:p>
          <a:p>
            <a:r>
              <a:rPr lang="en-US" altLang="zh-CN" dirty="0" smtClean="0"/>
              <a:t>Bray-Curtis</a:t>
            </a:r>
            <a:r>
              <a:rPr lang="zh-CN" altLang="en-US" dirty="0" smtClean="0"/>
              <a:t>距离：</a:t>
            </a:r>
            <a:r>
              <a:rPr lang="zh-CN" altLang="en-US" b="0" dirty="0" smtClean="0"/>
              <a:t>根据均一化的丰度表计算，描述物种丰度差异</a:t>
            </a:r>
            <a:endParaRPr lang="en-US" altLang="zh-CN" b="0" dirty="0" smtClean="0"/>
          </a:p>
          <a:p>
            <a:r>
              <a:rPr lang="en-US" altLang="zh-CN" dirty="0" err="1" smtClean="0"/>
              <a:t>UniFrac</a:t>
            </a:r>
            <a:r>
              <a:rPr lang="zh-CN" altLang="en-US" b="0" dirty="0" smtClean="0"/>
              <a:t>的大小主要与样本特有物种有关</a:t>
            </a:r>
            <a:endParaRPr lang="en-US" altLang="zh-CN" b="0" dirty="0" smtClean="0"/>
          </a:p>
          <a:p>
            <a:pPr lvl="1"/>
            <a:r>
              <a:rPr lang="zh-CN" altLang="en-US" b="1" dirty="0" smtClean="0"/>
              <a:t>加权</a:t>
            </a:r>
            <a:r>
              <a:rPr lang="en-US" altLang="zh-CN" b="1" dirty="0" err="1" smtClean="0"/>
              <a:t>UniFrac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0-1</a:t>
            </a:r>
            <a:r>
              <a:rPr lang="zh-CN" altLang="en-US" dirty="0" smtClean="0"/>
              <a:t>丰度表和进化树计算，描述两个样本细菌系统进化差异</a:t>
            </a:r>
            <a:endParaRPr lang="en-US" altLang="zh-CN" dirty="0"/>
          </a:p>
          <a:p>
            <a:pPr lvl="1"/>
            <a:r>
              <a:rPr lang="zh-CN" altLang="en-US" b="1" dirty="0" smtClean="0"/>
              <a:t>非加权</a:t>
            </a:r>
            <a:r>
              <a:rPr lang="en-US" altLang="zh-CN" b="1" dirty="0" err="1" smtClean="0"/>
              <a:t>UniFrac</a:t>
            </a:r>
            <a:r>
              <a:rPr lang="zh-CN" altLang="en-US" dirty="0" smtClean="0"/>
              <a:t>，根据均一化丰度表和进化树计算，描述丰度加权后的系统进化差异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3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β</a:t>
            </a:r>
            <a:r>
              <a:rPr lang="zh-CN" altLang="en-US" dirty="0" smtClean="0"/>
              <a:t>多样性指数的降维可视化（排序分析）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PCoA</a:t>
            </a:r>
            <a:r>
              <a:rPr lang="zh-CN" altLang="en-US" dirty="0" smtClean="0"/>
              <a:t>：</a:t>
            </a:r>
            <a:r>
              <a:rPr lang="en-US" altLang="zh-CN" b="0" dirty="0" err="1" smtClean="0"/>
              <a:t>PCoA</a:t>
            </a:r>
            <a:r>
              <a:rPr lang="zh-CN" altLang="en-US" b="0" dirty="0"/>
              <a:t>图</a:t>
            </a:r>
            <a:r>
              <a:rPr lang="zh-CN" altLang="en-US" b="0" dirty="0" smtClean="0"/>
              <a:t>中的两个点的距离，接近</a:t>
            </a:r>
            <a:r>
              <a:rPr lang="en-US" altLang="zh-CN" b="0" dirty="0" smtClean="0"/>
              <a:t>β</a:t>
            </a:r>
            <a:r>
              <a:rPr lang="zh-CN" altLang="en-US" b="0" dirty="0" smtClean="0"/>
              <a:t>多样性指数</a:t>
            </a:r>
            <a:endParaRPr lang="en-US" altLang="zh-CN" b="0" dirty="0" smtClean="0"/>
          </a:p>
          <a:p>
            <a:r>
              <a:rPr lang="en-US" altLang="zh-CN" dirty="0" smtClean="0"/>
              <a:t>NMDS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NMDS</a:t>
            </a:r>
            <a:r>
              <a:rPr lang="zh-CN" altLang="en-US" b="0" dirty="0" smtClean="0"/>
              <a:t>图中两个点的距离的排序，接近</a:t>
            </a:r>
            <a:r>
              <a:rPr lang="en-US" altLang="zh-CN" b="0" dirty="0"/>
              <a:t>β</a:t>
            </a:r>
            <a:r>
              <a:rPr lang="zh-CN" altLang="en-US" b="0" dirty="0" smtClean="0"/>
              <a:t>多样性指数的排序</a:t>
            </a:r>
            <a:endParaRPr lang="en-US" altLang="zh-CN" b="0" dirty="0"/>
          </a:p>
        </p:txBody>
      </p:sp>
      <p:sp>
        <p:nvSpPr>
          <p:cNvPr id="4" name="矩形 3"/>
          <p:cNvSpPr/>
          <p:nvPr/>
        </p:nvSpPr>
        <p:spPr>
          <a:xfrm>
            <a:off x="467544" y="5013176"/>
            <a:ext cx="8352928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降维可视化必然损失部分信息，每个坐标轴保留信息的百分比可标注在坐标轴上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48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分析包的安装和加载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source("https://bioconductor.org/</a:t>
            </a:r>
            <a:r>
              <a:rPr lang="en-US" altLang="zh-CN" b="0" dirty="0" err="1"/>
              <a:t>biocLite.R</a:t>
            </a:r>
            <a:r>
              <a:rPr lang="en-US" altLang="zh-CN" b="0" dirty="0"/>
              <a:t>")</a:t>
            </a:r>
          </a:p>
          <a:p>
            <a:pPr marL="0" indent="0">
              <a:buNone/>
            </a:pPr>
            <a:r>
              <a:rPr lang="en-US" altLang="zh-CN" b="0" dirty="0" err="1"/>
              <a:t>biocLite</a:t>
            </a:r>
            <a:r>
              <a:rPr lang="en-US" altLang="zh-CN" b="0" dirty="0"/>
              <a:t>("</a:t>
            </a:r>
            <a:r>
              <a:rPr lang="en-US" altLang="zh-CN" b="0" dirty="0" err="1"/>
              <a:t>phyloseq</a:t>
            </a:r>
            <a:r>
              <a:rPr lang="en-US" altLang="zh-CN" b="0" dirty="0"/>
              <a:t>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安装</a:t>
            </a:r>
            <a:r>
              <a:rPr lang="en-US" altLang="zh-CN" b="0" dirty="0" err="1"/>
              <a:t>phyloseq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library("</a:t>
            </a:r>
            <a:r>
              <a:rPr lang="en-US" altLang="zh-CN" b="0" dirty="0" err="1"/>
              <a:t>phyloseq</a:t>
            </a:r>
            <a:r>
              <a:rPr lang="en-US" altLang="zh-CN" b="0" dirty="0"/>
              <a:t>")</a:t>
            </a:r>
          </a:p>
          <a:p>
            <a:pPr marL="0" indent="0">
              <a:buNone/>
            </a:pPr>
            <a:r>
              <a:rPr lang="en-US" altLang="zh-CN" b="0" dirty="0"/>
              <a:t>library("ggplot2")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加载必要的包</a:t>
            </a:r>
          </a:p>
        </p:txBody>
      </p:sp>
    </p:spTree>
    <p:extLst>
      <p:ext uri="{BB962C8B-B14F-4D97-AF65-F5344CB8AC3E}">
        <p14:creationId xmlns:p14="http://schemas.microsoft.com/office/powerpoint/2010/main" val="2339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err="1" smtClean="0"/>
              <a:t>Phyloseq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0" dirty="0" err="1"/>
              <a:t>setwd</a:t>
            </a:r>
            <a:r>
              <a:rPr lang="en-US" altLang="zh-CN" b="0" dirty="0"/>
              <a:t>("E:/lesson2")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设置工作</a:t>
            </a:r>
            <a:r>
              <a:rPr lang="zh-CN" altLang="en-US" b="0" dirty="0" smtClean="0"/>
              <a:t>目录，即数据存储的目录</a:t>
            </a:r>
            <a:endParaRPr lang="zh-CN" altLang="en-US" b="0" dirty="0"/>
          </a:p>
          <a:p>
            <a:pPr marL="0" indent="0">
              <a:buNone/>
            </a:pPr>
            <a:r>
              <a:rPr lang="en-US" altLang="zh-CN" b="0" dirty="0" err="1"/>
              <a:t>qiimedata</a:t>
            </a:r>
            <a:r>
              <a:rPr lang="en-US" altLang="zh-CN" b="0" dirty="0"/>
              <a:t> &lt;- </a:t>
            </a:r>
            <a:r>
              <a:rPr lang="en-US" altLang="zh-CN" b="0" dirty="0" err="1"/>
              <a:t>import_qiime</a:t>
            </a:r>
            <a:r>
              <a:rPr lang="en-US" altLang="zh-CN" b="0" dirty="0"/>
              <a:t>(</a:t>
            </a:r>
            <a:r>
              <a:rPr lang="en-US" altLang="zh-CN" b="0" dirty="0" err="1"/>
              <a:t>otufilename</a:t>
            </a:r>
            <a:r>
              <a:rPr lang="en-US" altLang="zh-CN" b="0" dirty="0"/>
              <a:t> = "feature-table.taxonomy.txt", </a:t>
            </a:r>
            <a:r>
              <a:rPr lang="en-US" altLang="zh-CN" b="0" dirty="0" err="1"/>
              <a:t>mapfilename</a:t>
            </a:r>
            <a:r>
              <a:rPr lang="en-US" altLang="zh-CN" b="0" dirty="0"/>
              <a:t> = "mapping_file.txt", </a:t>
            </a:r>
            <a:r>
              <a:rPr lang="en-US" altLang="zh-CN" b="0" dirty="0" err="1"/>
              <a:t>treefilename</a:t>
            </a:r>
            <a:r>
              <a:rPr lang="en-US" altLang="zh-CN" b="0" dirty="0"/>
              <a:t> = "</a:t>
            </a:r>
            <a:r>
              <a:rPr lang="en-US" altLang="zh-CN" b="0" dirty="0" err="1"/>
              <a:t>tree.rooted.nwk</a:t>
            </a:r>
            <a:r>
              <a:rPr lang="en-US" altLang="zh-CN" b="0" dirty="0"/>
              <a:t>", </a:t>
            </a:r>
            <a:r>
              <a:rPr lang="en-US" altLang="zh-CN" b="0" dirty="0" err="1"/>
              <a:t>refseqfilename</a:t>
            </a:r>
            <a:r>
              <a:rPr lang="en-US" altLang="zh-CN" b="0" dirty="0"/>
              <a:t> = "</a:t>
            </a:r>
            <a:r>
              <a:rPr lang="en-US" altLang="zh-CN" b="0" dirty="0" err="1"/>
              <a:t>dna-sequences.fasta</a:t>
            </a:r>
            <a:r>
              <a:rPr lang="en-US" altLang="zh-CN" b="0" dirty="0"/>
              <a:t>")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读取</a:t>
            </a:r>
            <a:r>
              <a:rPr lang="zh-CN" altLang="en-US" b="0" dirty="0" smtClean="0"/>
              <a:t>数据，参数都是文件名，注意加后缀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#</a:t>
            </a:r>
            <a:r>
              <a:rPr lang="en-US" altLang="zh-CN" b="0" dirty="0" err="1" smtClean="0"/>
              <a:t>otufilename</a:t>
            </a:r>
            <a:r>
              <a:rPr lang="zh-CN" altLang="en-US" b="0" dirty="0" smtClean="0"/>
              <a:t>指定</a:t>
            </a:r>
            <a:r>
              <a:rPr lang="en-US" altLang="zh-CN" b="0" dirty="0" smtClean="0"/>
              <a:t>out</a:t>
            </a:r>
            <a:r>
              <a:rPr lang="zh-CN" altLang="en-US" b="0" dirty="0" smtClean="0"/>
              <a:t>表格，</a:t>
            </a:r>
            <a:r>
              <a:rPr lang="en-US" altLang="zh-CN" b="0" dirty="0" err="1" smtClean="0"/>
              <a:t>mapfilename</a:t>
            </a:r>
            <a:r>
              <a:rPr lang="zh-CN" altLang="en-US" b="0" dirty="0" smtClean="0"/>
              <a:t>指定</a:t>
            </a:r>
            <a:r>
              <a:rPr lang="en-US" altLang="zh-CN" b="0" dirty="0" smtClean="0"/>
              <a:t>map</a:t>
            </a:r>
            <a:r>
              <a:rPr lang="zh-CN" altLang="en-US" b="0" dirty="0" smtClean="0"/>
              <a:t>文件（分组数据），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treefilename</a:t>
            </a:r>
            <a:r>
              <a:rPr lang="zh-CN" altLang="en-US" b="0" dirty="0" smtClean="0"/>
              <a:t>指定有根进化树文件，</a:t>
            </a:r>
            <a:r>
              <a:rPr lang="en-US" altLang="zh-CN" b="0" dirty="0" err="1" smtClean="0"/>
              <a:t>refseqfilename</a:t>
            </a:r>
            <a:r>
              <a:rPr lang="zh-CN" altLang="en-US" b="0" dirty="0" smtClean="0"/>
              <a:t>指定代表序列文件</a:t>
            </a:r>
            <a:endParaRPr lang="zh-CN" altLang="en-US" b="0" dirty="0"/>
          </a:p>
          <a:p>
            <a:pPr marL="0" indent="0"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471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</a:t>
            </a:r>
            <a:r>
              <a:rPr lang="en-US" altLang="zh-CN" dirty="0" smtClean="0"/>
              <a:t>OTU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0" dirty="0" err="1"/>
              <a:t>otu</a:t>
            </a:r>
            <a:r>
              <a:rPr lang="en-US" altLang="zh-CN" b="0" dirty="0"/>
              <a:t>&lt;-</a:t>
            </a:r>
            <a:r>
              <a:rPr lang="en-US" altLang="zh-CN" b="0" dirty="0" err="1"/>
              <a:t>qiimedata@otu_table@.Data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smtClean="0"/>
              <a:t>#</a:t>
            </a:r>
            <a:r>
              <a:rPr lang="zh-CN" altLang="en-US" b="0" dirty="0" smtClean="0"/>
              <a:t>从导入的数据中提取</a:t>
            </a:r>
            <a:r>
              <a:rPr lang="en-US" altLang="zh-CN" b="0" dirty="0" err="1"/>
              <a:t>otu</a:t>
            </a:r>
            <a:r>
              <a:rPr lang="zh-CN" altLang="en-US" b="0" dirty="0"/>
              <a:t>表格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en-US" altLang="zh-CN" b="0" dirty="0" err="1"/>
              <a:t>otu</a:t>
            </a:r>
            <a:r>
              <a:rPr lang="en-US" altLang="zh-CN" b="0" dirty="0"/>
              <a:t>&lt;-</a:t>
            </a:r>
            <a:r>
              <a:rPr lang="en-US" altLang="zh-CN" b="0" dirty="0" err="1"/>
              <a:t>otu_table</a:t>
            </a:r>
            <a:r>
              <a:rPr lang="en-US" altLang="zh-CN" b="0" dirty="0"/>
              <a:t>(</a:t>
            </a:r>
            <a:r>
              <a:rPr lang="en-US" altLang="zh-CN" b="0" dirty="0" err="1"/>
              <a:t>qiimedata</a:t>
            </a:r>
            <a:r>
              <a:rPr lang="en-US" altLang="zh-CN" b="0" dirty="0"/>
              <a:t>)#</a:t>
            </a:r>
            <a:r>
              <a:rPr lang="zh-CN" altLang="en-US" b="0" dirty="0"/>
              <a:t>可选的</a:t>
            </a:r>
            <a:r>
              <a:rPr lang="en-US" altLang="zh-CN" b="0" dirty="0" err="1"/>
              <a:t>otu</a:t>
            </a:r>
            <a:r>
              <a:rPr lang="zh-CN" altLang="en-US" b="0" dirty="0"/>
              <a:t>表格提取方法</a:t>
            </a:r>
          </a:p>
          <a:p>
            <a:pPr marL="0" indent="0">
              <a:buNone/>
            </a:pPr>
            <a:r>
              <a:rPr lang="en-US" altLang="zh-CN" b="0" dirty="0" err="1"/>
              <a:t>sum_of_otus</a:t>
            </a:r>
            <a:r>
              <a:rPr lang="en-US" altLang="zh-CN" b="0" dirty="0"/>
              <a:t>&lt;-</a:t>
            </a:r>
            <a:r>
              <a:rPr lang="en-US" altLang="zh-CN" b="0" dirty="0" err="1"/>
              <a:t>colSums</a:t>
            </a:r>
            <a:r>
              <a:rPr lang="en-US" altLang="zh-CN" b="0" dirty="0"/>
              <a:t>(t(</a:t>
            </a:r>
            <a:r>
              <a:rPr lang="en-US" altLang="zh-CN" b="0" dirty="0" err="1"/>
              <a:t>otu</a:t>
            </a:r>
            <a:r>
              <a:rPr lang="en-US" altLang="zh-CN" b="0" dirty="0"/>
              <a:t>))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计算各个</a:t>
            </a:r>
            <a:r>
              <a:rPr lang="en-US" altLang="zh-CN" b="0" dirty="0" err="1"/>
              <a:t>otu</a:t>
            </a:r>
            <a:r>
              <a:rPr lang="zh-CN" altLang="en-US" b="0" dirty="0"/>
              <a:t>检测到的总序列数</a:t>
            </a:r>
          </a:p>
          <a:p>
            <a:pPr marL="0" indent="0">
              <a:buNone/>
            </a:pPr>
            <a:r>
              <a:rPr lang="en-US" altLang="zh-CN" b="0" dirty="0" err="1"/>
              <a:t>selected_otu</a:t>
            </a:r>
            <a:r>
              <a:rPr lang="en-US" altLang="zh-CN" b="0" dirty="0"/>
              <a:t>&lt;-names(</a:t>
            </a:r>
            <a:r>
              <a:rPr lang="en-US" altLang="zh-CN" b="0" dirty="0" err="1"/>
              <a:t>sum_of_otus</a:t>
            </a:r>
            <a:r>
              <a:rPr lang="en-US" altLang="zh-CN" b="0" dirty="0"/>
              <a:t>)[</a:t>
            </a:r>
            <a:r>
              <a:rPr lang="en-US" altLang="zh-CN" b="0" dirty="0" err="1"/>
              <a:t>sum_of_otus</a:t>
            </a:r>
            <a:r>
              <a:rPr lang="en-US" altLang="zh-CN" b="0" dirty="0"/>
              <a:t>&gt;10]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获取总序列数大于</a:t>
            </a:r>
            <a:r>
              <a:rPr lang="en-US" altLang="zh-CN" b="0" dirty="0"/>
              <a:t>10</a:t>
            </a:r>
            <a:r>
              <a:rPr lang="zh-CN" altLang="en-US" b="0" dirty="0"/>
              <a:t>的</a:t>
            </a:r>
            <a:r>
              <a:rPr lang="en-US" altLang="zh-CN" b="0" dirty="0" err="1"/>
              <a:t>otu</a:t>
            </a:r>
            <a:r>
              <a:rPr lang="en-US" altLang="zh-CN" b="0" dirty="0"/>
              <a:t> id</a:t>
            </a:r>
          </a:p>
          <a:p>
            <a:pPr marL="0" indent="0">
              <a:buNone/>
            </a:pPr>
            <a:r>
              <a:rPr lang="en-US" altLang="zh-CN" b="0" dirty="0" err="1"/>
              <a:t>sub_qiimedata</a:t>
            </a:r>
            <a:r>
              <a:rPr lang="en-US" altLang="zh-CN" b="0" dirty="0"/>
              <a:t> &lt;- </a:t>
            </a:r>
            <a:r>
              <a:rPr lang="en-US" altLang="zh-CN" b="0" dirty="0" err="1"/>
              <a:t>prune_taxa</a:t>
            </a:r>
            <a:r>
              <a:rPr lang="en-US" altLang="zh-CN" b="0" dirty="0"/>
              <a:t>(</a:t>
            </a:r>
            <a:r>
              <a:rPr lang="en-US" altLang="zh-CN" b="0" dirty="0" err="1"/>
              <a:t>selected_otu</a:t>
            </a:r>
            <a:r>
              <a:rPr lang="en-US" altLang="zh-CN" b="0" dirty="0"/>
              <a:t>, </a:t>
            </a:r>
            <a:r>
              <a:rPr lang="en-US" altLang="zh-CN" b="0" dirty="0" err="1"/>
              <a:t>qiimedata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筛选总序列数大于</a:t>
            </a:r>
            <a:r>
              <a:rPr lang="en-US" altLang="zh-CN" b="0" dirty="0"/>
              <a:t>10</a:t>
            </a:r>
            <a:r>
              <a:rPr lang="zh-CN" altLang="en-US" b="0" dirty="0"/>
              <a:t>的</a:t>
            </a:r>
            <a:r>
              <a:rPr lang="en-US" altLang="zh-CN" b="0" dirty="0" err="1" smtClean="0"/>
              <a:t>otu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phyloseq</a:t>
            </a:r>
            <a:r>
              <a:rPr lang="zh-CN" altLang="en-US" b="0" dirty="0" smtClean="0"/>
              <a:t>数据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149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计算和储存</a:t>
            </a:r>
            <a:r>
              <a:rPr lang="en-US" altLang="zh-CN" dirty="0"/>
              <a:t>β</a:t>
            </a:r>
            <a:r>
              <a:rPr lang="zh-CN" altLang="en-US" dirty="0"/>
              <a:t>多样性指数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 err="1" smtClean="0"/>
              <a:t>bray_curtis</a:t>
            </a:r>
            <a:r>
              <a:rPr lang="en-US" altLang="zh-CN" b="0" dirty="0" smtClean="0"/>
              <a:t> </a:t>
            </a:r>
            <a:r>
              <a:rPr lang="en-US" altLang="zh-CN" b="0" dirty="0"/>
              <a:t>&lt;- distance(</a:t>
            </a:r>
            <a:r>
              <a:rPr lang="en-US" altLang="zh-CN" b="0" dirty="0" err="1"/>
              <a:t>qiimedata</a:t>
            </a:r>
            <a:r>
              <a:rPr lang="en-US" altLang="zh-CN" b="0" dirty="0"/>
              <a:t>, method='bray')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/>
              <a:t>计算样本间</a:t>
            </a:r>
            <a:r>
              <a:rPr lang="en-US" altLang="zh-CN" b="0" dirty="0"/>
              <a:t>Bray-Curtis</a:t>
            </a:r>
            <a:r>
              <a:rPr lang="zh-CN" altLang="en-US" b="0" dirty="0"/>
              <a:t>距离</a:t>
            </a:r>
            <a:r>
              <a:rPr lang="zh-CN" altLang="en-US" b="0" dirty="0" smtClean="0"/>
              <a:t>矩阵，</a:t>
            </a:r>
            <a:r>
              <a:rPr lang="en-US" altLang="zh-CN" b="0" dirty="0" smtClean="0"/>
              <a:t>method </a:t>
            </a:r>
            <a:r>
              <a:rPr lang="zh-CN" altLang="en-US" b="0" dirty="0" smtClean="0"/>
              <a:t>可选</a:t>
            </a:r>
            <a:r>
              <a:rPr lang="en-US" altLang="zh-CN" b="0" dirty="0" smtClean="0"/>
              <a:t>" </a:t>
            </a:r>
            <a:r>
              <a:rPr lang="en-US" altLang="zh-CN" b="0" dirty="0" err="1" smtClean="0"/>
              <a:t>wunifrac</a:t>
            </a:r>
            <a:r>
              <a:rPr lang="en-US" altLang="zh-CN" b="0" dirty="0" smtClean="0"/>
              <a:t> </a:t>
            </a:r>
            <a:r>
              <a:rPr lang="en-US" altLang="zh-CN" b="0" dirty="0"/>
              <a:t>"</a:t>
            </a:r>
            <a:r>
              <a:rPr lang="en-US" altLang="zh-CN" b="0" dirty="0" smtClean="0"/>
              <a:t>, </a:t>
            </a:r>
            <a:r>
              <a:rPr lang="en-US" altLang="zh-CN" b="0" dirty="0"/>
              <a:t>" </a:t>
            </a:r>
            <a:r>
              <a:rPr lang="en-US" altLang="zh-CN" b="0" dirty="0" err="1" smtClean="0"/>
              <a:t>unifrac</a:t>
            </a:r>
            <a:r>
              <a:rPr lang="en-US" altLang="zh-CN" b="0" dirty="0" smtClean="0"/>
              <a:t> </a:t>
            </a:r>
            <a:r>
              <a:rPr lang="en-US" altLang="zh-CN" b="0" dirty="0"/>
              <a:t>" </a:t>
            </a:r>
            <a:r>
              <a:rPr lang="zh-CN" altLang="en-US" b="0" dirty="0" smtClean="0"/>
              <a:t>，</a:t>
            </a:r>
            <a:r>
              <a:rPr lang="en-US" altLang="zh-CN" b="0" dirty="0"/>
              <a:t>"</a:t>
            </a:r>
            <a:r>
              <a:rPr lang="en-US" altLang="zh-CN" b="0" dirty="0" err="1"/>
              <a:t>jaccard</a:t>
            </a:r>
            <a:r>
              <a:rPr lang="en-US" altLang="zh-CN" b="0" dirty="0"/>
              <a:t>"</a:t>
            </a:r>
            <a:r>
              <a:rPr lang="zh-CN" altLang="en-US" b="0" dirty="0" smtClean="0"/>
              <a:t>等</a:t>
            </a:r>
            <a:endParaRPr lang="zh-CN" altLang="en-US" b="0" dirty="0"/>
          </a:p>
          <a:p>
            <a:pPr marL="0" indent="0">
              <a:buNone/>
            </a:pPr>
            <a:r>
              <a:rPr lang="en-US" altLang="zh-CN" b="0" dirty="0" err="1" smtClean="0"/>
              <a:t>write.table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as.matrix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bray_curtis</a:t>
            </a:r>
            <a:r>
              <a:rPr lang="en-US" altLang="zh-CN" b="0" dirty="0"/>
              <a:t>),"bray_curtis.txt",</a:t>
            </a:r>
            <a:r>
              <a:rPr lang="en-US" altLang="zh-CN" b="0" dirty="0" err="1"/>
              <a:t>sep</a:t>
            </a:r>
            <a:r>
              <a:rPr lang="en-US" altLang="zh-CN" b="0" dirty="0"/>
              <a:t> = '\</a:t>
            </a:r>
            <a:r>
              <a:rPr lang="en-US" altLang="zh-CN" b="0" dirty="0" err="1"/>
              <a:t>t',quote</a:t>
            </a:r>
            <a:r>
              <a:rPr lang="en-US" altLang="zh-CN" b="0" dirty="0"/>
              <a:t> = </a:t>
            </a:r>
            <a:r>
              <a:rPr lang="en-US" altLang="zh-CN" b="0" dirty="0" err="1"/>
              <a:t>FALSE,col.names</a:t>
            </a:r>
            <a:r>
              <a:rPr lang="en-US" altLang="zh-CN" b="0" dirty="0"/>
              <a:t> = NA)</a:t>
            </a:r>
          </a:p>
          <a:p>
            <a:pPr marL="0" indent="0">
              <a:buNone/>
            </a:pPr>
            <a:r>
              <a:rPr lang="en-US" altLang="zh-CN" b="0" dirty="0"/>
              <a:t>#</a:t>
            </a:r>
            <a:r>
              <a:rPr lang="zh-CN" altLang="en-US" b="0" dirty="0" smtClean="0"/>
              <a:t>保存距离矩阵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840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750</Words>
  <Application>Microsoft Office PowerPoint</Application>
  <PresentationFormat>全屏显示(4:3)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用R语言进行菌群β多样性分析</vt:lpstr>
      <vt:lpstr>PowerPoint 演示文稿</vt:lpstr>
      <vt:lpstr>β多样性指数简介</vt:lpstr>
      <vt:lpstr>常见的β多样性指数</vt:lpstr>
      <vt:lpstr>β多样性指数的降维可视化（排序分析）</vt:lpstr>
      <vt:lpstr>分析包的安装和加载</vt:lpstr>
      <vt:lpstr>导入Phyloseq数据</vt:lpstr>
      <vt:lpstr>筛选OTU</vt:lpstr>
      <vt:lpstr>计算和储存β多样性指数</vt:lpstr>
      <vt:lpstr>对Bray-Curtis距离矩阵进行PCoA排序分析</vt:lpstr>
      <vt:lpstr>图片修饰</vt:lpstr>
      <vt:lpstr>对Bray-Curtis距离矩阵进行NMDS排序分析</vt:lpstr>
      <vt:lpstr>图片修饰</vt:lpstr>
      <vt:lpstr>保存图片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2018-08-08T08:21:22Z</dcterms:created>
  <dcterms:modified xsi:type="dcterms:W3CDTF">2018-10-23T02:09:21Z</dcterms:modified>
</cp:coreProperties>
</file>