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0" r:id="rId3"/>
    <p:sldId id="262" r:id="rId4"/>
    <p:sldId id="261" r:id="rId5"/>
    <p:sldId id="263" r:id="rId6"/>
    <p:sldId id="284" r:id="rId7"/>
    <p:sldId id="271" r:id="rId8"/>
    <p:sldId id="265" r:id="rId9"/>
    <p:sldId id="278" r:id="rId10"/>
    <p:sldId id="266" r:id="rId11"/>
    <p:sldId id="279" r:id="rId12"/>
    <p:sldId id="267" r:id="rId13"/>
    <p:sldId id="280" r:id="rId14"/>
    <p:sldId id="274" r:id="rId15"/>
    <p:sldId id="268" r:id="rId16"/>
    <p:sldId id="282" r:id="rId17"/>
    <p:sldId id="275" r:id="rId18"/>
    <p:sldId id="277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55E51-3A1F-4A64-ADFD-6FD7761393EE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68A-3509-448F-A1B6-F424311B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368A-3509-448F-A1B6-F424311B6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8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537F-7256-477D-BCD9-8642EF408479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.qt.io/qt-5/qmlapplica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Qt Quick</a:t>
            </a:r>
            <a:r>
              <a:rPr lang="en-US" smtClean="0"/>
              <a:t> Application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sz="3000" dirty="0" smtClean="0"/>
              <a:t> Implement UI with QML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err="1" smtClean="0"/>
              <a:t>MouseArea</a:t>
            </a:r>
            <a:r>
              <a:rPr lang="en-US" dirty="0" smtClean="0"/>
              <a:t>: define an area that will interact with mouse </a:t>
            </a:r>
            <a:r>
              <a:rPr lang="en-US" dirty="0" err="1" smtClean="0"/>
              <a:t>event.For</a:t>
            </a:r>
            <a:r>
              <a:rPr lang="en-US" dirty="0" smtClean="0"/>
              <a:t> example: Button = Rectangle (draw button UI) + </a:t>
            </a:r>
            <a:r>
              <a:rPr lang="en-US" dirty="0" err="1" smtClean="0"/>
              <a:t>MouseArea</a:t>
            </a:r>
            <a:r>
              <a:rPr lang="en-US" dirty="0" smtClean="0"/>
              <a:t> (handle button Event)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4626" y="2707690"/>
            <a:ext cx="4083728" cy="6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4525" y="2791469"/>
            <a:ext cx="3932808" cy="466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779363" y="3906175"/>
            <a:ext cx="994299" cy="825623"/>
          </a:xfrm>
          <a:prstGeom prst="wedgeRectCallout">
            <a:avLst>
              <a:gd name="adj1" fmla="val -2976"/>
              <a:gd name="adj2" fmla="val -124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Rectangle component</a:t>
            </a:r>
            <a:endParaRPr lang="en-US" sz="1100" dirty="0"/>
          </a:p>
        </p:txBody>
      </p:sp>
      <p:sp>
        <p:nvSpPr>
          <p:cNvPr id="7" name="Rectangular Callout 6"/>
          <p:cNvSpPr/>
          <p:nvPr/>
        </p:nvSpPr>
        <p:spPr>
          <a:xfrm>
            <a:off x="7057747" y="2845293"/>
            <a:ext cx="994299" cy="825623"/>
          </a:xfrm>
          <a:prstGeom prst="wedgeRectCallout">
            <a:avLst>
              <a:gd name="adj1" fmla="val -119047"/>
              <a:gd name="adj2" fmla="val -353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MouseArea</a:t>
            </a:r>
            <a:r>
              <a:rPr lang="en-US" sz="1100" dirty="0" smtClean="0"/>
              <a:t> component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861786" y="234673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There are some properties of </a:t>
            </a:r>
            <a:r>
              <a:rPr lang="en-US" dirty="0" smtClean="0"/>
              <a:t>Mouse Area component that </a:t>
            </a:r>
            <a:r>
              <a:rPr lang="en-US" dirty="0"/>
              <a:t>we usually use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Width / Height </a:t>
            </a:r>
            <a:r>
              <a:rPr lang="en-US" dirty="0">
                <a:solidFill>
                  <a:srgbClr val="FF0000"/>
                </a:solidFill>
              </a:rPr>
              <a:t>(MUST)</a:t>
            </a:r>
            <a:r>
              <a:rPr lang="en-US" dirty="0"/>
              <a:t>: </a:t>
            </a:r>
            <a:r>
              <a:rPr lang="en-US" dirty="0" smtClean="0"/>
              <a:t>Mouse area is </a:t>
            </a:r>
            <a:r>
              <a:rPr lang="en-US" dirty="0"/>
              <a:t>only valid to display when it has defined width &amp; height.</a:t>
            </a:r>
          </a:p>
          <a:p>
            <a:pPr lvl="1"/>
            <a:r>
              <a:rPr lang="en-US" dirty="0" err="1" smtClean="0"/>
              <a:t>hoverEnabled</a:t>
            </a:r>
            <a:r>
              <a:rPr lang="en-US" dirty="0" smtClean="0"/>
              <a:t>: enable / disable hover for mouse area</a:t>
            </a:r>
          </a:p>
          <a:p>
            <a:pPr lvl="1"/>
            <a:r>
              <a:rPr lang="en-US" dirty="0" err="1" smtClean="0"/>
              <a:t>acceptedButtons</a:t>
            </a:r>
            <a:r>
              <a:rPr lang="en-US" dirty="0" smtClean="0"/>
              <a:t>: define button (left</a:t>
            </a:r>
            <a:r>
              <a:rPr lang="en-US" dirty="0"/>
              <a:t> </a:t>
            </a:r>
            <a:r>
              <a:rPr lang="en-US" dirty="0" smtClean="0"/>
              <a:t>/ right) that will be accepted in mouse area</a:t>
            </a:r>
          </a:p>
          <a:p>
            <a:pPr lvl="1"/>
            <a:r>
              <a:rPr lang="en-US" dirty="0" smtClean="0"/>
              <a:t>Entered: mouse is entered mouse area</a:t>
            </a:r>
          </a:p>
          <a:p>
            <a:pPr lvl="1"/>
            <a:r>
              <a:rPr lang="en-US" dirty="0" smtClean="0"/>
              <a:t>Exited: mouse is exited from mouse area</a:t>
            </a:r>
          </a:p>
          <a:p>
            <a:pPr lvl="1"/>
            <a:r>
              <a:rPr lang="en-US" dirty="0" smtClean="0"/>
              <a:t>Pressed: mouse is pressed in mouse area</a:t>
            </a:r>
          </a:p>
          <a:p>
            <a:pPr lvl="1"/>
            <a:r>
              <a:rPr lang="en-US" dirty="0" err="1" smtClean="0"/>
              <a:t>MouseX</a:t>
            </a:r>
            <a:r>
              <a:rPr lang="en-US" dirty="0" smtClean="0"/>
              <a:t>/Y: x, y position of mouse inside mouse area</a:t>
            </a:r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</a:t>
            </a:r>
            <a:r>
              <a:rPr lang="en-US" dirty="0" smtClean="0"/>
              <a:t>Controls (Mouse Area)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: define a list of component (model). </a:t>
            </a:r>
            <a:r>
              <a:rPr lang="en-US" dirty="0" err="1" smtClean="0"/>
              <a:t>Listview</a:t>
            </a:r>
            <a:r>
              <a:rPr lang="en-US" dirty="0" smtClean="0"/>
              <a:t> can display with horizontal &amp; vertical alignment. There are also some controls that display list of items: </a:t>
            </a:r>
            <a:r>
              <a:rPr lang="en-US" dirty="0"/>
              <a:t>repeater, </a:t>
            </a:r>
            <a:r>
              <a:rPr lang="en-US" dirty="0" err="1" smtClean="0"/>
              <a:t>gridview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elegate: stand for an item of </a:t>
            </a:r>
            <a:r>
              <a:rPr lang="en-US" dirty="0" err="1" smtClean="0"/>
              <a:t>ListView</a:t>
            </a:r>
            <a:r>
              <a:rPr lang="en-US" dirty="0" smtClean="0"/>
              <a:t>. It is usually used to customize item of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model: data of </a:t>
            </a:r>
            <a:r>
              <a:rPr lang="en-US" dirty="0" err="1" smtClean="0"/>
              <a:t>ListView</a:t>
            </a:r>
            <a:r>
              <a:rPr lang="en-US" dirty="0" smtClean="0"/>
              <a:t>. </a:t>
            </a:r>
            <a:r>
              <a:rPr lang="en-US" dirty="0" smtClean="0"/>
              <a:t>It can be list of </a:t>
            </a:r>
            <a:r>
              <a:rPr lang="en-US" dirty="0" smtClean="0"/>
              <a:t>object (</a:t>
            </a:r>
            <a:r>
              <a:rPr lang="en-US" dirty="0" err="1" smtClean="0"/>
              <a:t>ListModel</a:t>
            </a:r>
            <a:r>
              <a:rPr lang="en-US" dirty="0" smtClean="0"/>
              <a:t>), </a:t>
            </a:r>
            <a:r>
              <a:rPr lang="en-US" dirty="0" err="1" smtClean="0"/>
              <a:t>stringlist</a:t>
            </a:r>
            <a:r>
              <a:rPr lang="en-US" dirty="0"/>
              <a:t> </a:t>
            </a:r>
            <a:r>
              <a:rPr lang="en-US" dirty="0" smtClean="0"/>
              <a:t>or list of C++ class (defined with Q_OBJECT macro)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Controls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84" y="4012707"/>
            <a:ext cx="2673442" cy="1767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669002" y="4607511"/>
            <a:ext cx="250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name: "Bill Smith" number: "</a:t>
            </a:r>
            <a:r>
              <a:rPr lang="en-US" sz="1000" dirty="0"/>
              <a:t>555 3264</a:t>
            </a:r>
            <a:r>
              <a:rPr lang="en-US" sz="1000" dirty="0" smtClean="0"/>
              <a:t>“</a:t>
            </a:r>
          </a:p>
          <a:p>
            <a:r>
              <a:rPr lang="en-US" sz="1000" dirty="0" smtClean="0"/>
              <a:t>name</a:t>
            </a:r>
            <a:r>
              <a:rPr lang="en-US" sz="1000" dirty="0"/>
              <a:t>: "John Brown" number: "555 </a:t>
            </a:r>
            <a:r>
              <a:rPr lang="en-US" sz="1000" dirty="0" smtClean="0"/>
              <a:t>8426“</a:t>
            </a:r>
          </a:p>
          <a:p>
            <a:r>
              <a:rPr lang="en-US" sz="1000" dirty="0" smtClean="0"/>
              <a:t>name</a:t>
            </a:r>
            <a:r>
              <a:rPr lang="en-US" sz="1000" dirty="0"/>
              <a:t>: "Sam Wise" number: "555 0473"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23849" y="42465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7925" y="364337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8216481" y="3596639"/>
            <a:ext cx="1260629" cy="612648"/>
          </a:xfrm>
          <a:prstGeom prst="wedgeRectCallout">
            <a:avLst>
              <a:gd name="adj1" fmla="val -84911"/>
              <a:gd name="adj2" fmla="val 523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There are some properties of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/>
              <a:t>component that we usually use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Width / Height </a:t>
            </a:r>
            <a:r>
              <a:rPr lang="en-US" dirty="0">
                <a:solidFill>
                  <a:srgbClr val="FF0000"/>
                </a:solidFill>
              </a:rPr>
              <a:t>(MUST)</a:t>
            </a:r>
            <a:r>
              <a:rPr lang="en-US" dirty="0"/>
              <a:t>: 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/>
              <a:t>is only valid to display when it has defined width &amp; </a:t>
            </a:r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Clip</a:t>
            </a:r>
            <a:r>
              <a:rPr lang="en-US" dirty="0"/>
              <a:t>: child components can display outside of rectangle or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Delegate: define a template for item of list</a:t>
            </a:r>
          </a:p>
          <a:p>
            <a:pPr lvl="1"/>
            <a:r>
              <a:rPr lang="en-US" dirty="0" smtClean="0"/>
              <a:t>Model: data of list</a:t>
            </a:r>
          </a:p>
          <a:p>
            <a:pPr lvl="1"/>
            <a:r>
              <a:rPr lang="en-US" dirty="0" smtClean="0"/>
              <a:t>Interactive: decide list is scrollable or not</a:t>
            </a:r>
          </a:p>
          <a:p>
            <a:pPr lvl="1"/>
            <a:r>
              <a:rPr lang="en-US" dirty="0" smtClean="0"/>
              <a:t>Count: number of displaying item in list</a:t>
            </a:r>
          </a:p>
          <a:p>
            <a:pPr lvl="1"/>
            <a:r>
              <a:rPr lang="en-US" dirty="0" smtClean="0"/>
              <a:t>Orientation: orientation of list (horizontal or vertical list)</a:t>
            </a:r>
          </a:p>
          <a:p>
            <a:pPr lvl="1"/>
            <a:r>
              <a:rPr lang="en-US" dirty="0" smtClean="0"/>
              <a:t>Spacing: space between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</a:t>
            </a:r>
            <a:r>
              <a:rPr lang="en-US" dirty="0" smtClean="0"/>
              <a:t>Controls (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QML Controls ,which was created by </a:t>
            </a:r>
            <a:r>
              <a:rPr lang="en-US" dirty="0" err="1" smtClean="0"/>
              <a:t>Qt</a:t>
            </a:r>
            <a:r>
              <a:rPr lang="en-US" dirty="0" smtClean="0"/>
              <a:t>, are all editable. We can customize by using component directly inside controls.</a:t>
            </a:r>
          </a:p>
          <a:p>
            <a:r>
              <a:rPr lang="en-US" dirty="0" smtClean="0"/>
              <a:t>For example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</a:t>
            </a:r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94626" y="2707690"/>
            <a:ext cx="4083728" cy="63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4525" y="2791469"/>
            <a:ext cx="665064" cy="466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658253" y="3079643"/>
            <a:ext cx="994299" cy="825623"/>
          </a:xfrm>
          <a:prstGeom prst="wedgeRectCallout">
            <a:avLst>
              <a:gd name="adj1" fmla="val -85306"/>
              <a:gd name="adj2" fmla="val -38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Default button component</a:t>
            </a:r>
            <a:endParaRPr lang="en-US" sz="1100" dirty="0"/>
          </a:p>
        </p:txBody>
      </p:sp>
      <p:sp>
        <p:nvSpPr>
          <p:cNvPr id="7" name="Rectangular Callout 6"/>
          <p:cNvSpPr/>
          <p:nvPr/>
        </p:nvSpPr>
        <p:spPr>
          <a:xfrm>
            <a:off x="3914672" y="3077022"/>
            <a:ext cx="994299" cy="825623"/>
          </a:xfrm>
          <a:prstGeom prst="wedgeRectCallout">
            <a:avLst>
              <a:gd name="adj1" fmla="val -119047"/>
              <a:gd name="adj2" fmla="val -353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 component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461191" y="2371673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button with icon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9794" y="4135685"/>
            <a:ext cx="46458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Button{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id: </a:t>
            </a:r>
            <a:r>
              <a:rPr lang="en-US" dirty="0" err="1" smtClean="0">
                <a:solidFill>
                  <a:schemeClr val="accent1"/>
                </a:solidFill>
              </a:rPr>
              <a:t>btnSample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Image:{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source:”sampleIcon.png</a:t>
            </a:r>
            <a:r>
              <a:rPr lang="en-US" dirty="0" smtClean="0">
                <a:solidFill>
                  <a:schemeClr val="accent4"/>
                </a:solidFill>
              </a:rPr>
              <a:t>”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x:0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height:parent.height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	width: height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2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For using QML Custom Controls in </a:t>
            </a:r>
            <a:r>
              <a:rPr lang="en-US" dirty="0"/>
              <a:t>other .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smtClean="0"/>
              <a:t>files:</a:t>
            </a:r>
            <a:endParaRPr lang="en-US" dirty="0"/>
          </a:p>
          <a:p>
            <a:pPr lvl="1"/>
            <a:r>
              <a:rPr lang="en-US" dirty="0" err="1" smtClean="0"/>
              <a:t>Define.qml</a:t>
            </a:r>
            <a:r>
              <a:rPr lang="en-US" dirty="0" smtClean="0"/>
              <a:t> file which represents for a custom control. Each .</a:t>
            </a:r>
            <a:r>
              <a:rPr lang="en-US" dirty="0" err="1" smtClean="0"/>
              <a:t>qml</a:t>
            </a:r>
            <a:r>
              <a:rPr lang="en-US" dirty="0" smtClean="0"/>
              <a:t> file is also an class which has property, signal, function. It also inherit property, signal, function of its top-level component.</a:t>
            </a:r>
          </a:p>
          <a:p>
            <a:pPr lvl="1"/>
            <a:r>
              <a:rPr lang="en-US" dirty="0" smtClean="0"/>
              <a:t>In order to use QML Custom Controls, all .</a:t>
            </a:r>
            <a:r>
              <a:rPr lang="en-US" dirty="0" err="1" smtClean="0"/>
              <a:t>qml</a:t>
            </a:r>
            <a:r>
              <a:rPr lang="en-US" dirty="0" smtClean="0"/>
              <a:t> file must be in the same folder. If it is in different folder, we must use “import /…” command to import QML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Custom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863" y="3272498"/>
            <a:ext cx="34275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CustomButton.qml</a:t>
            </a:r>
            <a:endParaRPr lang="en-US" dirty="0" smtClean="0"/>
          </a:p>
          <a:p>
            <a:r>
              <a:rPr lang="en-US" dirty="0" smtClean="0"/>
              <a:t>Rectangle{</a:t>
            </a:r>
          </a:p>
          <a:p>
            <a:r>
              <a:rPr lang="en-US" dirty="0" smtClean="0"/>
              <a:t>    id: </a:t>
            </a:r>
            <a:r>
              <a:rPr lang="en-US" dirty="0" err="1" smtClean="0"/>
              <a:t>recButton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CustomButtonText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/>
                </a:solidFill>
              </a:rPr>
              <a:t>textColor</a:t>
            </a:r>
            <a:r>
              <a:rPr lang="en-US" dirty="0" smtClean="0">
                <a:solidFill>
                  <a:schemeClr val="accent5"/>
                </a:solidFill>
              </a:rPr>
              <a:t>: “blue”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text</a:t>
            </a:r>
            <a:r>
              <a:rPr lang="en-US" dirty="0" err="1">
                <a:solidFill>
                  <a:schemeClr val="accent1"/>
                </a:solidFill>
              </a:rPr>
              <a:t>:”custom</a:t>
            </a:r>
            <a:r>
              <a:rPr lang="en-US" dirty="0">
                <a:solidFill>
                  <a:schemeClr val="accent1"/>
                </a:solidFill>
              </a:rPr>
              <a:t> button”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5668" y="3272498"/>
            <a:ext cx="4775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CustomButtonText.qml</a:t>
            </a:r>
            <a:endParaRPr lang="en-US" dirty="0" smtClean="0"/>
          </a:p>
          <a:p>
            <a:r>
              <a:rPr lang="en-US" dirty="0" smtClean="0"/>
              <a:t>Text{</a:t>
            </a:r>
          </a:p>
          <a:p>
            <a:r>
              <a:rPr lang="en-US" dirty="0" smtClean="0"/>
              <a:t>    id: </a:t>
            </a:r>
            <a:r>
              <a:rPr lang="en-US" dirty="0" err="1" smtClean="0"/>
              <a:t>txtButton</a:t>
            </a:r>
            <a:endParaRPr lang="en-US" dirty="0" smtClean="0"/>
          </a:p>
          <a:p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   property color </a:t>
            </a:r>
            <a:r>
              <a:rPr lang="en-US" dirty="0" err="1" smtClean="0">
                <a:solidFill>
                  <a:schemeClr val="accent5"/>
                </a:solidFill>
              </a:rPr>
              <a:t>textColor</a:t>
            </a:r>
            <a:r>
              <a:rPr lang="en-US" dirty="0" smtClean="0">
                <a:solidFill>
                  <a:schemeClr val="accent5"/>
                </a:solidFill>
              </a:rPr>
              <a:t>: “red” //default</a:t>
            </a:r>
          </a:p>
          <a:p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1"/>
                </a:solidFill>
              </a:rPr>
              <a:t>text:”custom</a:t>
            </a:r>
            <a:r>
              <a:rPr lang="en-US" dirty="0" smtClean="0">
                <a:solidFill>
                  <a:schemeClr val="accent1"/>
                </a:solidFill>
              </a:rPr>
              <a:t> button”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45280" y="4267200"/>
            <a:ext cx="1166950" cy="3036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54286" y="4517414"/>
            <a:ext cx="957944" cy="37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64312" y="4114793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Inherit custom property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4750" y="4679118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Inherit </a:t>
            </a:r>
            <a:r>
              <a:rPr lang="en-US" sz="1000" dirty="0" err="1" smtClean="0">
                <a:solidFill>
                  <a:schemeClr val="accent1"/>
                </a:solidFill>
              </a:rPr>
              <a:t>exising</a:t>
            </a:r>
            <a:r>
              <a:rPr lang="en-US" sz="1000" dirty="0" smtClean="0">
                <a:solidFill>
                  <a:schemeClr val="accent1"/>
                </a:solidFill>
              </a:rPr>
              <a:t> property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There are some </a:t>
            </a:r>
            <a:r>
              <a:rPr lang="en-US" dirty="0" smtClean="0"/>
              <a:t>features of custom controls that </a:t>
            </a:r>
            <a:r>
              <a:rPr lang="en-US" dirty="0"/>
              <a:t>we usually use</a:t>
            </a:r>
            <a:r>
              <a:rPr lang="en-US" dirty="0" smtClean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roperty: define properties of control that can be use externally / internally. This can be defined as read-only property.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unction: define function of control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ignal: define signal (event) of control. Note: event name = “on” + 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ignalname</a:t>
            </a:r>
            <a:r>
              <a:rPr lang="en-US" dirty="0" smtClean="0"/>
              <a:t> (uppercase first character)</a:t>
            </a:r>
          </a:p>
          <a:p>
            <a:pPr lvl="2"/>
            <a:r>
              <a:rPr lang="en-US" dirty="0" smtClean="0"/>
              <a:t>For example: signal name = </a:t>
            </a:r>
            <a:r>
              <a:rPr lang="en-US" dirty="0" err="1" smtClean="0"/>
              <a:t>signalTest</a:t>
            </a:r>
            <a:r>
              <a:rPr lang="en-US" dirty="0" smtClean="0"/>
              <a:t> =&gt; event name = </a:t>
            </a:r>
            <a:r>
              <a:rPr lang="en-US" dirty="0" err="1" smtClean="0"/>
              <a:t>onSignalTest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</a:t>
            </a:r>
            <a:r>
              <a:rPr lang="en-US" dirty="0" smtClean="0"/>
              <a:t>Custom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1762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1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0755"/>
            <a:ext cx="2231299" cy="3966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2434" y="1680755"/>
            <a:ext cx="49937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A: Create application as list of contact</a:t>
            </a:r>
          </a:p>
          <a:p>
            <a:r>
              <a:rPr lang="en-US" dirty="0" smtClean="0"/>
              <a:t>Target: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Implement “Contacts” screen only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Let other screen empty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Suggestion: using components as below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ListView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Rectangle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MouseArea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SwipeView</a:t>
            </a:r>
            <a:r>
              <a:rPr lang="en-US" dirty="0" smtClean="0"/>
              <a:t> (Optional)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Image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Etc</a:t>
            </a:r>
            <a:r>
              <a:rPr lang="en-US" dirty="0" smtClean="0"/>
              <a:t>… </a:t>
            </a:r>
            <a:r>
              <a:rPr lang="en-US" dirty="0" smtClean="0">
                <a:sym typeface="Wingdings" panose="05000000000000000000" pitchFamily="2" charset="2"/>
              </a:rPr>
              <a:t> (self-define)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4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731" y="1341691"/>
            <a:ext cx="8665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B: Create application as list of </a:t>
            </a:r>
            <a:r>
              <a:rPr lang="en-US" dirty="0" smtClean="0"/>
              <a:t>location</a:t>
            </a:r>
          </a:p>
          <a:p>
            <a:r>
              <a:rPr lang="en-US" dirty="0"/>
              <a:t>Target: </a:t>
            </a:r>
            <a:r>
              <a:rPr lang="en-US" dirty="0" smtClean="0"/>
              <a:t>Implement location list </a:t>
            </a:r>
            <a:r>
              <a:rPr lang="en-US" dirty="0"/>
              <a:t>&amp; </a:t>
            </a:r>
            <a:r>
              <a:rPr lang="en-US" dirty="0" smtClean="0"/>
              <a:t>connection screens</a:t>
            </a:r>
            <a:endParaRPr lang="en-US" dirty="0"/>
          </a:p>
          <a:p>
            <a:r>
              <a:rPr lang="en-US" dirty="0" smtClean="0"/>
              <a:t>Suggestion</a:t>
            </a:r>
            <a:r>
              <a:rPr lang="en-US" dirty="0"/>
              <a:t>: using components as below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ListView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Rectangle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MouseArea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StackView</a:t>
            </a:r>
            <a:r>
              <a:rPr lang="en-US" dirty="0"/>
              <a:t> (Optional)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Etc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 (self-define)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" y="4181132"/>
            <a:ext cx="1442634" cy="2392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798" y="4181131"/>
            <a:ext cx="1442634" cy="2392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93" y="4181130"/>
            <a:ext cx="1442634" cy="2392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25" y="4181129"/>
            <a:ext cx="1442634" cy="239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68" y="4181128"/>
            <a:ext cx="1442634" cy="23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will start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222"/>
            <a:ext cx="8596668" cy="377961"/>
          </a:xfrm>
        </p:spPr>
        <p:txBody>
          <a:bodyPr/>
          <a:lstStyle/>
          <a:p>
            <a:r>
              <a:rPr lang="en-US" dirty="0" smtClean="0"/>
              <a:t>What is QML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1618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we work with QML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54290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QML Basic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296962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QML Custom </a:t>
            </a: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396344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/>
              <a:t>QML is a </a:t>
            </a:r>
            <a:r>
              <a:rPr lang="en-US" dirty="0" smtClean="0"/>
              <a:t>language which can be used to: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UI by defining Components</a:t>
            </a:r>
          </a:p>
          <a:p>
            <a:pPr lvl="1"/>
            <a:r>
              <a:rPr lang="en-US" dirty="0" smtClean="0"/>
              <a:t>Define interaction &amp; relationship between components</a:t>
            </a:r>
          </a:p>
          <a:p>
            <a:pPr lvl="1"/>
            <a:r>
              <a:rPr lang="en-US" dirty="0" smtClean="0"/>
              <a:t>(Optional) Connect to back-end </a:t>
            </a:r>
            <a:r>
              <a:rPr lang="en-US" dirty="0"/>
              <a:t>C++ </a:t>
            </a:r>
            <a:r>
              <a:rPr lang="en-US" dirty="0" smtClean="0"/>
              <a:t>libraries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QML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1081807"/>
          </a:xfrm>
        </p:spPr>
        <p:txBody>
          <a:bodyPr/>
          <a:lstStyle/>
          <a:p>
            <a:r>
              <a:rPr lang="en-US" dirty="0" smtClean="0"/>
              <a:t>We can work by QML code or by design tool (in </a:t>
            </a:r>
            <a:r>
              <a:rPr lang="en-US" dirty="0" err="1" smtClean="0"/>
              <a:t>Qt</a:t>
            </a:r>
            <a:r>
              <a:rPr lang="en-US" dirty="0" smtClean="0"/>
              <a:t> Creator)</a:t>
            </a:r>
          </a:p>
          <a:p>
            <a:r>
              <a:rPr lang="en-US" dirty="0" smtClean="0"/>
              <a:t>Guideline for definitions, syntax, convention</a:t>
            </a:r>
            <a:r>
              <a:rPr lang="en-US" dirty="0"/>
              <a:t>, glossary: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doc.qt.io/qt-5/qmlapplications.html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can we work with QML ?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3169329"/>
            <a:ext cx="2793835" cy="2148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(1) Application Window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5421" y="3169328"/>
            <a:ext cx="2467993" cy="1775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(2) Screen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5017" y="3169327"/>
            <a:ext cx="2166152" cy="13671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bg1"/>
                </a:solidFill>
              </a:rPr>
              <a:t>(3) Controls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4614" y="3169326"/>
            <a:ext cx="1828801" cy="994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(4) Child Controls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1944" y="2769830"/>
            <a:ext cx="371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QML define Components as layers 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4471716" y="4651894"/>
            <a:ext cx="4637931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5442013" y="4203574"/>
            <a:ext cx="4009160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6551721" y="3679788"/>
            <a:ext cx="2899452" cy="665827"/>
          </a:xfrm>
          <a:prstGeom prst="parallelogram">
            <a:avLst>
              <a:gd name="adj" fmla="val 161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7501631" y="3237173"/>
            <a:ext cx="1949541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28731" y="2863046"/>
            <a:ext cx="612560" cy="6125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11057" y="3591014"/>
            <a:ext cx="612560" cy="6125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603" y="4065966"/>
            <a:ext cx="612560" cy="6125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5517" y="4563121"/>
            <a:ext cx="612560" cy="6125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01447" y="2592621"/>
            <a:ext cx="213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Child controls component will handle event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598077" y="3737825"/>
            <a:ext cx="147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Screen Component will handle event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314304" y="3241641"/>
            <a:ext cx="213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Controls component will handle event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3961" y="4261611"/>
            <a:ext cx="15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Application Window will handle event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7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1081807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example: create an application which has a button with icon on screen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can we work with QML </a:t>
            </a:r>
            <a:r>
              <a:rPr lang="en-US" dirty="0" smtClean="0"/>
              <a:t>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352099" y="5058793"/>
            <a:ext cx="4637931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1322396" y="4610473"/>
            <a:ext cx="4009160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2" name="Parallelogram 11"/>
          <p:cNvSpPr/>
          <p:nvPr/>
        </p:nvSpPr>
        <p:spPr>
          <a:xfrm>
            <a:off x="2432104" y="4086687"/>
            <a:ext cx="2899452" cy="665827"/>
          </a:xfrm>
          <a:prstGeom prst="parallelogram">
            <a:avLst>
              <a:gd name="adj" fmla="val 161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3382014" y="3644072"/>
            <a:ext cx="1949541" cy="665827"/>
          </a:xfrm>
          <a:prstGeom prst="parallelogram">
            <a:avLst>
              <a:gd name="adj" fmla="val 161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24955" y="1770742"/>
            <a:ext cx="64159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main.qml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ApplicationWindow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mainWindow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en-US" dirty="0"/>
              <a:t>	</a:t>
            </a:r>
            <a:r>
              <a:rPr lang="en-US" dirty="0" err="1" smtClean="0">
                <a:solidFill>
                  <a:schemeClr val="accent4"/>
                </a:solidFill>
              </a:rPr>
              <a:t>MouseArea</a:t>
            </a:r>
            <a:r>
              <a:rPr lang="en-US" dirty="0" smtClean="0">
                <a:solidFill>
                  <a:schemeClr val="accent4"/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	    id: </a:t>
            </a:r>
            <a:r>
              <a:rPr lang="en-US" dirty="0" err="1" smtClean="0">
                <a:solidFill>
                  <a:schemeClr val="accent4"/>
                </a:solidFill>
              </a:rPr>
              <a:t>buttonArea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	 </a:t>
            </a:r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onclicked</a:t>
            </a:r>
            <a:r>
              <a:rPr lang="en-US" dirty="0" smtClean="0">
                <a:solidFill>
                  <a:schemeClr val="accent4"/>
                </a:solidFill>
              </a:rPr>
              <a:t>:{</a:t>
            </a:r>
            <a:r>
              <a:rPr lang="en-US" dirty="0" err="1" smtClean="0">
                <a:solidFill>
                  <a:schemeClr val="accent4"/>
                </a:solidFill>
              </a:rPr>
              <a:t>showMessage</a:t>
            </a:r>
            <a:r>
              <a:rPr lang="en-US" dirty="0" smtClean="0">
                <a:solidFill>
                  <a:schemeClr val="accent4"/>
                </a:solidFill>
              </a:rPr>
              <a:t>(“button is clicked”)}</a:t>
            </a:r>
          </a:p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MouseArea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id: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iconArea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onclicked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:{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showMessage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(“icon is clicked”)}</a:t>
            </a:r>
          </a:p>
          <a:p>
            <a:r>
              <a:rPr lang="en-US" dirty="0">
                <a:solidFill>
                  <a:schemeClr val="accent5"/>
                </a:solidFill>
              </a:rPr>
              <a:t>	 </a:t>
            </a:r>
            <a:r>
              <a:rPr lang="en-US" dirty="0" smtClean="0">
                <a:solidFill>
                  <a:schemeClr val="accent5"/>
                </a:solidFill>
              </a:rPr>
              <a:t>       </a:t>
            </a:r>
            <a:r>
              <a:rPr lang="en-US" dirty="0" err="1" smtClean="0">
                <a:solidFill>
                  <a:schemeClr val="accent5"/>
                </a:solidFill>
              </a:rPr>
              <a:t>MouseArea</a:t>
            </a:r>
            <a:r>
              <a:rPr lang="en-US" dirty="0" smtClean="0">
                <a:solidFill>
                  <a:schemeClr val="accent5"/>
                </a:solidFill>
              </a:rPr>
              <a:t>{</a:t>
            </a:r>
          </a:p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	id: </a:t>
            </a:r>
            <a:r>
              <a:rPr lang="en-US" dirty="0" err="1" smtClean="0">
                <a:solidFill>
                  <a:schemeClr val="accent5"/>
                </a:solidFill>
              </a:rPr>
              <a:t>XArea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		</a:t>
            </a:r>
            <a:r>
              <a:rPr lang="en-US" dirty="0" err="1" smtClean="0">
                <a:solidFill>
                  <a:schemeClr val="accent5"/>
                </a:solidFill>
              </a:rPr>
              <a:t>onclicked</a:t>
            </a:r>
            <a:r>
              <a:rPr lang="en-US" dirty="0" smtClean="0">
                <a:solidFill>
                  <a:schemeClr val="accent5"/>
                </a:solidFill>
              </a:rPr>
              <a:t>:{</a:t>
            </a:r>
            <a:r>
              <a:rPr lang="en-US" dirty="0" err="1" smtClean="0">
                <a:solidFill>
                  <a:schemeClr val="accent5"/>
                </a:solidFill>
              </a:rPr>
              <a:t>deleteIcon</a:t>
            </a:r>
            <a:r>
              <a:rPr lang="en-US" dirty="0" smtClean="0">
                <a:solidFill>
                  <a:schemeClr val="accent5"/>
                </a:solidFill>
              </a:rPr>
              <a:t>()}</a:t>
            </a:r>
          </a:p>
          <a:p>
            <a:r>
              <a:rPr lang="en-US" dirty="0">
                <a:solidFill>
                  <a:schemeClr val="accent5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        }</a:t>
            </a:r>
          </a:p>
          <a:p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4"/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84069" y="1968137"/>
            <a:ext cx="280416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2396" y="2194561"/>
            <a:ext cx="2178450" cy="548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Button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84663" y="2194561"/>
            <a:ext cx="627017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84663" y="2194561"/>
            <a:ext cx="191588" cy="1935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618492"/>
            <a:ext cx="6674965" cy="50070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can we work with QML </a:t>
            </a:r>
            <a:r>
              <a:rPr lang="en-US" dirty="0" smtClean="0"/>
              <a:t>? (Example)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3040" y="1793966"/>
            <a:ext cx="6653349" cy="48419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863635"/>
            <a:ext cx="6505303" cy="4693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4629" y="2124891"/>
            <a:ext cx="1297577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2835" y="2124891"/>
            <a:ext cx="4946468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4629" y="4341223"/>
            <a:ext cx="1297577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08961" y="4341222"/>
            <a:ext cx="1576250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1007" y="4341221"/>
            <a:ext cx="1576250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05155" y="4341220"/>
            <a:ext cx="1576250" cy="204651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57005" y="2847704"/>
            <a:ext cx="1071155" cy="11930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89120" y="2551611"/>
            <a:ext cx="1088571" cy="29609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08961" y="2190204"/>
            <a:ext cx="4872444" cy="23077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02330" y="3108960"/>
            <a:ext cx="975361" cy="23077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37759" y="4931228"/>
            <a:ext cx="1380310" cy="6770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There are some basic controls that we should know when start with QML:</a:t>
            </a:r>
          </a:p>
          <a:p>
            <a:pPr lvl="1"/>
            <a:r>
              <a:rPr lang="en-US" dirty="0" smtClean="0"/>
              <a:t>Rectangle: display an area of controls</a:t>
            </a:r>
          </a:p>
          <a:p>
            <a:pPr lvl="1"/>
            <a:r>
              <a:rPr lang="en-US" dirty="0" err="1" smtClean="0"/>
              <a:t>MouseArea</a:t>
            </a:r>
            <a:r>
              <a:rPr lang="en-US" dirty="0" smtClean="0"/>
              <a:t>: area that will handle mouse event (or touch event)</a:t>
            </a:r>
          </a:p>
          <a:p>
            <a:pPr lvl="1"/>
            <a:r>
              <a:rPr lang="en-US" dirty="0" err="1" smtClean="0"/>
              <a:t>Listview</a:t>
            </a:r>
            <a:r>
              <a:rPr lang="en-US" dirty="0" smtClean="0"/>
              <a:t>: display items on list by horizontal or vertical</a:t>
            </a:r>
          </a:p>
          <a:p>
            <a:pPr lvl="1"/>
            <a:r>
              <a:rPr lang="en-US" dirty="0" err="1" smtClean="0"/>
              <a:t>ApplicationWindow</a:t>
            </a:r>
            <a:r>
              <a:rPr lang="en-US" dirty="0" smtClean="0"/>
              <a:t>: define an main window application</a:t>
            </a:r>
          </a:p>
          <a:p>
            <a:pPr marL="457200" lvl="1" indent="0">
              <a:buNone/>
            </a:pPr>
            <a:r>
              <a:rPr lang="en-US" dirty="0" smtClean="0"/>
              <a:t>Note: There are many samples about usage of other controls in QML. Please refer in </a:t>
            </a:r>
            <a:r>
              <a:rPr lang="en-US" dirty="0" err="1" smtClean="0"/>
              <a:t>Qt</a:t>
            </a:r>
            <a:r>
              <a:rPr lang="en-US" dirty="0" smtClean="0"/>
              <a:t> Creator (Welcome -&gt; Examples) or </a:t>
            </a:r>
            <a:r>
              <a:rPr lang="en-US" dirty="0" err="1" smtClean="0"/>
              <a:t>Qt</a:t>
            </a:r>
            <a:r>
              <a:rPr lang="en-US" dirty="0"/>
              <a:t> documents (</a:t>
            </a:r>
            <a:r>
              <a:rPr lang="en-US" dirty="0">
                <a:hlinkClick r:id="rId3"/>
              </a:rPr>
              <a:t>http://doc.qt.io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Controls</a:t>
            </a:r>
          </a:p>
        </p:txBody>
      </p:sp>
    </p:spTree>
    <p:extLst>
      <p:ext uri="{BB962C8B-B14F-4D97-AF65-F5344CB8AC3E}">
        <p14:creationId xmlns:p14="http://schemas.microsoft.com/office/powerpoint/2010/main" val="5692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Rectangle: is the most basic control. </a:t>
            </a:r>
          </a:p>
          <a:p>
            <a:pPr lvl="1"/>
            <a:r>
              <a:rPr lang="en-US" dirty="0" smtClean="0"/>
              <a:t>It define an rectangle on screen. </a:t>
            </a:r>
            <a:r>
              <a:rPr lang="en-US" dirty="0"/>
              <a:t>Everything can be created by </a:t>
            </a:r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Usage: create button, sub screen, textbox, dialog box, line, round, triangle, etc.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Controls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7577" y="3000652"/>
            <a:ext cx="5592932" cy="259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(Anything </a:t>
            </a:r>
            <a:r>
              <a:rPr lang="en-US" dirty="0"/>
              <a:t>can </a:t>
            </a:r>
            <a:r>
              <a:rPr lang="en-US" dirty="0" smtClean="0"/>
              <a:t>be added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There are some properties of Rectangle component that we usually use:</a:t>
            </a:r>
          </a:p>
          <a:p>
            <a:pPr lvl="1"/>
            <a:r>
              <a:rPr lang="en-US" dirty="0" smtClean="0"/>
              <a:t>Width / Height </a:t>
            </a:r>
            <a:r>
              <a:rPr lang="en-US" dirty="0" smtClean="0">
                <a:solidFill>
                  <a:srgbClr val="FF0000"/>
                </a:solidFill>
              </a:rPr>
              <a:t>(MUST)</a:t>
            </a:r>
            <a:r>
              <a:rPr lang="en-US" dirty="0" smtClean="0"/>
              <a:t>: rectangle is only valid to display when it has defined width &amp; height.</a:t>
            </a:r>
          </a:p>
          <a:p>
            <a:pPr lvl="1"/>
            <a:r>
              <a:rPr lang="en-US" dirty="0" smtClean="0"/>
              <a:t>Color: filled color of rectangle. It can be 1 color, transparent or gradient color. (default is White)</a:t>
            </a:r>
          </a:p>
          <a:p>
            <a:pPr lvl="1"/>
            <a:r>
              <a:rPr lang="en-US" dirty="0" smtClean="0"/>
              <a:t>Radius: value apply for rounded corner of rectangle</a:t>
            </a:r>
          </a:p>
          <a:p>
            <a:pPr lvl="1"/>
            <a:r>
              <a:rPr lang="en-US" dirty="0" smtClean="0"/>
              <a:t>Clip: clip child components if it display outside of rectangle (default is false)</a:t>
            </a:r>
          </a:p>
          <a:p>
            <a:pPr lvl="1"/>
            <a:r>
              <a:rPr lang="en-US" dirty="0" smtClean="0"/>
              <a:t>Rotation: rotate specific angle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QML Basic </a:t>
            </a:r>
            <a:r>
              <a:rPr lang="en-US" dirty="0" smtClean="0"/>
              <a:t>Controls (Rectangle)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1737</TotalTime>
  <Words>1128</Words>
  <Application>Microsoft Office PowerPoint</Application>
  <PresentationFormat>Widescreen</PresentationFormat>
  <Paragraphs>191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Qt Quick Application  Implement UI with QML</vt:lpstr>
      <vt:lpstr>Now we will start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knowledge (Basic)</dc:title>
  <dc:creator>Chau. Nguyen Ngoc Thach [Production Leader]</dc:creator>
  <cp:lastModifiedBy>Chau. Nguyen Ngoc Thach [Production Leader]</cp:lastModifiedBy>
  <cp:revision>100</cp:revision>
  <dcterms:created xsi:type="dcterms:W3CDTF">2017-09-27T08:37:32Z</dcterms:created>
  <dcterms:modified xsi:type="dcterms:W3CDTF">2018-04-20T08:58:03Z</dcterms:modified>
</cp:coreProperties>
</file>