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3" r:id="rId4"/>
    <p:sldId id="274" r:id="rId5"/>
    <p:sldId id="283" r:id="rId6"/>
    <p:sldId id="275" r:id="rId7"/>
    <p:sldId id="276" r:id="rId8"/>
    <p:sldId id="277" r:id="rId9"/>
    <p:sldId id="278" r:id="rId10"/>
    <p:sldId id="279" r:id="rId11"/>
    <p:sldId id="291" r:id="rId12"/>
    <p:sldId id="292" r:id="rId13"/>
    <p:sldId id="280" r:id="rId14"/>
    <p:sldId id="281" r:id="rId15"/>
    <p:sldId id="282" r:id="rId16"/>
    <p:sldId id="289" r:id="rId17"/>
    <p:sldId id="287" r:id="rId18"/>
    <p:sldId id="285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55E51-3A1F-4A64-ADFD-6FD7761393E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68A-3509-448F-A1B6-F424311B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8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537F-7256-477D-BCD9-8642EF4084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 smtClean="0"/>
              <a:t>Implement </a:t>
            </a:r>
            <a:r>
              <a:rPr lang="en-US" sz="3000" dirty="0" smtClean="0"/>
              <a:t>C++ </a:t>
            </a:r>
            <a:r>
              <a:rPr lang="vi-VN" sz="3000" dirty="0" smtClean="0"/>
              <a:t>functions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After having a class that use property / </a:t>
            </a:r>
            <a:r>
              <a:rPr lang="en-US" dirty="0" err="1" smtClean="0"/>
              <a:t>invokable</a:t>
            </a:r>
            <a:r>
              <a:rPr lang="en-US" dirty="0" smtClean="0"/>
              <a:t> method, now we can bind its data to QML.</a:t>
            </a:r>
          </a:p>
          <a:p>
            <a:pPr marL="400050" lvl="1" indent="0">
              <a:buNone/>
            </a:pPr>
            <a:r>
              <a:rPr lang="en-US" dirty="0" err="1"/>
              <a:t>TextField</a:t>
            </a: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  id: </a:t>
            </a:r>
            <a:r>
              <a:rPr lang="en-US" dirty="0" err="1"/>
              <a:t>txtSampleTextField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text: </a:t>
            </a:r>
            <a:r>
              <a:rPr lang="en-US" dirty="0" err="1"/>
              <a:t>sampleClass.sampleCount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//piece of cakes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   // try to put some logs &amp; run</a:t>
            </a:r>
            <a:endParaRPr lang="en-US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285750"/>
            <a:r>
              <a:rPr lang="en-US" dirty="0" smtClean="0"/>
              <a:t>Note: </a:t>
            </a:r>
          </a:p>
          <a:p>
            <a:pPr marL="685800" lvl="1"/>
            <a:r>
              <a:rPr lang="en-US" dirty="0" smtClean="0"/>
              <a:t>property can be basic types (</a:t>
            </a:r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err="1" smtClean="0"/>
              <a:t>etc</a:t>
            </a:r>
            <a:r>
              <a:rPr lang="en-US" dirty="0" smtClean="0"/>
              <a:t>) or object, list. </a:t>
            </a:r>
          </a:p>
          <a:p>
            <a:pPr marL="685800" lvl="1"/>
            <a:r>
              <a:rPr lang="en-US" dirty="0" smtClean="0"/>
              <a:t>If property is an object or a list, we should define it as </a:t>
            </a:r>
            <a:r>
              <a:rPr lang="en-US" dirty="0" err="1" smtClean="0"/>
              <a:t>QVariant</a:t>
            </a:r>
            <a:r>
              <a:rPr lang="en-US" dirty="0" smtClean="0"/>
              <a:t> property, </a:t>
            </a:r>
            <a:r>
              <a:rPr lang="en-US" dirty="0" err="1" smtClean="0"/>
              <a:t>Qt</a:t>
            </a:r>
            <a:r>
              <a:rPr lang="en-US" dirty="0" smtClean="0"/>
              <a:t> will help us do remain work.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Binding data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</p:spTree>
    <p:extLst>
      <p:ext uri="{BB962C8B-B14F-4D97-AF65-F5344CB8AC3E}">
        <p14:creationId xmlns:p14="http://schemas.microsoft.com/office/powerpoint/2010/main" val="28260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We can bind list of C++ object as model for views (</a:t>
            </a:r>
            <a:r>
              <a:rPr lang="en-US" dirty="0" err="1" smtClean="0"/>
              <a:t>Listview</a:t>
            </a:r>
            <a:r>
              <a:rPr lang="en-US" dirty="0" smtClean="0"/>
              <a:t>, Repeater, </a:t>
            </a:r>
            <a:r>
              <a:rPr lang="en-US" dirty="0" err="1" smtClean="0"/>
              <a:t>etc</a:t>
            </a:r>
            <a:r>
              <a:rPr lang="en-US" dirty="0" smtClean="0"/>
              <a:t>) in QML. Each objects will be a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modelData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which will be used for delegate</a:t>
            </a: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id: </a:t>
            </a:r>
            <a:r>
              <a:rPr lang="en-US" dirty="0" err="1"/>
              <a:t>txtSampleTextField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smtClean="0"/>
              <a:t>model: </a:t>
            </a:r>
            <a:r>
              <a:rPr lang="en-US" dirty="0" err="1" smtClean="0">
                <a:solidFill>
                  <a:schemeClr val="accent5"/>
                </a:solidFill>
              </a:rPr>
              <a:t>appManager.objectlist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</a:t>
            </a:r>
            <a:r>
              <a:rPr lang="en-US" dirty="0" err="1" smtClean="0">
                <a:solidFill>
                  <a:schemeClr val="accent2"/>
                </a:solidFill>
              </a:rPr>
              <a:t>objectlist</a:t>
            </a:r>
            <a:r>
              <a:rPr lang="en-US" dirty="0" smtClean="0">
                <a:solidFill>
                  <a:schemeClr val="accent2"/>
                </a:solidFill>
              </a:rPr>
              <a:t> is a property of </a:t>
            </a:r>
            <a:r>
              <a:rPr lang="en-US" dirty="0" err="1" smtClean="0">
                <a:solidFill>
                  <a:schemeClr val="accent2"/>
                </a:solidFill>
              </a:rPr>
              <a:t>AppManager</a:t>
            </a:r>
            <a:r>
              <a:rPr lang="en-US" dirty="0" smtClean="0">
                <a:solidFill>
                  <a:schemeClr val="accent2"/>
                </a:solidFill>
              </a:rPr>
              <a:t> class</a:t>
            </a: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   // try to put some logs &amp; run</a:t>
            </a:r>
            <a:endParaRPr lang="en-US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objectlist</a:t>
            </a:r>
            <a:r>
              <a:rPr lang="en-US" dirty="0" smtClean="0"/>
              <a:t> is a list (</a:t>
            </a:r>
            <a:r>
              <a:rPr lang="en-US" dirty="0" err="1" smtClean="0"/>
              <a:t>QList</a:t>
            </a:r>
            <a:r>
              <a:rPr lang="en-US" dirty="0" smtClean="0"/>
              <a:t>) of Object pointer (</a:t>
            </a:r>
            <a:r>
              <a:rPr lang="en-US" dirty="0" err="1" smtClean="0"/>
              <a:t>QObject</a:t>
            </a:r>
            <a:r>
              <a:rPr lang="en-US" dirty="0" smtClean="0"/>
              <a:t>*)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Binding data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</p:spTree>
    <p:extLst>
      <p:ext uri="{BB962C8B-B14F-4D97-AF65-F5344CB8AC3E}">
        <p14:creationId xmlns:p14="http://schemas.microsoft.com/office/powerpoint/2010/main" val="4373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62" y="1376624"/>
            <a:ext cx="2673442" cy="176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8206" y="90278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QML: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2730" y="1272121"/>
            <a:ext cx="25035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</a:t>
            </a:r>
            <a:r>
              <a:rPr lang="en-US" sz="1000" dirty="0" smtClean="0"/>
              <a:t>: "Bill Smith" number: "</a:t>
            </a:r>
            <a:r>
              <a:rPr lang="en-US" sz="1000" dirty="0"/>
              <a:t>555 3264</a:t>
            </a:r>
            <a:r>
              <a:rPr lang="en-US" sz="1000" dirty="0" smtClean="0"/>
              <a:t>“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2950" y="86075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C++: </a:t>
            </a:r>
            <a:r>
              <a:rPr lang="en-US" dirty="0" err="1" smtClean="0"/>
              <a:t>objectlist</a:t>
            </a:r>
            <a:r>
              <a:rPr lang="en-US" dirty="0" smtClean="0"/>
              <a:t> (</a:t>
            </a:r>
            <a:r>
              <a:rPr lang="en-US" dirty="0" err="1" smtClean="0"/>
              <a:t>QList</a:t>
            </a:r>
            <a:r>
              <a:rPr lang="en-US" dirty="0" smtClean="0"/>
              <a:t>&lt;&gt;)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2730" y="1983346"/>
            <a:ext cx="25035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</a:t>
            </a:r>
            <a:r>
              <a:rPr lang="en-US" sz="1000" dirty="0"/>
              <a:t>: "Sam Wise" number: "555 0473</a:t>
            </a:r>
            <a:r>
              <a:rPr lang="en-US" sz="1000" dirty="0" smtClean="0"/>
              <a:t>"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182729" y="2715138"/>
            <a:ext cx="25035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name: "John Brown" number: "555 8426“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127862" y="1201783"/>
            <a:ext cx="1393371" cy="940526"/>
          </a:xfrm>
          <a:prstGeom prst="wedgeRoundRectCallout">
            <a:avLst>
              <a:gd name="adj1" fmla="val -82083"/>
              <a:gd name="adj2" fmla="val -27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Qobject</a:t>
            </a:r>
            <a:r>
              <a:rPr lang="en-US" dirty="0" smtClean="0"/>
              <a:t>*</a:t>
            </a:r>
          </a:p>
          <a:p>
            <a:pPr algn="ctr"/>
            <a:r>
              <a:rPr lang="en-US" dirty="0" smtClean="0"/>
              <a:t>= </a:t>
            </a:r>
          </a:p>
          <a:p>
            <a:pPr algn="ctr"/>
            <a:r>
              <a:rPr lang="en-US" dirty="0" err="1" smtClean="0"/>
              <a:t>modelData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127862" y="1210142"/>
            <a:ext cx="1393371" cy="940526"/>
          </a:xfrm>
          <a:prstGeom prst="wedgeRoundRectCallout">
            <a:avLst>
              <a:gd name="adj1" fmla="val 82917"/>
              <a:gd name="adj2" fmla="val -1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QObject</a:t>
            </a:r>
            <a:r>
              <a:rPr lang="en-US" dirty="0" smtClean="0"/>
              <a:t>*</a:t>
            </a:r>
          </a:p>
          <a:p>
            <a:pPr algn="ctr"/>
            <a:r>
              <a:rPr lang="en-US" dirty="0" smtClean="0"/>
              <a:t>= </a:t>
            </a:r>
          </a:p>
          <a:p>
            <a:pPr algn="ctr"/>
            <a:r>
              <a:rPr lang="en-US" dirty="0" err="1" smtClean="0"/>
              <a:t>modelData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8386353" y="1406989"/>
            <a:ext cx="1393371" cy="576355"/>
          </a:xfrm>
          <a:prstGeom prst="wedgeRoundRectCallout">
            <a:avLst>
              <a:gd name="adj1" fmla="val -120208"/>
              <a:gd name="adj2" fmla="val -300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8386353" y="1411228"/>
            <a:ext cx="1393371" cy="572117"/>
          </a:xfrm>
          <a:prstGeom prst="wedgeRoundRectCallout">
            <a:avLst>
              <a:gd name="adj1" fmla="val -111458"/>
              <a:gd name="adj2" fmla="val 17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property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2729" y="4380411"/>
            <a:ext cx="6941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objectlist</a:t>
            </a:r>
            <a:r>
              <a:rPr lang="en-US" dirty="0" smtClean="0"/>
              <a:t> must be cast to </a:t>
            </a:r>
            <a:r>
              <a:rPr lang="en-US" dirty="0" err="1" smtClean="0"/>
              <a:t>QVariant</a:t>
            </a:r>
            <a:r>
              <a:rPr lang="en-US" dirty="0" smtClean="0"/>
              <a:t> when using in QML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objectlist</a:t>
            </a:r>
            <a:r>
              <a:rPr lang="en-US" dirty="0" smtClean="0"/>
              <a:t> is a </a:t>
            </a:r>
            <a:r>
              <a:rPr lang="en-US" dirty="0" err="1" smtClean="0"/>
              <a:t>StringList</a:t>
            </a:r>
            <a:r>
              <a:rPr lang="en-US" dirty="0" smtClean="0"/>
              <a:t> or list of basic type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string,etc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then we do not need to cast it to </a:t>
            </a:r>
            <a:r>
              <a:rPr lang="en-US" dirty="0" err="1" smtClean="0"/>
              <a:t>QVariant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Sometimes, we need C++ back-end emit some signals to trigger process on QML. It can be done by using Connection in QML. All we need are:</a:t>
            </a:r>
          </a:p>
          <a:p>
            <a:pPr lvl="1"/>
            <a:r>
              <a:rPr lang="en-US" dirty="0" smtClean="0"/>
              <a:t>In C++ class, we need a signal to emit</a:t>
            </a:r>
          </a:p>
          <a:p>
            <a:pPr lvl="1"/>
            <a:r>
              <a:rPr lang="en-US" dirty="0" smtClean="0"/>
              <a:t>In QML, we need an Connection object</a:t>
            </a:r>
          </a:p>
          <a:p>
            <a:r>
              <a:rPr lang="en-US" dirty="0" smtClean="0"/>
              <a:t>Note: in QML, we can not use intelligent code when using Connection, but don’t worry about that.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Connection </a:t>
            </a:r>
            <a:r>
              <a:rPr lang="en-US" dirty="0" smtClean="0"/>
              <a:t>QML </a:t>
            </a:r>
            <a:r>
              <a:rPr lang="en-US" dirty="0"/>
              <a:t>and </a:t>
            </a:r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example: we have an calculator application. We need to display result value after calculation (in C++) is finished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Connection </a:t>
            </a:r>
            <a:r>
              <a:rPr lang="en-US" dirty="0" smtClean="0"/>
              <a:t>QML </a:t>
            </a:r>
            <a:r>
              <a:rPr lang="en-US" dirty="0"/>
              <a:t>and </a:t>
            </a:r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19" y="2603726"/>
            <a:ext cx="1724025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3944" y="2342651"/>
            <a:ext cx="44775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Calculator.qml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Rectangle{</a:t>
            </a:r>
          </a:p>
          <a:p>
            <a:r>
              <a:rPr lang="en-US" sz="1000" dirty="0" smtClean="0"/>
              <a:t>    id: </a:t>
            </a:r>
            <a:r>
              <a:rPr lang="en-US" sz="1000" dirty="0" err="1" smtClean="0"/>
              <a:t>recCalculator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Text{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id:txtResult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>//use to display result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Button{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id:btnOperatorEqual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onClicked</a:t>
            </a:r>
            <a:r>
              <a:rPr lang="en-US" sz="1000" dirty="0" smtClean="0"/>
              <a:t>:{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</a:t>
            </a:r>
            <a:r>
              <a:rPr lang="en-US" sz="1000" dirty="0" err="1" smtClean="0"/>
              <a:t>startCalculate</a:t>
            </a:r>
            <a:r>
              <a:rPr lang="en-US" sz="1000" dirty="0" smtClean="0"/>
              <a:t>(); </a:t>
            </a:r>
            <a:r>
              <a:rPr lang="en-US" sz="1000" dirty="0" smtClean="0">
                <a:solidFill>
                  <a:schemeClr val="accent2"/>
                </a:solidFill>
              </a:rPr>
              <a:t>//call </a:t>
            </a:r>
            <a:r>
              <a:rPr lang="en-US" sz="1000" dirty="0" err="1" smtClean="0">
                <a:solidFill>
                  <a:schemeClr val="accent2"/>
                </a:solidFill>
              </a:rPr>
              <a:t>invokable</a:t>
            </a:r>
            <a:r>
              <a:rPr lang="en-US" sz="1000" dirty="0" smtClean="0">
                <a:solidFill>
                  <a:schemeClr val="accent2"/>
                </a:solidFill>
              </a:rPr>
              <a:t> method to calculate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Connection{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target: </a:t>
            </a:r>
            <a:r>
              <a:rPr lang="en-US" sz="1000" dirty="0" err="1" smtClean="0"/>
              <a:t>calculatorClass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>// host of signal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</a:t>
            </a:r>
            <a:r>
              <a:rPr lang="en-US" sz="1000" dirty="0" err="1" smtClean="0"/>
              <a:t>onFinishCalculation</a:t>
            </a:r>
            <a:r>
              <a:rPr lang="en-US" sz="1000" dirty="0" smtClean="0"/>
              <a:t>:{ </a:t>
            </a:r>
            <a:r>
              <a:rPr lang="en-US" sz="1000" dirty="0" smtClean="0">
                <a:solidFill>
                  <a:schemeClr val="accent2"/>
                </a:solidFill>
              </a:rPr>
              <a:t>// process when signal is </a:t>
            </a:r>
            <a:r>
              <a:rPr lang="en-US" sz="1000" dirty="0" err="1" smtClean="0">
                <a:solidFill>
                  <a:schemeClr val="accent2"/>
                </a:solidFill>
              </a:rPr>
              <a:t>emmited</a:t>
            </a:r>
            <a:endParaRPr lang="en-US" sz="1000" dirty="0" smtClean="0">
              <a:solidFill>
                <a:schemeClr val="accent2"/>
              </a:solidFill>
            </a:endParaRP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</a:t>
            </a:r>
            <a:r>
              <a:rPr lang="en-US" sz="1000" dirty="0" err="1" smtClean="0"/>
              <a:t>txtResult.text</a:t>
            </a:r>
            <a:r>
              <a:rPr lang="en-US" sz="1000" dirty="0" smtClean="0"/>
              <a:t> = </a:t>
            </a:r>
            <a:r>
              <a:rPr lang="en-US" sz="1000" dirty="0" err="1" smtClean="0"/>
              <a:t>calculatorClass.resultValue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>// get new result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986" y="2342650"/>
            <a:ext cx="3906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Calculator.cpp</a:t>
            </a:r>
          </a:p>
          <a:p>
            <a:endParaRPr lang="en-US" sz="1000" dirty="0"/>
          </a:p>
          <a:p>
            <a:r>
              <a:rPr lang="en-US" sz="1000" dirty="0" smtClean="0"/>
              <a:t>Class </a:t>
            </a:r>
            <a:r>
              <a:rPr lang="en-US" sz="1000" dirty="0" err="1" smtClean="0"/>
              <a:t>CalculatorClass</a:t>
            </a:r>
            <a:r>
              <a:rPr lang="en-US" sz="1000" dirty="0" smtClean="0"/>
              <a:t> : public </a:t>
            </a:r>
            <a:r>
              <a:rPr lang="en-US" sz="1000" dirty="0" err="1" smtClean="0"/>
              <a:t>QObject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  Q_OBJECT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Q_PROPERTY (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resultValue</a:t>
            </a:r>
            <a:r>
              <a:rPr lang="en-US" sz="1000" dirty="0" smtClean="0"/>
              <a:t>….) </a:t>
            </a:r>
            <a:r>
              <a:rPr lang="en-US" sz="1000" dirty="0" smtClean="0">
                <a:solidFill>
                  <a:schemeClr val="accent2"/>
                </a:solidFill>
              </a:rPr>
              <a:t>// define property</a:t>
            </a:r>
          </a:p>
          <a:p>
            <a:r>
              <a:rPr lang="en-US" sz="1000" dirty="0" smtClean="0"/>
              <a:t>public: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Q_INVOKABLE void </a:t>
            </a:r>
            <a:r>
              <a:rPr lang="en-US" sz="1000" dirty="0" err="1" smtClean="0"/>
              <a:t>startCalculate</a:t>
            </a:r>
            <a:r>
              <a:rPr lang="en-US" sz="1000" dirty="0" smtClean="0"/>
              <a:t>(); </a:t>
            </a:r>
            <a:r>
              <a:rPr lang="en-US" sz="1000" dirty="0" smtClean="0">
                <a:solidFill>
                  <a:schemeClr val="accent2"/>
                </a:solidFill>
              </a:rPr>
              <a:t>// calculation method</a:t>
            </a:r>
          </a:p>
          <a:p>
            <a:r>
              <a:rPr lang="en-US" sz="1000" dirty="0" smtClean="0"/>
              <a:t>signals: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void </a:t>
            </a:r>
            <a:r>
              <a:rPr lang="en-US" sz="1000" dirty="0" err="1" smtClean="0"/>
              <a:t>finishCalculation</a:t>
            </a:r>
            <a:r>
              <a:rPr lang="en-US" sz="1000" dirty="0" smtClean="0"/>
              <a:t>(); </a:t>
            </a:r>
            <a:r>
              <a:rPr lang="en-US" sz="1000" dirty="0" smtClean="0">
                <a:solidFill>
                  <a:schemeClr val="accent2"/>
                </a:solidFill>
              </a:rPr>
              <a:t>//signal to emit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// signal name has no “on” and first character is not capitalized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6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There is also a case that we use only QML for whole application but we do not discuss it here.</a:t>
            </a:r>
          </a:p>
          <a:p>
            <a:r>
              <a:rPr lang="en-US" dirty="0" smtClean="0"/>
              <a:t>In this scenario, we are </a:t>
            </a:r>
            <a:r>
              <a:rPr lang="en-US" dirty="0"/>
              <a:t>using Controller in C++ with UI in QML.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Common Scenario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2377" y="3831770"/>
            <a:ext cx="1611086" cy="229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C++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0091" y="4296487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Q_PROPERTY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820090" y="4922456"/>
            <a:ext cx="1175657" cy="449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Q_INVOKABLE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820090" y="5548425"/>
            <a:ext cx="1175657" cy="449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779623" y="3831770"/>
            <a:ext cx="1611086" cy="229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33901" y="4296487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value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057214" y="4922456"/>
            <a:ext cx="1175657" cy="449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Action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7057214" y="5548425"/>
            <a:ext cx="1175657" cy="449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14" idx="1"/>
            <a:endCxn id="6" idx="3"/>
          </p:cNvCxnSpPr>
          <p:nvPr/>
        </p:nvCxnSpPr>
        <p:spPr>
          <a:xfrm flipH="1">
            <a:off x="2995748" y="4521329"/>
            <a:ext cx="40381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2995747" y="5143467"/>
            <a:ext cx="4061467" cy="38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6" idx="1"/>
          </p:cNvCxnSpPr>
          <p:nvPr/>
        </p:nvCxnSpPr>
        <p:spPr>
          <a:xfrm>
            <a:off x="2995747" y="5773267"/>
            <a:ext cx="40614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44519" y="4271277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/ write value only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20793" y="4897800"/>
            <a:ext cx="286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Handle action and process data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22317" y="5548425"/>
            <a:ext cx="340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Emit signal to trigger update on UI after processing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66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Common Scenario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20793" y="2812864"/>
            <a:ext cx="1522947" cy="216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C++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507" y="3152281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Q_PROPERTY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038506" y="3778250"/>
            <a:ext cx="1175657" cy="449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Q_INVOKABLE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038506" y="4404219"/>
            <a:ext cx="1175657" cy="449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493523" y="2774654"/>
            <a:ext cx="1393371" cy="214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3467" y="3148728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value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16780" y="3774697"/>
            <a:ext cx="1175657" cy="449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Action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616780" y="4400666"/>
            <a:ext cx="1175657" cy="449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14" idx="3"/>
            <a:endCxn id="6" idx="1"/>
          </p:cNvCxnSpPr>
          <p:nvPr/>
        </p:nvCxnSpPr>
        <p:spPr>
          <a:xfrm>
            <a:off x="2769124" y="3373570"/>
            <a:ext cx="1269383" cy="355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7" idx="1"/>
          </p:cNvCxnSpPr>
          <p:nvPr/>
        </p:nvCxnSpPr>
        <p:spPr>
          <a:xfrm>
            <a:off x="2792437" y="3999539"/>
            <a:ext cx="1246069" cy="35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6" idx="3"/>
          </p:cNvCxnSpPr>
          <p:nvPr/>
        </p:nvCxnSpPr>
        <p:spPr>
          <a:xfrm flipH="1" flipV="1">
            <a:off x="2792437" y="4625508"/>
            <a:ext cx="1246069" cy="35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77639" y="1692127"/>
            <a:ext cx="1699412" cy="108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C++ child class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39516" y="2163275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Q_PROPERTY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277639" y="2984211"/>
            <a:ext cx="1699412" cy="108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C++ child class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39516" y="3455359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Q_PROPERTY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277639" y="4381192"/>
            <a:ext cx="1699412" cy="108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C++ child class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39516" y="4852340"/>
            <a:ext cx="1175657" cy="449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Q_PROPERTY</a:t>
            </a:r>
            <a:endParaRPr lang="en-US" sz="1000" dirty="0"/>
          </a:p>
        </p:txBody>
      </p:sp>
      <p:cxnSp>
        <p:nvCxnSpPr>
          <p:cNvPr id="45" name="Elbow Connector 44"/>
          <p:cNvCxnSpPr>
            <a:stCxn id="14" idx="3"/>
            <a:endCxn id="34" idx="1"/>
          </p:cNvCxnSpPr>
          <p:nvPr/>
        </p:nvCxnSpPr>
        <p:spPr>
          <a:xfrm flipV="1">
            <a:off x="2769124" y="2388117"/>
            <a:ext cx="3770392" cy="985453"/>
          </a:xfrm>
          <a:prstGeom prst="bentConnector3">
            <a:avLst>
              <a:gd name="adj1" fmla="val 16740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6" idx="1"/>
            <a:endCxn id="34" idx="1"/>
          </p:cNvCxnSpPr>
          <p:nvPr/>
        </p:nvCxnSpPr>
        <p:spPr>
          <a:xfrm rot="10800000">
            <a:off x="6539516" y="2388117"/>
            <a:ext cx="12700" cy="1292084"/>
          </a:xfrm>
          <a:prstGeom prst="bentConnector3">
            <a:avLst>
              <a:gd name="adj1" fmla="val 6051433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1"/>
            <a:endCxn id="36" idx="1"/>
          </p:cNvCxnSpPr>
          <p:nvPr/>
        </p:nvCxnSpPr>
        <p:spPr>
          <a:xfrm rot="10800000">
            <a:off x="6539516" y="3680202"/>
            <a:ext cx="12700" cy="1396981"/>
          </a:xfrm>
          <a:prstGeom prst="bentConnector3">
            <a:avLst>
              <a:gd name="adj1" fmla="val 5982858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05989" y="5782491"/>
            <a:ext cx="675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Q_PROPERTY is not “public member” for other C++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6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0755"/>
            <a:ext cx="2231299" cy="3966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0182" y="1306286"/>
            <a:ext cx="62594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A: Create application as list of contact</a:t>
            </a:r>
          </a:p>
          <a:p>
            <a:r>
              <a:rPr lang="en-US" dirty="0" smtClean="0"/>
              <a:t>Target: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list of “Contact” from </a:t>
            </a:r>
            <a:r>
              <a:rPr lang="en-US" dirty="0" err="1" smtClean="0"/>
              <a:t>facebook</a:t>
            </a:r>
            <a:r>
              <a:rPr lang="en-US" dirty="0" smtClean="0"/>
              <a:t> by searching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Display list of “Contact” class (C++) in “Contacts” screen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Suggestion: using </a:t>
            </a:r>
            <a:r>
              <a:rPr lang="en-US" dirty="0" err="1" smtClean="0"/>
              <a:t>Qt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For internet access (HTTP / HTTPS </a:t>
            </a:r>
            <a:r>
              <a:rPr lang="en-US" dirty="0" smtClean="0"/>
              <a:t>request) : </a:t>
            </a:r>
            <a:r>
              <a:rPr lang="en-US" dirty="0" err="1" smtClean="0"/>
              <a:t>QNetworkAccessManager</a:t>
            </a:r>
            <a:r>
              <a:rPr lang="en-US" dirty="0" smtClean="0"/>
              <a:t>, </a:t>
            </a:r>
            <a:r>
              <a:rPr lang="en-US" dirty="0" err="1" smtClean="0"/>
              <a:t>QNetworkReply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QNetworkRequest</a:t>
            </a:r>
            <a:r>
              <a:rPr lang="en-US" dirty="0" smtClean="0"/>
              <a:t>, </a:t>
            </a:r>
            <a:r>
              <a:rPr lang="en-US" dirty="0" err="1" smtClean="0"/>
              <a:t>QEventLoop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analyzing REST API data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QJSonObject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QJSonDocument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QJSonArray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For hobby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Contact &amp; Custom class… </a:t>
            </a:r>
            <a:r>
              <a:rPr lang="en-US" dirty="0" smtClean="0">
                <a:sym typeface="Wingdings" panose="05000000000000000000" pitchFamily="2" charset="2"/>
              </a:rPr>
              <a:t> (self-define)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0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731" y="1341691"/>
            <a:ext cx="8665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B: Create application as list of </a:t>
            </a:r>
            <a:r>
              <a:rPr lang="en-US" dirty="0" smtClean="0"/>
              <a:t>location</a:t>
            </a:r>
          </a:p>
          <a:p>
            <a:r>
              <a:rPr lang="en-US" dirty="0"/>
              <a:t>Target: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Scan and display list of location by 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to location via BLE</a:t>
            </a:r>
          </a:p>
          <a:p>
            <a:endParaRPr lang="en-US" dirty="0"/>
          </a:p>
          <a:p>
            <a:r>
              <a:rPr lang="en-US" dirty="0"/>
              <a:t>Suggestion: using </a:t>
            </a:r>
            <a:r>
              <a:rPr lang="en-US" dirty="0" err="1"/>
              <a:t>Qt</a:t>
            </a:r>
            <a:r>
              <a:rPr lang="en-US" dirty="0"/>
              <a:t> class</a:t>
            </a:r>
          </a:p>
          <a:p>
            <a:r>
              <a:rPr lang="en-US" dirty="0" smtClean="0"/>
              <a:t>- BLE communication: </a:t>
            </a:r>
            <a:r>
              <a:rPr lang="en-US" dirty="0" err="1" smtClean="0"/>
              <a:t>QBluetoothDeviceDiscoveryAgent</a:t>
            </a:r>
            <a:r>
              <a:rPr lang="en-US" dirty="0" smtClean="0"/>
              <a:t>, </a:t>
            </a:r>
            <a:r>
              <a:rPr lang="en-US" dirty="0" err="1" smtClean="0"/>
              <a:t>QBluetoothServiceDiscoveryAgent</a:t>
            </a:r>
            <a:r>
              <a:rPr lang="en-US" dirty="0" smtClean="0"/>
              <a:t>, </a:t>
            </a:r>
            <a:r>
              <a:rPr lang="en-US" dirty="0" err="1" smtClean="0"/>
              <a:t>QLowEnergyController</a:t>
            </a:r>
            <a:r>
              <a:rPr lang="en-US" dirty="0" smtClean="0"/>
              <a:t>, </a:t>
            </a:r>
            <a:r>
              <a:rPr lang="en-US" dirty="0" err="1" smtClean="0"/>
              <a:t>QBluetoothServiceInfo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smtClean="0"/>
              <a:t>hobby: Location </a:t>
            </a:r>
            <a:r>
              <a:rPr lang="en-US" dirty="0"/>
              <a:t>&amp; other class… </a:t>
            </a:r>
            <a:r>
              <a:rPr lang="en-US" dirty="0">
                <a:sym typeface="Wingdings" panose="05000000000000000000" pitchFamily="2" charset="2"/>
              </a:rPr>
              <a:t> (self-define)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4" y="4181132"/>
            <a:ext cx="1442634" cy="239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69" y="4181131"/>
            <a:ext cx="1442634" cy="2392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64" y="4181130"/>
            <a:ext cx="1442634" cy="2392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96" y="4181129"/>
            <a:ext cx="1442634" cy="239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39" y="4181128"/>
            <a:ext cx="1442634" cy="23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knowledge that we should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222"/>
            <a:ext cx="8596668" cy="377961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 Quick project?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1618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 of </a:t>
            </a:r>
            <a:r>
              <a:rPr lang="en-US" dirty="0" err="1" smtClean="0"/>
              <a:t>Qt</a:t>
            </a:r>
            <a:r>
              <a:rPr lang="en-US" dirty="0" smtClean="0"/>
              <a:t> Quick project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059022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Binding data in </a:t>
            </a:r>
            <a:r>
              <a:rPr lang="en-US" dirty="0" err="1" smtClean="0"/>
              <a:t>Qt</a:t>
            </a:r>
            <a:r>
              <a:rPr lang="en-US" dirty="0" smtClean="0"/>
              <a:t> Quick project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485742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Connection between QML and C++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572499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 &amp; Slot in </a:t>
            </a:r>
            <a:r>
              <a:rPr lang="en-US" dirty="0" err="1" smtClean="0"/>
              <a:t>Qt</a:t>
            </a:r>
            <a:r>
              <a:rPr lang="en-US" dirty="0" smtClean="0"/>
              <a:t> Quick project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3912462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Quick project is an C++ project </a:t>
            </a:r>
            <a:r>
              <a:rPr lang="en-US" dirty="0" smtClean="0">
                <a:sym typeface="Wingdings" panose="05000000000000000000" pitchFamily="2" charset="2"/>
              </a:rPr>
              <a:t> which includes</a:t>
            </a:r>
            <a:endParaRPr lang="en-US" dirty="0" smtClean="0"/>
          </a:p>
          <a:p>
            <a:pPr lvl="1"/>
            <a:r>
              <a:rPr lang="en-US" dirty="0" smtClean="0"/>
              <a:t>C++ Back-end (Controller)</a:t>
            </a:r>
          </a:p>
          <a:p>
            <a:pPr lvl="1"/>
            <a:r>
              <a:rPr lang="en-US" dirty="0" smtClean="0"/>
              <a:t>QML Front-end (UI)</a:t>
            </a:r>
          </a:p>
          <a:p>
            <a:pPr marL="457200" lvl="1" indent="0">
              <a:buNone/>
            </a:pPr>
            <a:r>
              <a:rPr lang="en-US" dirty="0"/>
              <a:t>Note: there are also an </a:t>
            </a:r>
            <a:r>
              <a:rPr lang="en-US" dirty="0" err="1"/>
              <a:t>qml</a:t>
            </a:r>
            <a:r>
              <a:rPr lang="en-US" dirty="0"/>
              <a:t> project which has only .</a:t>
            </a:r>
            <a:r>
              <a:rPr lang="en-US" dirty="0" err="1"/>
              <a:t>qml</a:t>
            </a:r>
            <a:r>
              <a:rPr lang="en-US" dirty="0"/>
              <a:t> files, but basically, it is still an C++ 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 Quick project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Quick project has components:</a:t>
            </a:r>
          </a:p>
          <a:p>
            <a:pPr lvl="1"/>
            <a:r>
              <a:rPr lang="en-US" dirty="0" smtClean="0"/>
              <a:t>Main.cpp: main process of application</a:t>
            </a:r>
          </a:p>
          <a:p>
            <a:pPr lvl="1"/>
            <a:r>
              <a:rPr lang="en-US" dirty="0" smtClean="0"/>
              <a:t>&lt;Project Name&gt;.pro: project file which define components &amp; properties of project</a:t>
            </a:r>
          </a:p>
          <a:p>
            <a:pPr lvl="1"/>
            <a:r>
              <a:rPr lang="en-US" dirty="0" smtClean="0"/>
              <a:t>C++ Back-end (Controller): header (.h) &amp; source (.</a:t>
            </a:r>
            <a:r>
              <a:rPr lang="en-US" dirty="0" err="1" smtClean="0"/>
              <a:t>cpp</a:t>
            </a:r>
            <a:r>
              <a:rPr lang="en-US" dirty="0" smtClean="0"/>
              <a:t>) files </a:t>
            </a:r>
          </a:p>
          <a:p>
            <a:pPr lvl="1"/>
            <a:r>
              <a:rPr lang="en-US" dirty="0" smtClean="0"/>
              <a:t>QML Front-end (UI): QML (.</a:t>
            </a:r>
            <a:r>
              <a:rPr lang="en-US" dirty="0" err="1" smtClean="0"/>
              <a:t>qml</a:t>
            </a:r>
            <a:r>
              <a:rPr lang="en-US" dirty="0" smtClean="0"/>
              <a:t>) files</a:t>
            </a:r>
          </a:p>
          <a:p>
            <a:pPr lvl="1"/>
            <a:r>
              <a:rPr lang="en-US" dirty="0" smtClean="0"/>
              <a:t>Resources: </a:t>
            </a:r>
            <a:r>
              <a:rPr lang="en-US" dirty="0" err="1" smtClean="0"/>
              <a:t>qml.qrc</a:t>
            </a:r>
            <a:r>
              <a:rPr lang="en-US" dirty="0" smtClean="0"/>
              <a:t> file manage all </a:t>
            </a:r>
            <a:r>
              <a:rPr lang="en-US" dirty="0" err="1" smtClean="0"/>
              <a:t>qml</a:t>
            </a:r>
            <a:r>
              <a:rPr lang="en-US" dirty="0" smtClean="0"/>
              <a:t> &amp; other files of project</a:t>
            </a:r>
          </a:p>
          <a:p>
            <a:pPr lvl="1"/>
            <a:r>
              <a:rPr lang="en-US" dirty="0" smtClean="0"/>
              <a:t>Other files: file for external usage when run or build application. For example: </a:t>
            </a:r>
          </a:p>
          <a:p>
            <a:pPr lvl="2"/>
            <a:r>
              <a:rPr lang="en-US" dirty="0" smtClean="0"/>
              <a:t>External library: library for using in application. It can be .a , .</a:t>
            </a:r>
            <a:r>
              <a:rPr lang="en-US" dirty="0" err="1" smtClean="0"/>
              <a:t>dll</a:t>
            </a:r>
            <a:r>
              <a:rPr lang="en-US" dirty="0" smtClean="0"/>
              <a:t>, .so, </a:t>
            </a:r>
            <a:r>
              <a:rPr lang="en-US" dirty="0" err="1" smtClean="0"/>
              <a:t>etc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External configuration file for build: AndroidMagnifest.xml, </a:t>
            </a:r>
            <a:r>
              <a:rPr lang="en-US" dirty="0" err="1" smtClean="0"/>
              <a:t>build.gradle</a:t>
            </a:r>
            <a:r>
              <a:rPr lang="en-US" dirty="0" smtClean="0"/>
              <a:t> for Android; Project-</a:t>
            </a:r>
            <a:r>
              <a:rPr lang="en-US" dirty="0" err="1" smtClean="0"/>
              <a:t>info.plist</a:t>
            </a:r>
            <a:r>
              <a:rPr lang="en-US" dirty="0" smtClean="0"/>
              <a:t> for iOS;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Components of </a:t>
            </a:r>
            <a:r>
              <a:rPr lang="en-US" dirty="0" err="1"/>
              <a:t>Qt</a:t>
            </a:r>
            <a:r>
              <a:rPr lang="en-US" dirty="0"/>
              <a:t> Quick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Using C++ class in QML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82571"/>
            <a:ext cx="8596668" cy="455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2 ways to use C++ class in QML files:</a:t>
            </a:r>
          </a:p>
          <a:p>
            <a:pPr lvl="1"/>
            <a:r>
              <a:rPr lang="en-US" dirty="0" smtClean="0"/>
              <a:t>Use C++ class to create an global object and use it in QML</a:t>
            </a:r>
          </a:p>
          <a:p>
            <a:pPr lvl="1"/>
            <a:r>
              <a:rPr lang="en-US" dirty="0" smtClean="0"/>
              <a:t>Register C++ class and import it to QML later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44730" y="2899954"/>
            <a:ext cx="8064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main.cpp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5"/>
                </a:solidFill>
              </a:rPr>
              <a:t>//first way: create an global </a:t>
            </a:r>
            <a:r>
              <a:rPr lang="en-US" dirty="0" smtClean="0">
                <a:solidFill>
                  <a:schemeClr val="accent5"/>
                </a:solidFill>
              </a:rPr>
              <a:t>object of class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dirty="0" err="1">
                <a:solidFill>
                  <a:schemeClr val="accent5"/>
                </a:solidFill>
              </a:rPr>
              <a:t>appManager</a:t>
            </a:r>
            <a:r>
              <a:rPr lang="en-US" dirty="0">
                <a:solidFill>
                  <a:schemeClr val="accent5"/>
                </a:solidFill>
              </a:rPr>
              <a:t>” to use in QML</a:t>
            </a:r>
            <a:endParaRPr lang="en-US" dirty="0"/>
          </a:p>
          <a:p>
            <a:r>
              <a:rPr lang="en-US" dirty="0" err="1" smtClean="0">
                <a:solidFill>
                  <a:schemeClr val="accent5"/>
                </a:solidFill>
              </a:rPr>
              <a:t>QQmlApplicationEngine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engine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SampleClass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appManager</a:t>
            </a:r>
            <a:r>
              <a:rPr lang="en-US" dirty="0">
                <a:solidFill>
                  <a:schemeClr val="accent5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engine.rootContext</a:t>
            </a:r>
            <a:r>
              <a:rPr lang="en-US" dirty="0">
                <a:solidFill>
                  <a:schemeClr val="accent5"/>
                </a:solidFill>
              </a:rPr>
              <a:t>()-&gt;</a:t>
            </a:r>
            <a:r>
              <a:rPr lang="en-US" dirty="0" err="1">
                <a:solidFill>
                  <a:schemeClr val="accent5"/>
                </a:solidFill>
              </a:rPr>
              <a:t>setContextProperty</a:t>
            </a:r>
            <a:r>
              <a:rPr lang="en-US" dirty="0">
                <a:solidFill>
                  <a:schemeClr val="accent5"/>
                </a:solidFill>
              </a:rPr>
              <a:t>("</a:t>
            </a:r>
            <a:r>
              <a:rPr lang="en-US" dirty="0" err="1">
                <a:solidFill>
                  <a:schemeClr val="accent5"/>
                </a:solidFill>
              </a:rPr>
              <a:t>appManager</a:t>
            </a:r>
            <a:r>
              <a:rPr lang="en-US" dirty="0">
                <a:solidFill>
                  <a:schemeClr val="accent5"/>
                </a:solidFill>
              </a:rPr>
              <a:t>", &amp;</a:t>
            </a:r>
            <a:r>
              <a:rPr lang="en-US" dirty="0" err="1">
                <a:solidFill>
                  <a:schemeClr val="accent5"/>
                </a:solidFill>
              </a:rPr>
              <a:t>appManager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//second way: register C++ class “</a:t>
            </a:r>
            <a:r>
              <a:rPr lang="en-US" dirty="0" err="1" smtClean="0">
                <a:solidFill>
                  <a:schemeClr val="accent1"/>
                </a:solidFill>
              </a:rPr>
              <a:t>BackEnd</a:t>
            </a:r>
            <a:r>
              <a:rPr lang="en-US" dirty="0" smtClean="0">
                <a:solidFill>
                  <a:schemeClr val="accent1"/>
                </a:solidFill>
              </a:rPr>
              <a:t>” for using in QML (</a:t>
            </a:r>
            <a:r>
              <a:rPr lang="en-US" dirty="0" err="1" smtClean="0">
                <a:solidFill>
                  <a:schemeClr val="accent1"/>
                </a:solidFill>
              </a:rPr>
              <a:t>BackEnd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version 1.0)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qmlRegisterType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SampleClass</a:t>
            </a:r>
            <a:r>
              <a:rPr lang="en-US" dirty="0" smtClean="0">
                <a:solidFill>
                  <a:schemeClr val="accent1"/>
                </a:solidFill>
              </a:rPr>
              <a:t>&gt;(“</a:t>
            </a:r>
            <a:r>
              <a:rPr lang="en-US" dirty="0" err="1" smtClean="0">
                <a:solidFill>
                  <a:schemeClr val="accent1"/>
                </a:solidFill>
              </a:rPr>
              <a:t>Sample.BackEnd</a:t>
            </a:r>
            <a:r>
              <a:rPr lang="en-US" dirty="0" smtClean="0">
                <a:solidFill>
                  <a:schemeClr val="accent1"/>
                </a:solidFill>
              </a:rPr>
              <a:t>", </a:t>
            </a:r>
            <a:r>
              <a:rPr lang="en-US" dirty="0">
                <a:solidFill>
                  <a:schemeClr val="accent1"/>
                </a:solidFill>
              </a:rPr>
              <a:t>1, 0, "</a:t>
            </a:r>
            <a:r>
              <a:rPr lang="en-US" dirty="0" err="1">
                <a:solidFill>
                  <a:schemeClr val="accent1"/>
                </a:solidFill>
              </a:rPr>
              <a:t>BackEnd</a:t>
            </a:r>
            <a:r>
              <a:rPr lang="en-US" dirty="0" smtClean="0">
                <a:solidFill>
                  <a:schemeClr val="accent1"/>
                </a:solidFill>
              </a:rPr>
              <a:t>");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 </a:t>
            </a:r>
            <a:r>
              <a:rPr lang="en-US" dirty="0" err="1" smtClean="0">
                <a:solidFill>
                  <a:schemeClr val="accent1"/>
                </a:solidFill>
              </a:rPr>
              <a:t>main.qml</a:t>
            </a:r>
            <a:r>
              <a:rPr lang="en-US" dirty="0" smtClean="0">
                <a:solidFill>
                  <a:schemeClr val="accent1"/>
                </a:solidFill>
              </a:rPr>
              <a:t> (for second way only)</a:t>
            </a:r>
          </a:p>
          <a:p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Sample.Backend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Signal and slot feature in </a:t>
            </a:r>
            <a:r>
              <a:rPr lang="en-US" dirty="0" err="1" smtClean="0"/>
              <a:t>Qt</a:t>
            </a:r>
            <a:r>
              <a:rPr lang="en-US" dirty="0" smtClean="0"/>
              <a:t> Quick project are very useful. It is used to define event trigger between objects (C++ / C++ or C++ / QML or QML / QML)</a:t>
            </a:r>
          </a:p>
          <a:p>
            <a:pPr lvl="1"/>
            <a:r>
              <a:rPr lang="en-US" dirty="0" smtClean="0"/>
              <a:t>Signal is like event, Slot is like processing after event is triggered.</a:t>
            </a:r>
          </a:p>
          <a:p>
            <a:pPr lvl="1"/>
            <a:r>
              <a:rPr lang="en-US" dirty="0" smtClean="0"/>
              <a:t>1 Signal can connect to many slots</a:t>
            </a:r>
          </a:p>
          <a:p>
            <a:pPr lvl="1"/>
            <a:r>
              <a:rPr lang="en-US" dirty="0" smtClean="0"/>
              <a:t>Signal of class can call to its slot or slot of other classes.</a:t>
            </a:r>
          </a:p>
          <a:p>
            <a:pPr lvl="1"/>
            <a:r>
              <a:rPr lang="en-US" dirty="0" smtClean="0"/>
              <a:t>When a signal is emitted, all its connected slot will be called.</a:t>
            </a:r>
          </a:p>
          <a:p>
            <a:r>
              <a:rPr lang="en-US" dirty="0" smtClean="0"/>
              <a:t>We use “emit &lt;</a:t>
            </a:r>
            <a:r>
              <a:rPr lang="en-US" dirty="0" err="1" smtClean="0"/>
              <a:t>signalName</a:t>
            </a:r>
            <a:r>
              <a:rPr lang="en-US" dirty="0" smtClean="0"/>
              <a:t>&gt; to emit signal</a:t>
            </a:r>
          </a:p>
          <a:p>
            <a:r>
              <a:rPr lang="en-US" dirty="0" smtClean="0"/>
              <a:t>We also catch signal as event &amp; customize this event.</a:t>
            </a:r>
          </a:p>
          <a:p>
            <a:pPr lvl="1"/>
            <a:r>
              <a:rPr lang="en-US" dirty="0" smtClean="0"/>
              <a:t>In C++, we simply implement function &lt;</a:t>
            </a:r>
            <a:r>
              <a:rPr lang="en-US" dirty="0" err="1" smtClean="0"/>
              <a:t>signalName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In QML, we have to implement function with format “</a:t>
            </a:r>
            <a:r>
              <a:rPr lang="en-US" b="1" dirty="0" smtClean="0"/>
              <a:t>on&lt;</a:t>
            </a:r>
            <a:r>
              <a:rPr lang="en-US" b="1" dirty="0" err="1" smtClean="0"/>
              <a:t>SignalName</a:t>
            </a:r>
            <a:r>
              <a:rPr lang="en-US" b="1" dirty="0" smtClean="0"/>
              <a:t>&gt;” </a:t>
            </a:r>
            <a:r>
              <a:rPr lang="en-US" dirty="0" smtClean="0"/>
              <a:t>(add “on” word and first character of signal name must be capitalized)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Signal &amp; Slot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</p:spTree>
    <p:extLst>
      <p:ext uri="{BB962C8B-B14F-4D97-AF65-F5344CB8AC3E}">
        <p14:creationId xmlns:p14="http://schemas.microsoft.com/office/powerpoint/2010/main" val="39708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For example: we has </a:t>
            </a:r>
          </a:p>
          <a:p>
            <a:pPr lvl="1"/>
            <a:r>
              <a:rPr lang="en-US" dirty="0" smtClean="0"/>
              <a:t>“remote” class ,which has signal “</a:t>
            </a:r>
            <a:r>
              <a:rPr lang="en-US" dirty="0" err="1" smtClean="0"/>
              <a:t>powerOn</a:t>
            </a:r>
            <a:r>
              <a:rPr lang="en-US" dirty="0" smtClean="0"/>
              <a:t>”. </a:t>
            </a:r>
          </a:p>
          <a:p>
            <a:pPr lvl="1"/>
            <a:r>
              <a:rPr lang="en-US" dirty="0" smtClean="0"/>
              <a:t>“TV”, “Computer”, ”Smartphone”, ”Printer” classes have its own “start” function, these item will start after remote emit signal “</a:t>
            </a:r>
            <a:r>
              <a:rPr lang="en-US" dirty="0" err="1" smtClean="0"/>
              <a:t>powerOn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Signal &amp; Slot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96272" y="3036798"/>
            <a:ext cx="1037545" cy="1037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3" y="4866163"/>
            <a:ext cx="937211" cy="629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44" y="4502261"/>
            <a:ext cx="1202093" cy="760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24" y="4579047"/>
            <a:ext cx="481820" cy="606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5" y="4710853"/>
            <a:ext cx="1176153" cy="7668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" idx="0"/>
            <a:endCxn id="5" idx="0"/>
          </p:cNvCxnSpPr>
          <p:nvPr/>
        </p:nvCxnSpPr>
        <p:spPr>
          <a:xfrm flipH="1">
            <a:off x="3551969" y="4074343"/>
            <a:ext cx="4263075" cy="79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  <a:endCxn id="8" idx="0"/>
          </p:cNvCxnSpPr>
          <p:nvPr/>
        </p:nvCxnSpPr>
        <p:spPr>
          <a:xfrm flipH="1">
            <a:off x="1493562" y="4074343"/>
            <a:ext cx="6321482" cy="6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0"/>
            <a:endCxn id="7" idx="3"/>
          </p:cNvCxnSpPr>
          <p:nvPr/>
        </p:nvCxnSpPr>
        <p:spPr>
          <a:xfrm flipH="1">
            <a:off x="6005344" y="4074343"/>
            <a:ext cx="1809700" cy="80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0"/>
            <a:endCxn id="6" idx="0"/>
          </p:cNvCxnSpPr>
          <p:nvPr/>
        </p:nvCxnSpPr>
        <p:spPr>
          <a:xfrm flipH="1">
            <a:off x="7638891" y="4074343"/>
            <a:ext cx="176153" cy="42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1745" y="2943546"/>
            <a:ext cx="51635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 Main.cpp, we will connect signal of remote to slot of other items</a:t>
            </a:r>
          </a:p>
          <a:p>
            <a:r>
              <a:rPr lang="en-US" sz="1000" dirty="0" smtClean="0"/>
              <a:t>Connect(</a:t>
            </a:r>
            <a:r>
              <a:rPr lang="en-US" sz="1000" dirty="0" err="1" smtClean="0"/>
              <a:t>remoteObjectPointer</a:t>
            </a:r>
            <a:r>
              <a:rPr lang="en-US" sz="1000" dirty="0"/>
              <a:t>, SIGNAL (</a:t>
            </a:r>
            <a:r>
              <a:rPr lang="en-US" sz="1000" dirty="0" err="1"/>
              <a:t>powerOn</a:t>
            </a:r>
            <a:r>
              <a:rPr lang="en-US" sz="1000" dirty="0"/>
              <a:t>()), </a:t>
            </a:r>
            <a:r>
              <a:rPr lang="en-US" sz="1000" dirty="0" err="1"/>
              <a:t>tvObjectPointer</a:t>
            </a:r>
            <a:r>
              <a:rPr lang="en-US" sz="1000" dirty="0" smtClean="0"/>
              <a:t>, SLOT(</a:t>
            </a:r>
            <a:r>
              <a:rPr lang="en-US" sz="1000" dirty="0" err="1" smtClean="0"/>
              <a:t>startTV</a:t>
            </a:r>
            <a:r>
              <a:rPr lang="en-US" sz="1000" dirty="0" smtClean="0"/>
              <a:t>())</a:t>
            </a:r>
          </a:p>
          <a:p>
            <a:r>
              <a:rPr lang="en-US" sz="1000" dirty="0" smtClean="0"/>
              <a:t>Connect(</a:t>
            </a:r>
            <a:r>
              <a:rPr lang="en-US" sz="1000" dirty="0" err="1" smtClean="0"/>
              <a:t>remoteObjectPointer</a:t>
            </a:r>
            <a:r>
              <a:rPr lang="en-US" sz="1000" dirty="0"/>
              <a:t>, SIGNAL (</a:t>
            </a:r>
            <a:r>
              <a:rPr lang="en-US" sz="1000" dirty="0" err="1"/>
              <a:t>powerOn</a:t>
            </a:r>
            <a:r>
              <a:rPr lang="en-US" sz="1000" dirty="0"/>
              <a:t>()), </a:t>
            </a:r>
            <a:r>
              <a:rPr lang="en-US" sz="1000" dirty="0" err="1" smtClean="0"/>
              <a:t>pcObjectPointer,SLOT</a:t>
            </a:r>
            <a:r>
              <a:rPr lang="en-US" sz="1000" dirty="0" smtClean="0"/>
              <a:t>(</a:t>
            </a:r>
            <a:r>
              <a:rPr lang="en-US" sz="1000" dirty="0" err="1" smtClean="0"/>
              <a:t>startPC</a:t>
            </a:r>
            <a:r>
              <a:rPr lang="en-US" sz="1000" dirty="0" smtClean="0"/>
              <a:t>())</a:t>
            </a:r>
            <a:endParaRPr lang="en-US" sz="1000" dirty="0"/>
          </a:p>
          <a:p>
            <a:r>
              <a:rPr lang="en-US" sz="1000" dirty="0" smtClean="0"/>
              <a:t>Connect(</a:t>
            </a:r>
            <a:r>
              <a:rPr lang="en-US" sz="1000" dirty="0" err="1" smtClean="0"/>
              <a:t>remoteObjectPointer</a:t>
            </a:r>
            <a:r>
              <a:rPr lang="en-US" sz="1000" dirty="0"/>
              <a:t>, SIGNAL (</a:t>
            </a:r>
            <a:r>
              <a:rPr lang="en-US" sz="1000" dirty="0" err="1"/>
              <a:t>powerOn</a:t>
            </a:r>
            <a:r>
              <a:rPr lang="en-US" sz="1000" dirty="0"/>
              <a:t>()), </a:t>
            </a:r>
            <a:r>
              <a:rPr lang="en-US" sz="1000" dirty="0" err="1"/>
              <a:t>spObjectPointer</a:t>
            </a:r>
            <a:r>
              <a:rPr lang="en-US" sz="1000" dirty="0" smtClean="0"/>
              <a:t>, SLOT(</a:t>
            </a:r>
            <a:r>
              <a:rPr lang="en-US" sz="1000" dirty="0" err="1" smtClean="0"/>
              <a:t>startSP</a:t>
            </a:r>
            <a:r>
              <a:rPr lang="en-US" sz="1000" dirty="0" smtClean="0"/>
              <a:t>())</a:t>
            </a:r>
          </a:p>
          <a:p>
            <a:r>
              <a:rPr lang="en-US" sz="1000" dirty="0" smtClean="0"/>
              <a:t>Connect(</a:t>
            </a:r>
            <a:r>
              <a:rPr lang="en-US" sz="1000" dirty="0" err="1" smtClean="0"/>
              <a:t>remoteObjectPointer</a:t>
            </a:r>
            <a:r>
              <a:rPr lang="en-US" sz="1000" dirty="0"/>
              <a:t>, SIGNAL (</a:t>
            </a:r>
            <a:r>
              <a:rPr lang="en-US" sz="1000" dirty="0" err="1"/>
              <a:t>powerOn</a:t>
            </a:r>
            <a:r>
              <a:rPr lang="en-US" sz="1000" dirty="0"/>
              <a:t>()), </a:t>
            </a:r>
            <a:r>
              <a:rPr lang="en-US" sz="1000" dirty="0" err="1" smtClean="0"/>
              <a:t>ptObjectPointer</a:t>
            </a:r>
            <a:r>
              <a:rPr lang="en-US" sz="1000" dirty="0" smtClean="0"/>
              <a:t>, SLOT(</a:t>
            </a:r>
            <a:r>
              <a:rPr lang="en-US" sz="1000" dirty="0" err="1" smtClean="0"/>
              <a:t>startPT</a:t>
            </a:r>
            <a:r>
              <a:rPr lang="en-US" sz="1000" dirty="0" smtClean="0"/>
              <a:t>())</a:t>
            </a:r>
          </a:p>
          <a:p>
            <a:endParaRPr lang="en-US" sz="1000" dirty="0"/>
          </a:p>
          <a:p>
            <a:r>
              <a:rPr lang="en-US" sz="1000" dirty="0" smtClean="0"/>
              <a:t>When “emit </a:t>
            </a:r>
            <a:r>
              <a:rPr lang="en-US" sz="1000" dirty="0" err="1" smtClean="0"/>
              <a:t>powerOn</a:t>
            </a:r>
            <a:r>
              <a:rPr lang="en-US" sz="1000" dirty="0" smtClean="0"/>
              <a:t>()” is called, slot of other items will be executed automatically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282" y="5677563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TV{</a:t>
            </a:r>
          </a:p>
          <a:p>
            <a:r>
              <a:rPr lang="en-US" sz="1000" dirty="0" smtClean="0"/>
              <a:t>    slot: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startTV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1195" y="5677563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PC{</a:t>
            </a:r>
          </a:p>
          <a:p>
            <a:r>
              <a:rPr lang="en-US" sz="1000" dirty="0" smtClean="0"/>
              <a:t>    slot: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startPC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0087" y="5638283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Smartphone{</a:t>
            </a:r>
          </a:p>
          <a:p>
            <a:r>
              <a:rPr lang="en-US" sz="1000" dirty="0" smtClean="0"/>
              <a:t>    slot: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startSP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84332" y="5638283"/>
            <a:ext cx="100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Printer{</a:t>
            </a:r>
          </a:p>
          <a:p>
            <a:r>
              <a:rPr lang="en-US" sz="1000" dirty="0" smtClean="0"/>
              <a:t>    slot: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startPT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76899" y="3773435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 Remote{</a:t>
            </a:r>
          </a:p>
          <a:p>
            <a:r>
              <a:rPr lang="en-US" sz="1000" dirty="0" smtClean="0"/>
              <a:t>    Signals: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powerOn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Qt</a:t>
            </a:r>
            <a:r>
              <a:rPr lang="en-US" dirty="0" smtClean="0"/>
              <a:t> Quick project, we can easily bind data from C++ to display on UI (QML) by using signal.</a:t>
            </a:r>
          </a:p>
          <a:p>
            <a:r>
              <a:rPr lang="en-US" dirty="0" smtClean="0"/>
              <a:t>Before binding data in </a:t>
            </a:r>
            <a:r>
              <a:rPr lang="en-US" dirty="0" err="1" smtClean="0"/>
              <a:t>Qt</a:t>
            </a:r>
            <a:r>
              <a:rPr lang="en-US" dirty="0" smtClean="0"/>
              <a:t> Quick project, we should understand about few things:</a:t>
            </a:r>
          </a:p>
          <a:p>
            <a:pPr lvl="1"/>
            <a:r>
              <a:rPr lang="en-US" dirty="0" smtClean="0"/>
              <a:t>Q_OBJECT: this macro of </a:t>
            </a:r>
            <a:r>
              <a:rPr lang="en-US" dirty="0" err="1" smtClean="0"/>
              <a:t>Qt</a:t>
            </a:r>
            <a:r>
              <a:rPr lang="en-US" dirty="0" smtClean="0"/>
              <a:t> help </a:t>
            </a:r>
            <a:r>
              <a:rPr lang="en-US" dirty="0" err="1" smtClean="0"/>
              <a:t>Qt</a:t>
            </a:r>
            <a:r>
              <a:rPr lang="en-US" dirty="0" smtClean="0"/>
              <a:t> know this class is an </a:t>
            </a:r>
            <a:r>
              <a:rPr lang="en-US" dirty="0" err="1" smtClean="0"/>
              <a:t>Qt</a:t>
            </a:r>
            <a:r>
              <a:rPr lang="en-US" dirty="0" smtClean="0"/>
              <a:t> object, this class will be able to use supported functions of </a:t>
            </a:r>
            <a:r>
              <a:rPr lang="en-US" dirty="0" err="1" smtClean="0"/>
              <a:t>Qt</a:t>
            </a:r>
            <a:r>
              <a:rPr lang="en-US" dirty="0" smtClean="0"/>
              <a:t> for </a:t>
            </a:r>
            <a:r>
              <a:rPr lang="en-US" dirty="0" err="1" smtClean="0"/>
              <a:t>QObjects</a:t>
            </a:r>
            <a:r>
              <a:rPr lang="en-US" dirty="0" smtClean="0"/>
              <a:t>. It is especially useful for binding.</a:t>
            </a:r>
          </a:p>
          <a:p>
            <a:pPr lvl="1"/>
            <a:r>
              <a:rPr lang="en-US" dirty="0" smtClean="0"/>
              <a:t>Q_INVOKABLE: this macro of </a:t>
            </a:r>
            <a:r>
              <a:rPr lang="en-US" dirty="0" err="1" smtClean="0"/>
              <a:t>Qt</a:t>
            </a:r>
            <a:r>
              <a:rPr lang="en-US" dirty="0" smtClean="0"/>
              <a:t> help </a:t>
            </a:r>
            <a:r>
              <a:rPr lang="en-US" dirty="0" err="1" smtClean="0"/>
              <a:t>Qt</a:t>
            </a:r>
            <a:r>
              <a:rPr lang="en-US" dirty="0" smtClean="0"/>
              <a:t> know this function of class can be called from QML</a:t>
            </a:r>
          </a:p>
          <a:p>
            <a:pPr lvl="1"/>
            <a:r>
              <a:rPr lang="en-US" dirty="0" smtClean="0"/>
              <a:t>Q_PROPERTY: this macro </a:t>
            </a:r>
            <a:r>
              <a:rPr lang="en-US" dirty="0"/>
              <a:t>of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help </a:t>
            </a:r>
            <a:r>
              <a:rPr lang="en-US" dirty="0" err="1" smtClean="0"/>
              <a:t>Qt</a:t>
            </a:r>
            <a:r>
              <a:rPr lang="en-US" dirty="0" smtClean="0"/>
              <a:t> know this property of class can be used (read / write / notify) in QML. Each property must have at least READ &amp; NOTIFY methods.</a:t>
            </a:r>
          </a:p>
          <a:p>
            <a:pPr lvl="2"/>
            <a:r>
              <a:rPr lang="en-US" dirty="0" smtClean="0"/>
              <a:t>READ: this method will be called when QML read data from C++ property</a:t>
            </a:r>
          </a:p>
          <a:p>
            <a:pPr lvl="2"/>
            <a:r>
              <a:rPr lang="en-US" dirty="0" smtClean="0"/>
              <a:t>WRITE: this method will be called when QML write data to C++ property </a:t>
            </a:r>
          </a:p>
          <a:p>
            <a:pPr lvl="2"/>
            <a:r>
              <a:rPr lang="en-US" dirty="0" smtClean="0"/>
              <a:t>NOTIFY: this signal will be called when value of this property is changed. When signal is </a:t>
            </a:r>
            <a:r>
              <a:rPr lang="en-US" dirty="0" err="1" smtClean="0"/>
              <a:t>emmited</a:t>
            </a:r>
            <a:r>
              <a:rPr lang="en-US" dirty="0" smtClean="0"/>
              <a:t>, QML will automatically call READ method to read value of this property again.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Binding data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</p:spTree>
    <p:extLst>
      <p:ext uri="{BB962C8B-B14F-4D97-AF65-F5344CB8AC3E}">
        <p14:creationId xmlns:p14="http://schemas.microsoft.com/office/powerpoint/2010/main" val="4834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is sample of C++ class which are using macros of </a:t>
            </a:r>
            <a:r>
              <a:rPr lang="en-US" dirty="0" err="1" smtClean="0"/>
              <a:t>Qt</a:t>
            </a:r>
            <a:endParaRPr lang="en-US" dirty="0"/>
          </a:p>
          <a:p>
            <a:pPr marL="400050" lvl="1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SampleClass</a:t>
            </a:r>
            <a:r>
              <a:rPr lang="en-US" sz="1000" dirty="0"/>
              <a:t> : public </a:t>
            </a:r>
            <a:r>
              <a:rPr lang="en-US" sz="1000" dirty="0" err="1"/>
              <a:t>QObject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</a:rPr>
              <a:t>// inherit </a:t>
            </a:r>
            <a:r>
              <a:rPr lang="en-US" sz="1000" dirty="0" err="1">
                <a:solidFill>
                  <a:schemeClr val="accent2"/>
                </a:solidFill>
              </a:rPr>
              <a:t>QObject</a:t>
            </a:r>
            <a:endParaRPr lang="en-US" sz="1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000" dirty="0"/>
              <a:t>{</a:t>
            </a:r>
          </a:p>
          <a:p>
            <a:pPr marL="400050" lvl="1" indent="0">
              <a:buNone/>
            </a:pPr>
            <a:r>
              <a:rPr lang="en-US" sz="1000" dirty="0"/>
              <a:t>    Q_OBJECT </a:t>
            </a:r>
            <a:r>
              <a:rPr lang="en-US" sz="1000" dirty="0">
                <a:solidFill>
                  <a:schemeClr val="accent2"/>
                </a:solidFill>
              </a:rPr>
              <a:t>// define class as </a:t>
            </a:r>
            <a:r>
              <a:rPr lang="en-US" sz="1000" dirty="0" err="1">
                <a:solidFill>
                  <a:schemeClr val="accent2"/>
                </a:solidFill>
              </a:rPr>
              <a:t>QObject</a:t>
            </a:r>
            <a:endParaRPr lang="en-US" sz="1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000" dirty="0"/>
              <a:t>    Q_PROPERTY(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sampleCount</a:t>
            </a:r>
            <a:r>
              <a:rPr lang="en-US" sz="1000" dirty="0"/>
              <a:t> READ </a:t>
            </a:r>
            <a:r>
              <a:rPr lang="en-US" sz="1000" dirty="0" err="1"/>
              <a:t>getSampleCount</a:t>
            </a:r>
            <a:r>
              <a:rPr lang="en-US" sz="1000" dirty="0"/>
              <a:t> WRITE </a:t>
            </a:r>
            <a:r>
              <a:rPr lang="en-US" sz="1000" dirty="0" err="1"/>
              <a:t>setSampleCount</a:t>
            </a:r>
            <a:r>
              <a:rPr lang="en-US" sz="1000" dirty="0"/>
              <a:t> NOTIFY </a:t>
            </a:r>
            <a:r>
              <a:rPr lang="en-US" sz="1000" dirty="0" err="1" smtClean="0"/>
              <a:t>sampleCountChanged</a:t>
            </a:r>
            <a:r>
              <a:rPr lang="en-US" sz="1000" dirty="0" smtClean="0"/>
              <a:t>) </a:t>
            </a:r>
            <a:r>
              <a:rPr lang="en-US" sz="1000" dirty="0">
                <a:solidFill>
                  <a:schemeClr val="accent2"/>
                </a:solidFill>
              </a:rPr>
              <a:t>//define property</a:t>
            </a:r>
          </a:p>
          <a:p>
            <a:pPr marL="400050" lvl="1" indent="0">
              <a:buNone/>
            </a:pPr>
            <a:r>
              <a:rPr lang="en-US" sz="1000" dirty="0" smtClean="0"/>
              <a:t>public</a:t>
            </a:r>
            <a:r>
              <a:rPr lang="en-US" sz="1000" dirty="0"/>
              <a:t>: </a:t>
            </a:r>
          </a:p>
          <a:p>
            <a:pPr marL="400050" lvl="1" indent="0">
              <a:buNone/>
            </a:pPr>
            <a:r>
              <a:rPr lang="en-US" sz="1000" dirty="0"/>
              <a:t>    Q_INVOKABLE bool </a:t>
            </a:r>
            <a:r>
              <a:rPr lang="en-US" sz="1000" dirty="0" err="1"/>
              <a:t>startupApplication</a:t>
            </a:r>
            <a:r>
              <a:rPr lang="en-US" sz="1000" dirty="0"/>
              <a:t>(); </a:t>
            </a:r>
            <a:r>
              <a:rPr lang="en-US" sz="1000" dirty="0">
                <a:solidFill>
                  <a:schemeClr val="accent2"/>
                </a:solidFill>
              </a:rPr>
              <a:t>//define </a:t>
            </a:r>
            <a:r>
              <a:rPr lang="en-US" sz="1000" dirty="0" err="1">
                <a:solidFill>
                  <a:schemeClr val="accent2"/>
                </a:solidFill>
              </a:rPr>
              <a:t>invokable</a:t>
            </a:r>
            <a:r>
              <a:rPr lang="en-US" sz="1000" dirty="0">
                <a:solidFill>
                  <a:schemeClr val="accent2"/>
                </a:solidFill>
              </a:rPr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>methods</a:t>
            </a:r>
          </a:p>
          <a:p>
            <a:pPr marL="400050" lvl="1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getSampleCount</a:t>
            </a:r>
            <a:r>
              <a:rPr lang="en-US" sz="1000" dirty="0" smtClean="0"/>
              <a:t>(); </a:t>
            </a:r>
            <a:r>
              <a:rPr lang="en-US" sz="1000" dirty="0" smtClean="0">
                <a:solidFill>
                  <a:schemeClr val="accent2"/>
                </a:solidFill>
              </a:rPr>
              <a:t>// QML use this method to read data from C++</a:t>
            </a:r>
            <a:endParaRPr lang="en-US" sz="1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000" dirty="0"/>
              <a:t>      Void </a:t>
            </a:r>
            <a:r>
              <a:rPr lang="en-US" sz="1000" dirty="0" err="1"/>
              <a:t>setSampleCount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newValue</a:t>
            </a:r>
            <a:r>
              <a:rPr lang="en-US" sz="1000" dirty="0" smtClean="0"/>
              <a:t>); </a:t>
            </a:r>
            <a:r>
              <a:rPr lang="en-US" sz="1000" dirty="0" smtClean="0">
                <a:solidFill>
                  <a:schemeClr val="accent2"/>
                </a:solidFill>
              </a:rPr>
              <a:t>// QML use this method to write data to C++</a:t>
            </a:r>
            <a:endParaRPr lang="en-US" sz="1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000" dirty="0"/>
              <a:t>signals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</a:p>
          <a:p>
            <a:pPr marL="400050" lvl="1" indent="0">
              <a:buNone/>
            </a:pPr>
            <a:r>
              <a:rPr lang="en-US" sz="1000" dirty="0" smtClean="0"/>
              <a:t>     Void </a:t>
            </a:r>
            <a:r>
              <a:rPr lang="en-US" sz="1000" dirty="0" err="1" smtClean="0"/>
              <a:t>sampleCountChanged</a:t>
            </a:r>
            <a:r>
              <a:rPr lang="en-US" sz="1000" dirty="0" smtClean="0"/>
              <a:t>; </a:t>
            </a:r>
            <a:r>
              <a:rPr lang="en-US" sz="1000" dirty="0" smtClean="0">
                <a:solidFill>
                  <a:schemeClr val="accent2"/>
                </a:solidFill>
              </a:rPr>
              <a:t>//signal when value of property is changed</a:t>
            </a:r>
            <a:endParaRPr lang="en-US" sz="1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000" dirty="0" smtClean="0"/>
              <a:t>}</a:t>
            </a:r>
            <a:endParaRPr lang="en-US" sz="1000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Signal / property name must be in camel format as &lt;</a:t>
            </a:r>
            <a:r>
              <a:rPr lang="en-US" dirty="0" err="1" smtClean="0"/>
              <a:t>camelName</a:t>
            </a:r>
            <a:r>
              <a:rPr lang="en-US" dirty="0" smtClean="0"/>
              <a:t>&gt; (</a:t>
            </a:r>
            <a:r>
              <a:rPr lang="en-US" dirty="0" err="1" smtClean="0"/>
              <a:t>Invokable</a:t>
            </a:r>
            <a:r>
              <a:rPr lang="en-US" dirty="0" smtClean="0"/>
              <a:t> method should apply same rule).</a:t>
            </a:r>
          </a:p>
          <a:p>
            <a:pPr lvl="1"/>
            <a:r>
              <a:rPr lang="en-US" dirty="0" smtClean="0"/>
              <a:t>In WRITE method, we will need to emit NOTIFY signal after value is changed.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Binding data in </a:t>
            </a:r>
            <a:r>
              <a:rPr lang="en-US" dirty="0" err="1"/>
              <a:t>Qt</a:t>
            </a:r>
            <a:r>
              <a:rPr lang="en-US" dirty="0"/>
              <a:t> Quick project</a:t>
            </a:r>
          </a:p>
        </p:txBody>
      </p:sp>
    </p:spTree>
    <p:extLst>
      <p:ext uri="{BB962C8B-B14F-4D97-AF65-F5344CB8AC3E}">
        <p14:creationId xmlns:p14="http://schemas.microsoft.com/office/powerpoint/2010/main" val="3900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2535</TotalTime>
  <Words>1764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Qt Quick Application Implement C++ functions</vt:lpstr>
      <vt:lpstr>More knowledge that we should 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knowledge (Basic)</dc:title>
  <dc:creator>Chau. Nguyen Ngoc Thach [Production Leader]</dc:creator>
  <cp:lastModifiedBy>Chau. Nguyen Ngoc Thach [Production Leader]</cp:lastModifiedBy>
  <cp:revision>158</cp:revision>
  <dcterms:created xsi:type="dcterms:W3CDTF">2017-09-27T08:37:32Z</dcterms:created>
  <dcterms:modified xsi:type="dcterms:W3CDTF">2018-05-09T03:20:42Z</dcterms:modified>
</cp:coreProperties>
</file>