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57" name="" descr=""/>
          <p:cNvPicPr/>
          <p:nvPr/>
        </p:nvPicPr>
        <p:blipFill>
          <a:blip r:embed="rId2"/>
          <a:stretch/>
        </p:blipFill>
        <p:spPr>
          <a:xfrm>
            <a:off x="2543400" y="2160360"/>
            <a:ext cx="4863240" cy="3880440"/>
          </a:xfrm>
          <a:prstGeom prst="rect">
            <a:avLst/>
          </a:prstGeom>
          <a:ln>
            <a:noFill/>
          </a:ln>
        </p:spPr>
      </p:pic>
      <p:pic>
        <p:nvPicPr>
          <p:cNvPr id="58" name="" descr=""/>
          <p:cNvPicPr/>
          <p:nvPr/>
        </p:nvPicPr>
        <p:blipFill>
          <a:blip r:embed="rId3"/>
          <a:stretch/>
        </p:blipFill>
        <p:spPr>
          <a:xfrm>
            <a:off x="254340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106" name="" descr=""/>
          <p:cNvPicPr/>
          <p:nvPr/>
        </p:nvPicPr>
        <p:blipFill>
          <a:blip r:embed="rId2"/>
          <a:stretch/>
        </p:blipFill>
        <p:spPr>
          <a:xfrm>
            <a:off x="2543400" y="2160360"/>
            <a:ext cx="4863240" cy="3880440"/>
          </a:xfrm>
          <a:prstGeom prst="rect">
            <a:avLst/>
          </a:prstGeom>
          <a:ln>
            <a:noFill/>
          </a:ln>
        </p:spPr>
      </p:pic>
      <p:pic>
        <p:nvPicPr>
          <p:cNvPr id="107" name="" descr=""/>
          <p:cNvPicPr/>
          <p:nvPr/>
        </p:nvPicPr>
        <p:blipFill>
          <a:blip r:embed="rId3"/>
          <a:stretch/>
        </p:blipFill>
        <p:spPr>
          <a:xfrm>
            <a:off x="254340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uFill>
                  <a:solidFill>
                    <a:srgbClr val="ffffff"/>
                  </a:solidFill>
                </a:uFill>
                <a:latin typeface="Trebuchet MS"/>
              </a:rPr>
              <a:t>Clic</a:t>
            </a:r>
            <a:r>
              <a:rPr b="0" lang="en-US" sz="5400" spc="-1" strike="noStrike">
                <a:solidFill>
                  <a:srgbClr val="90c226"/>
                </a:solidFill>
                <a:uFill>
                  <a:solidFill>
                    <a:srgbClr val="ffffff"/>
                  </a:solidFill>
                </a:uFill>
                <a:latin typeface="Trebuchet MS"/>
              </a:rPr>
              <a:t>k to </a:t>
            </a:r>
            <a:r>
              <a:rPr b="0" lang="en-US" sz="5400" spc="-1" strike="noStrike">
                <a:solidFill>
                  <a:srgbClr val="90c226"/>
                </a:solidFill>
                <a:uFill>
                  <a:solidFill>
                    <a:srgbClr val="ffffff"/>
                  </a:solidFill>
                </a:uFill>
                <a:latin typeface="Trebuchet MS"/>
              </a:rPr>
              <a:t>edit </a:t>
            </a:r>
            <a:r>
              <a:rPr b="0" lang="en-US" sz="5400" spc="-1" strike="noStrike">
                <a:solidFill>
                  <a:srgbClr val="90c226"/>
                </a:solidFill>
                <a:uFill>
                  <a:solidFill>
                    <a:srgbClr val="ffffff"/>
                  </a:solidFill>
                </a:uFill>
                <a:latin typeface="Trebuchet MS"/>
              </a:rPr>
              <a:t>Mas</a:t>
            </a:r>
            <a:r>
              <a:rPr b="0" lang="en-US" sz="5400" spc="-1" strike="noStrike">
                <a:solidFill>
                  <a:srgbClr val="90c226"/>
                </a:solidFill>
                <a:uFill>
                  <a:solidFill>
                    <a:srgbClr val="ffffff"/>
                  </a:solidFill>
                </a:uFill>
                <a:latin typeface="Trebuchet MS"/>
              </a:rPr>
              <a:t>ter </a:t>
            </a:r>
            <a:r>
              <a:rPr b="0" lang="en-US" sz="5400" spc="-1" strike="noStrike">
                <a:solidFill>
                  <a:srgbClr val="90c226"/>
                </a:solidFill>
                <a:uFill>
                  <a:solidFill>
                    <a:srgbClr val="ffffff"/>
                  </a:solidFill>
                </a:uFill>
                <a:latin typeface="Trebuchet MS"/>
              </a:rPr>
              <a:t>title </a:t>
            </a:r>
            <a:r>
              <a:rPr b="0" lang="en-US" sz="5400" spc="-1" strike="noStrike">
                <a:solidFill>
                  <a:srgbClr val="90c226"/>
                </a:solidFill>
                <a:uFill>
                  <a:solidFill>
                    <a:srgbClr val="ffffff"/>
                  </a:solidFill>
                </a:uFill>
                <a:latin typeface="Trebuchet MS"/>
              </a:rPr>
              <a:t>styl</a:t>
            </a:r>
            <a:r>
              <a:rPr b="0" lang="en-US" sz="5400" spc="-1" strike="noStrike">
                <a:solidFill>
                  <a:srgbClr val="90c226"/>
                </a:solidFill>
                <a:uFill>
                  <a:solidFill>
                    <a:srgbClr val="ffffff"/>
                  </a:solidFill>
                </a:uFill>
                <a:latin typeface="Trebuchet MS"/>
              </a:rPr>
              <a:t>e</a:t>
            </a:r>
            <a:endParaRPr b="0" lang="en-US" sz="1800" spc="-1" strike="noStrike">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Trebuchet MS"/>
              </a:rPr>
              <a:t>7/4/19</a:t>
            </a:r>
            <a:endParaRPr b="0" lang="en-US" sz="1400" spc="-1" strike="noStrike">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66738F84-621C-4144-82C8-069070F6F7C7}" type="slidenum">
              <a:rPr b="0" lang="en-US" sz="900" spc="-1" strike="noStrike">
                <a:solidFill>
                  <a:srgbClr val="90c226"/>
                </a:solidFill>
                <a:uFill>
                  <a:solidFill>
                    <a:srgbClr val="ffffff"/>
                  </a:solidFill>
                </a:uFill>
                <a:latin typeface="Trebuchet MS"/>
              </a:rPr>
              <a:t>&lt;number&gt;</a:t>
            </a:fld>
            <a:endParaRPr b="0" lang="en-US" sz="1400" spc="-1" strike="noStrike">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Trebuchet MS"/>
              </a:rPr>
              <a:t>Second Outline Level</a:t>
            </a:r>
            <a:endParaRPr b="0"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Trebuchet MS"/>
              </a:rPr>
              <a:t>Third Outline Level</a:t>
            </a:r>
            <a:endParaRPr b="0"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Trebuchet MS"/>
              </a:rPr>
              <a:t>Fourth Outline Level</a:t>
            </a:r>
            <a:endParaRPr b="0"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Fifth Outline Level</a:t>
            </a:r>
            <a:endParaRPr b="0"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Sixth Outline Level</a:t>
            </a:r>
            <a:endParaRPr b="0"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Seventh Outline Level</a:t>
            </a:r>
            <a:endParaRPr b="0"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uFill>
                  <a:solidFill>
                    <a:srgbClr val="ffffff"/>
                  </a:solidFill>
                </a:uFill>
                <a:latin typeface="Trebuchet MS"/>
              </a:rPr>
              <a:t>Click to edit Master title style</a:t>
            </a:r>
            <a:endParaRPr b="0" lang="en-US" sz="1800" spc="-1" strike="noStrike">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Second Outline Level</a:t>
            </a:r>
            <a:endParaRPr b="0" lang="en-US"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Third Outline Level</a:t>
            </a:r>
            <a:endParaRPr b="0" lang="en-US"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Fourth Outline Level</a:t>
            </a:r>
            <a:endParaRPr b="0" lang="en-US"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Fifth Outline Level</a:t>
            </a:r>
            <a:endParaRPr b="0" lang="en-US"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Sixth Outline Level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Seventh Outline LevelClick to edit Master text styles</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1600" spc="-1" strike="noStrike">
                <a:solidFill>
                  <a:srgbClr val="404040"/>
                </a:solidFill>
                <a:uFill>
                  <a:solidFill>
                    <a:srgbClr val="ffffff"/>
                  </a:solidFill>
                </a:uFill>
                <a:latin typeface="Trebuchet MS"/>
              </a:rPr>
              <a:t>Second level</a:t>
            </a:r>
            <a:endParaRPr b="0" lang="en-US" sz="1800" spc="-1" strike="noStrike">
              <a:solidFill>
                <a:srgbClr val="404040"/>
              </a:solidFill>
              <a:uFill>
                <a:solidFill>
                  <a:srgbClr val="ffffff"/>
                </a:solidFill>
              </a:uFill>
              <a:latin typeface="Trebuchet MS"/>
            </a:endParaRPr>
          </a:p>
          <a:p>
            <a:pPr lvl="2" marL="1143000" indent="-228240">
              <a:lnSpc>
                <a:spcPct val="100000"/>
              </a:lnSpc>
              <a:buClr>
                <a:srgbClr val="90c226"/>
              </a:buClr>
              <a:buSzPct val="80000"/>
              <a:buFont typeface="Wingdings 3" charset="2"/>
              <a:buChar char=""/>
            </a:pPr>
            <a:r>
              <a:rPr b="0" lang="en-US" sz="1400" spc="-1" strike="noStrike">
                <a:solidFill>
                  <a:srgbClr val="404040"/>
                </a:solidFill>
                <a:uFill>
                  <a:solidFill>
                    <a:srgbClr val="ffffff"/>
                  </a:solidFill>
                </a:uFill>
                <a:latin typeface="Trebuchet MS"/>
              </a:rPr>
              <a:t>Third level</a:t>
            </a:r>
            <a:endParaRPr b="0" lang="en-US" sz="1800" spc="-1" strike="noStrike">
              <a:solidFill>
                <a:srgbClr val="404040"/>
              </a:solidFill>
              <a:uFill>
                <a:solidFill>
                  <a:srgbClr val="ffffff"/>
                </a:solidFill>
              </a:uFill>
              <a:latin typeface="Trebuchet MS"/>
            </a:endParaRPr>
          </a:p>
          <a:p>
            <a:pPr lvl="3" marL="16002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Fourth level</a:t>
            </a:r>
            <a:endParaRPr b="0" lang="en-US" sz="1800" spc="-1" strike="noStrike">
              <a:solidFill>
                <a:srgbClr val="404040"/>
              </a:solidFill>
              <a:uFill>
                <a:solidFill>
                  <a:srgbClr val="ffffff"/>
                </a:solidFill>
              </a:uFill>
              <a:latin typeface="Trebuchet MS"/>
            </a:endParaRPr>
          </a:p>
          <a:p>
            <a:pPr lvl="4" marL="20574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Fifth level</a:t>
            </a:r>
            <a:endParaRPr b="0" lang="en-US" sz="1800" spc="-1" strike="noStrike">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Trebuchet MS"/>
              </a:rPr>
              <a:t>7/4/19</a:t>
            </a:r>
            <a:endParaRPr b="0" lang="en-US" sz="1400" spc="-1" strike="noStrike">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p>
            <a:pPr algn="r">
              <a:lnSpc>
                <a:spcPct val="100000"/>
              </a:lnSpc>
            </a:pPr>
            <a:fld id="{CC0F36D9-A273-4D89-99D4-516081049407}" type="slidenum">
              <a:rPr b="0" lang="en-US" sz="900" spc="-1" strike="noStrike">
                <a:solidFill>
                  <a:srgbClr val="90c226"/>
                </a:solidFill>
                <a:uFill>
                  <a:solidFill>
                    <a:srgbClr val="ffffff"/>
                  </a:solidFill>
                </a:uFill>
                <a:latin typeface="Trebuchet MS"/>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uFill>
                  <a:solidFill>
                    <a:srgbClr val="ffffff"/>
                  </a:solidFill>
                </a:uFill>
                <a:latin typeface="Tahoma"/>
                <a:ea typeface="Tahoma"/>
              </a:rPr>
              <a:t>Qt Quick Application</a:t>
            </a:r>
            <a:r>
              <a:rPr b="0" lang="en-US" sz="5400" spc="-1" strike="noStrike">
                <a:solidFill>
                  <a:srgbClr val="90c226"/>
                </a:solidFill>
                <a:uFill>
                  <a:solidFill>
                    <a:srgbClr val="ffffff"/>
                  </a:solidFill>
                </a:uFill>
                <a:latin typeface="Tahoma"/>
                <a:ea typeface="Tahoma"/>
              </a:rPr>
              <a:t>
</a:t>
            </a:r>
            <a:r>
              <a:rPr b="0" lang="en-US" sz="3000" spc="-1" strike="noStrike">
                <a:solidFill>
                  <a:srgbClr val="90c226"/>
                </a:solidFill>
                <a:uFill>
                  <a:solidFill>
                    <a:srgbClr val="ffffff"/>
                  </a:solidFill>
                </a:uFill>
                <a:latin typeface="Trebuchet MS"/>
                <a:ea typeface="Tahoma"/>
              </a:rPr>
              <a:t>Using Qt Rendering</a:t>
            </a:r>
            <a:endParaRPr b="0" lang="en-US" sz="1800" spc="-1" strike="noStrike">
              <a:solidFill>
                <a:srgbClr val="000000"/>
              </a:solidFill>
              <a:uFill>
                <a:solidFill>
                  <a:srgbClr val="ffffff"/>
                </a:solidFill>
              </a:uFill>
              <a:latin typeface="Trebuchet MS"/>
            </a:endParaRPr>
          </a:p>
        </p:txBody>
      </p:sp>
      <p:sp>
        <p:nvSpPr>
          <p:cNvPr id="109" name="TextShape 2"/>
          <p:cNvSpPr txBox="1"/>
          <p:nvPr/>
        </p:nvSpPr>
        <p:spPr>
          <a:xfrm>
            <a:off x="1506960" y="4050720"/>
            <a:ext cx="7766640" cy="1096560"/>
          </a:xfrm>
          <a:prstGeom prst="rect">
            <a:avLst/>
          </a:prstGeom>
          <a:noFill/>
          <a:ln>
            <a:noFill/>
          </a:ln>
        </p:spPr>
        <p:txBody>
          <a:bodyPr/>
          <a:p>
            <a:pPr algn="r">
              <a:lnSpc>
                <a:spcPct val="100000"/>
              </a:lnSpc>
            </a:pPr>
            <a:r>
              <a:rPr b="0" lang="en-US" sz="1800" spc="-1" strike="noStrike">
                <a:solidFill>
                  <a:srgbClr val="808080"/>
                </a:solidFill>
                <a:uFill>
                  <a:solidFill>
                    <a:srgbClr val="ffffff"/>
                  </a:solidFill>
                </a:uFill>
                <a:latin typeface="Trebuchet MS"/>
              </a:rPr>
              <a:t>V1.0</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Let’s go deeper: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92"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
        <p:nvSpPr>
          <p:cNvPr id="193" name="CustomShape 3"/>
          <p:cNvSpPr/>
          <p:nvPr/>
        </p:nvSpPr>
        <p:spPr>
          <a:xfrm>
            <a:off x="274320" y="3566160"/>
            <a:ext cx="109728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QQuickItem</a:t>
            </a:r>
            <a:endParaRPr b="0" lang="en-US" sz="1800" spc="-1" strike="noStrike">
              <a:solidFill>
                <a:srgbClr val="000000"/>
              </a:solidFill>
              <a:uFill>
                <a:solidFill>
                  <a:srgbClr val="ffffff"/>
                </a:solidFill>
              </a:uFill>
              <a:latin typeface="Arial"/>
            </a:endParaRPr>
          </a:p>
        </p:txBody>
      </p:sp>
      <p:sp>
        <p:nvSpPr>
          <p:cNvPr id="194" name="CustomShape 4"/>
          <p:cNvSpPr/>
          <p:nvPr/>
        </p:nvSpPr>
        <p:spPr>
          <a:xfrm flipH="1">
            <a:off x="4379400" y="2011680"/>
            <a:ext cx="736200" cy="736200"/>
          </a:xfrm>
          <a:prstGeom prst="rect">
            <a:avLst/>
          </a:prstGeom>
          <a:no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QSGGeometr</a:t>
            </a:r>
            <a:r>
              <a:rPr b="0" lang="en-US" sz="1800" spc="-1" strike="noStrike">
                <a:solidFill>
                  <a:srgbClr val="000000"/>
                </a:solidFill>
                <a:uFill>
                  <a:solidFill>
                    <a:srgbClr val="ffffff"/>
                  </a:solidFill>
                </a:uFill>
                <a:latin typeface="Arial"/>
              </a:rPr>
              <a:t>y</a:t>
            </a:r>
            <a:endParaRPr b="0" lang="en-US" sz="1800" spc="-1" strike="noStrike">
              <a:solidFill>
                <a:srgbClr val="000000"/>
              </a:solidFill>
              <a:uFill>
                <a:solidFill>
                  <a:srgbClr val="ffffff"/>
                </a:solidFill>
              </a:uFill>
              <a:latin typeface="Arial"/>
            </a:endParaRPr>
          </a:p>
        </p:txBody>
      </p:sp>
      <p:sp>
        <p:nvSpPr>
          <p:cNvPr id="195" name="CustomShape 5"/>
          <p:cNvSpPr/>
          <p:nvPr/>
        </p:nvSpPr>
        <p:spPr>
          <a:xfrm flipH="1">
            <a:off x="4388760" y="35661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QSGMaterial</a:t>
            </a:r>
            <a:endParaRPr b="0" lang="en-US" sz="1800" spc="-1" strike="noStrike">
              <a:solidFill>
                <a:srgbClr val="000000"/>
              </a:solidFill>
              <a:uFill>
                <a:solidFill>
                  <a:srgbClr val="ffffff"/>
                </a:solidFill>
              </a:uFill>
              <a:latin typeface="Arial"/>
            </a:endParaRPr>
          </a:p>
        </p:txBody>
      </p:sp>
      <p:sp>
        <p:nvSpPr>
          <p:cNvPr id="196" name="CustomShape 6"/>
          <p:cNvSpPr/>
          <p:nvPr/>
        </p:nvSpPr>
        <p:spPr>
          <a:xfrm>
            <a:off x="2281320" y="3108960"/>
            <a:ext cx="109728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QSGNode</a:t>
            </a:r>
            <a:endParaRPr b="0" lang="en-US" sz="1800" spc="-1" strike="noStrike">
              <a:solidFill>
                <a:srgbClr val="000000"/>
              </a:solidFill>
              <a:uFill>
                <a:solidFill>
                  <a:srgbClr val="ffffff"/>
                </a:solidFill>
              </a:uFill>
              <a:latin typeface="Arial"/>
            </a:endParaRPr>
          </a:p>
        </p:txBody>
      </p:sp>
      <p:sp>
        <p:nvSpPr>
          <p:cNvPr id="197" name="CustomShape 7"/>
          <p:cNvSpPr/>
          <p:nvPr/>
        </p:nvSpPr>
        <p:spPr>
          <a:xfrm>
            <a:off x="2281320" y="4023360"/>
            <a:ext cx="109728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UpdateP</a:t>
            </a:r>
            <a:r>
              <a:rPr b="0" lang="en-US" sz="1800" spc="-1" strike="noStrike">
                <a:solidFill>
                  <a:srgbClr val="000000"/>
                </a:solidFill>
                <a:uFill>
                  <a:solidFill>
                    <a:srgbClr val="ffffff"/>
                  </a:solidFill>
                </a:uFill>
                <a:latin typeface="Arial"/>
              </a:rPr>
              <a:t>aintNode</a:t>
            </a:r>
            <a:r>
              <a:rPr b="0" lang="en-US" sz="1800" spc="-1" strike="noStrike">
                <a:solidFill>
                  <a:srgbClr val="000000"/>
                </a:solidFill>
                <a:uFill>
                  <a:solidFill>
                    <a:srgbClr val="ffffff"/>
                  </a:solidFill>
                </a:uFill>
                <a:latin typeface="Arial"/>
              </a:rPr>
              <a:t>Data</a:t>
            </a:r>
            <a:endParaRPr b="0" lang="en-US" sz="1800" spc="-1" strike="noStrike">
              <a:solidFill>
                <a:srgbClr val="000000"/>
              </a:solidFill>
              <a:uFill>
                <a:solidFill>
                  <a:srgbClr val="ffffff"/>
                </a:solidFill>
              </a:uFill>
              <a:latin typeface="Arial"/>
            </a:endParaRPr>
          </a:p>
        </p:txBody>
      </p:sp>
      <p:sp>
        <p:nvSpPr>
          <p:cNvPr id="198" name="Line 8"/>
          <p:cNvSpPr/>
          <p:nvPr/>
        </p:nvSpPr>
        <p:spPr>
          <a:xfrm flipV="1">
            <a:off x="3470040" y="2651760"/>
            <a:ext cx="822960" cy="731520"/>
          </a:xfrm>
          <a:prstGeom prst="line">
            <a:avLst/>
          </a:prstGeom>
          <a:ln>
            <a:solidFill>
              <a:srgbClr val="000000"/>
            </a:solidFill>
            <a:tailEnd len="med" type="triangle" w="med"/>
          </a:ln>
        </p:spPr>
        <p:style>
          <a:lnRef idx="0"/>
          <a:fillRef idx="0"/>
          <a:effectRef idx="0"/>
          <a:fontRef idx="minor"/>
        </p:style>
      </p:sp>
      <p:sp>
        <p:nvSpPr>
          <p:cNvPr id="199" name="Line 9"/>
          <p:cNvSpPr/>
          <p:nvPr/>
        </p:nvSpPr>
        <p:spPr>
          <a:xfrm>
            <a:off x="3470040" y="3383640"/>
            <a:ext cx="914400" cy="365400"/>
          </a:xfrm>
          <a:prstGeom prst="line">
            <a:avLst/>
          </a:prstGeom>
          <a:ln>
            <a:solidFill>
              <a:srgbClr val="000000"/>
            </a:solidFill>
            <a:tailEnd len="med" type="triangle" w="med"/>
          </a:ln>
        </p:spPr>
        <p:style>
          <a:lnRef idx="0"/>
          <a:fillRef idx="0"/>
          <a:effectRef idx="0"/>
          <a:fontRef idx="minor"/>
        </p:style>
      </p:sp>
      <p:sp>
        <p:nvSpPr>
          <p:cNvPr id="200" name="Line 10"/>
          <p:cNvSpPr/>
          <p:nvPr/>
        </p:nvSpPr>
        <p:spPr>
          <a:xfrm flipV="1">
            <a:off x="1554480" y="3474720"/>
            <a:ext cx="726840" cy="274320"/>
          </a:xfrm>
          <a:prstGeom prst="line">
            <a:avLst/>
          </a:prstGeom>
          <a:ln>
            <a:solidFill>
              <a:srgbClr val="000000"/>
            </a:solidFill>
            <a:tailEnd len="med" type="triangle" w="med"/>
          </a:ln>
        </p:spPr>
        <p:style>
          <a:lnRef idx="0"/>
          <a:fillRef idx="0"/>
          <a:effectRef idx="0"/>
          <a:fontRef idx="minor"/>
        </p:style>
      </p:sp>
      <p:sp>
        <p:nvSpPr>
          <p:cNvPr id="201" name="Line 11"/>
          <p:cNvSpPr/>
          <p:nvPr/>
        </p:nvSpPr>
        <p:spPr>
          <a:xfrm>
            <a:off x="1554480" y="3749040"/>
            <a:ext cx="726840" cy="274320"/>
          </a:xfrm>
          <a:prstGeom prst="line">
            <a:avLst/>
          </a:prstGeom>
          <a:ln>
            <a:solidFill>
              <a:srgbClr val="000000"/>
            </a:solidFill>
            <a:tailEnd len="med" type="triangle" w="med"/>
          </a:ln>
        </p:spPr>
        <p:style>
          <a:lnRef idx="0"/>
          <a:fillRef idx="0"/>
          <a:effectRef idx="0"/>
          <a:fontRef idx="minor"/>
        </p:style>
      </p:sp>
      <p:sp>
        <p:nvSpPr>
          <p:cNvPr id="202" name="Line 12"/>
          <p:cNvSpPr/>
          <p:nvPr/>
        </p:nvSpPr>
        <p:spPr>
          <a:xfrm>
            <a:off x="5303520" y="4297680"/>
            <a:ext cx="457200" cy="548640"/>
          </a:xfrm>
          <a:prstGeom prst="line">
            <a:avLst/>
          </a:prstGeom>
          <a:ln>
            <a:solidFill>
              <a:srgbClr val="000000"/>
            </a:solidFill>
            <a:tailEnd len="med" type="triangle" w="med"/>
          </a:ln>
        </p:spPr>
        <p:style>
          <a:lnRef idx="0"/>
          <a:fillRef idx="0"/>
          <a:effectRef idx="0"/>
          <a:fontRef idx="minor"/>
        </p:style>
      </p:sp>
      <p:sp>
        <p:nvSpPr>
          <p:cNvPr id="203" name="CustomShape 13"/>
          <p:cNvSpPr/>
          <p:nvPr/>
        </p:nvSpPr>
        <p:spPr>
          <a:xfrm flipH="1">
            <a:off x="6400440" y="1366920"/>
            <a:ext cx="736200" cy="736200"/>
          </a:xfrm>
          <a:prstGeom prst="rect">
            <a:avLst/>
          </a:prstGeom>
          <a:no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VertexList</a:t>
            </a:r>
            <a:endParaRPr b="0" lang="en-US" sz="1800" spc="-1" strike="noStrike">
              <a:solidFill>
                <a:srgbClr val="000000"/>
              </a:solidFill>
              <a:uFill>
                <a:solidFill>
                  <a:srgbClr val="ffffff"/>
                </a:solidFill>
              </a:uFill>
              <a:latin typeface="Arial"/>
            </a:endParaRPr>
          </a:p>
        </p:txBody>
      </p:sp>
      <p:sp>
        <p:nvSpPr>
          <p:cNvPr id="204" name="CustomShape 14"/>
          <p:cNvSpPr/>
          <p:nvPr/>
        </p:nvSpPr>
        <p:spPr>
          <a:xfrm flipH="1">
            <a:off x="6400440" y="2281320"/>
            <a:ext cx="736200" cy="736200"/>
          </a:xfrm>
          <a:prstGeom prst="rect">
            <a:avLst/>
          </a:prstGeom>
          <a:no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DrawingMode</a:t>
            </a:r>
            <a:endParaRPr b="0" lang="en-US" sz="1800" spc="-1" strike="noStrike">
              <a:solidFill>
                <a:srgbClr val="000000"/>
              </a:solidFill>
              <a:uFill>
                <a:solidFill>
                  <a:srgbClr val="ffffff"/>
                </a:solidFill>
              </a:uFill>
              <a:latin typeface="Arial"/>
            </a:endParaRPr>
          </a:p>
        </p:txBody>
      </p:sp>
      <p:sp>
        <p:nvSpPr>
          <p:cNvPr id="205" name="CustomShape 15"/>
          <p:cNvSpPr/>
          <p:nvPr/>
        </p:nvSpPr>
        <p:spPr>
          <a:xfrm flipH="1">
            <a:off x="4388400" y="35661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QSGMaterial</a:t>
            </a:r>
            <a:endParaRPr b="0" lang="en-US" sz="1800" spc="-1" strike="noStrike">
              <a:solidFill>
                <a:srgbClr val="000000"/>
              </a:solidFill>
              <a:uFill>
                <a:solidFill>
                  <a:srgbClr val="ffffff"/>
                </a:solidFill>
              </a:uFill>
              <a:latin typeface="Arial"/>
            </a:endParaRPr>
          </a:p>
        </p:txBody>
      </p:sp>
      <p:sp>
        <p:nvSpPr>
          <p:cNvPr id="206" name="CustomShape 16"/>
          <p:cNvSpPr/>
          <p:nvPr/>
        </p:nvSpPr>
        <p:spPr>
          <a:xfrm flipH="1">
            <a:off x="6400440" y="32871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QSGTexture</a:t>
            </a:r>
            <a:endParaRPr b="0" lang="en-US" sz="1800" spc="-1" strike="noStrike">
              <a:solidFill>
                <a:srgbClr val="000000"/>
              </a:solidFill>
              <a:uFill>
                <a:solidFill>
                  <a:srgbClr val="ffffff"/>
                </a:solidFill>
              </a:uFill>
              <a:latin typeface="Arial"/>
            </a:endParaRPr>
          </a:p>
        </p:txBody>
      </p:sp>
      <p:sp>
        <p:nvSpPr>
          <p:cNvPr id="207" name="CustomShape 17"/>
          <p:cNvSpPr/>
          <p:nvPr/>
        </p:nvSpPr>
        <p:spPr>
          <a:xfrm flipH="1">
            <a:off x="4388040" y="35661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QSGMaterial</a:t>
            </a:r>
            <a:endParaRPr b="0" lang="en-US" sz="1800" spc="-1" strike="noStrike">
              <a:solidFill>
                <a:srgbClr val="000000"/>
              </a:solidFill>
              <a:uFill>
                <a:solidFill>
                  <a:srgbClr val="ffffff"/>
                </a:solidFill>
              </a:uFill>
              <a:latin typeface="Arial"/>
            </a:endParaRPr>
          </a:p>
        </p:txBody>
      </p:sp>
      <p:sp>
        <p:nvSpPr>
          <p:cNvPr id="208" name="CustomShape 18"/>
          <p:cNvSpPr/>
          <p:nvPr/>
        </p:nvSpPr>
        <p:spPr>
          <a:xfrm flipH="1">
            <a:off x="6395760" y="447588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QSGMaterialShader</a:t>
            </a:r>
            <a:endParaRPr b="0" lang="en-US" sz="1800" spc="-1" strike="noStrike">
              <a:solidFill>
                <a:srgbClr val="000000"/>
              </a:solidFill>
              <a:uFill>
                <a:solidFill>
                  <a:srgbClr val="ffffff"/>
                </a:solidFill>
              </a:uFill>
              <a:latin typeface="Arial"/>
            </a:endParaRPr>
          </a:p>
        </p:txBody>
      </p:sp>
      <p:sp>
        <p:nvSpPr>
          <p:cNvPr id="209" name="CustomShape 19"/>
          <p:cNvSpPr/>
          <p:nvPr/>
        </p:nvSpPr>
        <p:spPr>
          <a:xfrm flipH="1">
            <a:off x="6400440" y="548640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QSGMaterialType</a:t>
            </a:r>
            <a:endParaRPr b="0" lang="en-US" sz="1800" spc="-1" strike="noStrike">
              <a:solidFill>
                <a:srgbClr val="000000"/>
              </a:solidFill>
              <a:uFill>
                <a:solidFill>
                  <a:srgbClr val="ffffff"/>
                </a:solidFill>
              </a:uFill>
              <a:latin typeface="Arial"/>
            </a:endParaRPr>
          </a:p>
        </p:txBody>
      </p:sp>
      <p:sp>
        <p:nvSpPr>
          <p:cNvPr id="210" name="CustomShape 20"/>
          <p:cNvSpPr/>
          <p:nvPr/>
        </p:nvSpPr>
        <p:spPr>
          <a:xfrm flipH="1">
            <a:off x="8407440" y="49377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fragmentShader</a:t>
            </a:r>
            <a:endParaRPr b="0" lang="en-US" sz="1800" spc="-1" strike="noStrike">
              <a:solidFill>
                <a:srgbClr val="000000"/>
              </a:solidFill>
              <a:uFill>
                <a:solidFill>
                  <a:srgbClr val="ffffff"/>
                </a:solidFill>
              </a:uFill>
              <a:latin typeface="Arial"/>
            </a:endParaRPr>
          </a:p>
        </p:txBody>
      </p:sp>
      <p:sp>
        <p:nvSpPr>
          <p:cNvPr id="211" name="CustomShape 21"/>
          <p:cNvSpPr/>
          <p:nvPr/>
        </p:nvSpPr>
        <p:spPr>
          <a:xfrm flipH="1">
            <a:off x="8412120" y="4023360"/>
            <a:ext cx="736200" cy="736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vertexShader</a:t>
            </a:r>
            <a:endParaRPr b="0" lang="en-US" sz="1800" spc="-1" strike="noStrike">
              <a:solidFill>
                <a:srgbClr val="000000"/>
              </a:solidFill>
              <a:uFill>
                <a:solidFill>
                  <a:srgbClr val="ffffff"/>
                </a:solidFill>
              </a:uFill>
              <a:latin typeface="Arial"/>
            </a:endParaRPr>
          </a:p>
        </p:txBody>
      </p:sp>
      <p:sp>
        <p:nvSpPr>
          <p:cNvPr id="212" name="Line 22"/>
          <p:cNvSpPr/>
          <p:nvPr/>
        </p:nvSpPr>
        <p:spPr>
          <a:xfrm>
            <a:off x="5303520" y="4297680"/>
            <a:ext cx="457200" cy="1371600"/>
          </a:xfrm>
          <a:prstGeom prst="line">
            <a:avLst/>
          </a:prstGeom>
          <a:ln>
            <a:solidFill>
              <a:srgbClr val="000000"/>
            </a:solidFill>
            <a:tailEnd len="med" type="triangle" w="med"/>
          </a:ln>
        </p:spPr>
        <p:style>
          <a:lnRef idx="0"/>
          <a:fillRef idx="0"/>
          <a:effectRef idx="0"/>
          <a:fontRef idx="minor"/>
        </p:style>
      </p:sp>
      <p:sp>
        <p:nvSpPr>
          <p:cNvPr id="213" name="Line 23"/>
          <p:cNvSpPr/>
          <p:nvPr/>
        </p:nvSpPr>
        <p:spPr>
          <a:xfrm flipV="1">
            <a:off x="5303520" y="3749040"/>
            <a:ext cx="822960" cy="548640"/>
          </a:xfrm>
          <a:prstGeom prst="line">
            <a:avLst/>
          </a:prstGeom>
          <a:ln>
            <a:solidFill>
              <a:srgbClr val="000000"/>
            </a:solidFill>
            <a:tailEnd len="med" type="triangle" w="med"/>
          </a:ln>
        </p:spPr>
        <p:style>
          <a:lnRef idx="0"/>
          <a:fillRef idx="0"/>
          <a:effectRef idx="0"/>
          <a:fontRef idx="minor"/>
        </p:style>
      </p:sp>
      <p:sp>
        <p:nvSpPr>
          <p:cNvPr id="214" name="Line 24"/>
          <p:cNvSpPr/>
          <p:nvPr/>
        </p:nvSpPr>
        <p:spPr>
          <a:xfrm flipV="1">
            <a:off x="7223760" y="4206240"/>
            <a:ext cx="1005840" cy="457200"/>
          </a:xfrm>
          <a:prstGeom prst="line">
            <a:avLst/>
          </a:prstGeom>
          <a:ln>
            <a:solidFill>
              <a:srgbClr val="000000"/>
            </a:solidFill>
            <a:tailEnd len="med" type="triangle" w="med"/>
          </a:ln>
        </p:spPr>
        <p:style>
          <a:lnRef idx="0"/>
          <a:fillRef idx="0"/>
          <a:effectRef idx="0"/>
          <a:fontRef idx="minor"/>
        </p:style>
      </p:sp>
      <p:sp>
        <p:nvSpPr>
          <p:cNvPr id="215" name="Line 25"/>
          <p:cNvSpPr/>
          <p:nvPr/>
        </p:nvSpPr>
        <p:spPr>
          <a:xfrm>
            <a:off x="7223760" y="4663800"/>
            <a:ext cx="1005840" cy="365400"/>
          </a:xfrm>
          <a:prstGeom prst="line">
            <a:avLst/>
          </a:prstGeom>
          <a:ln>
            <a:solidFill>
              <a:srgbClr val="000000"/>
            </a:solidFill>
            <a:tailEnd len="med" type="triangle" w="med"/>
          </a:ln>
        </p:spPr>
        <p:style>
          <a:lnRef idx="0"/>
          <a:fillRef idx="0"/>
          <a:effectRef idx="0"/>
          <a:fontRef idx="minor"/>
        </p:style>
      </p:sp>
      <p:sp>
        <p:nvSpPr>
          <p:cNvPr id="216" name="Line 26"/>
          <p:cNvSpPr/>
          <p:nvPr/>
        </p:nvSpPr>
        <p:spPr>
          <a:xfrm>
            <a:off x="6766560" y="4110120"/>
            <a:ext cx="0" cy="365760"/>
          </a:xfrm>
          <a:prstGeom prst="line">
            <a:avLst/>
          </a:prstGeom>
          <a:ln>
            <a:solidFill>
              <a:srgbClr val="000000"/>
            </a:solidFill>
            <a:tailEnd len="med" type="triangle" w="med"/>
          </a:ln>
        </p:spPr>
        <p:style>
          <a:lnRef idx="0"/>
          <a:fillRef idx="0"/>
          <a:effectRef idx="0"/>
          <a:fontRef idx="minor"/>
        </p:style>
      </p:sp>
      <p:sp>
        <p:nvSpPr>
          <p:cNvPr id="217" name="CustomShape 27"/>
          <p:cNvSpPr/>
          <p:nvPr/>
        </p:nvSpPr>
        <p:spPr>
          <a:xfrm>
            <a:off x="6766560" y="4055040"/>
            <a:ext cx="1645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Input data</a:t>
            </a:r>
            <a:endParaRPr b="0" lang="en-US" sz="1800" spc="-1" strike="noStrike">
              <a:solidFill>
                <a:srgbClr val="000000"/>
              </a:solidFill>
              <a:uFill>
                <a:solidFill>
                  <a:srgbClr val="ffffff"/>
                </a:solidFill>
              </a:uFill>
              <a:latin typeface="Arial"/>
            </a:endParaRPr>
          </a:p>
        </p:txBody>
      </p:sp>
      <p:sp>
        <p:nvSpPr>
          <p:cNvPr id="218" name="Line 28"/>
          <p:cNvSpPr/>
          <p:nvPr/>
        </p:nvSpPr>
        <p:spPr>
          <a:xfrm flipV="1">
            <a:off x="5577840" y="1920240"/>
            <a:ext cx="822960" cy="548640"/>
          </a:xfrm>
          <a:prstGeom prst="line">
            <a:avLst/>
          </a:prstGeom>
          <a:ln>
            <a:solidFill>
              <a:srgbClr val="000000"/>
            </a:solidFill>
            <a:tailEnd len="med" type="triangle" w="med"/>
          </a:ln>
        </p:spPr>
        <p:style>
          <a:lnRef idx="0"/>
          <a:fillRef idx="0"/>
          <a:effectRef idx="0"/>
          <a:fontRef idx="minor"/>
        </p:style>
      </p:sp>
      <p:sp>
        <p:nvSpPr>
          <p:cNvPr id="219" name="Line 29"/>
          <p:cNvSpPr/>
          <p:nvPr/>
        </p:nvSpPr>
        <p:spPr>
          <a:xfrm>
            <a:off x="5577840" y="2469240"/>
            <a:ext cx="731520" cy="0"/>
          </a:xfrm>
          <a:prstGeom prst="line">
            <a:avLst/>
          </a:prstGeom>
          <a:ln>
            <a:solidFill>
              <a:srgbClr val="000000"/>
            </a:solidFill>
            <a:tailEnd len="med" type="triangle" w="med"/>
          </a:ln>
        </p:spPr>
        <p:style>
          <a:lnRef idx="0"/>
          <a:fillRef idx="0"/>
          <a:effectRef idx="0"/>
          <a:fontRef idx="minor"/>
        </p:style>
      </p:sp>
      <p:sp>
        <p:nvSpPr>
          <p:cNvPr id="220" name="CustomShape 30"/>
          <p:cNvSpPr/>
          <p:nvPr/>
        </p:nvSpPr>
        <p:spPr>
          <a:xfrm>
            <a:off x="5303520" y="1305720"/>
            <a:ext cx="4297680" cy="5277960"/>
          </a:xfrm>
          <a:prstGeom prst="rect">
            <a:avLst/>
          </a:prstGeom>
          <a:noFill/>
          <a:ln>
            <a:solidFill>
              <a:srgbClr val="ff3300"/>
            </a:solidFill>
          </a:ln>
        </p:spPr>
        <p:style>
          <a:lnRef idx="0"/>
          <a:fillRef idx="0"/>
          <a:effectRef idx="0"/>
          <a:fontRef idx="minor"/>
        </p:style>
      </p:sp>
      <p:sp>
        <p:nvSpPr>
          <p:cNvPr id="221" name="CustomShape 31"/>
          <p:cNvSpPr/>
          <p:nvPr/>
        </p:nvSpPr>
        <p:spPr>
          <a:xfrm>
            <a:off x="8046720" y="1645920"/>
            <a:ext cx="1226880" cy="914400"/>
          </a:xfrm>
          <a:prstGeom prst="cloudCallout">
            <a:avLst>
              <a:gd name="adj1" fmla="val 6775"/>
              <a:gd name="adj2" fmla="val 39682"/>
            </a:avLst>
          </a:prstGeom>
          <a:solidFill>
            <a:srgbClr val="ff6600"/>
          </a:solidFill>
          <a:ln>
            <a:solidFill>
              <a:srgbClr val="ff6600"/>
            </a:solidFill>
          </a:ln>
        </p:spPr>
        <p:style>
          <a:lnRef idx="0"/>
          <a:fillRef idx="0"/>
          <a:effectRef idx="0"/>
          <a:fontRef idx="minor"/>
        </p:style>
        <p:txBody>
          <a:bodyPr wrap="none" lIns="90000" rIns="90000" tIns="45000" bIns="45000" anchor="ctr"/>
          <a:p>
            <a:pPr algn="ctr"/>
            <a:r>
              <a:rPr b="0" lang="en-US" sz="1200" spc="-1" strike="noStrike">
                <a:solidFill>
                  <a:srgbClr val="000000"/>
                </a:solidFill>
                <a:uFill>
                  <a:solidFill>
                    <a:srgbClr val="ffffff"/>
                  </a:solidFill>
                </a:uFill>
                <a:latin typeface="Arial"/>
              </a:rPr>
              <a:t>These are OpenGL </a:t>
            </a:r>
            <a:endParaRPr b="0" lang="en-US" sz="1200" spc="-1" strike="noStrike">
              <a:solidFill>
                <a:srgbClr val="000000"/>
              </a:solidFill>
              <a:uFill>
                <a:solidFill>
                  <a:srgbClr val="ffffff"/>
                </a:solidFill>
              </a:uFill>
              <a:latin typeface="Arial"/>
            </a:endParaRPr>
          </a:p>
          <a:p>
            <a:pPr algn="ctr"/>
            <a:r>
              <a:rPr b="0" lang="en-US" sz="1200" spc="-1" strike="noStrike">
                <a:solidFill>
                  <a:srgbClr val="000000"/>
                </a:solidFill>
                <a:uFill>
                  <a:solidFill>
                    <a:srgbClr val="ffffff"/>
                  </a:solidFill>
                </a:uFill>
                <a:latin typeface="Arial"/>
              </a:rPr>
              <a:t>contexts</a:t>
            </a:r>
            <a:endParaRPr b="0" lang="en-US" sz="1200" spc="-1" strike="noStrike">
              <a:solidFill>
                <a:srgbClr val="000000"/>
              </a:solidFill>
              <a:uFill>
                <a:solidFill>
                  <a:srgbClr val="ffffff"/>
                </a:solidFill>
              </a:uFill>
              <a:latin typeface="Arial"/>
            </a:endParaRPr>
          </a:p>
        </p:txBody>
      </p:sp>
      <p:sp>
        <p:nvSpPr>
          <p:cNvPr id="222" name="CustomShape 32"/>
          <p:cNvSpPr/>
          <p:nvPr/>
        </p:nvSpPr>
        <p:spPr>
          <a:xfrm>
            <a:off x="2011680" y="5029200"/>
            <a:ext cx="1226880" cy="914400"/>
          </a:xfrm>
          <a:prstGeom prst="cloudCallout">
            <a:avLst>
              <a:gd name="adj1" fmla="val 4409"/>
              <a:gd name="adj2" fmla="val -6536"/>
            </a:avLst>
          </a:prstGeom>
          <a:solidFill>
            <a:srgbClr val="ff6600"/>
          </a:solidFill>
          <a:ln>
            <a:solidFill>
              <a:srgbClr val="ff6600"/>
            </a:solidFill>
          </a:ln>
        </p:spPr>
        <p:style>
          <a:lnRef idx="0"/>
          <a:fillRef idx="0"/>
          <a:effectRef idx="0"/>
          <a:fontRef idx="minor"/>
        </p:style>
        <p:txBody>
          <a:bodyPr wrap="none" lIns="90000" rIns="90000" tIns="45000" bIns="45000" anchor="ctr"/>
          <a:p>
            <a:pPr algn="ctr"/>
            <a:r>
              <a:rPr b="0" lang="en-US" sz="1200" spc="-1" strike="noStrike">
                <a:solidFill>
                  <a:srgbClr val="000000"/>
                </a:solidFill>
                <a:uFill>
                  <a:solidFill>
                    <a:srgbClr val="ffffff"/>
                  </a:solidFill>
                </a:uFill>
                <a:latin typeface="Arial"/>
              </a:rPr>
              <a:t>These are properties of Node, </a:t>
            </a:r>
            <a:endParaRPr b="0" lang="en-US" sz="1200" spc="-1" strike="noStrike">
              <a:solidFill>
                <a:srgbClr val="000000"/>
              </a:solidFill>
              <a:uFill>
                <a:solidFill>
                  <a:srgbClr val="ffffff"/>
                </a:solidFill>
              </a:uFill>
              <a:latin typeface="Arial"/>
            </a:endParaRPr>
          </a:p>
          <a:p>
            <a:pPr algn="ctr"/>
            <a:r>
              <a:rPr b="0" lang="en-US" sz="1200" spc="-1" strike="noStrike">
                <a:solidFill>
                  <a:srgbClr val="000000"/>
                </a:solidFill>
                <a:uFill>
                  <a:solidFill>
                    <a:srgbClr val="ffffff"/>
                  </a:solidFill>
                </a:uFill>
                <a:latin typeface="Arial"/>
              </a:rPr>
              <a:t>we rarely change it, so we can ignore it</a:t>
            </a:r>
            <a:endParaRPr b="0" lang="en-US" sz="1200" spc="-1" strike="noStrike">
              <a:solidFill>
                <a:srgbClr val="000000"/>
              </a:solidFill>
              <a:uFill>
                <a:solidFill>
                  <a:srgbClr val="ffffff"/>
                </a:solidFill>
              </a:uFill>
              <a:latin typeface="Arial"/>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Essential things that will kill us:</a:t>
            </a:r>
            <a:endParaRPr b="0" lang="en-US" sz="1800" spc="-1" strike="noStrike">
              <a:solidFill>
                <a:srgbClr val="404040"/>
              </a:solidFill>
              <a:uFill>
                <a:solidFill>
                  <a:srgbClr val="ffffff"/>
                </a:solidFill>
              </a:uFill>
              <a:latin typeface="Trebuchet MS"/>
              <a:ea typeface="Noto Sans CJK SC Regular"/>
            </a:endParaRPr>
          </a:p>
          <a:p>
            <a:pPr>
              <a:lnSpc>
                <a:spcPct val="100000"/>
              </a:lnSpc>
            </a:pPr>
            <a:r>
              <a:rPr b="0" lang="en-US" sz="1800" spc="-1" strike="noStrike">
                <a:solidFill>
                  <a:srgbClr val="404040"/>
                </a:solidFill>
                <a:uFill>
                  <a:solidFill>
                    <a:srgbClr val="ffffff"/>
                  </a:solidFill>
                </a:uFill>
                <a:latin typeface="Trebuchet MS"/>
              </a:rPr>
              <a:t>- Each custom object must have “setFlag(ItemHasContents, true);” line in constructor</a:t>
            </a:r>
            <a:endParaRPr b="0" lang="en-US" sz="1800" spc="-1" strike="noStrike">
              <a:solidFill>
                <a:srgbClr val="404040"/>
              </a:solidFill>
              <a:uFill>
                <a:solidFill>
                  <a:srgbClr val="ffffff"/>
                </a:solidFill>
              </a:uFill>
              <a:latin typeface="Trebuchet MS"/>
              <a:ea typeface="Noto Sans CJK SC Regular"/>
            </a:endParaRPr>
          </a:p>
          <a:p>
            <a:pPr>
              <a:lnSpc>
                <a:spcPct val="100000"/>
              </a:lnSpc>
            </a:pPr>
            <a:r>
              <a:rPr b="0" lang="en-US" sz="1800" spc="-1" strike="noStrike">
                <a:solidFill>
                  <a:srgbClr val="404040"/>
                </a:solidFill>
                <a:uFill>
                  <a:solidFill>
                    <a:srgbClr val="ffffff"/>
                  </a:solidFill>
                </a:uFill>
                <a:latin typeface="Trebuchet MS"/>
              </a:rPr>
              <a:t>- Each time QML re-draw item, we can modify current node (not referred) or add new node (and old node will be removed or it will leak memory)</a:t>
            </a:r>
            <a:endParaRPr b="0" lang="en-US" sz="1800" spc="-1" strike="noStrike">
              <a:solidFill>
                <a:srgbClr val="404040"/>
              </a:solidFill>
              <a:uFill>
                <a:solidFill>
                  <a:srgbClr val="ffffff"/>
                </a:solidFill>
              </a:uFill>
              <a:latin typeface="Trebuchet MS"/>
              <a:ea typeface="Noto Sans CJK SC Regular"/>
            </a:endParaRPr>
          </a:p>
          <a:p>
            <a:r>
              <a:rPr b="0" lang="en-US" sz="1800" spc="-1" strike="noStrike">
                <a:solidFill>
                  <a:srgbClr val="404040"/>
                </a:solidFill>
                <a:uFill>
                  <a:solidFill>
                    <a:srgbClr val="ffffff"/>
                  </a:solidFill>
                </a:uFill>
                <a:latin typeface="Trebuchet MS"/>
              </a:rPr>
              <a:t>- Every time we changed Geometry / Material / Texture / etc of Node. No-need to re-create them all, we j</a:t>
            </a:r>
            <a:r>
              <a:rPr b="0" lang="en-US" sz="1800" spc="-1" strike="noStrike">
                <a:solidFill>
                  <a:srgbClr val="404040"/>
                </a:solidFill>
                <a:uFill>
                  <a:solidFill>
                    <a:srgbClr val="ffffff"/>
                  </a:solidFill>
                </a:uFill>
                <a:latin typeface="Trebuchet MS"/>
              </a:rPr>
              <a:t>ust need to use </a:t>
            </a:r>
            <a:r>
              <a:rPr b="0" lang="en-US" sz="1800" spc="-1" strike="noStrike">
                <a:solidFill>
                  <a:srgbClr val="ff3333"/>
                </a:solidFill>
                <a:uFill>
                  <a:solidFill>
                    <a:srgbClr val="ffffff"/>
                  </a:solidFill>
                </a:uFill>
                <a:latin typeface="Trebuchet MS"/>
              </a:rPr>
              <a:t>FLAG</a:t>
            </a:r>
            <a:r>
              <a:rPr b="0" lang="en-US" sz="1800" spc="-1" strike="noStrike">
                <a:solidFill>
                  <a:srgbClr val="404040"/>
                </a:solidFill>
                <a:uFill>
                  <a:solidFill>
                    <a:srgbClr val="ffffff"/>
                  </a:solidFill>
                </a:uFill>
                <a:latin typeface="Trebuchet MS"/>
              </a:rPr>
              <a:t>. With Flags, Qt will know which context was modified and redraw it. </a:t>
            </a:r>
            <a:endParaRPr b="0" lang="en-US" sz="1800" spc="-1" strike="noStrike">
              <a:solidFill>
                <a:srgbClr val="404040"/>
              </a:solidFill>
              <a:uFill>
                <a:solidFill>
                  <a:srgbClr val="ffffff"/>
                </a:solidFill>
              </a:uFill>
              <a:latin typeface="Trebuchet MS"/>
            </a:endParaRPr>
          </a:p>
          <a:p>
            <a:r>
              <a:rPr b="0" lang="en-US" sz="1800" spc="-1" strike="noStrike">
                <a:solidFill>
                  <a:srgbClr val="404040"/>
                </a:solidFill>
                <a:uFill>
                  <a:solidFill>
                    <a:srgbClr val="ffffff"/>
                  </a:solidFill>
                </a:uFill>
                <a:latin typeface="Trebuchet MS"/>
              </a:rPr>
              <a:t>Ex: QSGNode::DirtyMaterial =&gt; material is changed</a:t>
            </a:r>
            <a:endParaRPr b="0" lang="en-US" sz="1800" spc="-1" strike="noStrike">
              <a:solidFill>
                <a:srgbClr val="404040"/>
              </a:solidFill>
              <a:uFill>
                <a:solidFill>
                  <a:srgbClr val="ffffff"/>
                </a:solidFill>
              </a:uFill>
              <a:latin typeface="Trebuchet MS"/>
            </a:endParaRPr>
          </a:p>
          <a:p>
            <a:r>
              <a:rPr b="0" lang="en-US" sz="1800" spc="-1" strike="noStrike">
                <a:solidFill>
                  <a:srgbClr val="404040"/>
                </a:solidFill>
                <a:uFill>
                  <a:solidFill>
                    <a:srgbClr val="ffffff"/>
                  </a:solidFill>
                </a:uFill>
                <a:latin typeface="Trebuchet MS"/>
              </a:rPr>
              <a:t>- “Owns” flag can be used to determine child context will be deleted with parent context or not. It really helps us control the memory leak.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Ex: QSGNode::OwnsGeometry =&gt; Geometry context will be deleted when node is deleted.</a:t>
            </a:r>
            <a:endParaRPr b="0" lang="en-US" sz="1800" spc="-1" strike="noStrike">
              <a:solidFill>
                <a:srgbClr val="404040"/>
              </a:solidFill>
              <a:uFill>
                <a:solidFill>
                  <a:srgbClr val="ffffff"/>
                </a:solidFill>
              </a:uFill>
              <a:latin typeface="Trebuchet MS"/>
            </a:endParaRPr>
          </a:p>
          <a:p>
            <a:pPr>
              <a:lnSpc>
                <a:spcPct val="100000"/>
              </a:lnSpc>
            </a:pPr>
            <a:r>
              <a:rPr b="0" lang="en-US" sz="1800" spc="-1" strike="noStrike">
                <a:solidFill>
                  <a:srgbClr val="ff3333"/>
                </a:solidFill>
                <a:uFill>
                  <a:solidFill>
                    <a:srgbClr val="ffffff"/>
                  </a:solidFill>
                </a:uFill>
                <a:latin typeface="Trebuchet MS"/>
              </a:rPr>
              <a:t>- Use custom shader code will have best performance (or worst if we are stupid for it), and it also take much effort. Consider it carefully before using shader if we do not master in OpenGL</a:t>
            </a:r>
            <a:endParaRPr b="0" lang="en-US" sz="1800" spc="-1" strike="noStrike">
              <a:solidFill>
                <a:srgbClr val="404040"/>
              </a:solidFill>
              <a:uFill>
                <a:solidFill>
                  <a:srgbClr val="ffffff"/>
                </a:solidFill>
              </a:uFill>
              <a:latin typeface="Trebuchet MS"/>
              <a:ea typeface="Noto Sans CJK SC Regular"/>
            </a:endParaRPr>
          </a:p>
          <a:p>
            <a:pPr>
              <a:lnSpc>
                <a:spcPct val="100000"/>
              </a:lnSpc>
            </a:pPr>
            <a:endParaRPr b="0" lang="en-US" sz="1800" spc="-1" strike="noStrike">
              <a:solidFill>
                <a:srgbClr val="404040"/>
              </a:solidFill>
              <a:uFill>
                <a:solidFill>
                  <a:srgbClr val="ffffff"/>
                </a:solidFill>
              </a:uFill>
              <a:latin typeface="Trebuchet MS"/>
              <a:ea typeface="Noto Sans CJK SC Regular"/>
            </a:endParaRPr>
          </a:p>
          <a:p>
            <a:endParaRPr b="0" lang="en-US" sz="1800" spc="-1" strike="noStrike">
              <a:solidFill>
                <a:srgbClr val="404040"/>
              </a:solidFill>
              <a:uFill>
                <a:solidFill>
                  <a:srgbClr val="ffffff"/>
                </a:solidFill>
              </a:uFill>
              <a:latin typeface="Trebuchet MS"/>
              <a:ea typeface="Noto Sans CJK SC Regular"/>
            </a:endParaRPr>
          </a:p>
        </p:txBody>
      </p:sp>
      <p:sp>
        <p:nvSpPr>
          <p:cNvPr id="224"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Tree>
  </p:cSld>
  <p:timing>
    <p:tnLst>
      <p:par>
        <p:cTn id="38" dur="indefinite" restart="never" nodeType="tmRoot">
          <p:childTnLst>
            <p:seq>
              <p:cTn id="39"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77160" y="609480"/>
            <a:ext cx="8596440" cy="132048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Trebuchet MS"/>
              </a:rPr>
              <a:t>LET’S MAKE SAMPLE WITH SAMPLE SOURCE CODE</a:t>
            </a:r>
            <a:endParaRPr b="0" lang="en-US" sz="1800" spc="-1" strike="noStrike">
              <a:solidFill>
                <a:srgbClr val="000000"/>
              </a:solidFill>
              <a:uFill>
                <a:solidFill>
                  <a:srgbClr val="ffffff"/>
                </a:solidFill>
              </a:uFill>
              <a:latin typeface="Trebuchet MS"/>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It is not recommended for simple threading application</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To execute thread, we have to create a class inherited from QThread and modify “run()” method. For example:</a:t>
            </a:r>
            <a:endParaRPr b="0" lang="en-US" sz="1800" spc="-1" strike="noStrike">
              <a:solidFill>
                <a:srgbClr val="404040"/>
              </a:solidFill>
              <a:uFill>
                <a:solidFill>
                  <a:srgbClr val="ffffff"/>
                </a:solidFill>
              </a:uFill>
              <a:latin typeface="Trebuchet MS"/>
            </a:endParaRPr>
          </a:p>
          <a:p>
            <a:pPr>
              <a:lnSpc>
                <a:spcPct val="100000"/>
              </a:lnSpc>
            </a:pPr>
            <a:r>
              <a:rPr b="0" lang="en-US" sz="1800" spc="-1" strike="noStrike">
                <a:solidFill>
                  <a:srgbClr val="404040"/>
                </a:solidFill>
                <a:uFill>
                  <a:solidFill>
                    <a:srgbClr val="ffffff"/>
                  </a:solidFill>
                </a:uFill>
                <a:latin typeface="Trebuchet MS"/>
              </a:rPr>
              <a:t>Define:</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class UserThread : public QThread { </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	</a:t>
            </a:r>
            <a:r>
              <a:rPr b="0" i="1" lang="en-US" sz="1400" spc="-1" strike="noStrike">
                <a:solidFill>
                  <a:srgbClr val="404040"/>
                </a:solidFill>
                <a:uFill>
                  <a:solidFill>
                    <a:srgbClr val="ffffff"/>
                  </a:solidFill>
                </a:uFill>
                <a:latin typeface="Arial"/>
              </a:rPr>
              <a:t>protected: </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	</a:t>
            </a:r>
            <a:r>
              <a:rPr b="0" i="1" lang="en-US" sz="1400" spc="-1" strike="noStrike">
                <a:solidFill>
                  <a:srgbClr val="404040"/>
                </a:solidFill>
                <a:uFill>
                  <a:solidFill>
                    <a:srgbClr val="ffffff"/>
                  </a:solidFill>
                </a:uFill>
                <a:latin typeface="Arial"/>
              </a:rPr>
              <a:t>	</a:t>
            </a:r>
            <a:r>
              <a:rPr b="0" i="1" lang="en-US" sz="1400" spc="-1" strike="noStrike">
                <a:solidFill>
                  <a:srgbClr val="404040"/>
                </a:solidFill>
                <a:uFill>
                  <a:solidFill>
                    <a:srgbClr val="ffffff"/>
                  </a:solidFill>
                </a:uFill>
                <a:latin typeface="Arial"/>
              </a:rPr>
              <a:t>void run() { /* implementation of thread */ } </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a:t>
            </a:r>
            <a:endParaRPr b="0" lang="en-US" sz="1800" spc="-1" strike="noStrike">
              <a:solidFill>
                <a:srgbClr val="404040"/>
              </a:solidFill>
              <a:uFill>
                <a:solidFill>
                  <a:srgbClr val="ffffff"/>
                </a:solidFill>
              </a:uFill>
              <a:latin typeface="Trebuchet MS"/>
            </a:endParaRPr>
          </a:p>
          <a:p>
            <a:pPr>
              <a:lnSpc>
                <a:spcPct val="100000"/>
              </a:lnSpc>
            </a:pPr>
            <a:r>
              <a:rPr b="0" lang="en-US" sz="1800" spc="-1" strike="noStrike">
                <a:solidFill>
                  <a:srgbClr val="404040"/>
                </a:solidFill>
                <a:uFill>
                  <a:solidFill>
                    <a:srgbClr val="ffffff"/>
                  </a:solidFill>
                </a:uFill>
                <a:latin typeface="Trebuchet MS"/>
              </a:rPr>
              <a:t>Usage:</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UserThread *t = new UserThread ; </a:t>
            </a:r>
            <a:endParaRPr b="0" lang="en-US" sz="1800" spc="-1" strike="noStrike">
              <a:solidFill>
                <a:srgbClr val="404040"/>
              </a:solidFill>
              <a:uFill>
                <a:solidFill>
                  <a:srgbClr val="ffffff"/>
                </a:solidFill>
              </a:uFill>
              <a:latin typeface="Trebuchet MS"/>
            </a:endParaRPr>
          </a:p>
          <a:p>
            <a:r>
              <a:rPr b="0" i="1" lang="en-US" sz="1400" spc="-1" strike="noStrike">
                <a:solidFill>
                  <a:srgbClr val="404040"/>
                </a:solidFill>
                <a:uFill>
                  <a:solidFill>
                    <a:srgbClr val="ffffff"/>
                  </a:solidFill>
                </a:uFill>
                <a:latin typeface="Arial"/>
              </a:rPr>
              <a:t>t-&gt;start();</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227"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 Thread</a:t>
            </a:r>
            <a:endParaRPr b="0" lang="en-US" sz="3600" spc="-1" strike="noStrike">
              <a:solidFill>
                <a:srgbClr val="000000"/>
              </a:solidFill>
              <a:uFill>
                <a:solidFill>
                  <a:srgbClr val="ffffff"/>
                </a:solidFill>
              </a:uFill>
              <a:latin typeface="Arial"/>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Improve Qt skill by achieving these:</a:t>
            </a:r>
            <a:endParaRPr b="0" lang="en-US" sz="1800" spc="-1" strike="noStrike">
              <a:solidFill>
                <a:srgbClr val="000000"/>
              </a:solidFill>
              <a:uFill>
                <a:solidFill>
                  <a:srgbClr val="ffffff"/>
                </a:solidFill>
              </a:uFill>
              <a:latin typeface="Trebuchet MS"/>
            </a:endParaRPr>
          </a:p>
        </p:txBody>
      </p:sp>
      <p:sp>
        <p:nvSpPr>
          <p:cNvPr id="111" name="TextShape 2"/>
          <p:cNvSpPr txBox="1"/>
          <p:nvPr/>
        </p:nvSpPr>
        <p:spPr>
          <a:xfrm>
            <a:off x="677160" y="1738080"/>
            <a:ext cx="8596440" cy="3776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Understanding Qt Scene Rendering</a:t>
            </a:r>
            <a:endParaRPr b="0" lang="en-US" sz="1800" spc="-1" strike="noStrike">
              <a:solidFill>
                <a:srgbClr val="404040"/>
              </a:solidFill>
              <a:uFill>
                <a:solidFill>
                  <a:srgbClr val="ffffff"/>
                </a:solidFill>
              </a:uFill>
              <a:latin typeface="Trebuchet MS"/>
            </a:endParaRPr>
          </a:p>
        </p:txBody>
      </p:sp>
      <p:sp>
        <p:nvSpPr>
          <p:cNvPr id="112" name="CustomShape 3"/>
          <p:cNvSpPr/>
          <p:nvPr/>
        </p:nvSpPr>
        <p:spPr>
          <a:xfrm>
            <a:off x="677160" y="2148840"/>
            <a:ext cx="8596440" cy="426240"/>
          </a:xfrm>
          <a:prstGeom prst="rect">
            <a:avLst/>
          </a:prstGeom>
          <a:noFill/>
          <a:ln>
            <a:noFill/>
          </a:ln>
        </p:spPr>
        <p:style>
          <a:lnRef idx="0"/>
          <a:fillRef idx="0"/>
          <a:effectRef idx="0"/>
          <a:fontRef idx="minor"/>
        </p:style>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Customize rendering of QQuickItem </a:t>
            </a:r>
            <a:endParaRPr b="0" lang="en-US" sz="1800" spc="-1" strike="noStrike">
              <a:solidFill>
                <a:srgbClr val="000000"/>
              </a:solidFill>
              <a:uFill>
                <a:solidFill>
                  <a:srgbClr val="ffffff"/>
                </a:solidFill>
              </a:uFill>
              <a:latin typeface="Arial"/>
            </a:endParaRPr>
          </a:p>
        </p:txBody>
      </p:sp>
      <p:sp>
        <p:nvSpPr>
          <p:cNvPr id="113" name="CustomShape 4"/>
          <p:cNvSpPr/>
          <p:nvPr/>
        </p:nvSpPr>
        <p:spPr>
          <a:xfrm>
            <a:off x="677160" y="3002040"/>
            <a:ext cx="8596440" cy="426240"/>
          </a:xfrm>
          <a:prstGeom prst="rect">
            <a:avLst/>
          </a:prstGeom>
          <a:noFill/>
          <a:ln>
            <a:noFill/>
          </a:ln>
        </p:spPr>
        <p:style>
          <a:lnRef idx="0"/>
          <a:fillRef idx="0"/>
          <a:effectRef idx="0"/>
          <a:fontRef idx="minor"/>
        </p:style>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QML Rendering object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4" name="CustomShape 5"/>
          <p:cNvSpPr/>
          <p:nvPr/>
        </p:nvSpPr>
        <p:spPr>
          <a:xfrm>
            <a:off x="677160" y="2575440"/>
            <a:ext cx="8596440" cy="426240"/>
          </a:xfrm>
          <a:prstGeom prst="rect">
            <a:avLst/>
          </a:prstGeom>
          <a:noFill/>
          <a:ln>
            <a:noFill/>
          </a:ln>
        </p:spPr>
        <p:style>
          <a:lnRef idx="0"/>
          <a:fillRef idx="0"/>
          <a:effectRef idx="0"/>
          <a:fontRef idx="minor"/>
        </p:style>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Qt supported node type</a:t>
            </a:r>
            <a:endParaRPr b="0" lang="en-US" sz="1800" spc="-1" strike="noStrike">
              <a:solidFill>
                <a:srgbClr val="000000"/>
              </a:solidFill>
              <a:uFill>
                <a:solidFill>
                  <a:srgbClr val="ffffff"/>
                </a:solidFill>
              </a:uFill>
              <a:latin typeface="Arial"/>
            </a:endParaRPr>
          </a:p>
        </p:txBody>
      </p:sp>
    </p:spTree>
  </p:cSld>
  <p:transition spd="slow">
    <p:push dir="u"/>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111">
                                            <p:txEl>
                                              <p:pRg st="0" end="33"/>
                                            </p:txEl>
                                          </p:spTgt>
                                        </p:tgtEl>
                                        <p:attrNameLst>
                                          <p:attrName>style.visibility</p:attrName>
                                        </p:attrNameLst>
                                      </p:cBhvr>
                                      <p:to>
                                        <p:strVal val="visible"/>
                                      </p:to>
                                    </p:set>
                                    <p:animEffect filter="fade" transition="in">
                                      <p:cBhvr additive="repl">
                                        <p:cTn id="9" dur="500"/>
                                        <p:tgtEl>
                                          <p:spTgt spid="111">
                                            <p:txEl>
                                              <p:pRg st="0" end="33"/>
                                            </p:txEl>
                                          </p:spTgt>
                                        </p:tgtEl>
                                      </p:cBhvr>
                                    </p:animEffect>
                                  </p:childTnLst>
                                </p:cTn>
                              </p:par>
                            </p:childTnLst>
                          </p:cTn>
                        </p:par>
                        <p:par>
                          <p:cTn id="10" fill="hold">
                            <p:stCondLst>
                              <p:cond delay="500"/>
                            </p:stCondLst>
                            <p:childTnLst>
                              <p:par>
                                <p:cTn id="11" nodeType="afterEffect" fill="hold" presetClass="entr" presetID="10">
                                  <p:stCondLst>
                                    <p:cond delay="0"/>
                                  </p:stCondLst>
                                  <p:childTnLst>
                                    <p:set>
                                      <p:cBhvr>
                                        <p:cTn id="12" dur="1" fill="hold">
                                          <p:stCondLst>
                                            <p:cond delay="0"/>
                                          </p:stCondLst>
                                        </p:cTn>
                                        <p:tgtEl>
                                          <p:spTgt spid="112"/>
                                        </p:tgtEl>
                                        <p:attrNameLst>
                                          <p:attrName>style.visibility</p:attrName>
                                        </p:attrNameLst>
                                      </p:cBhvr>
                                      <p:to>
                                        <p:strVal val="visible"/>
                                      </p:to>
                                    </p:set>
                                    <p:animEffect filter="fade" transition="in">
                                      <p:cBhvr additive="repl">
                                        <p:cTn id="13" dur="500"/>
                                        <p:tgtEl>
                                          <p:spTgt spid="112"/>
                                        </p:tgtEl>
                                      </p:cBhvr>
                                    </p:animEffect>
                                  </p:childTnLst>
                                </p:cTn>
                              </p:par>
                            </p:childTnLst>
                          </p:cTn>
                        </p:par>
                        <p:par>
                          <p:cTn id="14" fill="hold">
                            <p:stCondLst>
                              <p:cond delay="1000"/>
                            </p:stCondLst>
                            <p:childTnLst>
                              <p:par>
                                <p:cTn id="15" nodeType="afterEffect" fill="hold" presetClass="entr" presetID="10">
                                  <p:stCondLst>
                                    <p:cond delay="0"/>
                                  </p:stCondLst>
                                  <p:childTnLst>
                                    <p:set>
                                      <p:cBhvr>
                                        <p:cTn id="16" dur="1" fill="hold">
                                          <p:stCondLst>
                                            <p:cond delay="0"/>
                                          </p:stCondLst>
                                        </p:cTn>
                                        <p:tgtEl>
                                          <p:spTgt spid="113"/>
                                        </p:tgtEl>
                                        <p:attrNameLst>
                                          <p:attrName>style.visibility</p:attrName>
                                        </p:attrNameLst>
                                      </p:cBhvr>
                                      <p:to>
                                        <p:strVal val="visible"/>
                                      </p:to>
                                    </p:set>
                                    <p:animEffect filter="fade" transition="in">
                                      <p:cBhvr additive="repl">
                                        <p:cTn id="17" dur="500"/>
                                        <p:tgtEl>
                                          <p:spTgt spid="113"/>
                                        </p:tgtEl>
                                      </p:cBhvr>
                                    </p:animEffect>
                                  </p:childTnLst>
                                </p:cTn>
                              </p:par>
                            </p:childTnLst>
                          </p:cTn>
                        </p:par>
                        <p:par>
                          <p:cTn id="18" fill="hold">
                            <p:stCondLst>
                              <p:cond delay="1500"/>
                            </p:stCondLst>
                            <p:childTnLst>
                              <p:par>
                                <p:cTn id="19" nodeType="afterEffect" fill="hold" presetClass="entr" presetID="10">
                                  <p:stCondLst>
                                    <p:cond delay="0"/>
                                  </p:stCondLst>
                                  <p:childTnLst>
                                    <p:set>
                                      <p:cBhvr>
                                        <p:cTn id="20" dur="1" fill="hold">
                                          <p:stCondLst>
                                            <p:cond delay="0"/>
                                          </p:stCondLst>
                                        </p:cTn>
                                        <p:tgtEl>
                                          <p:spTgt spid="114"/>
                                        </p:tgtEl>
                                        <p:attrNameLst>
                                          <p:attrName>style.visibility</p:attrName>
                                        </p:attrNameLst>
                                      </p:cBhvr>
                                      <p:to>
                                        <p:strVal val="visible"/>
                                      </p:to>
                                    </p:set>
                                    <p:animEffect filter="fade" transition="in">
                                      <p:cBhvr additive="repl">
                                        <p:cTn id="21" dur="500"/>
                                        <p:tgtEl>
                                          <p:spTgt spid="1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77160" y="1482480"/>
            <a:ext cx="4626360" cy="4558320"/>
          </a:xfrm>
          <a:prstGeom prst="rect">
            <a:avLst/>
          </a:prstGeom>
          <a:noFill/>
          <a:ln>
            <a:noFill/>
          </a:ln>
        </p:spPr>
        <p:txBody>
          <a:bodyPr/>
          <a:p>
            <a:pPr>
              <a:lnSpc>
                <a:spcPct val="100000"/>
              </a:lnSpc>
            </a:pPr>
            <a:r>
              <a:rPr b="0" lang="en-US" sz="1800" spc="-1" strike="noStrike">
                <a:solidFill>
                  <a:srgbClr val="404040"/>
                </a:solidFill>
                <a:uFill>
                  <a:solidFill>
                    <a:srgbClr val="ffffff"/>
                  </a:solidFill>
                </a:uFill>
                <a:latin typeface="Trebuchet MS"/>
              </a:rPr>
              <a:t>Currently, Qt will rendering in other thread </a:t>
            </a:r>
            <a:r>
              <a:rPr b="0" lang="en-US" sz="1800" spc="-1" strike="noStrike">
                <a:solidFill>
                  <a:srgbClr val="404040"/>
                </a:solidFill>
                <a:uFill>
                  <a:solidFill>
                    <a:srgbClr val="ffffff"/>
                  </a:solidFill>
                </a:uFill>
                <a:latin typeface="Trebuchet MS"/>
              </a:rPr>
              <a:t>than main thread.</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Increase parallelism of multi-core processors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Offers significant performance improvements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Note: we should prevent any dump code in this process because it essentially affected to UX</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16"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Understanding Qt Scene Graph</a:t>
            </a:r>
            <a:endParaRPr b="0" lang="en-US" sz="36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rot="2400">
            <a:off x="5487840" y="1555560"/>
            <a:ext cx="4111920" cy="4002120"/>
          </a:xfrm>
          <a:prstGeom prst="rect">
            <a:avLst/>
          </a:prstGeom>
          <a:ln>
            <a:noFill/>
          </a:ln>
        </p:spPr>
      </p:pic>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Things to memorize: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Every QML are based on C++, our custom object will also is C++ which inherited QQuickItem class.  QQuickItem is equivalent to Item object on QML.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Each QQuickItem will have updatePaintNode &amp; releaseResource method for rendering process. We will customize these methods to control how QML will render our object.</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a:t>
            </a:r>
            <a:r>
              <a:rPr b="0" lang="en-US" sz="1800" spc="-1" strike="noStrike">
                <a:solidFill>
                  <a:srgbClr val="404040"/>
                </a:solidFill>
                <a:uFill>
                  <a:solidFill>
                    <a:srgbClr val="ffffff"/>
                  </a:solidFill>
                </a:uFill>
                <a:latin typeface="Trebuchet MS"/>
              </a:rPr>
              <a:t>Node” stands for a layer in QQuickItem.</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Each “Node” can have many child “Node”</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19"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
        <p:nvSpPr>
          <p:cNvPr id="120" name="CustomShape 3"/>
          <p:cNvSpPr/>
          <p:nvPr/>
        </p:nvSpPr>
        <p:spPr>
          <a:xfrm>
            <a:off x="3890160" y="5826600"/>
            <a:ext cx="4637520" cy="66564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21" name="CustomShape 4"/>
          <p:cNvSpPr/>
          <p:nvPr/>
        </p:nvSpPr>
        <p:spPr>
          <a:xfrm>
            <a:off x="4860720" y="5378400"/>
            <a:ext cx="4008960" cy="66564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a:t>
            </a:r>
            <a:r>
              <a:rPr b="0" lang="en-US" sz="1800" spc="-1" strike="noStrike">
                <a:solidFill>
                  <a:srgbClr val="ffffff"/>
                </a:solidFill>
                <a:uFill>
                  <a:solidFill>
                    <a:srgbClr val="ffffff"/>
                  </a:solidFill>
                </a:uFill>
                <a:latin typeface="Trebuchet MS"/>
              </a:rPr>
              <a:t>d 1)</a:t>
            </a:r>
            <a:endParaRPr b="0" lang="en-US" sz="1800" spc="-1" strike="noStrike">
              <a:solidFill>
                <a:srgbClr val="000000"/>
              </a:solidFill>
              <a:uFill>
                <a:solidFill>
                  <a:srgbClr val="ffffff"/>
                </a:solidFill>
              </a:uFill>
              <a:latin typeface="Arial"/>
            </a:endParaRPr>
          </a:p>
        </p:txBody>
      </p:sp>
      <p:sp>
        <p:nvSpPr>
          <p:cNvPr id="122" name="CustomShape 5"/>
          <p:cNvSpPr/>
          <p:nvPr/>
        </p:nvSpPr>
        <p:spPr>
          <a:xfrm>
            <a:off x="5970240" y="4854600"/>
            <a:ext cx="2899080" cy="66564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23" name="CustomShape 6"/>
          <p:cNvSpPr/>
          <p:nvPr/>
        </p:nvSpPr>
        <p:spPr>
          <a:xfrm>
            <a:off x="6920280" y="4411800"/>
            <a:ext cx="1949040" cy="66564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Things to memorize: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We should keep level of “Node” is lower than 2 to prevent complexity code &amp; object control.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If we need many child “Node” level, let’s separate them into many custom QQuickItem objects.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25"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a:t>
            </a:r>
            <a:r>
              <a:rPr b="0" lang="en-US" sz="3600" spc="-1" strike="noStrike">
                <a:solidFill>
                  <a:srgbClr val="90c226"/>
                </a:solidFill>
                <a:uFill>
                  <a:solidFill>
                    <a:srgbClr val="ffffff"/>
                  </a:solidFill>
                </a:uFill>
                <a:latin typeface="Trebuchet MS"/>
              </a:rPr>
              <a:t>ze </a:t>
            </a:r>
            <a:r>
              <a:rPr b="0" lang="en-US" sz="3600" spc="-1" strike="noStrike">
                <a:solidFill>
                  <a:srgbClr val="90c226"/>
                </a:solidFill>
                <a:uFill>
                  <a:solidFill>
                    <a:srgbClr val="ffffff"/>
                  </a:solidFill>
                </a:uFill>
                <a:latin typeface="Trebuchet MS"/>
              </a:rPr>
              <a:t>renderin</a:t>
            </a:r>
            <a:r>
              <a:rPr b="0" lang="en-US" sz="3600" spc="-1" strike="noStrike">
                <a:solidFill>
                  <a:srgbClr val="90c226"/>
                </a:solidFill>
                <a:uFill>
                  <a:solidFill>
                    <a:srgbClr val="ffffff"/>
                  </a:solidFill>
                </a:uFill>
                <a:latin typeface="Trebuchet MS"/>
              </a:rPr>
              <a:t>g of </a:t>
            </a:r>
            <a:r>
              <a:rPr b="0" lang="en-US" sz="3600" spc="-1" strike="noStrike">
                <a:solidFill>
                  <a:srgbClr val="90c226"/>
                </a:solidFill>
                <a:uFill>
                  <a:solidFill>
                    <a:srgbClr val="ffffff"/>
                  </a:solidFill>
                </a:uFill>
                <a:latin typeface="Trebuchet MS"/>
              </a:rPr>
              <a:t>QQuickI</a:t>
            </a:r>
            <a:r>
              <a:rPr b="0" lang="en-US" sz="3600" spc="-1" strike="noStrike">
                <a:solidFill>
                  <a:srgbClr val="90c226"/>
                </a:solidFill>
                <a:uFill>
                  <a:solidFill>
                    <a:srgbClr val="ffffff"/>
                  </a:solidFill>
                </a:uFill>
                <a:latin typeface="Trebuchet MS"/>
              </a:rPr>
              <a:t>tem</a:t>
            </a:r>
            <a:endParaRPr b="0" lang="en-US" sz="3600" spc="-1" strike="noStrike">
              <a:solidFill>
                <a:srgbClr val="000000"/>
              </a:solidFill>
              <a:uFill>
                <a:solidFill>
                  <a:srgbClr val="ffffff"/>
                </a:solidFill>
              </a:uFill>
              <a:latin typeface="Arial"/>
            </a:endParaRPr>
          </a:p>
        </p:txBody>
      </p:sp>
      <p:sp>
        <p:nvSpPr>
          <p:cNvPr id="126" name="CustomShape 3"/>
          <p:cNvSpPr/>
          <p:nvPr/>
        </p:nvSpPr>
        <p:spPr>
          <a:xfrm>
            <a:off x="274320" y="499248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27" name="CustomShape 4"/>
          <p:cNvSpPr/>
          <p:nvPr/>
        </p:nvSpPr>
        <p:spPr>
          <a:xfrm>
            <a:off x="924120" y="472176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28" name="CustomShape 5"/>
          <p:cNvSpPr/>
          <p:nvPr/>
        </p:nvSpPr>
        <p:spPr>
          <a:xfrm>
            <a:off x="1554480" y="4404960"/>
            <a:ext cx="2053080" cy="40248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29" name="CustomShape 6"/>
          <p:cNvSpPr/>
          <p:nvPr/>
        </p:nvSpPr>
        <p:spPr>
          <a:xfrm>
            <a:off x="2302920" y="4137480"/>
            <a:ext cx="1304640" cy="40248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30" name="CustomShape 7"/>
          <p:cNvSpPr/>
          <p:nvPr/>
        </p:nvSpPr>
        <p:spPr>
          <a:xfrm>
            <a:off x="5577840" y="3967560"/>
            <a:ext cx="2913480" cy="60444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31" name="CustomShape 8"/>
          <p:cNvSpPr/>
          <p:nvPr/>
        </p:nvSpPr>
        <p:spPr>
          <a:xfrm>
            <a:off x="6532920" y="3566160"/>
            <a:ext cx="1958400" cy="60444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32" name="CustomShape 9"/>
          <p:cNvSpPr/>
          <p:nvPr/>
        </p:nvSpPr>
        <p:spPr>
          <a:xfrm>
            <a:off x="4896000" y="554112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33" name="CustomShape 10"/>
          <p:cNvSpPr/>
          <p:nvPr/>
        </p:nvSpPr>
        <p:spPr>
          <a:xfrm>
            <a:off x="5545800" y="527040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34" name="CustomShape 11"/>
          <p:cNvSpPr/>
          <p:nvPr/>
        </p:nvSpPr>
        <p:spPr>
          <a:xfrm>
            <a:off x="1251360" y="384048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DumpComplex class</a:t>
            </a:r>
            <a:endParaRPr b="0" lang="en-US" sz="1800" spc="-1" strike="noStrike">
              <a:solidFill>
                <a:srgbClr val="000000"/>
              </a:solidFill>
              <a:uFill>
                <a:solidFill>
                  <a:srgbClr val="ffffff"/>
                </a:solidFill>
              </a:uFill>
              <a:latin typeface="Arial"/>
            </a:endParaRPr>
          </a:p>
        </p:txBody>
      </p:sp>
      <p:sp>
        <p:nvSpPr>
          <p:cNvPr id="135" name="CustomShape 12"/>
          <p:cNvSpPr/>
          <p:nvPr/>
        </p:nvSpPr>
        <p:spPr>
          <a:xfrm>
            <a:off x="5852160" y="350640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SoSimpleItem class</a:t>
            </a:r>
            <a:endParaRPr b="0" lang="en-US" sz="1800" spc="-1" strike="noStrike">
              <a:solidFill>
                <a:srgbClr val="000000"/>
              </a:solidFill>
              <a:uFill>
                <a:solidFill>
                  <a:srgbClr val="ffffff"/>
                </a:solidFill>
              </a:uFill>
              <a:latin typeface="Arial"/>
            </a:endParaRPr>
          </a:p>
        </p:txBody>
      </p:sp>
      <p:sp>
        <p:nvSpPr>
          <p:cNvPr id="136" name="CustomShape 13"/>
          <p:cNvSpPr/>
          <p:nvPr/>
        </p:nvSpPr>
        <p:spPr>
          <a:xfrm>
            <a:off x="5760720" y="496944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MuchSimpleItem class</a:t>
            </a:r>
            <a:endParaRPr b="0" lang="en-US" sz="1800" spc="-1" strike="noStrike">
              <a:solidFill>
                <a:srgbClr val="000000"/>
              </a:solidFill>
              <a:uFill>
                <a:solidFill>
                  <a:srgbClr val="ffffff"/>
                </a:solidFill>
              </a:uFill>
              <a:latin typeface="Arial"/>
            </a:endParaRPr>
          </a:p>
        </p:txBody>
      </p:sp>
      <p:sp>
        <p:nvSpPr>
          <p:cNvPr id="137" name="CustomShape 14"/>
          <p:cNvSpPr/>
          <p:nvPr/>
        </p:nvSpPr>
        <p:spPr>
          <a:xfrm rot="20700000">
            <a:off x="3728160" y="4030560"/>
            <a:ext cx="1920240" cy="457200"/>
          </a:xfrm>
          <a:custGeom>
            <a:avLst/>
            <a:gdLst/>
            <a:ahLst/>
            <a:rect l="0" t="0" r="r" b="b"/>
            <a:pathLst>
              <a:path w="5336" h="1272">
                <a:moveTo>
                  <a:pt x="1" y="317"/>
                </a:moveTo>
                <a:lnTo>
                  <a:pt x="4001" y="318"/>
                </a:lnTo>
                <a:lnTo>
                  <a:pt x="4001" y="0"/>
                </a:lnTo>
                <a:lnTo>
                  <a:pt x="5335" y="635"/>
                </a:lnTo>
                <a:lnTo>
                  <a:pt x="4001" y="1271"/>
                </a:lnTo>
                <a:lnTo>
                  <a:pt x="4001" y="954"/>
                </a:lnTo>
                <a:lnTo>
                  <a:pt x="0" y="953"/>
                </a:lnTo>
                <a:lnTo>
                  <a:pt x="1" y="317"/>
                </a:lnTo>
              </a:path>
            </a:pathLst>
          </a:custGeom>
          <a:solidFill>
            <a:srgbClr val="729fcf"/>
          </a:solidFill>
          <a:ln>
            <a:solidFill>
              <a:srgbClr val="3465a4"/>
            </a:solidFill>
          </a:ln>
        </p:spPr>
        <p:style>
          <a:lnRef idx="0"/>
          <a:fillRef idx="0"/>
          <a:effectRef idx="0"/>
          <a:fontRef idx="minor"/>
        </p:style>
      </p:sp>
      <p:sp>
        <p:nvSpPr>
          <p:cNvPr id="138" name="CustomShape 15"/>
          <p:cNvSpPr/>
          <p:nvPr/>
        </p:nvSpPr>
        <p:spPr>
          <a:xfrm rot="657000">
            <a:off x="3631320" y="4696920"/>
            <a:ext cx="1920240" cy="457200"/>
          </a:xfrm>
          <a:custGeom>
            <a:avLst/>
            <a:gdLst/>
            <a:ahLst/>
            <a:rect l="0" t="0" r="r" b="b"/>
            <a:pathLst>
              <a:path w="5336" h="1272">
                <a:moveTo>
                  <a:pt x="0" y="320"/>
                </a:moveTo>
                <a:lnTo>
                  <a:pt x="4001" y="317"/>
                </a:lnTo>
                <a:lnTo>
                  <a:pt x="4000" y="0"/>
                </a:lnTo>
                <a:lnTo>
                  <a:pt x="5335" y="634"/>
                </a:lnTo>
                <a:lnTo>
                  <a:pt x="4002" y="1271"/>
                </a:lnTo>
                <a:lnTo>
                  <a:pt x="4001" y="953"/>
                </a:lnTo>
                <a:lnTo>
                  <a:pt x="1" y="957"/>
                </a:lnTo>
                <a:lnTo>
                  <a:pt x="0" y="320"/>
                </a:lnTo>
              </a:path>
            </a:pathLst>
          </a:custGeom>
          <a:solidFill>
            <a:srgbClr val="729fcf"/>
          </a:solidFill>
          <a:ln>
            <a:solidFill>
              <a:srgbClr val="3465a4"/>
            </a:solidFill>
          </a:ln>
        </p:spPr>
        <p:style>
          <a:lnRef idx="0"/>
          <a:fillRef idx="0"/>
          <a:effectRef idx="0"/>
          <a:fontRef idx="minor"/>
        </p:style>
      </p:sp>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What are “Node” actually ?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We can imagine “Node” as an empty transparent rectangle on QML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By using “Node” (or QSGNode class), Qt will understand that this object is rendered and drawn by OpenGL.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Each “Node” will have a Geometry and a Material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40"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a:t>
            </a:r>
            <a:r>
              <a:rPr b="0" lang="en-US" sz="3600" spc="-1" strike="noStrike">
                <a:solidFill>
                  <a:srgbClr val="90c226"/>
                </a:solidFill>
                <a:uFill>
                  <a:solidFill>
                    <a:srgbClr val="ffffff"/>
                  </a:solidFill>
                </a:uFill>
                <a:latin typeface="Trebuchet MS"/>
              </a:rPr>
              <a:t>mize </a:t>
            </a:r>
            <a:r>
              <a:rPr b="0" lang="en-US" sz="3600" spc="-1" strike="noStrike">
                <a:solidFill>
                  <a:srgbClr val="90c226"/>
                </a:solidFill>
                <a:uFill>
                  <a:solidFill>
                    <a:srgbClr val="ffffff"/>
                  </a:solidFill>
                </a:uFill>
                <a:latin typeface="Trebuchet MS"/>
              </a:rPr>
              <a:t>rende</a:t>
            </a:r>
            <a:r>
              <a:rPr b="0" lang="en-US" sz="3600" spc="-1" strike="noStrike">
                <a:solidFill>
                  <a:srgbClr val="90c226"/>
                </a:solidFill>
                <a:uFill>
                  <a:solidFill>
                    <a:srgbClr val="ffffff"/>
                  </a:solidFill>
                </a:uFill>
                <a:latin typeface="Trebuchet MS"/>
              </a:rPr>
              <a:t>ring </a:t>
            </a:r>
            <a:r>
              <a:rPr b="0" lang="en-US" sz="3600" spc="-1" strike="noStrike">
                <a:solidFill>
                  <a:srgbClr val="90c226"/>
                </a:solidFill>
                <a:uFill>
                  <a:solidFill>
                    <a:srgbClr val="ffffff"/>
                  </a:solidFill>
                </a:uFill>
                <a:latin typeface="Trebuchet MS"/>
              </a:rPr>
              <a:t>of </a:t>
            </a:r>
            <a:r>
              <a:rPr b="0" lang="en-US" sz="3600" spc="-1" strike="noStrike">
                <a:solidFill>
                  <a:srgbClr val="90c226"/>
                </a:solidFill>
                <a:uFill>
                  <a:solidFill>
                    <a:srgbClr val="ffffff"/>
                  </a:solidFill>
                </a:uFill>
                <a:latin typeface="Trebuchet MS"/>
              </a:rPr>
              <a:t>QQuic</a:t>
            </a:r>
            <a:r>
              <a:rPr b="0" lang="en-US" sz="3600" spc="-1" strike="noStrike">
                <a:solidFill>
                  <a:srgbClr val="90c226"/>
                </a:solidFill>
                <a:uFill>
                  <a:solidFill>
                    <a:srgbClr val="ffffff"/>
                  </a:solidFill>
                </a:uFill>
                <a:latin typeface="Trebuchet MS"/>
              </a:rPr>
              <a:t>kItem</a:t>
            </a:r>
            <a:endParaRPr b="0" lang="en-US" sz="3600" spc="-1" strike="noStrike">
              <a:solidFill>
                <a:srgbClr val="000000"/>
              </a:solidFill>
              <a:uFill>
                <a:solidFill>
                  <a:srgbClr val="ffffff"/>
                </a:solidFill>
              </a:uFill>
              <a:latin typeface="Arial"/>
            </a:endParaRPr>
          </a:p>
        </p:txBody>
      </p:sp>
      <p:sp>
        <p:nvSpPr>
          <p:cNvPr id="141" name="CustomShape 3"/>
          <p:cNvSpPr/>
          <p:nvPr/>
        </p:nvSpPr>
        <p:spPr>
          <a:xfrm>
            <a:off x="1097280" y="3866760"/>
            <a:ext cx="862200" cy="861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Node</a:t>
            </a:r>
            <a:endParaRPr b="0" lang="en-US" sz="1800" spc="-1" strike="noStrike">
              <a:solidFill>
                <a:srgbClr val="000000"/>
              </a:solidFill>
              <a:uFill>
                <a:solidFill>
                  <a:srgbClr val="ffffff"/>
                </a:solidFill>
              </a:uFill>
              <a:latin typeface="Arial"/>
            </a:endParaRPr>
          </a:p>
        </p:txBody>
      </p:sp>
      <p:sp>
        <p:nvSpPr>
          <p:cNvPr id="142" name="CustomShape 4"/>
          <p:cNvSpPr/>
          <p:nvPr/>
        </p:nvSpPr>
        <p:spPr>
          <a:xfrm>
            <a:off x="2651760" y="3291840"/>
            <a:ext cx="862200" cy="862200"/>
          </a:xfrm>
          <a:prstGeom prst="rect">
            <a:avLst/>
          </a:prstGeom>
          <a:no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Geometry</a:t>
            </a:r>
            <a:endParaRPr b="0" lang="en-US" sz="1800" spc="-1" strike="noStrike">
              <a:solidFill>
                <a:srgbClr val="000000"/>
              </a:solidFill>
              <a:uFill>
                <a:solidFill>
                  <a:srgbClr val="ffffff"/>
                </a:solidFill>
              </a:uFill>
              <a:latin typeface="Arial"/>
            </a:endParaRPr>
          </a:p>
        </p:txBody>
      </p:sp>
      <p:sp>
        <p:nvSpPr>
          <p:cNvPr id="143" name="CustomShape 5"/>
          <p:cNvSpPr/>
          <p:nvPr/>
        </p:nvSpPr>
        <p:spPr>
          <a:xfrm>
            <a:off x="2651760" y="4297680"/>
            <a:ext cx="862200" cy="862200"/>
          </a:xfrm>
          <a:prstGeom prst="rect">
            <a:avLst/>
          </a:prstGeom>
          <a:solidFill>
            <a:srgbClr val="729fcf"/>
          </a:solidFill>
          <a:ln>
            <a:no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Material</a:t>
            </a:r>
            <a:endParaRPr b="0" lang="en-US" sz="1800" spc="-1" strike="noStrike">
              <a:solidFill>
                <a:srgbClr val="000000"/>
              </a:solidFill>
              <a:uFill>
                <a:solidFill>
                  <a:srgbClr val="ffffff"/>
                </a:solidFill>
              </a:uFill>
              <a:latin typeface="Arial"/>
            </a:endParaRPr>
          </a:p>
        </p:txBody>
      </p:sp>
      <p:sp>
        <p:nvSpPr>
          <p:cNvPr id="144" name="Line 6"/>
          <p:cNvSpPr/>
          <p:nvPr/>
        </p:nvSpPr>
        <p:spPr>
          <a:xfrm flipV="1">
            <a:off x="2081520" y="4023360"/>
            <a:ext cx="478800" cy="338760"/>
          </a:xfrm>
          <a:prstGeom prst="line">
            <a:avLst/>
          </a:prstGeom>
          <a:ln>
            <a:solidFill>
              <a:srgbClr val="000000"/>
            </a:solidFill>
            <a:tailEnd len="med" type="triangle" w="med"/>
          </a:ln>
        </p:spPr>
        <p:style>
          <a:lnRef idx="0"/>
          <a:fillRef idx="0"/>
          <a:effectRef idx="0"/>
          <a:fontRef idx="minor"/>
        </p:style>
      </p:sp>
      <p:sp>
        <p:nvSpPr>
          <p:cNvPr id="145" name="Line 7"/>
          <p:cNvSpPr/>
          <p:nvPr/>
        </p:nvSpPr>
        <p:spPr>
          <a:xfrm>
            <a:off x="2081520" y="4362120"/>
            <a:ext cx="478800" cy="301320"/>
          </a:xfrm>
          <a:prstGeom prst="line">
            <a:avLst/>
          </a:prstGeom>
          <a:ln>
            <a:solidFill>
              <a:srgbClr val="000000"/>
            </a:solidFill>
            <a:tailEnd len="med" type="triangle" w="med"/>
          </a:ln>
        </p:spPr>
        <p:style>
          <a:lnRef idx="0"/>
          <a:fillRef idx="0"/>
          <a:effectRef idx="0"/>
          <a:fontRef idx="minor"/>
        </p:style>
      </p:sp>
      <p:sp>
        <p:nvSpPr>
          <p:cNvPr id="146" name="CustomShape 8"/>
          <p:cNvSpPr/>
          <p:nvPr/>
        </p:nvSpPr>
        <p:spPr>
          <a:xfrm>
            <a:off x="4297680" y="3291840"/>
            <a:ext cx="1280160" cy="914400"/>
          </a:xfrm>
          <a:custGeom>
            <a:avLst/>
            <a:gdLst/>
            <a:ahLst/>
            <a:rect l="0" t="0" r="r" b="b"/>
            <a:pathLst>
              <a:path w="5576" h="2542">
                <a:moveTo>
                  <a:pt x="2018" y="0"/>
                </a:moveTo>
                <a:lnTo>
                  <a:pt x="2018" y="422"/>
                </a:lnTo>
                <a:lnTo>
                  <a:pt x="2018" y="738"/>
                </a:lnTo>
                <a:lnTo>
                  <a:pt x="2018" y="1055"/>
                </a:lnTo>
                <a:lnTo>
                  <a:pt x="2018" y="1485"/>
                </a:lnTo>
                <a:lnTo>
                  <a:pt x="0" y="1853"/>
                </a:lnTo>
                <a:lnTo>
                  <a:pt x="2018" y="2118"/>
                </a:lnTo>
                <a:lnTo>
                  <a:pt x="2018" y="2541"/>
                </a:lnTo>
                <a:lnTo>
                  <a:pt x="2609" y="2541"/>
                </a:lnTo>
                <a:lnTo>
                  <a:pt x="3052" y="2541"/>
                </a:lnTo>
                <a:lnTo>
                  <a:pt x="3495" y="2541"/>
                </a:lnTo>
                <a:lnTo>
                  <a:pt x="4097" y="2541"/>
                </a:lnTo>
                <a:lnTo>
                  <a:pt x="4540" y="2541"/>
                </a:lnTo>
                <a:lnTo>
                  <a:pt x="4983" y="2541"/>
                </a:lnTo>
                <a:lnTo>
                  <a:pt x="5575" y="2541"/>
                </a:lnTo>
                <a:lnTo>
                  <a:pt x="5575" y="2118"/>
                </a:lnTo>
                <a:lnTo>
                  <a:pt x="5575" y="1802"/>
                </a:lnTo>
                <a:lnTo>
                  <a:pt x="5575" y="1485"/>
                </a:lnTo>
                <a:lnTo>
                  <a:pt x="5575" y="1055"/>
                </a:lnTo>
                <a:lnTo>
                  <a:pt x="5575" y="738"/>
                </a:lnTo>
                <a:lnTo>
                  <a:pt x="5575" y="422"/>
                </a:lnTo>
                <a:lnTo>
                  <a:pt x="5575" y="0"/>
                </a:lnTo>
                <a:lnTo>
                  <a:pt x="4983" y="0"/>
                </a:lnTo>
                <a:lnTo>
                  <a:pt x="4540" y="0"/>
                </a:lnTo>
                <a:lnTo>
                  <a:pt x="4097" y="0"/>
                </a:lnTo>
                <a:lnTo>
                  <a:pt x="3495" y="0"/>
                </a:lnTo>
                <a:lnTo>
                  <a:pt x="3052" y="0"/>
                </a:lnTo>
                <a:lnTo>
                  <a:pt x="2609" y="0"/>
                </a:lnTo>
                <a:lnTo>
                  <a:pt x="2018" y="0"/>
                </a:lnTo>
              </a:path>
            </a:pathLst>
          </a:custGeom>
          <a:solidFill>
            <a:srgbClr val="ffff66"/>
          </a:solidFill>
          <a:ln>
            <a:solidFill>
              <a:srgbClr val="3465a4"/>
            </a:solidFill>
          </a:ln>
        </p:spPr>
        <p:style>
          <a:lnRef idx="0"/>
          <a:fillRef idx="0"/>
          <a:effectRef idx="0"/>
          <a:fontRef idx="minor"/>
        </p:style>
        <p:txBody>
          <a:bodyPr wrap="none" lIns="90000" rIns="90000" tIns="45000" bIns="45000" anchor="ctr"/>
          <a:p>
            <a:pPr algn="ctr"/>
            <a:r>
              <a:rPr b="0" lang="en-US" sz="1000" spc="-1" strike="noStrike">
                <a:solidFill>
                  <a:srgbClr val="000000"/>
                </a:solidFill>
                <a:uFill>
                  <a:solidFill>
                    <a:srgbClr val="ffffff"/>
                  </a:solidFill>
                </a:uFill>
                <a:latin typeface="Arial"/>
              </a:rPr>
              <a:t>Includes X,y, rotation, </a:t>
            </a:r>
            <a:endParaRPr b="0" lang="en-US" sz="1000" spc="-1" strike="noStrike">
              <a:solidFill>
                <a:srgbClr val="000000"/>
              </a:solidFill>
              <a:uFill>
                <a:solidFill>
                  <a:srgbClr val="ffffff"/>
                </a:solidFill>
              </a:uFill>
              <a:latin typeface="Arial"/>
            </a:endParaRPr>
          </a:p>
          <a:p>
            <a:pPr algn="ctr"/>
            <a:r>
              <a:rPr b="0" lang="en-US" sz="1000" spc="-1" strike="noStrike">
                <a:solidFill>
                  <a:srgbClr val="000000"/>
                </a:solidFill>
                <a:uFill>
                  <a:solidFill>
                    <a:srgbClr val="ffffff"/>
                  </a:solidFill>
                </a:uFill>
                <a:latin typeface="Arial"/>
              </a:rPr>
              <a:t>translation</a:t>
            </a:r>
            <a:endParaRPr b="0" lang="en-US" sz="1000" spc="-1" strike="noStrike">
              <a:solidFill>
                <a:srgbClr val="000000"/>
              </a:solidFill>
              <a:uFill>
                <a:solidFill>
                  <a:srgbClr val="ffffff"/>
                </a:solidFill>
              </a:uFill>
              <a:latin typeface="Arial"/>
            </a:endParaRPr>
          </a:p>
        </p:txBody>
      </p:sp>
      <p:sp>
        <p:nvSpPr>
          <p:cNvPr id="147" name="CustomShape 9"/>
          <p:cNvSpPr/>
          <p:nvPr/>
        </p:nvSpPr>
        <p:spPr>
          <a:xfrm>
            <a:off x="4297680" y="4389120"/>
            <a:ext cx="1280160" cy="914400"/>
          </a:xfrm>
          <a:custGeom>
            <a:avLst/>
            <a:gdLst/>
            <a:ahLst/>
            <a:rect l="0" t="0" r="r" b="b"/>
            <a:pathLst>
              <a:path w="5659" h="2542">
                <a:moveTo>
                  <a:pt x="2101" y="0"/>
                </a:moveTo>
                <a:lnTo>
                  <a:pt x="2101" y="422"/>
                </a:lnTo>
                <a:lnTo>
                  <a:pt x="2101" y="738"/>
                </a:lnTo>
                <a:lnTo>
                  <a:pt x="2101" y="1055"/>
                </a:lnTo>
                <a:lnTo>
                  <a:pt x="2101" y="1485"/>
                </a:lnTo>
                <a:lnTo>
                  <a:pt x="0" y="1340"/>
                </a:lnTo>
                <a:lnTo>
                  <a:pt x="2101" y="2118"/>
                </a:lnTo>
                <a:lnTo>
                  <a:pt x="2101" y="2541"/>
                </a:lnTo>
                <a:lnTo>
                  <a:pt x="2692" y="2541"/>
                </a:lnTo>
                <a:lnTo>
                  <a:pt x="3135" y="2541"/>
                </a:lnTo>
                <a:lnTo>
                  <a:pt x="3578" y="2541"/>
                </a:lnTo>
                <a:lnTo>
                  <a:pt x="4180" y="2541"/>
                </a:lnTo>
                <a:lnTo>
                  <a:pt x="4623" y="2541"/>
                </a:lnTo>
                <a:lnTo>
                  <a:pt x="5066" y="2541"/>
                </a:lnTo>
                <a:lnTo>
                  <a:pt x="5658" y="2541"/>
                </a:lnTo>
                <a:lnTo>
                  <a:pt x="5658" y="2118"/>
                </a:lnTo>
                <a:lnTo>
                  <a:pt x="5658" y="1802"/>
                </a:lnTo>
                <a:lnTo>
                  <a:pt x="5658" y="1485"/>
                </a:lnTo>
                <a:lnTo>
                  <a:pt x="5658" y="1055"/>
                </a:lnTo>
                <a:lnTo>
                  <a:pt x="5658" y="738"/>
                </a:lnTo>
                <a:lnTo>
                  <a:pt x="5658" y="422"/>
                </a:lnTo>
                <a:lnTo>
                  <a:pt x="5658" y="0"/>
                </a:lnTo>
                <a:lnTo>
                  <a:pt x="5066" y="0"/>
                </a:lnTo>
                <a:lnTo>
                  <a:pt x="4623" y="0"/>
                </a:lnTo>
                <a:lnTo>
                  <a:pt x="4180" y="0"/>
                </a:lnTo>
                <a:lnTo>
                  <a:pt x="3578" y="0"/>
                </a:lnTo>
                <a:lnTo>
                  <a:pt x="3135" y="0"/>
                </a:lnTo>
                <a:lnTo>
                  <a:pt x="2692" y="0"/>
                </a:lnTo>
                <a:lnTo>
                  <a:pt x="2101" y="0"/>
                </a:lnTo>
              </a:path>
            </a:pathLst>
          </a:custGeom>
          <a:solidFill>
            <a:srgbClr val="ffff66"/>
          </a:solidFill>
          <a:ln>
            <a:solidFill>
              <a:srgbClr val="3465a4"/>
            </a:solidFill>
          </a:ln>
        </p:spPr>
        <p:style>
          <a:lnRef idx="0"/>
          <a:fillRef idx="0"/>
          <a:effectRef idx="0"/>
          <a:fontRef idx="minor"/>
        </p:style>
        <p:txBody>
          <a:bodyPr wrap="none" lIns="90000" rIns="90000" tIns="45000" bIns="45000" anchor="ctr"/>
          <a:p>
            <a:pPr algn="ctr"/>
            <a:r>
              <a:rPr b="0" lang="en-US" sz="1000" spc="-1" strike="noStrike">
                <a:solidFill>
                  <a:srgbClr val="000000"/>
                </a:solidFill>
                <a:uFill>
                  <a:solidFill>
                    <a:srgbClr val="ffffff"/>
                  </a:solidFill>
                </a:uFill>
                <a:latin typeface="Arial"/>
              </a:rPr>
              <a:t>Includes color, image, </a:t>
            </a:r>
            <a:endParaRPr b="0" lang="en-US" sz="1000" spc="-1" strike="noStrike">
              <a:solidFill>
                <a:srgbClr val="000000"/>
              </a:solidFill>
              <a:uFill>
                <a:solidFill>
                  <a:srgbClr val="ffffff"/>
                </a:solidFill>
              </a:uFill>
              <a:latin typeface="Arial"/>
            </a:endParaRPr>
          </a:p>
          <a:p>
            <a:pPr algn="ctr"/>
            <a:r>
              <a:rPr b="0" lang="en-US" sz="1000" spc="-1" strike="noStrike">
                <a:solidFill>
                  <a:srgbClr val="000000"/>
                </a:solidFill>
                <a:uFill>
                  <a:solidFill>
                    <a:srgbClr val="ffffff"/>
                  </a:solidFill>
                </a:uFill>
                <a:latin typeface="Arial"/>
              </a:rPr>
              <a:t>shader, etc</a:t>
            </a:r>
            <a:endParaRPr b="0" lang="en-US" sz="1000" spc="-1" strike="noStrike">
              <a:solidFill>
                <a:srgbClr val="000000"/>
              </a:solidFill>
              <a:uFill>
                <a:solidFill>
                  <a:srgbClr val="ffffff"/>
                </a:solidFill>
              </a:uFill>
              <a:latin typeface="Arial"/>
            </a:endParaRPr>
          </a:p>
        </p:txBody>
      </p:sp>
      <p:sp>
        <p:nvSpPr>
          <p:cNvPr id="148" name="CustomShape 10"/>
          <p:cNvSpPr/>
          <p:nvPr/>
        </p:nvSpPr>
        <p:spPr>
          <a:xfrm rot="2368200">
            <a:off x="6675120" y="3918600"/>
            <a:ext cx="862200" cy="861840"/>
          </a:xfrm>
          <a:prstGeom prst="rect">
            <a:avLst/>
          </a:prstGeom>
          <a:noFill/>
          <a:ln>
            <a:solidFill>
              <a:srgbClr val="3465a4"/>
            </a:solidFill>
            <a:custDash/>
          </a:ln>
        </p:spPr>
        <p:style>
          <a:lnRef idx="0"/>
          <a:fillRef idx="0"/>
          <a:effectRef idx="0"/>
          <a:fontRef idx="minor"/>
        </p:style>
        <p:txBody>
          <a:bodyPr wrap="none" lIns="90000" rIns="90000" tIns="45000" bIns="45000" anchor="ctr"/>
          <a:p>
            <a:pPr algn="ctr"/>
            <a:r>
              <a:rPr b="0" lang="en-US" sz="6000" spc="-1" strike="noStrike">
                <a:solidFill>
                  <a:srgbClr val="000000"/>
                </a:solidFill>
                <a:uFill>
                  <a:solidFill>
                    <a:srgbClr val="ffffff"/>
                  </a:solidFill>
                </a:uFill>
                <a:latin typeface="Arial"/>
              </a:rPr>
              <a:t>T</a:t>
            </a:r>
            <a:endParaRPr b="0" lang="en-US" sz="6000" spc="-1" strike="noStrike">
              <a:solidFill>
                <a:srgbClr val="000000"/>
              </a:solidFill>
              <a:uFill>
                <a:solidFill>
                  <a:srgbClr val="ffffff"/>
                </a:solidFill>
              </a:uFill>
              <a:latin typeface="Arial"/>
            </a:endParaRPr>
          </a:p>
        </p:txBody>
      </p:sp>
      <p:sp>
        <p:nvSpPr>
          <p:cNvPr id="149" name="CustomShape 11"/>
          <p:cNvSpPr/>
          <p:nvPr/>
        </p:nvSpPr>
        <p:spPr>
          <a:xfrm rot="2272200">
            <a:off x="8228880" y="3344400"/>
            <a:ext cx="862200" cy="862200"/>
          </a:xfrm>
          <a:prstGeom prst="rect">
            <a:avLst/>
          </a:prstGeom>
          <a:noFill/>
          <a:ln>
            <a:solidFill>
              <a:srgbClr val="3465a4"/>
            </a:solidFill>
            <a:custDash/>
          </a:ln>
        </p:spPr>
        <p:style>
          <a:lnRef idx="0"/>
          <a:fillRef idx="0"/>
          <a:effectRef idx="0"/>
          <a:fontRef idx="minor"/>
        </p:style>
      </p:sp>
      <p:sp>
        <p:nvSpPr>
          <p:cNvPr id="150" name="CustomShape 12"/>
          <p:cNvSpPr/>
          <p:nvPr/>
        </p:nvSpPr>
        <p:spPr>
          <a:xfrm>
            <a:off x="8229600" y="4349880"/>
            <a:ext cx="862200" cy="862200"/>
          </a:xfrm>
          <a:prstGeom prst="rect">
            <a:avLst/>
          </a:prstGeom>
          <a:noFill/>
          <a:ln>
            <a:noFill/>
          </a:ln>
        </p:spPr>
        <p:style>
          <a:lnRef idx="0"/>
          <a:fillRef idx="0"/>
          <a:effectRef idx="0"/>
          <a:fontRef idx="minor"/>
        </p:style>
        <p:txBody>
          <a:bodyPr wrap="none" lIns="90000" rIns="90000" tIns="45000" bIns="45000" anchor="ctr"/>
          <a:p>
            <a:pPr algn="ctr"/>
            <a:r>
              <a:rPr b="0" lang="en-US" sz="5400" spc="-1" strike="noStrike">
                <a:solidFill>
                  <a:srgbClr val="000000"/>
                </a:solidFill>
                <a:uFill>
                  <a:solidFill>
                    <a:srgbClr val="ffffff"/>
                  </a:solidFill>
                </a:uFill>
                <a:latin typeface="Arial"/>
              </a:rPr>
              <a:t>T</a:t>
            </a:r>
            <a:endParaRPr b="0" lang="en-US" sz="5400" spc="-1" strike="noStrike">
              <a:solidFill>
                <a:srgbClr val="000000"/>
              </a:solidFill>
              <a:uFill>
                <a:solidFill>
                  <a:srgbClr val="ffffff"/>
                </a:solidFill>
              </a:uFill>
              <a:latin typeface="Arial"/>
            </a:endParaRPr>
          </a:p>
        </p:txBody>
      </p:sp>
      <p:sp>
        <p:nvSpPr>
          <p:cNvPr id="151" name="Line 13"/>
          <p:cNvSpPr/>
          <p:nvPr/>
        </p:nvSpPr>
        <p:spPr>
          <a:xfrm flipV="1">
            <a:off x="7659360" y="4075560"/>
            <a:ext cx="478800" cy="338760"/>
          </a:xfrm>
          <a:prstGeom prst="line">
            <a:avLst/>
          </a:prstGeom>
          <a:ln>
            <a:solidFill>
              <a:srgbClr val="000000"/>
            </a:solidFill>
            <a:tailEnd len="med" type="triangle" w="med"/>
          </a:ln>
        </p:spPr>
        <p:style>
          <a:lnRef idx="0"/>
          <a:fillRef idx="0"/>
          <a:effectRef idx="0"/>
          <a:fontRef idx="minor"/>
        </p:style>
      </p:sp>
      <p:sp>
        <p:nvSpPr>
          <p:cNvPr id="152" name="Line 14"/>
          <p:cNvSpPr/>
          <p:nvPr/>
        </p:nvSpPr>
        <p:spPr>
          <a:xfrm>
            <a:off x="7659360" y="4414320"/>
            <a:ext cx="478800" cy="301320"/>
          </a:xfrm>
          <a:prstGeom prst="line">
            <a:avLst/>
          </a:prstGeom>
          <a:ln>
            <a:solidFill>
              <a:srgbClr val="000000"/>
            </a:solidFill>
            <a:tailEnd len="med" type="triangle" w="med"/>
          </a:ln>
        </p:spPr>
        <p:style>
          <a:lnRef idx="0"/>
          <a:fillRef idx="0"/>
          <a:effectRef idx="0"/>
          <a:fontRef idx="minor"/>
        </p:style>
      </p:sp>
      <p:sp>
        <p:nvSpPr>
          <p:cNvPr id="153" name="CustomShape 15"/>
          <p:cNvSpPr/>
          <p:nvPr/>
        </p:nvSpPr>
        <p:spPr>
          <a:xfrm>
            <a:off x="6309360" y="5212080"/>
            <a:ext cx="1280160" cy="914400"/>
          </a:xfrm>
          <a:custGeom>
            <a:avLst/>
            <a:gdLst/>
            <a:ahLst/>
            <a:rect l="0" t="0" r="r" b="b"/>
            <a:pathLst>
              <a:path w="3558" h="3653">
                <a:moveTo>
                  <a:pt x="0" y="1111"/>
                </a:moveTo>
                <a:lnTo>
                  <a:pt x="0" y="1533"/>
                </a:lnTo>
                <a:lnTo>
                  <a:pt x="0" y="1849"/>
                </a:lnTo>
                <a:lnTo>
                  <a:pt x="0" y="2166"/>
                </a:lnTo>
                <a:lnTo>
                  <a:pt x="0" y="2596"/>
                </a:lnTo>
                <a:lnTo>
                  <a:pt x="0" y="2913"/>
                </a:lnTo>
                <a:lnTo>
                  <a:pt x="0" y="3229"/>
                </a:lnTo>
                <a:lnTo>
                  <a:pt x="0" y="3652"/>
                </a:lnTo>
                <a:lnTo>
                  <a:pt x="591" y="3652"/>
                </a:lnTo>
                <a:lnTo>
                  <a:pt x="1034" y="3652"/>
                </a:lnTo>
                <a:lnTo>
                  <a:pt x="1477" y="3652"/>
                </a:lnTo>
                <a:lnTo>
                  <a:pt x="2079" y="3652"/>
                </a:lnTo>
                <a:lnTo>
                  <a:pt x="2522" y="3652"/>
                </a:lnTo>
                <a:lnTo>
                  <a:pt x="2965" y="3652"/>
                </a:lnTo>
                <a:lnTo>
                  <a:pt x="3557" y="3652"/>
                </a:lnTo>
                <a:lnTo>
                  <a:pt x="3557" y="3229"/>
                </a:lnTo>
                <a:lnTo>
                  <a:pt x="3557" y="2913"/>
                </a:lnTo>
                <a:lnTo>
                  <a:pt x="3557" y="2596"/>
                </a:lnTo>
                <a:lnTo>
                  <a:pt x="3557" y="2166"/>
                </a:lnTo>
                <a:lnTo>
                  <a:pt x="3557" y="1849"/>
                </a:lnTo>
                <a:lnTo>
                  <a:pt x="3557" y="1533"/>
                </a:lnTo>
                <a:lnTo>
                  <a:pt x="3557" y="1111"/>
                </a:lnTo>
                <a:lnTo>
                  <a:pt x="2965" y="1111"/>
                </a:lnTo>
                <a:lnTo>
                  <a:pt x="2522" y="1111"/>
                </a:lnTo>
                <a:lnTo>
                  <a:pt x="2079" y="1111"/>
                </a:lnTo>
                <a:lnTo>
                  <a:pt x="1477" y="1111"/>
                </a:lnTo>
                <a:lnTo>
                  <a:pt x="1463" y="0"/>
                </a:lnTo>
                <a:lnTo>
                  <a:pt x="591" y="1111"/>
                </a:lnTo>
                <a:lnTo>
                  <a:pt x="0" y="1111"/>
                </a:lnTo>
              </a:path>
            </a:pathLst>
          </a:custGeom>
          <a:solidFill>
            <a:srgbClr val="ffff66"/>
          </a:solidFill>
          <a:ln>
            <a:solidFill>
              <a:srgbClr val="3465a4"/>
            </a:solidFill>
          </a:ln>
        </p:spPr>
        <p:style>
          <a:lnRef idx="0"/>
          <a:fillRef idx="0"/>
          <a:effectRef idx="0"/>
          <a:fontRef idx="minor"/>
        </p:style>
        <p:txBody>
          <a:bodyPr wrap="none" lIns="90000" rIns="90000" tIns="45000" bIns="45000" anchor="ctr"/>
          <a:p>
            <a:pPr algn="ctr"/>
            <a:r>
              <a:rPr b="0" lang="en-US" sz="1000" spc="-1" strike="noStrike">
                <a:solidFill>
                  <a:srgbClr val="000000"/>
                </a:solidFill>
                <a:uFill>
                  <a:solidFill>
                    <a:srgbClr val="ffffff"/>
                  </a:solidFill>
                </a:uFill>
                <a:latin typeface="Arial"/>
              </a:rPr>
              <a:t>Example of display “T” </a:t>
            </a:r>
            <a:r>
              <a:rPr b="0" lang="en-US" sz="1000" spc="-1" strike="noStrike">
                <a:solidFill>
                  <a:srgbClr val="000000"/>
                </a:solidFill>
                <a:uFill>
                  <a:solidFill>
                    <a:srgbClr val="ffffff"/>
                  </a:solidFill>
                </a:uFill>
                <a:latin typeface="Arial"/>
              </a:rPr>
              <a:t>image</a:t>
            </a:r>
            <a:endParaRPr b="0" lang="en-US" sz="1000" spc="-1" strike="noStrike">
              <a:solidFill>
                <a:srgbClr val="000000"/>
              </a:solidFill>
              <a:uFill>
                <a:solidFill>
                  <a:srgbClr val="ffffff"/>
                </a:solidFill>
              </a:uFill>
              <a:latin typeface="Arial"/>
            </a:endParaRPr>
          </a:p>
        </p:txBody>
      </p:sp>
      <p:sp>
        <p:nvSpPr>
          <p:cNvPr id="154" name="CustomShape 16"/>
          <p:cNvSpPr/>
          <p:nvPr/>
        </p:nvSpPr>
        <p:spPr>
          <a:xfrm>
            <a:off x="7652160" y="310896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Vertex (x,y)</a:t>
            </a:r>
            <a:endParaRPr b="0" lang="en-US" sz="1800" spc="-1" strike="noStrike">
              <a:solidFill>
                <a:srgbClr val="000000"/>
              </a:solidFill>
              <a:uFill>
                <a:solidFill>
                  <a:srgbClr val="ffffff"/>
                </a:solidFill>
              </a:uFill>
              <a:latin typeface="Arial"/>
            </a:endParaRPr>
          </a:p>
        </p:txBody>
      </p:sp>
      <p:sp>
        <p:nvSpPr>
          <p:cNvPr id="155" name="CustomShape 17"/>
          <p:cNvSpPr/>
          <p:nvPr/>
        </p:nvSpPr>
        <p:spPr>
          <a:xfrm>
            <a:off x="9265320" y="347472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Vertex (x,y)</a:t>
            </a:r>
            <a:endParaRPr b="0" lang="en-US" sz="1800" spc="-1" strike="noStrike">
              <a:solidFill>
                <a:srgbClr val="000000"/>
              </a:solidFill>
              <a:uFill>
                <a:solidFill>
                  <a:srgbClr val="ffffff"/>
                </a:solidFill>
              </a:uFill>
              <a:latin typeface="Arial"/>
            </a:endParaRPr>
          </a:p>
        </p:txBody>
      </p:sp>
      <p:sp>
        <p:nvSpPr>
          <p:cNvPr id="156" name="CustomShape 18"/>
          <p:cNvSpPr/>
          <p:nvPr/>
        </p:nvSpPr>
        <p:spPr>
          <a:xfrm>
            <a:off x="8749440" y="423792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Vertex (x,y)</a:t>
            </a:r>
            <a:endParaRPr b="0" lang="en-US" sz="1800" spc="-1" strike="noStrike">
              <a:solidFill>
                <a:srgbClr val="000000"/>
              </a:solidFill>
              <a:uFill>
                <a:solidFill>
                  <a:srgbClr val="ffffff"/>
                </a:solidFill>
              </a:uFill>
              <a:latin typeface="Arial"/>
            </a:endParaRPr>
          </a:p>
        </p:txBody>
      </p:sp>
      <p:sp>
        <p:nvSpPr>
          <p:cNvPr id="157" name="CustomShape 19"/>
          <p:cNvSpPr/>
          <p:nvPr/>
        </p:nvSpPr>
        <p:spPr>
          <a:xfrm>
            <a:off x="7652160" y="3780720"/>
            <a:ext cx="2131920" cy="39420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Vertex </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000000"/>
                </a:solidFill>
                <a:uFill>
                  <a:solidFill>
                    <a:srgbClr val="ffffff"/>
                  </a:solidFill>
                </a:uFill>
                <a:latin typeface="Trebuchet MS"/>
              </a:rPr>
              <a:t>(x,y)</a:t>
            </a:r>
            <a:endParaRPr b="0" lang="en-US" sz="1800" spc="-1" strike="noStrike">
              <a:solidFill>
                <a:srgbClr val="000000"/>
              </a:solidFill>
              <a:uFill>
                <a:solidFill>
                  <a:srgbClr val="ffffff"/>
                </a:solidFill>
              </a:uFill>
              <a:latin typeface="Arial"/>
            </a:endParaRPr>
          </a:p>
        </p:txBody>
      </p:sp>
      <p:sp>
        <p:nvSpPr>
          <p:cNvPr id="158" name="CustomShape 20"/>
          <p:cNvSpPr/>
          <p:nvPr/>
        </p:nvSpPr>
        <p:spPr>
          <a:xfrm>
            <a:off x="9326880" y="4846320"/>
            <a:ext cx="1280160" cy="914400"/>
          </a:xfrm>
          <a:custGeom>
            <a:avLst/>
            <a:gdLst/>
            <a:ahLst/>
            <a:rect l="0" t="0" r="r" b="b"/>
            <a:pathLst>
              <a:path w="4964" h="2582">
                <a:moveTo>
                  <a:pt x="1406" y="40"/>
                </a:moveTo>
                <a:lnTo>
                  <a:pt x="1406" y="462"/>
                </a:lnTo>
                <a:lnTo>
                  <a:pt x="0" y="0"/>
                </a:lnTo>
                <a:lnTo>
                  <a:pt x="1406" y="1095"/>
                </a:lnTo>
                <a:lnTo>
                  <a:pt x="1406" y="1525"/>
                </a:lnTo>
                <a:lnTo>
                  <a:pt x="1406" y="1842"/>
                </a:lnTo>
                <a:lnTo>
                  <a:pt x="1406" y="2158"/>
                </a:lnTo>
                <a:lnTo>
                  <a:pt x="1406" y="2581"/>
                </a:lnTo>
                <a:lnTo>
                  <a:pt x="1997" y="2581"/>
                </a:lnTo>
                <a:lnTo>
                  <a:pt x="2440" y="2581"/>
                </a:lnTo>
                <a:lnTo>
                  <a:pt x="2883" y="2581"/>
                </a:lnTo>
                <a:lnTo>
                  <a:pt x="3485" y="2581"/>
                </a:lnTo>
                <a:lnTo>
                  <a:pt x="3928" y="2581"/>
                </a:lnTo>
                <a:lnTo>
                  <a:pt x="4371" y="2581"/>
                </a:lnTo>
                <a:lnTo>
                  <a:pt x="4963" y="2581"/>
                </a:lnTo>
                <a:lnTo>
                  <a:pt x="4963" y="2158"/>
                </a:lnTo>
                <a:lnTo>
                  <a:pt x="4963" y="1842"/>
                </a:lnTo>
                <a:lnTo>
                  <a:pt x="4963" y="1525"/>
                </a:lnTo>
                <a:lnTo>
                  <a:pt x="4963" y="1095"/>
                </a:lnTo>
                <a:lnTo>
                  <a:pt x="4963" y="778"/>
                </a:lnTo>
                <a:lnTo>
                  <a:pt x="4963" y="462"/>
                </a:lnTo>
                <a:lnTo>
                  <a:pt x="4963" y="40"/>
                </a:lnTo>
                <a:lnTo>
                  <a:pt x="4371" y="40"/>
                </a:lnTo>
                <a:lnTo>
                  <a:pt x="3928" y="40"/>
                </a:lnTo>
                <a:lnTo>
                  <a:pt x="3485" y="40"/>
                </a:lnTo>
                <a:lnTo>
                  <a:pt x="2883" y="40"/>
                </a:lnTo>
                <a:lnTo>
                  <a:pt x="2440" y="40"/>
                </a:lnTo>
                <a:lnTo>
                  <a:pt x="1997" y="40"/>
                </a:lnTo>
                <a:lnTo>
                  <a:pt x="1406" y="40"/>
                </a:lnTo>
              </a:path>
            </a:pathLst>
          </a:custGeom>
          <a:solidFill>
            <a:srgbClr val="ffff66"/>
          </a:solidFill>
          <a:ln>
            <a:solidFill>
              <a:srgbClr val="3465a4"/>
            </a:solidFill>
          </a:ln>
        </p:spPr>
        <p:style>
          <a:lnRef idx="0"/>
          <a:fillRef idx="0"/>
          <a:effectRef idx="0"/>
          <a:fontRef idx="minor"/>
        </p:style>
        <p:txBody>
          <a:bodyPr wrap="none" lIns="90000" rIns="90000" tIns="45000" bIns="45000" anchor="ctr"/>
          <a:p>
            <a:pPr algn="ctr"/>
            <a:r>
              <a:rPr b="0" lang="en-US" sz="1000" spc="-1" strike="noStrike">
                <a:solidFill>
                  <a:srgbClr val="000000"/>
                </a:solidFill>
                <a:uFill>
                  <a:solidFill>
                    <a:srgbClr val="ffffff"/>
                  </a:solidFill>
                </a:uFill>
                <a:latin typeface="Arial"/>
              </a:rPr>
              <a:t>“</a:t>
            </a:r>
            <a:r>
              <a:rPr b="0" lang="en-US" sz="1000" spc="-1" strike="noStrike">
                <a:solidFill>
                  <a:srgbClr val="000000"/>
                </a:solidFill>
                <a:uFill>
                  <a:solidFill>
                    <a:srgbClr val="ffffff"/>
                  </a:solidFill>
                </a:uFill>
                <a:latin typeface="Arial"/>
              </a:rPr>
              <a:t>T” texture</a:t>
            </a:r>
            <a:endParaRPr b="0" lang="en-US" sz="1000" spc="-1" strike="noStrike">
              <a:solidFill>
                <a:srgbClr val="000000"/>
              </a:solidFill>
              <a:uFill>
                <a:solidFill>
                  <a:srgbClr val="ffffff"/>
                </a:solidFill>
              </a:uFill>
              <a:latin typeface="Arial"/>
            </a:endParaRPr>
          </a:p>
        </p:txBody>
      </p:sp>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How we work better &amp; easier with “Node” ?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QSGNode is base class for every “Node” type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QSGMaterial is base class for every material type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QSGGeometry is base class for every geometry type</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We will have to code a lot if we use these class. Qt have a lot of pre-defined Node / Material / Geometry, which we will have to input fewer required data for custom objects. Example:</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QSGImageNode: handle an image inside a rec =&gt; we only have to input image and bounding rectangle (see Qt Docs for supported properties)</a:t>
            </a:r>
            <a:endParaRPr b="0" lang="en-US" sz="14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QSGRectangleNode: handle a rectangle =&gt; we only have to input bounding rectangle data</a:t>
            </a:r>
            <a:r>
              <a:rPr b="0" lang="en-US" sz="1800" spc="-1" strike="noStrike">
                <a:solidFill>
                  <a:srgbClr val="404040"/>
                </a:solidFill>
                <a:uFill>
                  <a:solidFill>
                    <a:srgbClr val="ffffff"/>
                  </a:solidFill>
                </a:uFill>
                <a:latin typeface="Trebuchet MS"/>
              </a:rPr>
              <a:t>(see Qt Docs for supported properties)</a:t>
            </a:r>
            <a:endParaRPr b="0" lang="en-US" sz="14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etc</a:t>
            </a:r>
            <a:endParaRPr b="0" lang="en-US"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60"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Things to memorize: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We should keep level of “Node” is lower than 2 to prevent complexity code &amp; object control.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If we need many child “Node” level, let’s separate them into many custom QQuickItem objects.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62"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
        <p:nvSpPr>
          <p:cNvPr id="163" name="CustomShape 3"/>
          <p:cNvSpPr/>
          <p:nvPr/>
        </p:nvSpPr>
        <p:spPr>
          <a:xfrm>
            <a:off x="274320" y="499248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64" name="CustomShape 4"/>
          <p:cNvSpPr/>
          <p:nvPr/>
        </p:nvSpPr>
        <p:spPr>
          <a:xfrm>
            <a:off x="924120" y="472176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65" name="CustomShape 5"/>
          <p:cNvSpPr/>
          <p:nvPr/>
        </p:nvSpPr>
        <p:spPr>
          <a:xfrm>
            <a:off x="1554480" y="4404960"/>
            <a:ext cx="2053080" cy="40248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66" name="CustomShape 6"/>
          <p:cNvSpPr/>
          <p:nvPr/>
        </p:nvSpPr>
        <p:spPr>
          <a:xfrm>
            <a:off x="2302920" y="4137480"/>
            <a:ext cx="1304640" cy="40248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67" name="CustomShape 7"/>
          <p:cNvSpPr/>
          <p:nvPr/>
        </p:nvSpPr>
        <p:spPr>
          <a:xfrm>
            <a:off x="5577840" y="3967560"/>
            <a:ext cx="2913480" cy="60444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68" name="CustomShape 8"/>
          <p:cNvSpPr/>
          <p:nvPr/>
        </p:nvSpPr>
        <p:spPr>
          <a:xfrm>
            <a:off x="6532920" y="3566160"/>
            <a:ext cx="1958400" cy="60444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69" name="CustomShape 9"/>
          <p:cNvSpPr/>
          <p:nvPr/>
        </p:nvSpPr>
        <p:spPr>
          <a:xfrm>
            <a:off x="4896000" y="554112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70" name="CustomShape 10"/>
          <p:cNvSpPr/>
          <p:nvPr/>
        </p:nvSpPr>
        <p:spPr>
          <a:xfrm>
            <a:off x="5545800" y="527040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71" name="CustomShape 11"/>
          <p:cNvSpPr/>
          <p:nvPr/>
        </p:nvSpPr>
        <p:spPr>
          <a:xfrm>
            <a:off x="1251360" y="384048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DumpComplex class</a:t>
            </a:r>
            <a:endParaRPr b="0" lang="en-US" sz="1800" spc="-1" strike="noStrike">
              <a:solidFill>
                <a:srgbClr val="000000"/>
              </a:solidFill>
              <a:uFill>
                <a:solidFill>
                  <a:srgbClr val="ffffff"/>
                </a:solidFill>
              </a:uFill>
              <a:latin typeface="Arial"/>
            </a:endParaRPr>
          </a:p>
        </p:txBody>
      </p:sp>
      <p:sp>
        <p:nvSpPr>
          <p:cNvPr id="172" name="CustomShape 12"/>
          <p:cNvSpPr/>
          <p:nvPr/>
        </p:nvSpPr>
        <p:spPr>
          <a:xfrm>
            <a:off x="5852160" y="350640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SoSimpleItem class</a:t>
            </a:r>
            <a:endParaRPr b="0" lang="en-US" sz="1800" spc="-1" strike="noStrike">
              <a:solidFill>
                <a:srgbClr val="000000"/>
              </a:solidFill>
              <a:uFill>
                <a:solidFill>
                  <a:srgbClr val="ffffff"/>
                </a:solidFill>
              </a:uFill>
              <a:latin typeface="Arial"/>
            </a:endParaRPr>
          </a:p>
        </p:txBody>
      </p:sp>
      <p:sp>
        <p:nvSpPr>
          <p:cNvPr id="173" name="CustomShape 13"/>
          <p:cNvSpPr/>
          <p:nvPr/>
        </p:nvSpPr>
        <p:spPr>
          <a:xfrm>
            <a:off x="5760720" y="496944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MuchSimpleItem class</a:t>
            </a:r>
            <a:endParaRPr b="0" lang="en-US" sz="1800" spc="-1" strike="noStrike">
              <a:solidFill>
                <a:srgbClr val="000000"/>
              </a:solidFill>
              <a:uFill>
                <a:solidFill>
                  <a:srgbClr val="ffffff"/>
                </a:solidFill>
              </a:uFill>
              <a:latin typeface="Arial"/>
            </a:endParaRPr>
          </a:p>
        </p:txBody>
      </p:sp>
      <p:sp>
        <p:nvSpPr>
          <p:cNvPr id="174" name="CustomShape 14"/>
          <p:cNvSpPr/>
          <p:nvPr/>
        </p:nvSpPr>
        <p:spPr>
          <a:xfrm rot="20700000">
            <a:off x="3728160" y="4030560"/>
            <a:ext cx="1920240" cy="457200"/>
          </a:xfrm>
          <a:custGeom>
            <a:avLst/>
            <a:gdLst/>
            <a:ahLst/>
            <a:rect l="0" t="0" r="r" b="b"/>
            <a:pathLst>
              <a:path w="5336" h="1272">
                <a:moveTo>
                  <a:pt x="1" y="317"/>
                </a:moveTo>
                <a:lnTo>
                  <a:pt x="4001" y="318"/>
                </a:lnTo>
                <a:lnTo>
                  <a:pt x="4001" y="0"/>
                </a:lnTo>
                <a:lnTo>
                  <a:pt x="5335" y="635"/>
                </a:lnTo>
                <a:lnTo>
                  <a:pt x="4001" y="1271"/>
                </a:lnTo>
                <a:lnTo>
                  <a:pt x="4001" y="954"/>
                </a:lnTo>
                <a:lnTo>
                  <a:pt x="0" y="953"/>
                </a:lnTo>
                <a:lnTo>
                  <a:pt x="1" y="317"/>
                </a:lnTo>
              </a:path>
            </a:pathLst>
          </a:custGeom>
          <a:solidFill>
            <a:srgbClr val="729fcf"/>
          </a:solidFill>
          <a:ln>
            <a:solidFill>
              <a:srgbClr val="3465a4"/>
            </a:solidFill>
          </a:ln>
        </p:spPr>
        <p:style>
          <a:lnRef idx="0"/>
          <a:fillRef idx="0"/>
          <a:effectRef idx="0"/>
          <a:fontRef idx="minor"/>
        </p:style>
      </p:sp>
      <p:sp>
        <p:nvSpPr>
          <p:cNvPr id="175" name="CustomShape 15"/>
          <p:cNvSpPr/>
          <p:nvPr/>
        </p:nvSpPr>
        <p:spPr>
          <a:xfrm rot="657000">
            <a:off x="3631320" y="4696920"/>
            <a:ext cx="1920240" cy="457200"/>
          </a:xfrm>
          <a:custGeom>
            <a:avLst/>
            <a:gdLst/>
            <a:ahLst/>
            <a:rect l="0" t="0" r="r" b="b"/>
            <a:pathLst>
              <a:path w="5336" h="1272">
                <a:moveTo>
                  <a:pt x="0" y="320"/>
                </a:moveTo>
                <a:lnTo>
                  <a:pt x="4001" y="317"/>
                </a:lnTo>
                <a:lnTo>
                  <a:pt x="4000" y="0"/>
                </a:lnTo>
                <a:lnTo>
                  <a:pt x="5335" y="634"/>
                </a:lnTo>
                <a:lnTo>
                  <a:pt x="4002" y="1271"/>
                </a:lnTo>
                <a:lnTo>
                  <a:pt x="4001" y="953"/>
                </a:lnTo>
                <a:lnTo>
                  <a:pt x="1" y="957"/>
                </a:lnTo>
                <a:lnTo>
                  <a:pt x="0" y="320"/>
                </a:lnTo>
              </a:path>
            </a:pathLst>
          </a:custGeom>
          <a:solidFill>
            <a:srgbClr val="729fcf"/>
          </a:solidFill>
          <a:ln>
            <a:solidFill>
              <a:srgbClr val="3465a4"/>
            </a:solidFill>
          </a:ln>
        </p:spPr>
        <p:style>
          <a:lnRef idx="0"/>
          <a:fillRef idx="0"/>
          <a:effectRef idx="0"/>
          <a:fontRef idx="minor"/>
        </p:style>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77160" y="1482480"/>
            <a:ext cx="8596440" cy="45583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Things to memorize: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We should keep level of “Node” is lower than 2 to prevent complexity code &amp; object control.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If we need many child “Node” level, let’s separate them into many custom QQuickItem objects.</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endParaRPr b="0" lang="en-US" sz="1800" spc="-1" strike="noStrike">
              <a:solidFill>
                <a:srgbClr val="404040"/>
              </a:solidFill>
              <a:uFill>
                <a:solidFill>
                  <a:srgbClr val="ffffff"/>
                </a:solidFill>
              </a:uFill>
              <a:latin typeface="Trebuchet MS"/>
            </a:endParaRPr>
          </a:p>
        </p:txBody>
      </p:sp>
      <p:sp>
        <p:nvSpPr>
          <p:cNvPr id="177" name="CustomShape 2"/>
          <p:cNvSpPr/>
          <p:nvPr/>
        </p:nvSpPr>
        <p:spPr>
          <a:xfrm>
            <a:off x="677160" y="609480"/>
            <a:ext cx="8596440" cy="696240"/>
          </a:xfrm>
          <a:prstGeom prst="rect">
            <a:avLst/>
          </a:prstGeom>
          <a:noFill/>
          <a:ln>
            <a:noFill/>
          </a:ln>
        </p:spPr>
        <p:style>
          <a:lnRef idx="0"/>
          <a:fillRef idx="0"/>
          <a:effectRef idx="0"/>
          <a:fontRef idx="minor"/>
        </p:style>
        <p:txBody>
          <a:bodyPr/>
          <a:p>
            <a:pPr>
              <a:lnSpc>
                <a:spcPct val="100000"/>
              </a:lnSpc>
            </a:pPr>
            <a:r>
              <a:rPr b="0" lang="en-US" sz="3600" spc="-1" strike="noStrike">
                <a:solidFill>
                  <a:srgbClr val="90c226"/>
                </a:solidFill>
                <a:uFill>
                  <a:solidFill>
                    <a:srgbClr val="ffffff"/>
                  </a:solidFill>
                </a:uFill>
                <a:latin typeface="Trebuchet MS"/>
              </a:rPr>
              <a:t>Customize rendering of QQuickItem</a:t>
            </a:r>
            <a:endParaRPr b="0" lang="en-US" sz="3600" spc="-1" strike="noStrike">
              <a:solidFill>
                <a:srgbClr val="000000"/>
              </a:solidFill>
              <a:uFill>
                <a:solidFill>
                  <a:srgbClr val="ffffff"/>
                </a:solidFill>
              </a:uFill>
              <a:latin typeface="Arial"/>
            </a:endParaRPr>
          </a:p>
        </p:txBody>
      </p:sp>
      <p:sp>
        <p:nvSpPr>
          <p:cNvPr id="178" name="CustomShape 3"/>
          <p:cNvSpPr/>
          <p:nvPr/>
        </p:nvSpPr>
        <p:spPr>
          <a:xfrm>
            <a:off x="274320" y="499248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79" name="CustomShape 4"/>
          <p:cNvSpPr/>
          <p:nvPr/>
        </p:nvSpPr>
        <p:spPr>
          <a:xfrm>
            <a:off x="924120" y="472176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80" name="CustomShape 5"/>
          <p:cNvSpPr/>
          <p:nvPr/>
        </p:nvSpPr>
        <p:spPr>
          <a:xfrm>
            <a:off x="1554480" y="4404960"/>
            <a:ext cx="2053080" cy="40248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81" name="CustomShape 6"/>
          <p:cNvSpPr/>
          <p:nvPr/>
        </p:nvSpPr>
        <p:spPr>
          <a:xfrm>
            <a:off x="2302920" y="4137480"/>
            <a:ext cx="1304640" cy="40248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82" name="CustomShape 7"/>
          <p:cNvSpPr/>
          <p:nvPr/>
        </p:nvSpPr>
        <p:spPr>
          <a:xfrm>
            <a:off x="5577840" y="3967560"/>
            <a:ext cx="2913480" cy="604440"/>
          </a:xfrm>
          <a:prstGeom prst="parallelogram">
            <a:avLst>
              <a:gd name="adj" fmla="val 161000"/>
            </a:avLst>
          </a:prstGeom>
          <a:ln>
            <a:round/>
          </a:ln>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2)</a:t>
            </a:r>
            <a:endParaRPr b="0" lang="en-US" sz="1800" spc="-1" strike="noStrike">
              <a:solidFill>
                <a:srgbClr val="000000"/>
              </a:solidFill>
              <a:uFill>
                <a:solidFill>
                  <a:srgbClr val="ffffff"/>
                </a:solidFill>
              </a:uFill>
              <a:latin typeface="Arial"/>
            </a:endParaRPr>
          </a:p>
        </p:txBody>
      </p:sp>
      <p:sp>
        <p:nvSpPr>
          <p:cNvPr id="183" name="CustomShape 8"/>
          <p:cNvSpPr/>
          <p:nvPr/>
        </p:nvSpPr>
        <p:spPr>
          <a:xfrm>
            <a:off x="6532920" y="3566160"/>
            <a:ext cx="1958400" cy="604440"/>
          </a:xfrm>
          <a:prstGeom prst="parallelogram">
            <a:avLst>
              <a:gd name="adj" fmla="val 16100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(3)</a:t>
            </a:r>
            <a:endParaRPr b="0" lang="en-US" sz="1800" spc="-1" strike="noStrike">
              <a:solidFill>
                <a:srgbClr val="000000"/>
              </a:solidFill>
              <a:uFill>
                <a:solidFill>
                  <a:srgbClr val="ffffff"/>
                </a:solidFill>
              </a:uFill>
              <a:latin typeface="Arial"/>
            </a:endParaRPr>
          </a:p>
        </p:txBody>
      </p:sp>
      <p:sp>
        <p:nvSpPr>
          <p:cNvPr id="184" name="CustomShape 9"/>
          <p:cNvSpPr/>
          <p:nvPr/>
        </p:nvSpPr>
        <p:spPr>
          <a:xfrm>
            <a:off x="4896000" y="5541120"/>
            <a:ext cx="3104640" cy="402480"/>
          </a:xfrm>
          <a:prstGeom prst="parallelogram">
            <a:avLst>
              <a:gd name="adj" fmla="val 161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(Node)</a:t>
            </a:r>
            <a:endParaRPr b="0" lang="en-US" sz="1800" spc="-1" strike="noStrike">
              <a:solidFill>
                <a:srgbClr val="000000"/>
              </a:solidFill>
              <a:uFill>
                <a:solidFill>
                  <a:srgbClr val="ffffff"/>
                </a:solidFill>
              </a:uFill>
              <a:latin typeface="Arial"/>
            </a:endParaRPr>
          </a:p>
        </p:txBody>
      </p:sp>
      <p:sp>
        <p:nvSpPr>
          <p:cNvPr id="185" name="CustomShape 10"/>
          <p:cNvSpPr/>
          <p:nvPr/>
        </p:nvSpPr>
        <p:spPr>
          <a:xfrm>
            <a:off x="5545800" y="5270400"/>
            <a:ext cx="2683800" cy="402120"/>
          </a:xfrm>
          <a:prstGeom prst="parallelogram">
            <a:avLst>
              <a:gd name="adj" fmla="val 161000"/>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Trebuchet MS"/>
              </a:rPr>
              <a:t>(Child 1)</a:t>
            </a:r>
            <a:endParaRPr b="0" lang="en-US" sz="1800" spc="-1" strike="noStrike">
              <a:solidFill>
                <a:srgbClr val="000000"/>
              </a:solidFill>
              <a:uFill>
                <a:solidFill>
                  <a:srgbClr val="ffffff"/>
                </a:solidFill>
              </a:uFill>
              <a:latin typeface="Arial"/>
            </a:endParaRPr>
          </a:p>
        </p:txBody>
      </p:sp>
      <p:sp>
        <p:nvSpPr>
          <p:cNvPr id="186" name="CustomShape 11"/>
          <p:cNvSpPr/>
          <p:nvPr/>
        </p:nvSpPr>
        <p:spPr>
          <a:xfrm>
            <a:off x="1251360" y="384048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DumpComplex class</a:t>
            </a:r>
            <a:endParaRPr b="0" lang="en-US" sz="1800" spc="-1" strike="noStrike">
              <a:solidFill>
                <a:srgbClr val="000000"/>
              </a:solidFill>
              <a:uFill>
                <a:solidFill>
                  <a:srgbClr val="ffffff"/>
                </a:solidFill>
              </a:uFill>
              <a:latin typeface="Arial"/>
            </a:endParaRPr>
          </a:p>
        </p:txBody>
      </p:sp>
      <p:sp>
        <p:nvSpPr>
          <p:cNvPr id="187" name="CustomShape 12"/>
          <p:cNvSpPr/>
          <p:nvPr/>
        </p:nvSpPr>
        <p:spPr>
          <a:xfrm>
            <a:off x="5852160" y="350640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SoSimpleItem class</a:t>
            </a:r>
            <a:endParaRPr b="0" lang="en-US" sz="1800" spc="-1" strike="noStrike">
              <a:solidFill>
                <a:srgbClr val="000000"/>
              </a:solidFill>
              <a:uFill>
                <a:solidFill>
                  <a:srgbClr val="ffffff"/>
                </a:solidFill>
              </a:uFill>
              <a:latin typeface="Arial"/>
            </a:endParaRPr>
          </a:p>
        </p:txBody>
      </p:sp>
      <p:sp>
        <p:nvSpPr>
          <p:cNvPr id="188" name="CustomShape 13"/>
          <p:cNvSpPr/>
          <p:nvPr/>
        </p:nvSpPr>
        <p:spPr>
          <a:xfrm>
            <a:off x="5760720" y="4969440"/>
            <a:ext cx="2131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Trebuchet MS"/>
              </a:rPr>
              <a:t>MuchSimpleItem class</a:t>
            </a:r>
            <a:endParaRPr b="0" lang="en-US" sz="1800" spc="-1" strike="noStrike">
              <a:solidFill>
                <a:srgbClr val="000000"/>
              </a:solidFill>
              <a:uFill>
                <a:solidFill>
                  <a:srgbClr val="ffffff"/>
                </a:solidFill>
              </a:uFill>
              <a:latin typeface="Arial"/>
            </a:endParaRPr>
          </a:p>
        </p:txBody>
      </p:sp>
      <p:sp>
        <p:nvSpPr>
          <p:cNvPr id="189" name="CustomShape 14"/>
          <p:cNvSpPr/>
          <p:nvPr/>
        </p:nvSpPr>
        <p:spPr>
          <a:xfrm rot="20700000">
            <a:off x="3728160" y="4030560"/>
            <a:ext cx="1920240" cy="457200"/>
          </a:xfrm>
          <a:custGeom>
            <a:avLst/>
            <a:gdLst/>
            <a:ahLst/>
            <a:rect l="0" t="0" r="r" b="b"/>
            <a:pathLst>
              <a:path w="5336" h="1272">
                <a:moveTo>
                  <a:pt x="1" y="317"/>
                </a:moveTo>
                <a:lnTo>
                  <a:pt x="4001" y="318"/>
                </a:lnTo>
                <a:lnTo>
                  <a:pt x="4001" y="0"/>
                </a:lnTo>
                <a:lnTo>
                  <a:pt x="5335" y="635"/>
                </a:lnTo>
                <a:lnTo>
                  <a:pt x="4001" y="1271"/>
                </a:lnTo>
                <a:lnTo>
                  <a:pt x="4001" y="954"/>
                </a:lnTo>
                <a:lnTo>
                  <a:pt x="0" y="953"/>
                </a:lnTo>
                <a:lnTo>
                  <a:pt x="1" y="317"/>
                </a:lnTo>
              </a:path>
            </a:pathLst>
          </a:custGeom>
          <a:solidFill>
            <a:srgbClr val="729fcf"/>
          </a:solidFill>
          <a:ln>
            <a:solidFill>
              <a:srgbClr val="3465a4"/>
            </a:solidFill>
          </a:ln>
        </p:spPr>
        <p:style>
          <a:lnRef idx="0"/>
          <a:fillRef idx="0"/>
          <a:effectRef idx="0"/>
          <a:fontRef idx="minor"/>
        </p:style>
      </p:sp>
      <p:sp>
        <p:nvSpPr>
          <p:cNvPr id="190" name="CustomShape 15"/>
          <p:cNvSpPr/>
          <p:nvPr/>
        </p:nvSpPr>
        <p:spPr>
          <a:xfrm rot="657000">
            <a:off x="3631320" y="4696920"/>
            <a:ext cx="1920240" cy="457200"/>
          </a:xfrm>
          <a:custGeom>
            <a:avLst/>
            <a:gdLst/>
            <a:ahLst/>
            <a:rect l="0" t="0" r="r" b="b"/>
            <a:pathLst>
              <a:path w="5336" h="1272">
                <a:moveTo>
                  <a:pt x="0" y="320"/>
                </a:moveTo>
                <a:lnTo>
                  <a:pt x="4001" y="317"/>
                </a:lnTo>
                <a:lnTo>
                  <a:pt x="4000" y="0"/>
                </a:lnTo>
                <a:lnTo>
                  <a:pt x="5335" y="634"/>
                </a:lnTo>
                <a:lnTo>
                  <a:pt x="4002" y="1271"/>
                </a:lnTo>
                <a:lnTo>
                  <a:pt x="4001" y="953"/>
                </a:lnTo>
                <a:lnTo>
                  <a:pt x="1" y="957"/>
                </a:lnTo>
                <a:lnTo>
                  <a:pt x="0" y="320"/>
                </a:lnTo>
              </a:path>
            </a:pathLst>
          </a:custGeom>
          <a:solidFill>
            <a:srgbClr val="729fcf"/>
          </a:solidFill>
          <a:ln>
            <a:solidFill>
              <a:srgbClr val="3465a4"/>
            </a:solidFill>
          </a:ln>
        </p:spPr>
        <p:style>
          <a:lnRef idx="0"/>
          <a:fillRef idx="0"/>
          <a:effectRef idx="0"/>
          <a:fontRef idx="minor"/>
        </p:style>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1755</TotalTime>
  <Application>LibreOffice/5.1.6.2$Linux_X86_64 LibreOffice_project/10m0$Build-2</Application>
  <Words>606</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2017-09-27T08:37:32Z</dcterms:created>
  <dc:creator>Chau. Nguyen Ngoc Thach [Production Leader]</dc:creator>
  <dc:description/>
  <dc:language>en-US</dc:language>
  <cp:lastModifiedBy/>
  <dcterms:modified xsi:type="dcterms:W3CDTF">2019-07-04T17:31:13Z</dcterms:modified>
  <cp:revision>185</cp:revision>
  <dc:subject/>
  <dc:title>Qt knowledge (Basic)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